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72" r:id="rId8"/>
    <p:sldId id="273" r:id="rId9"/>
    <p:sldId id="274" r:id="rId10"/>
    <p:sldId id="275" r:id="rId11"/>
    <p:sldId id="262" r:id="rId12"/>
    <p:sldId id="264" r:id="rId13"/>
    <p:sldId id="265" r:id="rId14"/>
    <p:sldId id="266" r:id="rId15"/>
    <p:sldId id="267" r:id="rId16"/>
    <p:sldId id="268" r:id="rId17"/>
    <p:sldId id="276" r:id="rId18"/>
    <p:sldId id="277" r:id="rId19"/>
    <p:sldId id="280" r:id="rId20"/>
    <p:sldId id="269" r:id="rId21"/>
    <p:sldId id="270" r:id="rId22"/>
    <p:sldId id="271" r:id="rId23"/>
    <p:sldId id="278" r:id="rId24"/>
    <p:sldId id="279" r:id="rId25"/>
    <p:sldId id="281" r:id="rId26"/>
    <p:sldId id="282" r:id="rId27"/>
    <p:sldId id="283" r:id="rId28"/>
    <p:sldId id="284" r:id="rId29"/>
    <p:sldId id="285"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2017-10-15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2017-10-15</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772400" cy="1470025"/>
          </a:xfrm>
        </p:spPr>
        <p:txBody>
          <a:bodyPr>
            <a:normAutofit fontScale="90000"/>
          </a:bodyPr>
          <a:lstStyle/>
          <a:p>
            <a:r>
              <a:rPr lang="pl-PL" b="1" dirty="0"/>
              <a:t>Odpowiedzialność za szkodę wyrządzoną przez produkt niebezpieczny</a:t>
            </a:r>
            <a:br>
              <a:rPr lang="pl-PL" b="1" dirty="0"/>
            </a:br>
            <a:endParaRPr lang="pl-PL" dirty="0"/>
          </a:p>
        </p:txBody>
      </p:sp>
    </p:spTree>
    <p:extLst>
      <p:ext uri="{BB962C8B-B14F-4D97-AF65-F5344CB8AC3E}">
        <p14:creationId xmlns:p14="http://schemas.microsoft.com/office/powerpoint/2010/main" val="2220532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podmiot, ponoszący odpowiedzialność-</a:t>
            </a:r>
            <a:endParaRPr lang="pl-PL" sz="3200" dirty="0"/>
          </a:p>
        </p:txBody>
      </p:sp>
      <p:sp>
        <p:nvSpPr>
          <p:cNvPr id="3" name="Symbol zastępczy zawartości 2"/>
          <p:cNvSpPr>
            <a:spLocks noGrp="1"/>
          </p:cNvSpPr>
          <p:nvPr>
            <p:ph idx="1"/>
          </p:nvPr>
        </p:nvSpPr>
        <p:spPr/>
        <p:txBody>
          <a:bodyPr>
            <a:normAutofit fontScale="77500" lnSpcReduction="20000"/>
          </a:bodyPr>
          <a:lstStyle/>
          <a:p>
            <a:r>
              <a:rPr lang="pl-PL" dirty="0" smtClean="0"/>
              <a:t>Odpowiedzialność podmiotu, </a:t>
            </a:r>
            <a:r>
              <a:rPr lang="pl-PL" dirty="0"/>
              <a:t>który w zakresie swojej działalności gospodarczej zbył produkt niebezpieczny (</a:t>
            </a:r>
            <a:r>
              <a:rPr lang="pl-PL" b="1" dirty="0"/>
              <a:t>dystrybutor</a:t>
            </a:r>
            <a:r>
              <a:rPr lang="pl-PL" dirty="0"/>
              <a:t>), </a:t>
            </a:r>
            <a:r>
              <a:rPr lang="pl-PL" dirty="0" smtClean="0">
                <a:sym typeface="Wingdings" panose="05000000000000000000" pitchFamily="2" charset="2"/>
              </a:rPr>
              <a:t></a:t>
            </a:r>
            <a:r>
              <a:rPr lang="pl-PL" b="1" dirty="0" smtClean="0"/>
              <a:t>odpowiada wtedy, </a:t>
            </a:r>
            <a:r>
              <a:rPr lang="pl-PL" b="1" dirty="0"/>
              <a:t>kiedy </a:t>
            </a:r>
            <a:r>
              <a:rPr lang="pl-PL" b="1" dirty="0">
                <a:solidFill>
                  <a:srgbClr val="FF0000"/>
                </a:solidFill>
              </a:rPr>
              <a:t>nie wiadomo, kto jest producentem,</a:t>
            </a:r>
            <a:r>
              <a:rPr lang="pl-PL" dirty="0">
                <a:solidFill>
                  <a:srgbClr val="FF0000"/>
                </a:solidFill>
              </a:rPr>
              <a:t> </a:t>
            </a:r>
            <a:r>
              <a:rPr lang="pl-PL" b="1" i="1" dirty="0">
                <a:solidFill>
                  <a:srgbClr val="FF0000"/>
                </a:solidFill>
              </a:rPr>
              <a:t>quasi</a:t>
            </a:r>
            <a:r>
              <a:rPr lang="pl-PL" b="1" dirty="0">
                <a:solidFill>
                  <a:srgbClr val="FF0000"/>
                </a:solidFill>
              </a:rPr>
              <a:t>-producentem lub </a:t>
            </a:r>
            <a:r>
              <a:rPr lang="pl-PL" b="1" dirty="0" smtClean="0">
                <a:solidFill>
                  <a:srgbClr val="FF0000"/>
                </a:solidFill>
              </a:rPr>
              <a:t>importerem</a:t>
            </a:r>
          </a:p>
          <a:p>
            <a:r>
              <a:rPr lang="pl-PL" dirty="0" smtClean="0"/>
              <a:t>Ponosi odpowiedzialność, chyba </a:t>
            </a:r>
            <a:r>
              <a:rPr lang="pl-PL" dirty="0"/>
              <a:t>że </a:t>
            </a:r>
            <a:r>
              <a:rPr lang="pl-PL" b="1" dirty="0"/>
              <a:t>w ciągu </a:t>
            </a:r>
            <a:r>
              <a:rPr lang="pl-PL" b="1" dirty="0" smtClean="0">
                <a:solidFill>
                  <a:srgbClr val="FF0000"/>
                </a:solidFill>
              </a:rPr>
              <a:t>miesiąca</a:t>
            </a:r>
            <a:r>
              <a:rPr lang="pl-PL" b="1" dirty="0" smtClean="0"/>
              <a:t> (termin zawity) </a:t>
            </a:r>
            <a:r>
              <a:rPr lang="pl-PL" dirty="0"/>
              <a:t>od daty zawiadomienia o szkodzie wskaże poszkodowanemu osobę i adres producenta lub wytwórcy materiału, surowca albo części składowej produktu</a:t>
            </a:r>
            <a:r>
              <a:rPr lang="pl-PL" dirty="0" smtClean="0"/>
              <a:t>, </a:t>
            </a:r>
            <a:r>
              <a:rPr lang="pl-PL" dirty="0"/>
              <a:t>a w wypadku towaru importowanego - osobę i adres importera</a:t>
            </a:r>
            <a:r>
              <a:rPr lang="pl-PL" dirty="0" smtClean="0"/>
              <a:t>.</a:t>
            </a:r>
          </a:p>
          <a:p>
            <a:r>
              <a:rPr lang="pl-PL" dirty="0" smtClean="0"/>
              <a:t>Jeżeli </a:t>
            </a:r>
            <a:r>
              <a:rPr lang="pl-PL" dirty="0"/>
              <a:t>zbywca produktu nie może wskazać producenta ani osób określonych </a:t>
            </a:r>
            <a:r>
              <a:rPr lang="pl-PL" dirty="0" smtClean="0"/>
              <a:t>powyżej, zwalnia </a:t>
            </a:r>
            <a:r>
              <a:rPr lang="pl-PL" dirty="0"/>
              <a:t>go od odpowiedzialności </a:t>
            </a:r>
            <a:r>
              <a:rPr lang="pl-PL" b="1" dirty="0"/>
              <a:t>wskazanie osoby, od której sam nabył produkt.</a:t>
            </a:r>
            <a:endParaRPr lang="pl-PL" b="1" dirty="0">
              <a:solidFill>
                <a:srgbClr val="FF0000"/>
              </a:solidFill>
            </a:endParaRPr>
          </a:p>
        </p:txBody>
      </p:sp>
    </p:spTree>
    <p:extLst>
      <p:ext uri="{BB962C8B-B14F-4D97-AF65-F5344CB8AC3E}">
        <p14:creationId xmlns:p14="http://schemas.microsoft.com/office/powerpoint/2010/main" val="3569612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a:t>
            </a:r>
            <a:r>
              <a:rPr lang="pl-PL" sz="3200" b="1" dirty="0" smtClean="0"/>
              <a:t>niebezpieczny</a:t>
            </a:r>
            <a:br>
              <a:rPr lang="pl-PL" sz="3200" b="1" dirty="0" smtClean="0"/>
            </a:br>
            <a:r>
              <a:rPr lang="pl-PL" sz="3200" b="1" dirty="0" smtClean="0"/>
              <a:t>- podmiot, któremu przysługuje ochrona-</a:t>
            </a:r>
            <a:endParaRPr lang="pl-PL" sz="3200" dirty="0"/>
          </a:p>
        </p:txBody>
      </p:sp>
      <p:sp>
        <p:nvSpPr>
          <p:cNvPr id="3" name="Symbol zastępczy zawartości 2"/>
          <p:cNvSpPr>
            <a:spLocks noGrp="1"/>
          </p:cNvSpPr>
          <p:nvPr>
            <p:ph idx="1"/>
          </p:nvPr>
        </p:nvSpPr>
        <p:spPr/>
        <p:txBody>
          <a:bodyPr>
            <a:normAutofit fontScale="92500" lnSpcReduction="10000"/>
          </a:bodyPr>
          <a:lstStyle/>
          <a:p>
            <a:r>
              <a:rPr lang="pl-PL" dirty="0"/>
              <a:t>naprawienia szkody domagać się </a:t>
            </a:r>
            <a:r>
              <a:rPr lang="pl-PL" u="sng" dirty="0"/>
              <a:t>może </a:t>
            </a:r>
            <a:r>
              <a:rPr lang="pl-PL" b="1" u="sng" dirty="0"/>
              <a:t>nie</a:t>
            </a:r>
            <a:r>
              <a:rPr lang="pl-PL" u="sng" dirty="0"/>
              <a:t> tylko konsument</a:t>
            </a:r>
            <a:r>
              <a:rPr lang="pl-PL" dirty="0"/>
              <a:t>, ale każdy kto został </a:t>
            </a:r>
            <a:r>
              <a:rPr lang="pl-PL" b="1" dirty="0"/>
              <a:t>poszkodowany</a:t>
            </a:r>
            <a:r>
              <a:rPr lang="pl-PL" dirty="0"/>
              <a:t> przez produkt </a:t>
            </a:r>
            <a:r>
              <a:rPr lang="pl-PL" dirty="0" smtClean="0"/>
              <a:t>niebezpieczny,</a:t>
            </a:r>
          </a:p>
          <a:p>
            <a:r>
              <a:rPr lang="pl-PL" dirty="0" smtClean="0"/>
              <a:t>ochrona </a:t>
            </a:r>
            <a:r>
              <a:rPr lang="pl-PL" dirty="0"/>
              <a:t>obejmuje </a:t>
            </a:r>
            <a:r>
              <a:rPr lang="pl-PL" dirty="0" smtClean="0"/>
              <a:t>nie </a:t>
            </a:r>
            <a:r>
              <a:rPr lang="pl-PL" dirty="0"/>
              <a:t>tylko </a:t>
            </a:r>
            <a:r>
              <a:rPr lang="pl-PL" dirty="0" smtClean="0"/>
              <a:t>nabywców produktu, </a:t>
            </a:r>
            <a:r>
              <a:rPr lang="pl-PL" dirty="0"/>
              <a:t>ale </a:t>
            </a:r>
            <a:r>
              <a:rPr lang="pl-PL" dirty="0" smtClean="0"/>
              <a:t>wszystkich, </a:t>
            </a:r>
            <a:r>
              <a:rPr lang="pl-PL" dirty="0"/>
              <a:t>którzy w celach niegospodarczych i niezawodowych korzystali z produktu </a:t>
            </a:r>
            <a:r>
              <a:rPr lang="pl-PL" dirty="0" smtClean="0"/>
              <a:t>(wyr</a:t>
            </a:r>
            <a:r>
              <a:rPr lang="pl-PL" dirty="0"/>
              <a:t>. SA w Krakowie z 9.6.2015 r., I </a:t>
            </a:r>
            <a:r>
              <a:rPr lang="pl-PL" dirty="0" err="1"/>
              <a:t>ACa</a:t>
            </a:r>
            <a:r>
              <a:rPr lang="pl-PL" dirty="0"/>
              <a:t> 1469/14, </a:t>
            </a:r>
            <a:r>
              <a:rPr lang="pl-PL" dirty="0" err="1"/>
              <a:t>Legalis</a:t>
            </a:r>
            <a:r>
              <a:rPr lang="pl-PL" dirty="0" smtClean="0"/>
              <a:t>),  </a:t>
            </a:r>
            <a:r>
              <a:rPr lang="pl-PL" dirty="0"/>
              <a:t>nawet tych, </a:t>
            </a:r>
            <a:r>
              <a:rPr lang="pl-PL" dirty="0" smtClean="0"/>
              <a:t>którzy przypadkiem znaleźli się </a:t>
            </a:r>
            <a:r>
              <a:rPr lang="pl-PL" dirty="0"/>
              <a:t>w obszarze szkodliwego oddziaływania takiego </a:t>
            </a:r>
            <a:r>
              <a:rPr lang="pl-PL" dirty="0" smtClean="0"/>
              <a:t>produktu</a:t>
            </a:r>
            <a:endParaRPr lang="pl-PL" dirty="0"/>
          </a:p>
          <a:p>
            <a:endParaRPr lang="pl-PL" dirty="0"/>
          </a:p>
        </p:txBody>
      </p:sp>
    </p:spTree>
    <p:extLst>
      <p:ext uri="{BB962C8B-B14F-4D97-AF65-F5344CB8AC3E}">
        <p14:creationId xmlns:p14="http://schemas.microsoft.com/office/powerpoint/2010/main" val="35108903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a:t>
            </a:r>
            <a:r>
              <a:rPr lang="pl-PL" sz="3200" b="1" dirty="0" smtClean="0"/>
              <a:t>niebezpieczny</a:t>
            </a:r>
            <a:br>
              <a:rPr lang="pl-PL" sz="3200" b="1" dirty="0" smtClean="0"/>
            </a:br>
            <a:r>
              <a:rPr lang="pl-PL" sz="3200" b="1" dirty="0" smtClean="0"/>
              <a:t>-pojęcie „produkt niebezpieczny”-</a:t>
            </a:r>
            <a:endParaRPr lang="pl-PL" sz="3200" dirty="0"/>
          </a:p>
        </p:txBody>
      </p:sp>
      <p:sp>
        <p:nvSpPr>
          <p:cNvPr id="3" name="Symbol zastępczy zawartości 2"/>
          <p:cNvSpPr>
            <a:spLocks noGrp="1"/>
          </p:cNvSpPr>
          <p:nvPr>
            <p:ph idx="1"/>
          </p:nvPr>
        </p:nvSpPr>
        <p:spPr/>
        <p:txBody>
          <a:bodyPr>
            <a:normAutofit fontScale="85000" lnSpcReduction="20000"/>
          </a:bodyPr>
          <a:lstStyle/>
          <a:p>
            <a:r>
              <a:rPr lang="pl-PL" dirty="0"/>
              <a:t>przez </a:t>
            </a:r>
            <a:r>
              <a:rPr lang="pl-PL" b="1" dirty="0"/>
              <a:t>produkt</a:t>
            </a:r>
            <a:r>
              <a:rPr lang="pl-PL" dirty="0"/>
              <a:t> rozumie się </a:t>
            </a:r>
            <a:r>
              <a:rPr lang="pl-PL" b="1" dirty="0">
                <a:solidFill>
                  <a:srgbClr val="FF0000"/>
                </a:solidFill>
              </a:rPr>
              <a:t>rzecz ruchomą</a:t>
            </a:r>
            <a:r>
              <a:rPr lang="pl-PL" dirty="0"/>
              <a:t>, choćby została ona połączona z inną </a:t>
            </a:r>
            <a:r>
              <a:rPr lang="pl-PL" dirty="0" smtClean="0"/>
              <a:t>rzeczą </a:t>
            </a:r>
          </a:p>
          <a:p>
            <a:r>
              <a:rPr lang="pl-PL" dirty="0" smtClean="0"/>
              <a:t>produktem </a:t>
            </a:r>
            <a:r>
              <a:rPr lang="pl-PL" dirty="0"/>
              <a:t>są także </a:t>
            </a:r>
            <a:r>
              <a:rPr lang="pl-PL" b="1" dirty="0">
                <a:solidFill>
                  <a:srgbClr val="FF0000"/>
                </a:solidFill>
              </a:rPr>
              <a:t>zwierzęta</a:t>
            </a:r>
            <a:r>
              <a:rPr lang="pl-PL" dirty="0">
                <a:solidFill>
                  <a:srgbClr val="FF0000"/>
                </a:solidFill>
              </a:rPr>
              <a:t> i </a:t>
            </a:r>
            <a:r>
              <a:rPr lang="pl-PL" b="1" dirty="0">
                <a:solidFill>
                  <a:srgbClr val="FF0000"/>
                </a:solidFill>
              </a:rPr>
              <a:t>energia </a:t>
            </a:r>
            <a:r>
              <a:rPr lang="pl-PL" b="1" dirty="0" smtClean="0">
                <a:solidFill>
                  <a:srgbClr val="FF0000"/>
                </a:solidFill>
              </a:rPr>
              <a:t>elektryczna</a:t>
            </a:r>
          </a:p>
          <a:p>
            <a:r>
              <a:rPr lang="pl-PL" dirty="0"/>
              <a:t>Produkt musi mieć </a:t>
            </a:r>
            <a:r>
              <a:rPr lang="pl-PL" b="1" dirty="0"/>
              <a:t>charakter niebezpieczny</a:t>
            </a:r>
            <a:r>
              <a:rPr lang="pl-PL" dirty="0" smtClean="0"/>
              <a:t>,</a:t>
            </a:r>
            <a:r>
              <a:rPr lang="pl-PL" dirty="0" smtClean="0">
                <a:sym typeface="Wingdings" panose="05000000000000000000" pitchFamily="2" charset="2"/>
              </a:rPr>
              <a:t> </a:t>
            </a:r>
            <a:r>
              <a:rPr lang="pl-PL" dirty="0" smtClean="0"/>
              <a:t>nie zapewniać </a:t>
            </a:r>
            <a:r>
              <a:rPr lang="pl-PL" dirty="0"/>
              <a:t>bezpieczeństwa, jakiego można oczekiwać, uwzględniając normalne </a:t>
            </a:r>
            <a:r>
              <a:rPr lang="pl-PL" dirty="0" smtClean="0"/>
              <a:t>użycie produktu. </a:t>
            </a:r>
          </a:p>
          <a:p>
            <a:r>
              <a:rPr lang="pl-PL" dirty="0" smtClean="0"/>
              <a:t>Niebezpieczeństwo </a:t>
            </a:r>
            <a:r>
              <a:rPr lang="pl-PL" dirty="0"/>
              <a:t>produktu wynikać może z jego </a:t>
            </a:r>
            <a:r>
              <a:rPr lang="pl-PL" b="1" dirty="0" smtClean="0"/>
              <a:t>naturalnych cech </a:t>
            </a:r>
            <a:r>
              <a:rPr lang="pl-PL" dirty="0" smtClean="0"/>
              <a:t>(np. materiały wybuchowe)</a:t>
            </a:r>
            <a:r>
              <a:rPr lang="pl-PL" b="1" dirty="0" smtClean="0"/>
              <a:t> </a:t>
            </a:r>
            <a:r>
              <a:rPr lang="pl-PL" dirty="0" smtClean="0"/>
              <a:t>lub  jego </a:t>
            </a:r>
            <a:r>
              <a:rPr lang="pl-PL" b="1" dirty="0"/>
              <a:t>nieodpowiedniej </a:t>
            </a:r>
            <a:r>
              <a:rPr lang="pl-PL" b="1" dirty="0" smtClean="0"/>
              <a:t>jakości</a:t>
            </a:r>
            <a:r>
              <a:rPr lang="pl-PL" dirty="0" smtClean="0"/>
              <a:t>, (wady konstrukcyjne, produkcyjne, instrukcyjne, nieodpowiednia prezentacja, reklama, instrukcje </a:t>
            </a:r>
            <a:r>
              <a:rPr lang="pl-PL" dirty="0"/>
              <a:t>użytkowania i </a:t>
            </a:r>
            <a:r>
              <a:rPr lang="pl-PL" dirty="0" smtClean="0"/>
              <a:t>konserwacji)</a:t>
            </a:r>
          </a:p>
          <a:p>
            <a:endParaRPr lang="pl-PL" dirty="0">
              <a:solidFill>
                <a:srgbClr val="FF0000"/>
              </a:solidFill>
            </a:endParaRPr>
          </a:p>
        </p:txBody>
      </p:sp>
    </p:spTree>
    <p:extLst>
      <p:ext uri="{BB962C8B-B14F-4D97-AF65-F5344CB8AC3E}">
        <p14:creationId xmlns:p14="http://schemas.microsoft.com/office/powerpoint/2010/main" val="1721589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-pojęcie „produkt niebezpieczny”-</a:t>
            </a:r>
            <a:endParaRPr lang="pl-PL" sz="3200" dirty="0"/>
          </a:p>
        </p:txBody>
      </p:sp>
      <p:sp>
        <p:nvSpPr>
          <p:cNvPr id="3" name="Symbol zastępczy zawartości 2"/>
          <p:cNvSpPr>
            <a:spLocks noGrp="1"/>
          </p:cNvSpPr>
          <p:nvPr>
            <p:ph idx="1"/>
          </p:nvPr>
        </p:nvSpPr>
        <p:spPr/>
        <p:txBody>
          <a:bodyPr/>
          <a:lstStyle/>
          <a:p>
            <a:r>
              <a:rPr lang="pl-PL" b="1" dirty="0"/>
              <a:t>normalne użycie</a:t>
            </a:r>
            <a:r>
              <a:rPr lang="pl-PL" dirty="0"/>
              <a:t> </a:t>
            </a:r>
            <a:r>
              <a:rPr lang="pl-PL" dirty="0" smtClean="0">
                <a:solidFill>
                  <a:srgbClr val="FF0000"/>
                </a:solidFill>
              </a:rPr>
              <a:t>- używanie produktu zgodne </a:t>
            </a:r>
            <a:r>
              <a:rPr lang="pl-PL" dirty="0">
                <a:solidFill>
                  <a:srgbClr val="FF0000"/>
                </a:solidFill>
              </a:rPr>
              <a:t>z </a:t>
            </a:r>
            <a:r>
              <a:rPr lang="pl-PL" dirty="0" smtClean="0">
                <a:solidFill>
                  <a:srgbClr val="FF0000"/>
                </a:solidFill>
              </a:rPr>
              <a:t>przeznaczeniem</a:t>
            </a:r>
            <a:r>
              <a:rPr lang="pl-PL" dirty="0"/>
              <a:t>, ale </a:t>
            </a:r>
            <a:r>
              <a:rPr lang="pl-PL" dirty="0" smtClean="0"/>
              <a:t>także takie jego </a:t>
            </a:r>
            <a:r>
              <a:rPr lang="pl-PL" dirty="0">
                <a:solidFill>
                  <a:srgbClr val="FF0000"/>
                </a:solidFill>
              </a:rPr>
              <a:t>wykorzystanie, które nie odpowiada typowemu przeznaczeniu rzeczy, ale może być przewidziane</a:t>
            </a:r>
            <a:r>
              <a:rPr lang="pl-PL" dirty="0"/>
              <a:t> przez producenta, importera lub sprzedawcę </a:t>
            </a:r>
            <a:r>
              <a:rPr lang="pl-PL" dirty="0">
                <a:solidFill>
                  <a:srgbClr val="FF0000"/>
                </a:solidFill>
              </a:rPr>
              <a:t>w związku ze sposobem jego używania lub też cechami osób, które rzeczy tej </a:t>
            </a:r>
            <a:r>
              <a:rPr lang="pl-PL" dirty="0" smtClean="0">
                <a:solidFill>
                  <a:srgbClr val="FF0000"/>
                </a:solidFill>
              </a:rPr>
              <a:t>używają</a:t>
            </a:r>
            <a:r>
              <a:rPr lang="pl-PL" dirty="0" smtClean="0"/>
              <a:t> (np. fakt, że małe dzieci będą wsadzać zabawki do ust), </a:t>
            </a:r>
            <a:endParaRPr lang="pl-PL" dirty="0"/>
          </a:p>
        </p:txBody>
      </p:sp>
    </p:spTree>
    <p:extLst>
      <p:ext uri="{BB962C8B-B14F-4D97-AF65-F5344CB8AC3E}">
        <p14:creationId xmlns:p14="http://schemas.microsoft.com/office/powerpoint/2010/main" val="360978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-pojęcie „produkt niebezpieczny”-</a:t>
            </a:r>
            <a:endParaRPr lang="pl-PL" sz="3200" dirty="0"/>
          </a:p>
        </p:txBody>
      </p:sp>
      <p:sp>
        <p:nvSpPr>
          <p:cNvPr id="3" name="Symbol zastępczy zawartości 2"/>
          <p:cNvSpPr>
            <a:spLocks noGrp="1"/>
          </p:cNvSpPr>
          <p:nvPr>
            <p:ph idx="1"/>
          </p:nvPr>
        </p:nvSpPr>
        <p:spPr/>
        <p:txBody>
          <a:bodyPr>
            <a:normAutofit fontScale="92500"/>
          </a:bodyPr>
          <a:lstStyle/>
          <a:p>
            <a:r>
              <a:rPr lang="pl-PL" b="1" dirty="0"/>
              <a:t>Obiektywne kryteria oceny bezpieczeństwa </a:t>
            </a:r>
            <a:r>
              <a:rPr lang="pl-PL" b="1" dirty="0" smtClean="0"/>
              <a:t>produktu – </a:t>
            </a:r>
            <a:r>
              <a:rPr lang="pl-PL" dirty="0" smtClean="0"/>
              <a:t>ocena</a:t>
            </a:r>
            <a:r>
              <a:rPr lang="pl-PL" b="1" dirty="0" smtClean="0"/>
              <a:t> </a:t>
            </a:r>
            <a:r>
              <a:rPr lang="pl-PL" dirty="0" smtClean="0"/>
              <a:t>dokonywana </a:t>
            </a:r>
            <a:r>
              <a:rPr lang="pl-PL" dirty="0"/>
              <a:t>być musi co do zasady z </a:t>
            </a:r>
            <a:r>
              <a:rPr lang="pl-PL" dirty="0" smtClean="0"/>
              <a:t>punktu widzenia </a:t>
            </a:r>
            <a:r>
              <a:rPr lang="pl-PL" b="1" dirty="0">
                <a:solidFill>
                  <a:srgbClr val="FF0000"/>
                </a:solidFill>
              </a:rPr>
              <a:t>typowego </a:t>
            </a:r>
            <a:r>
              <a:rPr lang="pl-PL" b="1" dirty="0" smtClean="0">
                <a:solidFill>
                  <a:srgbClr val="FF0000"/>
                </a:solidFill>
              </a:rPr>
              <a:t>konsumenta</a:t>
            </a:r>
          </a:p>
          <a:p>
            <a:r>
              <a:rPr lang="pl-PL" dirty="0"/>
              <a:t>O </a:t>
            </a:r>
            <a:r>
              <a:rPr lang="pl-PL" b="1" dirty="0"/>
              <a:t>bezpieczeństwie</a:t>
            </a:r>
            <a:r>
              <a:rPr lang="pl-PL" dirty="0"/>
              <a:t> produktu decydują okoliczności </a:t>
            </a:r>
            <a:r>
              <a:rPr lang="pl-PL" dirty="0">
                <a:solidFill>
                  <a:srgbClr val="FF0000"/>
                </a:solidFill>
              </a:rPr>
              <a:t>z </a:t>
            </a:r>
            <a:r>
              <a:rPr lang="pl-PL" b="1" dirty="0">
                <a:solidFill>
                  <a:srgbClr val="FF0000"/>
                </a:solidFill>
              </a:rPr>
              <a:t>chwili wprowadzenia</a:t>
            </a:r>
            <a:r>
              <a:rPr lang="pl-PL" dirty="0">
                <a:solidFill>
                  <a:srgbClr val="FF0000"/>
                </a:solidFill>
              </a:rPr>
              <a:t> go </a:t>
            </a:r>
            <a:r>
              <a:rPr lang="pl-PL" b="1" dirty="0">
                <a:solidFill>
                  <a:srgbClr val="FF0000"/>
                </a:solidFill>
              </a:rPr>
              <a:t>do </a:t>
            </a:r>
            <a:r>
              <a:rPr lang="pl-PL" b="1" dirty="0" smtClean="0">
                <a:solidFill>
                  <a:srgbClr val="FF0000"/>
                </a:solidFill>
              </a:rPr>
              <a:t>obrotu</a:t>
            </a:r>
            <a:r>
              <a:rPr lang="pl-PL" dirty="0" smtClean="0">
                <a:solidFill>
                  <a:srgbClr val="FF0000"/>
                </a:solidFill>
              </a:rPr>
              <a:t>,</a:t>
            </a:r>
          </a:p>
          <a:p>
            <a:r>
              <a:rPr lang="pl-PL" b="1" dirty="0"/>
              <a:t>Produkt nie może być uznany za niebezpieczny</a:t>
            </a:r>
            <a:r>
              <a:rPr lang="pl-PL" dirty="0"/>
              <a:t> </a:t>
            </a:r>
            <a:r>
              <a:rPr lang="pl-PL" dirty="0" smtClean="0"/>
              <a:t>jedynie dlatego, że </a:t>
            </a:r>
            <a:r>
              <a:rPr lang="pl-PL" b="1" dirty="0"/>
              <a:t>później wprowadzono do obrotu podobny do niego </a:t>
            </a:r>
            <a:r>
              <a:rPr lang="pl-PL" b="1" dirty="0">
                <a:solidFill>
                  <a:srgbClr val="FF0000"/>
                </a:solidFill>
              </a:rPr>
              <a:t>produkt ulepszony</a:t>
            </a:r>
            <a:r>
              <a:rPr lang="pl-PL" dirty="0"/>
              <a:t>.</a:t>
            </a:r>
            <a:endParaRPr lang="pl-PL" dirty="0">
              <a:solidFill>
                <a:srgbClr val="FF0000"/>
              </a:solidFill>
            </a:endParaRPr>
          </a:p>
        </p:txBody>
      </p:sp>
    </p:spTree>
    <p:extLst>
      <p:ext uri="{BB962C8B-B14F-4D97-AF65-F5344CB8AC3E}">
        <p14:creationId xmlns:p14="http://schemas.microsoft.com/office/powerpoint/2010/main" val="1208320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a:t>
            </a:r>
            <a:r>
              <a:rPr lang="pl-PL" sz="3200" b="1" dirty="0" smtClean="0"/>
              <a:t>niebezpieczny</a:t>
            </a:r>
            <a:br>
              <a:rPr lang="pl-PL" sz="3200" b="1" dirty="0" smtClean="0"/>
            </a:br>
            <a:r>
              <a:rPr lang="pl-PL" sz="3200" b="1" dirty="0" smtClean="0"/>
              <a:t>- ograniczenie odpowiedzialności-</a:t>
            </a:r>
            <a:endParaRPr lang="pl-PL" sz="3200" dirty="0"/>
          </a:p>
        </p:txBody>
      </p:sp>
      <p:sp>
        <p:nvSpPr>
          <p:cNvPr id="3" name="Symbol zastępczy zawartości 2"/>
          <p:cNvSpPr>
            <a:spLocks noGrp="1"/>
          </p:cNvSpPr>
          <p:nvPr>
            <p:ph idx="1"/>
          </p:nvPr>
        </p:nvSpPr>
        <p:spPr/>
        <p:txBody>
          <a:bodyPr/>
          <a:lstStyle/>
          <a:p>
            <a:r>
              <a:rPr lang="pl-PL" dirty="0"/>
              <a:t>Art. 449</a:t>
            </a:r>
            <a:r>
              <a:rPr lang="pl-PL" baseline="30000" dirty="0"/>
              <a:t>2</a:t>
            </a:r>
            <a:r>
              <a:rPr lang="pl-PL" dirty="0"/>
              <a:t> [Szkoda na mieniu</a:t>
            </a:r>
            <a:r>
              <a:rPr lang="pl-PL" dirty="0" smtClean="0"/>
              <a:t>]</a:t>
            </a:r>
          </a:p>
          <a:p>
            <a:pPr marL="0" indent="0">
              <a:buNone/>
            </a:pPr>
            <a:r>
              <a:rPr lang="pl-PL" dirty="0" smtClean="0"/>
              <a:t>Producent </a:t>
            </a:r>
            <a:r>
              <a:rPr lang="pl-PL" dirty="0"/>
              <a:t>odpowiada za </a:t>
            </a:r>
            <a:r>
              <a:rPr lang="pl-PL" b="1" dirty="0"/>
              <a:t>szkodę na mieniu </a:t>
            </a:r>
            <a:r>
              <a:rPr lang="pl-PL" dirty="0">
                <a:solidFill>
                  <a:srgbClr val="FF0000"/>
                </a:solidFill>
              </a:rPr>
              <a:t>tylko wówczas, gdy rzecz zniszczona lub uszkodzona należy do rzeczy zwykle przeznaczanych do osobistego użytku i w taki przede wszystkim sposób korzystał z niej poszkodowany.</a:t>
            </a:r>
          </a:p>
        </p:txBody>
      </p:sp>
    </p:spTree>
    <p:extLst>
      <p:ext uri="{BB962C8B-B14F-4D97-AF65-F5344CB8AC3E}">
        <p14:creationId xmlns:p14="http://schemas.microsoft.com/office/powerpoint/2010/main" val="3743273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ograniczenie odpowiedzialności-</a:t>
            </a:r>
            <a:endParaRPr lang="pl-PL" sz="3200" dirty="0"/>
          </a:p>
        </p:txBody>
      </p:sp>
      <p:sp>
        <p:nvSpPr>
          <p:cNvPr id="3" name="Symbol zastępczy zawartości 2"/>
          <p:cNvSpPr>
            <a:spLocks noGrp="1"/>
          </p:cNvSpPr>
          <p:nvPr>
            <p:ph idx="1"/>
          </p:nvPr>
        </p:nvSpPr>
        <p:spPr/>
        <p:txBody>
          <a:bodyPr>
            <a:normAutofit fontScale="85000" lnSpcReduction="10000"/>
          </a:bodyPr>
          <a:lstStyle/>
          <a:p>
            <a:r>
              <a:rPr lang="pl-PL" dirty="0"/>
              <a:t>Producent </a:t>
            </a:r>
            <a:r>
              <a:rPr lang="pl-PL" dirty="0" smtClean="0"/>
              <a:t>odpowiada tylko </a:t>
            </a:r>
            <a:r>
              <a:rPr lang="pl-PL" dirty="0"/>
              <a:t>za szkodę </a:t>
            </a:r>
            <a:r>
              <a:rPr lang="pl-PL" dirty="0" smtClean="0"/>
              <a:t>na mieniu, </a:t>
            </a:r>
            <a:r>
              <a:rPr lang="pl-PL" dirty="0"/>
              <a:t>kiedy uszkodzeniu lub zniszczeniu przez produkt niebezpieczny ulegnie </a:t>
            </a:r>
            <a:r>
              <a:rPr lang="pl-PL" b="1" dirty="0">
                <a:solidFill>
                  <a:srgbClr val="FF0000"/>
                </a:solidFill>
              </a:rPr>
              <a:t>rzecz zwykle przeznaczana do osobistego użytku</a:t>
            </a:r>
            <a:r>
              <a:rPr lang="pl-PL" dirty="0">
                <a:solidFill>
                  <a:srgbClr val="FF0000"/>
                </a:solidFill>
              </a:rPr>
              <a:t>,</a:t>
            </a:r>
            <a:r>
              <a:rPr lang="pl-PL" dirty="0"/>
              <a:t> </a:t>
            </a:r>
            <a:r>
              <a:rPr lang="pl-PL" dirty="0" smtClean="0"/>
              <a:t> </a:t>
            </a:r>
            <a:r>
              <a:rPr lang="pl-PL" dirty="0"/>
              <a:t>z której w taki sposób przede wszystkim </a:t>
            </a:r>
            <a:r>
              <a:rPr lang="pl-PL" dirty="0" smtClean="0"/>
              <a:t>korzystała osoba poszkodowana,</a:t>
            </a:r>
          </a:p>
          <a:p>
            <a:r>
              <a:rPr lang="pl-PL" b="1" dirty="0"/>
              <a:t>rzecz </a:t>
            </a:r>
            <a:r>
              <a:rPr lang="pl-PL" b="1" dirty="0" smtClean="0"/>
              <a:t>przeznaczana </a:t>
            </a:r>
            <a:r>
              <a:rPr lang="pl-PL" b="1" dirty="0"/>
              <a:t>do osobistego użytku </a:t>
            </a:r>
            <a:r>
              <a:rPr lang="pl-PL" b="1" dirty="0" smtClean="0"/>
              <a:t>– </a:t>
            </a:r>
            <a:r>
              <a:rPr lang="pl-PL" dirty="0" smtClean="0"/>
              <a:t>co do zasady nie służy do </a:t>
            </a:r>
            <a:r>
              <a:rPr lang="pl-PL" dirty="0"/>
              <a:t>wykonywania zawodu lub prowadzenia działalności </a:t>
            </a:r>
            <a:r>
              <a:rPr lang="pl-PL" dirty="0" smtClean="0"/>
              <a:t>gospodarczej,</a:t>
            </a:r>
          </a:p>
          <a:p>
            <a:r>
              <a:rPr lang="pl-PL" dirty="0"/>
              <a:t>Ograniczenie z art. 449</a:t>
            </a:r>
            <a:r>
              <a:rPr lang="pl-PL" baseline="30000" dirty="0"/>
              <a:t>2</a:t>
            </a:r>
            <a:r>
              <a:rPr lang="pl-PL" dirty="0"/>
              <a:t> KC nie odnosi się do </a:t>
            </a:r>
            <a:r>
              <a:rPr lang="pl-PL" b="1" dirty="0">
                <a:solidFill>
                  <a:srgbClr val="FF0000"/>
                </a:solidFill>
              </a:rPr>
              <a:t>szkody na </a:t>
            </a:r>
            <a:r>
              <a:rPr lang="pl-PL" b="1" dirty="0" smtClean="0">
                <a:solidFill>
                  <a:srgbClr val="FF0000"/>
                </a:solidFill>
              </a:rPr>
              <a:t>osobie</a:t>
            </a:r>
            <a:r>
              <a:rPr lang="pl-PL" dirty="0" smtClean="0"/>
              <a:t> – podlega ona </a:t>
            </a:r>
            <a:r>
              <a:rPr lang="pl-PL" dirty="0"/>
              <a:t>naprawieniu w pełnym zakresie, </a:t>
            </a:r>
            <a:r>
              <a:rPr lang="pl-PL" dirty="0" smtClean="0"/>
              <a:t>(art</a:t>
            </a:r>
            <a:r>
              <a:rPr lang="pl-PL" dirty="0"/>
              <a:t>. 444 i </a:t>
            </a:r>
            <a:r>
              <a:rPr lang="pl-PL" dirty="0" smtClean="0"/>
              <a:t>nast. KC)</a:t>
            </a:r>
          </a:p>
          <a:p>
            <a:pPr marL="0" indent="0">
              <a:buNone/>
            </a:pPr>
            <a:endParaRPr lang="pl-PL" dirty="0"/>
          </a:p>
        </p:txBody>
      </p:sp>
    </p:spTree>
    <p:extLst>
      <p:ext uri="{BB962C8B-B14F-4D97-AF65-F5344CB8AC3E}">
        <p14:creationId xmlns:p14="http://schemas.microsoft.com/office/powerpoint/2010/main" val="3157957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ograniczenie odpowiedzialności-</a:t>
            </a:r>
            <a:endParaRPr lang="pl-PL" sz="3200" dirty="0"/>
          </a:p>
        </p:txBody>
      </p:sp>
      <p:sp>
        <p:nvSpPr>
          <p:cNvPr id="3" name="Symbol zastępczy zawartości 2"/>
          <p:cNvSpPr>
            <a:spLocks noGrp="1"/>
          </p:cNvSpPr>
          <p:nvPr>
            <p:ph idx="1"/>
          </p:nvPr>
        </p:nvSpPr>
        <p:spPr/>
        <p:txBody>
          <a:bodyPr>
            <a:normAutofit/>
          </a:bodyPr>
          <a:lstStyle/>
          <a:p>
            <a:r>
              <a:rPr lang="pl-PL" dirty="0"/>
              <a:t>Art. 449</a:t>
            </a:r>
            <a:r>
              <a:rPr lang="pl-PL" baseline="30000" dirty="0"/>
              <a:t>7</a:t>
            </a:r>
            <a:r>
              <a:rPr lang="pl-PL" dirty="0"/>
              <a:t> [Zakres odszkodowania</a:t>
            </a:r>
            <a:r>
              <a:rPr lang="pl-PL" dirty="0" smtClean="0"/>
              <a:t>]</a:t>
            </a:r>
          </a:p>
          <a:p>
            <a:pPr marL="0" indent="0">
              <a:buNone/>
            </a:pPr>
            <a:r>
              <a:rPr lang="pl-PL" dirty="0" smtClean="0"/>
              <a:t>§ </a:t>
            </a:r>
            <a:r>
              <a:rPr lang="pl-PL" dirty="0"/>
              <a:t>1. Odszkodowanie za szkodę na mieniu nie obejmuje uszkodzenia samego produktu ani korzyści, jakie poszkodowany mógłby osiągnąć w związku z jego używaniem.</a:t>
            </a:r>
          </a:p>
          <a:p>
            <a:pPr marL="0" indent="0">
              <a:buNone/>
            </a:pPr>
            <a:r>
              <a:rPr lang="pl-PL" dirty="0"/>
              <a:t>§ 2. Odszkodowanie na podstawie art. 449</a:t>
            </a:r>
            <a:r>
              <a:rPr lang="pl-PL" baseline="30000" dirty="0"/>
              <a:t>1</a:t>
            </a:r>
            <a:r>
              <a:rPr lang="pl-PL" dirty="0"/>
              <a:t> nie przysługuje, gdy szkoda na mieniu nie przekracza kwoty będącej równowartością 500 euro.</a:t>
            </a:r>
          </a:p>
          <a:p>
            <a:endParaRPr lang="pl-PL" dirty="0"/>
          </a:p>
        </p:txBody>
      </p:sp>
    </p:spTree>
    <p:extLst>
      <p:ext uri="{BB962C8B-B14F-4D97-AF65-F5344CB8AC3E}">
        <p14:creationId xmlns:p14="http://schemas.microsoft.com/office/powerpoint/2010/main" val="2052246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ograniczenie odpowiedzialności-</a:t>
            </a:r>
            <a:endParaRPr lang="pl-PL" sz="3200" dirty="0"/>
          </a:p>
        </p:txBody>
      </p:sp>
      <p:sp>
        <p:nvSpPr>
          <p:cNvPr id="3" name="Symbol zastępczy zawartości 2"/>
          <p:cNvSpPr>
            <a:spLocks noGrp="1"/>
          </p:cNvSpPr>
          <p:nvPr>
            <p:ph idx="1"/>
          </p:nvPr>
        </p:nvSpPr>
        <p:spPr/>
        <p:txBody>
          <a:bodyPr>
            <a:normAutofit fontScale="77500" lnSpcReduction="20000"/>
          </a:bodyPr>
          <a:lstStyle/>
          <a:p>
            <a:r>
              <a:rPr lang="pl-PL" dirty="0" smtClean="0"/>
              <a:t>Art</a:t>
            </a:r>
            <a:r>
              <a:rPr lang="pl-PL" dirty="0"/>
              <a:t>. 449</a:t>
            </a:r>
            <a:r>
              <a:rPr lang="pl-PL" baseline="30000" dirty="0"/>
              <a:t>7</a:t>
            </a:r>
            <a:r>
              <a:rPr lang="pl-PL" dirty="0"/>
              <a:t> </a:t>
            </a:r>
            <a:r>
              <a:rPr lang="pl-PL" dirty="0" smtClean="0"/>
              <a:t>Odnosi się </a:t>
            </a:r>
            <a:r>
              <a:rPr lang="pl-PL" b="1" dirty="0" smtClean="0">
                <a:solidFill>
                  <a:srgbClr val="FF0000"/>
                </a:solidFill>
              </a:rPr>
              <a:t>tylko do </a:t>
            </a:r>
            <a:r>
              <a:rPr lang="pl-PL" b="1" dirty="0">
                <a:solidFill>
                  <a:srgbClr val="FF0000"/>
                </a:solidFill>
              </a:rPr>
              <a:t>szkody </a:t>
            </a:r>
            <a:r>
              <a:rPr lang="pl-PL" b="1" dirty="0" smtClean="0">
                <a:solidFill>
                  <a:srgbClr val="FF0000"/>
                </a:solidFill>
              </a:rPr>
              <a:t>na mieniu</a:t>
            </a:r>
            <a:r>
              <a:rPr lang="pl-PL" dirty="0" smtClean="0"/>
              <a:t>; </a:t>
            </a:r>
            <a:r>
              <a:rPr lang="pl-PL" b="1" dirty="0" smtClean="0"/>
              <a:t>szkoda </a:t>
            </a:r>
            <a:r>
              <a:rPr lang="pl-PL" b="1" dirty="0"/>
              <a:t>na osobie podlega naprawieniu w pełnym </a:t>
            </a:r>
            <a:r>
              <a:rPr lang="pl-PL" b="1" dirty="0" smtClean="0"/>
              <a:t>zakresie</a:t>
            </a:r>
          </a:p>
          <a:p>
            <a:r>
              <a:rPr lang="pl-PL" dirty="0"/>
              <a:t>Odpowiedzialność nie obejmuje szkód w samym </a:t>
            </a:r>
            <a:r>
              <a:rPr lang="pl-PL" dirty="0" smtClean="0"/>
              <a:t>produkcie </a:t>
            </a:r>
            <a:r>
              <a:rPr lang="pl-PL" dirty="0"/>
              <a:t>niebezpiecznym ani utraconych korzyści, jakie </a:t>
            </a:r>
            <a:r>
              <a:rPr lang="pl-PL" dirty="0" smtClean="0"/>
              <a:t>poszkodowany mógłby </a:t>
            </a:r>
            <a:r>
              <a:rPr lang="pl-PL" dirty="0"/>
              <a:t>osiągnąć w związku z używaniem tego </a:t>
            </a:r>
            <a:r>
              <a:rPr lang="pl-PL" dirty="0" smtClean="0"/>
              <a:t>produktu </a:t>
            </a:r>
            <a:r>
              <a:rPr lang="pl-PL" dirty="0" smtClean="0">
                <a:sym typeface="Wingdings" panose="05000000000000000000" pitchFamily="2" charset="2"/>
              </a:rPr>
              <a:t> odpowiedzialność kontraktowa lub deliktowa na zasadach ogólnych</a:t>
            </a:r>
          </a:p>
          <a:p>
            <a:r>
              <a:rPr lang="pl-PL" dirty="0"/>
              <a:t>odpowiedzialności za </a:t>
            </a:r>
            <a:r>
              <a:rPr lang="pl-PL" dirty="0" smtClean="0"/>
              <a:t>produkt niebezpieczny </a:t>
            </a:r>
            <a:r>
              <a:rPr lang="pl-PL" dirty="0"/>
              <a:t>nie obejmuje także </a:t>
            </a:r>
            <a:r>
              <a:rPr lang="pl-PL" dirty="0" smtClean="0"/>
              <a:t>szkód, </a:t>
            </a:r>
            <a:r>
              <a:rPr lang="pl-PL" dirty="0"/>
              <a:t>których wartość nie przekracza 500 </a:t>
            </a:r>
            <a:r>
              <a:rPr lang="pl-PL" dirty="0" smtClean="0"/>
              <a:t>euro</a:t>
            </a:r>
          </a:p>
          <a:p>
            <a:r>
              <a:rPr lang="pl-PL" dirty="0" smtClean="0"/>
              <a:t>jeśli jednak szkoda </a:t>
            </a:r>
            <a:r>
              <a:rPr lang="pl-PL" b="1" dirty="0"/>
              <a:t>przekracza równowartość 500 </a:t>
            </a:r>
            <a:r>
              <a:rPr lang="pl-PL" dirty="0"/>
              <a:t>euro, podlega naprawieniu w </a:t>
            </a:r>
            <a:r>
              <a:rPr lang="pl-PL" b="1" dirty="0"/>
              <a:t>całości</a:t>
            </a:r>
            <a:r>
              <a:rPr lang="pl-PL" dirty="0"/>
              <a:t>, a nie tylko co do nadwyżki ponad tę </a:t>
            </a:r>
            <a:r>
              <a:rPr lang="pl-PL" dirty="0" smtClean="0"/>
              <a:t>wartość</a:t>
            </a:r>
          </a:p>
        </p:txBody>
      </p:sp>
    </p:spTree>
    <p:extLst>
      <p:ext uri="{BB962C8B-B14F-4D97-AF65-F5344CB8AC3E}">
        <p14:creationId xmlns:p14="http://schemas.microsoft.com/office/powerpoint/2010/main" val="567473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a:t>
            </a:r>
            <a:r>
              <a:rPr lang="pl-PL" sz="3200" b="1" dirty="0" smtClean="0"/>
              <a:t>niebezpieczny</a:t>
            </a:r>
            <a:br>
              <a:rPr lang="pl-PL" sz="3200" b="1" dirty="0" smtClean="0"/>
            </a:br>
            <a:r>
              <a:rPr lang="pl-PL" sz="3200" b="1" dirty="0" smtClean="0"/>
              <a:t>-zasada ryzyka-</a:t>
            </a:r>
            <a:endParaRPr lang="pl-PL" sz="3200" dirty="0"/>
          </a:p>
        </p:txBody>
      </p:sp>
      <p:sp>
        <p:nvSpPr>
          <p:cNvPr id="3" name="Symbol zastępczy zawartości 2"/>
          <p:cNvSpPr>
            <a:spLocks noGrp="1"/>
          </p:cNvSpPr>
          <p:nvPr>
            <p:ph idx="1"/>
          </p:nvPr>
        </p:nvSpPr>
        <p:spPr/>
        <p:txBody>
          <a:bodyPr/>
          <a:lstStyle/>
          <a:p>
            <a:r>
              <a:rPr lang="pl-PL" dirty="0"/>
              <a:t>Odpowiedzialność za szkodę wyrządzoną przez produkt niebezpieczny oparta została na </a:t>
            </a:r>
            <a:r>
              <a:rPr lang="pl-PL" b="1" dirty="0">
                <a:solidFill>
                  <a:srgbClr val="FF0000"/>
                </a:solidFill>
              </a:rPr>
              <a:t>zasadzie </a:t>
            </a:r>
            <a:r>
              <a:rPr lang="pl-PL" b="1" dirty="0" smtClean="0">
                <a:solidFill>
                  <a:srgbClr val="FF0000"/>
                </a:solidFill>
              </a:rPr>
              <a:t>ryzyka</a:t>
            </a:r>
            <a:r>
              <a:rPr lang="pl-PL" dirty="0"/>
              <a:t> </a:t>
            </a:r>
            <a:r>
              <a:rPr lang="pl-PL" dirty="0" smtClean="0">
                <a:sym typeface="Wingdings" panose="05000000000000000000" pitchFamily="2" charset="2"/>
              </a:rPr>
              <a:t></a:t>
            </a:r>
            <a:r>
              <a:rPr lang="pl-PL" dirty="0" smtClean="0"/>
              <a:t> </a:t>
            </a:r>
            <a:r>
              <a:rPr lang="pl-PL" dirty="0"/>
              <a:t>uwolnienie od tej odpowiedzialności wymaga wykazania </a:t>
            </a:r>
            <a:r>
              <a:rPr lang="pl-PL" b="1" dirty="0" smtClean="0"/>
              <a:t>okoliczności </a:t>
            </a:r>
            <a:r>
              <a:rPr lang="pl-PL" b="1" dirty="0" err="1" smtClean="0"/>
              <a:t>egzoneracyjnych</a:t>
            </a:r>
            <a:r>
              <a:rPr lang="pl-PL" dirty="0"/>
              <a:t> </a:t>
            </a:r>
            <a:r>
              <a:rPr lang="pl-PL" dirty="0" smtClean="0"/>
              <a:t>( art. 449</a:t>
            </a:r>
            <a:r>
              <a:rPr lang="pl-PL" baseline="30000" dirty="0" smtClean="0"/>
              <a:t>3</a:t>
            </a:r>
            <a:r>
              <a:rPr lang="pl-PL" dirty="0" smtClean="0"/>
              <a:t> KC)</a:t>
            </a:r>
            <a:endParaRPr lang="pl-PL" dirty="0"/>
          </a:p>
        </p:txBody>
      </p:sp>
    </p:spTree>
    <p:extLst>
      <p:ext uri="{BB962C8B-B14F-4D97-AF65-F5344CB8AC3E}">
        <p14:creationId xmlns:p14="http://schemas.microsoft.com/office/powerpoint/2010/main" val="2711987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endParaRPr lang="pl-PL" sz="3200" dirty="0"/>
          </a:p>
        </p:txBody>
      </p:sp>
      <p:sp>
        <p:nvSpPr>
          <p:cNvPr id="3" name="Symbol zastępczy zawartości 2"/>
          <p:cNvSpPr>
            <a:spLocks noGrp="1"/>
          </p:cNvSpPr>
          <p:nvPr>
            <p:ph idx="1"/>
          </p:nvPr>
        </p:nvSpPr>
        <p:spPr/>
        <p:txBody>
          <a:bodyPr>
            <a:normAutofit fontScale="77500" lnSpcReduction="20000"/>
          </a:bodyPr>
          <a:lstStyle/>
          <a:p>
            <a:r>
              <a:rPr lang="pl-PL" dirty="0"/>
              <a:t>Przepisy art. 449</a:t>
            </a:r>
            <a:r>
              <a:rPr lang="pl-PL" baseline="30000" dirty="0"/>
              <a:t>1</a:t>
            </a:r>
            <a:r>
              <a:rPr lang="pl-PL" dirty="0"/>
              <a:t>–449</a:t>
            </a:r>
            <a:r>
              <a:rPr lang="pl-PL" baseline="30000" dirty="0"/>
              <a:t>10</a:t>
            </a:r>
            <a:r>
              <a:rPr lang="pl-PL" dirty="0"/>
              <a:t> KC </a:t>
            </a:r>
            <a:r>
              <a:rPr lang="pl-PL" dirty="0" smtClean="0">
                <a:sym typeface="Wingdings" panose="05000000000000000000" pitchFamily="2" charset="2"/>
              </a:rPr>
              <a:t></a:t>
            </a:r>
          </a:p>
          <a:p>
            <a:r>
              <a:rPr lang="pl-PL" dirty="0" smtClean="0"/>
              <a:t>dostosowywanie </a:t>
            </a:r>
            <a:r>
              <a:rPr lang="pl-PL" dirty="0"/>
              <a:t>polskiego prawa do rozwiązań </a:t>
            </a:r>
            <a:r>
              <a:rPr lang="pl-PL" dirty="0" smtClean="0"/>
              <a:t>unijnych w </a:t>
            </a:r>
            <a:r>
              <a:rPr lang="pl-PL" dirty="0"/>
              <a:t>zakresie ochrony praw </a:t>
            </a:r>
            <a:r>
              <a:rPr lang="pl-PL" dirty="0" smtClean="0"/>
              <a:t>konsumentów (zwłaszcza- dyrektywy </a:t>
            </a:r>
            <a:r>
              <a:rPr lang="pl-PL" dirty="0"/>
              <a:t>Rady 85/374/EWG z 25.7.1985 r. w sprawie zbliżenia przepisów ustawowych, wykonawczych i administracyjnych Państw Członkowskich dotyczących odpowiedzialności za produkty wadliwe (</a:t>
            </a:r>
            <a:r>
              <a:rPr lang="pl-PL" dirty="0" err="1"/>
              <a:t>Dz.Urz</a:t>
            </a:r>
            <a:r>
              <a:rPr lang="pl-PL" dirty="0"/>
              <a:t>. WE L 210, s. 29 ze zm</a:t>
            </a:r>
            <a:r>
              <a:rPr lang="pl-PL" dirty="0" smtClean="0"/>
              <a:t>.)</a:t>
            </a:r>
          </a:p>
          <a:p>
            <a:endParaRPr lang="pl-PL" dirty="0" smtClean="0"/>
          </a:p>
          <a:p>
            <a:r>
              <a:rPr lang="pl-PL" dirty="0" smtClean="0"/>
              <a:t>Tytuł </a:t>
            </a:r>
            <a:r>
              <a:rPr lang="pl-PL" dirty="0"/>
              <a:t>VI</a:t>
            </a:r>
            <a:r>
              <a:rPr lang="pl-PL" baseline="30000" dirty="0"/>
              <a:t>1</a:t>
            </a:r>
            <a:r>
              <a:rPr lang="pl-PL" dirty="0"/>
              <a:t> księgi trzeciej </a:t>
            </a:r>
            <a:r>
              <a:rPr lang="pl-PL" dirty="0" smtClean="0"/>
              <a:t>wprowadzono do </a:t>
            </a:r>
            <a:r>
              <a:rPr lang="pl-PL" dirty="0"/>
              <a:t>KC </a:t>
            </a:r>
            <a:r>
              <a:rPr lang="pl-PL" dirty="0" smtClean="0"/>
              <a:t>ustawą </a:t>
            </a:r>
            <a:r>
              <a:rPr lang="pl-PL" dirty="0"/>
              <a:t>z 2.3.2000 r. o ochronie niektórych praw konsumentów oraz o odpowiedzialności za szkodę wyrządzoną przez produkt niebezpieczny (</a:t>
            </a:r>
            <a:r>
              <a:rPr lang="pl-PL" dirty="0" err="1"/>
              <a:t>t.j</a:t>
            </a:r>
            <a:r>
              <a:rPr lang="pl-PL" dirty="0"/>
              <a:t>. Dz.U. z 2012 r. poz. 1225 ze zm.).</a:t>
            </a:r>
          </a:p>
        </p:txBody>
      </p:sp>
    </p:spTree>
    <p:extLst>
      <p:ext uri="{BB962C8B-B14F-4D97-AF65-F5344CB8AC3E}">
        <p14:creationId xmlns:p14="http://schemas.microsoft.com/office/powerpoint/2010/main" val="2391783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a:t>
            </a:r>
            <a:r>
              <a:rPr lang="pl-PL" sz="3200" b="1" dirty="0" smtClean="0"/>
              <a:t>okoliczności </a:t>
            </a:r>
            <a:r>
              <a:rPr lang="pl-PL" sz="3200" b="1" dirty="0" err="1" smtClean="0"/>
              <a:t>egzoneracyjne</a:t>
            </a:r>
            <a:r>
              <a:rPr lang="pl-PL" sz="3200" b="1" dirty="0" smtClean="0"/>
              <a:t>-</a:t>
            </a:r>
            <a:endParaRPr lang="pl-PL" sz="3200" dirty="0"/>
          </a:p>
        </p:txBody>
      </p:sp>
      <p:sp>
        <p:nvSpPr>
          <p:cNvPr id="3" name="Symbol zastępczy zawartości 2"/>
          <p:cNvSpPr>
            <a:spLocks noGrp="1"/>
          </p:cNvSpPr>
          <p:nvPr>
            <p:ph idx="1"/>
          </p:nvPr>
        </p:nvSpPr>
        <p:spPr/>
        <p:txBody>
          <a:bodyPr>
            <a:normAutofit fontScale="77500" lnSpcReduction="20000"/>
          </a:bodyPr>
          <a:lstStyle/>
          <a:p>
            <a:r>
              <a:rPr lang="pl-PL" dirty="0"/>
              <a:t>Art. 449</a:t>
            </a:r>
            <a:r>
              <a:rPr lang="pl-PL" baseline="30000" dirty="0"/>
              <a:t>3</a:t>
            </a:r>
            <a:r>
              <a:rPr lang="pl-PL" dirty="0"/>
              <a:t> [Okoliczności zwalniające</a:t>
            </a:r>
            <a:r>
              <a:rPr lang="pl-PL" dirty="0" smtClean="0"/>
              <a:t>]</a:t>
            </a:r>
          </a:p>
          <a:p>
            <a:pPr marL="0" indent="0">
              <a:buNone/>
            </a:pPr>
            <a:r>
              <a:rPr lang="pl-PL" dirty="0" smtClean="0"/>
              <a:t>§ </a:t>
            </a:r>
            <a:r>
              <a:rPr lang="pl-PL" dirty="0"/>
              <a:t>1. Producent nie odpowiada za szkodę wyrządzoną przez produkt niebezpieczny, </a:t>
            </a:r>
            <a:r>
              <a:rPr lang="pl-PL" dirty="0">
                <a:solidFill>
                  <a:srgbClr val="FF0000"/>
                </a:solidFill>
              </a:rPr>
              <a:t>jeżeli produktu nie wprowadził do obrotu albo gdy wprowadzenie produktu do obrotu nastąpiło poza zakresem jego działalności gospodarczej.</a:t>
            </a:r>
          </a:p>
          <a:p>
            <a:pPr marL="0" indent="0">
              <a:buNone/>
            </a:pPr>
            <a:r>
              <a:rPr lang="pl-PL" dirty="0"/>
              <a:t>§ 2. Producent nie odpowiada również wtedy, </a:t>
            </a:r>
            <a:r>
              <a:rPr lang="pl-PL" dirty="0">
                <a:solidFill>
                  <a:srgbClr val="FF0000"/>
                </a:solidFill>
              </a:rPr>
              <a:t>gdy właściwości niebezpieczne produktu ujawniły się po wprowadzeniu go do obrotu, chyba że wynikały one z przyczyny tkwiącej poprzednio w produkcie.</a:t>
            </a:r>
            <a:r>
              <a:rPr lang="pl-PL" dirty="0"/>
              <a:t> Nie odpowiada on także wtedy, </a:t>
            </a:r>
            <a:r>
              <a:rPr lang="pl-PL" dirty="0">
                <a:solidFill>
                  <a:srgbClr val="FF0000"/>
                </a:solidFill>
              </a:rPr>
              <a:t>gdy nie można było przewidzieć niebezpiecznych właściwości produktu, uwzględniając stan nauki i techniki w chwili wprowadzenia produktu do obrotu, albo gdy właściwości te wynikały z zastosowania przepisów prawa.</a:t>
            </a:r>
          </a:p>
          <a:p>
            <a:pPr marL="0" indent="0">
              <a:buNone/>
            </a:pPr>
            <a:endParaRPr lang="pl-PL" dirty="0"/>
          </a:p>
        </p:txBody>
      </p:sp>
    </p:spTree>
    <p:extLst>
      <p:ext uri="{BB962C8B-B14F-4D97-AF65-F5344CB8AC3E}">
        <p14:creationId xmlns:p14="http://schemas.microsoft.com/office/powerpoint/2010/main" val="4069770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okoliczności </a:t>
            </a:r>
            <a:r>
              <a:rPr lang="pl-PL" sz="3200" b="1" dirty="0" err="1"/>
              <a:t>egzoneracyjne</a:t>
            </a:r>
            <a:r>
              <a:rPr lang="pl-PL" sz="3200" b="1" dirty="0"/>
              <a:t>-</a:t>
            </a:r>
            <a:endParaRPr lang="pl-PL" sz="3200" dirty="0"/>
          </a:p>
        </p:txBody>
      </p:sp>
      <p:sp>
        <p:nvSpPr>
          <p:cNvPr id="3" name="Symbol zastępczy zawartości 2"/>
          <p:cNvSpPr>
            <a:spLocks noGrp="1"/>
          </p:cNvSpPr>
          <p:nvPr>
            <p:ph idx="1"/>
          </p:nvPr>
        </p:nvSpPr>
        <p:spPr/>
        <p:txBody>
          <a:bodyPr>
            <a:normAutofit fontScale="77500" lnSpcReduction="20000"/>
          </a:bodyPr>
          <a:lstStyle/>
          <a:p>
            <a:r>
              <a:rPr lang="pl-PL" dirty="0" smtClean="0"/>
              <a:t>zwolnienie </a:t>
            </a:r>
            <a:r>
              <a:rPr lang="pl-PL" dirty="0"/>
              <a:t>od odpowiedzialności następuje przez wykazanie, że</a:t>
            </a:r>
            <a:r>
              <a:rPr lang="pl-PL" dirty="0" smtClean="0"/>
              <a:t>:</a:t>
            </a:r>
          </a:p>
          <a:p>
            <a:r>
              <a:rPr lang="pl-PL" dirty="0" smtClean="0"/>
              <a:t> </a:t>
            </a:r>
            <a:r>
              <a:rPr lang="pl-PL" dirty="0"/>
              <a:t>1) producent </a:t>
            </a:r>
            <a:r>
              <a:rPr lang="pl-PL" b="1" dirty="0"/>
              <a:t>nie wprowadził produktu do obrotu</a:t>
            </a:r>
            <a:r>
              <a:rPr lang="pl-PL" dirty="0"/>
              <a:t> </a:t>
            </a:r>
            <a:endParaRPr lang="pl-PL" dirty="0" smtClean="0"/>
          </a:p>
          <a:p>
            <a:r>
              <a:rPr lang="pl-PL" dirty="0" smtClean="0"/>
              <a:t>2</a:t>
            </a:r>
            <a:r>
              <a:rPr lang="pl-PL" dirty="0"/>
              <a:t>) uczynił to </a:t>
            </a:r>
            <a:r>
              <a:rPr lang="pl-PL" b="1" dirty="0"/>
              <a:t>poza zakresem swej działalności gospodarczej</a:t>
            </a:r>
            <a:r>
              <a:rPr lang="pl-PL" dirty="0"/>
              <a:t>, </a:t>
            </a:r>
            <a:endParaRPr lang="pl-PL" dirty="0" smtClean="0"/>
          </a:p>
          <a:p>
            <a:r>
              <a:rPr lang="pl-PL" dirty="0" smtClean="0"/>
              <a:t>3</a:t>
            </a:r>
            <a:r>
              <a:rPr lang="pl-PL" dirty="0"/>
              <a:t>) </a:t>
            </a:r>
            <a:r>
              <a:rPr lang="pl-PL" b="1" dirty="0"/>
              <a:t>ujawnienie się właściwości niebezpiecznych</a:t>
            </a:r>
            <a:r>
              <a:rPr lang="pl-PL" dirty="0"/>
              <a:t> produktu nastąpiło dopiero </a:t>
            </a:r>
            <a:r>
              <a:rPr lang="pl-PL" b="1" dirty="0"/>
              <a:t>po wprowadzeniu go do obrotu</a:t>
            </a:r>
            <a:r>
              <a:rPr lang="pl-PL" dirty="0"/>
              <a:t>, </a:t>
            </a:r>
            <a:endParaRPr lang="pl-PL" dirty="0" smtClean="0"/>
          </a:p>
          <a:p>
            <a:r>
              <a:rPr lang="pl-PL" dirty="0" smtClean="0"/>
              <a:t>4</a:t>
            </a:r>
            <a:r>
              <a:rPr lang="pl-PL" dirty="0"/>
              <a:t>) kiedy </a:t>
            </a:r>
            <a:r>
              <a:rPr lang="pl-PL" b="1" dirty="0"/>
              <a:t>niebezpieczne właściwości produktu były nie do przewidzenia</a:t>
            </a:r>
            <a:r>
              <a:rPr lang="pl-PL" dirty="0"/>
              <a:t> przy uwzględnieniu stanu nauki i techniki w chwili wprowadzenia produktu do obrotu, </a:t>
            </a:r>
            <a:endParaRPr lang="pl-PL" dirty="0" smtClean="0"/>
          </a:p>
          <a:p>
            <a:r>
              <a:rPr lang="pl-PL" dirty="0" smtClean="0"/>
              <a:t>5</a:t>
            </a:r>
            <a:r>
              <a:rPr lang="pl-PL" dirty="0"/>
              <a:t>) gdy </a:t>
            </a:r>
            <a:r>
              <a:rPr lang="pl-PL" b="1" dirty="0"/>
              <a:t>wynikały one z zastosowania przepisów</a:t>
            </a:r>
            <a:r>
              <a:rPr lang="pl-PL" dirty="0"/>
              <a:t> prawa</a:t>
            </a:r>
            <a:r>
              <a:rPr lang="pl-PL" dirty="0" smtClean="0"/>
              <a:t>.</a:t>
            </a:r>
            <a:endParaRPr lang="pl-PL" dirty="0"/>
          </a:p>
          <a:p>
            <a:pPr algn="ctr"/>
            <a:r>
              <a:rPr lang="pl-PL" b="1" dirty="0"/>
              <a:t>Ciężar dowodu </a:t>
            </a:r>
            <a:r>
              <a:rPr lang="pl-PL" dirty="0"/>
              <a:t>co do tych okoliczności spoczywa </a:t>
            </a:r>
            <a:r>
              <a:rPr lang="pl-PL" b="1" dirty="0">
                <a:solidFill>
                  <a:srgbClr val="FF0000"/>
                </a:solidFill>
              </a:rPr>
              <a:t>na producencie</a:t>
            </a:r>
          </a:p>
        </p:txBody>
      </p:sp>
    </p:spTree>
    <p:extLst>
      <p:ext uri="{BB962C8B-B14F-4D97-AF65-F5344CB8AC3E}">
        <p14:creationId xmlns:p14="http://schemas.microsoft.com/office/powerpoint/2010/main" val="845143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Odpowiedzialność za szkodę wyrządzoną przez produkt </a:t>
            </a:r>
            <a:r>
              <a:rPr lang="pl-PL" sz="3600" b="1" dirty="0" smtClean="0"/>
              <a:t>niebezpieczny</a:t>
            </a:r>
            <a:br>
              <a:rPr lang="pl-PL" sz="3600" b="1" dirty="0" smtClean="0"/>
            </a:br>
            <a:r>
              <a:rPr lang="pl-PL" sz="3600" b="1" dirty="0" smtClean="0"/>
              <a:t>-przedawnienie-</a:t>
            </a:r>
            <a:endParaRPr lang="pl-PL" sz="3600" dirty="0"/>
          </a:p>
        </p:txBody>
      </p:sp>
      <p:sp>
        <p:nvSpPr>
          <p:cNvPr id="3" name="Symbol zastępczy zawartości 2"/>
          <p:cNvSpPr>
            <a:spLocks noGrp="1"/>
          </p:cNvSpPr>
          <p:nvPr>
            <p:ph idx="1"/>
          </p:nvPr>
        </p:nvSpPr>
        <p:spPr/>
        <p:txBody>
          <a:bodyPr>
            <a:normAutofit fontScale="92500" lnSpcReduction="10000"/>
          </a:bodyPr>
          <a:lstStyle/>
          <a:p>
            <a:r>
              <a:rPr lang="pl-PL" dirty="0"/>
              <a:t>Art. 449</a:t>
            </a:r>
            <a:r>
              <a:rPr lang="pl-PL" baseline="30000" dirty="0"/>
              <a:t>8</a:t>
            </a:r>
            <a:r>
              <a:rPr lang="pl-PL" dirty="0"/>
              <a:t> [Przedawnienie roszczenia</a:t>
            </a:r>
            <a:r>
              <a:rPr lang="pl-PL" dirty="0" smtClean="0"/>
              <a:t>]</a:t>
            </a:r>
          </a:p>
          <a:p>
            <a:pPr marL="0" indent="0">
              <a:buNone/>
            </a:pPr>
            <a:r>
              <a:rPr lang="pl-PL" dirty="0" smtClean="0"/>
              <a:t>Roszczenie </a:t>
            </a:r>
            <a:r>
              <a:rPr lang="pl-PL" dirty="0"/>
              <a:t>o naprawienie szkody wyrządzonej przez produkt niebezpieczny ulega przedawnieniu </a:t>
            </a:r>
            <a:r>
              <a:rPr lang="pl-PL" b="1" dirty="0"/>
              <a:t>z upływem lat trzech od dnia, w którym poszkodowany dowiedział się lub przy zachowaniu należytej staranności mógł się dowiedzieć o </a:t>
            </a:r>
            <a:r>
              <a:rPr lang="pl-PL" b="1" dirty="0">
                <a:solidFill>
                  <a:srgbClr val="FF0000"/>
                </a:solidFill>
              </a:rPr>
              <a:t>szkodzie</a:t>
            </a:r>
            <a:r>
              <a:rPr lang="pl-PL" b="1" dirty="0"/>
              <a:t> i </a:t>
            </a:r>
            <a:r>
              <a:rPr lang="pl-PL" b="1" dirty="0">
                <a:solidFill>
                  <a:srgbClr val="FF0000"/>
                </a:solidFill>
              </a:rPr>
              <a:t>osobie obowiązanej do jej naprawienia</a:t>
            </a:r>
            <a:r>
              <a:rPr lang="pl-PL" dirty="0"/>
              <a:t>. </a:t>
            </a:r>
            <a:r>
              <a:rPr lang="pl-PL" b="1" dirty="0"/>
              <a:t>Jednak w każdym wypadku roszczenie przedawnia się z upływem lat dziesięciu od wprowadzenia produktu do obrotu.</a:t>
            </a:r>
          </a:p>
        </p:txBody>
      </p:sp>
    </p:spTree>
    <p:extLst>
      <p:ext uri="{BB962C8B-B14F-4D97-AF65-F5344CB8AC3E}">
        <p14:creationId xmlns:p14="http://schemas.microsoft.com/office/powerpoint/2010/main" val="3267132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smtClean="0"/>
              <a:t>-zakaz wyłączenia odpowiedzialności-</a:t>
            </a:r>
            <a:endParaRPr lang="pl-PL" sz="3200" dirty="0"/>
          </a:p>
        </p:txBody>
      </p:sp>
      <p:sp>
        <p:nvSpPr>
          <p:cNvPr id="3" name="Symbol zastępczy zawartości 2"/>
          <p:cNvSpPr>
            <a:spLocks noGrp="1"/>
          </p:cNvSpPr>
          <p:nvPr>
            <p:ph idx="1"/>
          </p:nvPr>
        </p:nvSpPr>
        <p:spPr/>
        <p:txBody>
          <a:bodyPr>
            <a:normAutofit fontScale="85000" lnSpcReduction="10000"/>
          </a:bodyPr>
          <a:lstStyle/>
          <a:p>
            <a:r>
              <a:rPr lang="pl-PL" dirty="0"/>
              <a:t>Art. 449</a:t>
            </a:r>
            <a:r>
              <a:rPr lang="pl-PL" baseline="30000" dirty="0"/>
              <a:t>9</a:t>
            </a:r>
            <a:r>
              <a:rPr lang="pl-PL" dirty="0"/>
              <a:t> [Zakaz </a:t>
            </a:r>
            <a:r>
              <a:rPr lang="pl-PL" dirty="0" err="1"/>
              <a:t>wyłączeń</a:t>
            </a:r>
            <a:r>
              <a:rPr lang="pl-PL" dirty="0" smtClean="0"/>
              <a:t>]</a:t>
            </a:r>
          </a:p>
          <a:p>
            <a:pPr marL="0" indent="0">
              <a:buNone/>
            </a:pPr>
            <a:r>
              <a:rPr lang="pl-PL" dirty="0" smtClean="0"/>
              <a:t>Odpowiedzialności </a:t>
            </a:r>
            <a:r>
              <a:rPr lang="pl-PL" dirty="0"/>
              <a:t>za szkodę wyrządzoną przez produkt niebezpieczny nie można wyłączyć ani ograniczyć. </a:t>
            </a:r>
            <a:r>
              <a:rPr lang="pl-PL" dirty="0" smtClean="0">
                <a:sym typeface="Wingdings" panose="05000000000000000000" pitchFamily="2" charset="2"/>
              </a:rPr>
              <a:t></a:t>
            </a:r>
            <a:endParaRPr lang="pl-PL" dirty="0" smtClean="0"/>
          </a:p>
          <a:p>
            <a:r>
              <a:rPr lang="pl-PL" dirty="0" smtClean="0"/>
              <a:t>Wykluczenie możliwość </a:t>
            </a:r>
            <a:r>
              <a:rPr lang="pl-PL" b="1" dirty="0"/>
              <a:t>wyłączenia</a:t>
            </a:r>
            <a:r>
              <a:rPr lang="pl-PL" dirty="0"/>
              <a:t> </a:t>
            </a:r>
            <a:r>
              <a:rPr lang="pl-PL" dirty="0" smtClean="0"/>
              <a:t>lub </a:t>
            </a:r>
            <a:r>
              <a:rPr lang="pl-PL" b="1" dirty="0" smtClean="0"/>
              <a:t>ograniczenia </a:t>
            </a:r>
            <a:r>
              <a:rPr lang="pl-PL" b="1" dirty="0"/>
              <a:t>odpowiedzialności</a:t>
            </a:r>
            <a:r>
              <a:rPr lang="pl-PL" dirty="0"/>
              <a:t> producenta na drodze umowy stron </a:t>
            </a:r>
            <a:endParaRPr lang="pl-PL" dirty="0" smtClean="0"/>
          </a:p>
          <a:p>
            <a:r>
              <a:rPr lang="pl-PL" dirty="0" smtClean="0"/>
              <a:t>Możliwe </a:t>
            </a:r>
            <a:r>
              <a:rPr lang="pl-PL" dirty="0"/>
              <a:t>jest </a:t>
            </a:r>
            <a:r>
              <a:rPr lang="pl-PL" dirty="0" smtClean="0"/>
              <a:t>umowne </a:t>
            </a:r>
            <a:r>
              <a:rPr lang="pl-PL" dirty="0"/>
              <a:t>rozszerzenie odpowiedzialności producenta. </a:t>
            </a:r>
            <a:endParaRPr lang="pl-PL" dirty="0" smtClean="0"/>
          </a:p>
          <a:p>
            <a:pPr marL="0" indent="0" algn="ctr">
              <a:buNone/>
            </a:pPr>
            <a:r>
              <a:rPr lang="pl-PL" dirty="0" smtClean="0"/>
              <a:t>(</a:t>
            </a:r>
            <a:r>
              <a:rPr lang="pl-PL" dirty="0" smtClean="0">
                <a:sym typeface="Wingdings" panose="05000000000000000000" pitchFamily="2" charset="2"/>
              </a:rPr>
              <a:t> </a:t>
            </a:r>
            <a:r>
              <a:rPr lang="pl-PL" dirty="0" err="1" smtClean="0"/>
              <a:t>semiimperatywny</a:t>
            </a:r>
            <a:r>
              <a:rPr lang="pl-PL" dirty="0" smtClean="0"/>
              <a:t> charakter  </a:t>
            </a:r>
          </a:p>
          <a:p>
            <a:pPr marL="0" indent="0" algn="ctr">
              <a:buNone/>
            </a:pPr>
            <a:r>
              <a:rPr lang="pl-PL" dirty="0" smtClean="0"/>
              <a:t>art</a:t>
            </a:r>
            <a:r>
              <a:rPr lang="pl-PL" dirty="0"/>
              <a:t>. 449</a:t>
            </a:r>
            <a:r>
              <a:rPr lang="pl-PL" baseline="30000" dirty="0"/>
              <a:t>1</a:t>
            </a:r>
            <a:r>
              <a:rPr lang="pl-PL" dirty="0"/>
              <a:t> i n. KC) </a:t>
            </a:r>
            <a:endParaRPr lang="pl-PL" b="1" dirty="0"/>
          </a:p>
        </p:txBody>
      </p:sp>
    </p:spTree>
    <p:extLst>
      <p:ext uri="{BB962C8B-B14F-4D97-AF65-F5344CB8AC3E}">
        <p14:creationId xmlns:p14="http://schemas.microsoft.com/office/powerpoint/2010/main" val="2240177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smtClean="0"/>
              <a:t>-zbieg roszczeń-</a:t>
            </a:r>
            <a:endParaRPr lang="pl-PL" sz="3200" dirty="0"/>
          </a:p>
        </p:txBody>
      </p:sp>
      <p:sp>
        <p:nvSpPr>
          <p:cNvPr id="3" name="Symbol zastępczy zawartości 2"/>
          <p:cNvSpPr>
            <a:spLocks noGrp="1"/>
          </p:cNvSpPr>
          <p:nvPr>
            <p:ph idx="1"/>
          </p:nvPr>
        </p:nvSpPr>
        <p:spPr/>
        <p:txBody>
          <a:bodyPr>
            <a:normAutofit fontScale="92500" lnSpcReduction="10000"/>
          </a:bodyPr>
          <a:lstStyle/>
          <a:p>
            <a:r>
              <a:rPr lang="pl-PL" dirty="0"/>
              <a:t>Art. 449</a:t>
            </a:r>
            <a:r>
              <a:rPr lang="pl-PL" baseline="30000" dirty="0"/>
              <a:t>10</a:t>
            </a:r>
            <a:r>
              <a:rPr lang="pl-PL" dirty="0"/>
              <a:t> [Zbieg roszczeń</a:t>
            </a:r>
            <a:r>
              <a:rPr lang="pl-PL" dirty="0" smtClean="0"/>
              <a:t>]</a:t>
            </a:r>
          </a:p>
          <a:p>
            <a:pPr marL="0" indent="0">
              <a:buNone/>
            </a:pPr>
            <a:r>
              <a:rPr lang="pl-PL" dirty="0" smtClean="0"/>
              <a:t>Przepisy </a:t>
            </a:r>
            <a:r>
              <a:rPr lang="pl-PL" dirty="0"/>
              <a:t>o odpowiedzialności za szkodę wyrządzoną przez produkt niebezpieczny </a:t>
            </a:r>
            <a:r>
              <a:rPr lang="pl-PL" b="1" dirty="0"/>
              <a:t>nie wyłączają </a:t>
            </a:r>
            <a:r>
              <a:rPr lang="pl-PL" dirty="0"/>
              <a:t>odpowiedzialności za szkody na zasadach ogólnych, za szkody wynikłe z niewykonania lub nienależytego wykonania zobowiązania oraz odpowiedzialności z tytułu rękojmi za wady i gwarancji jakości</a:t>
            </a:r>
            <a:r>
              <a:rPr lang="pl-PL" dirty="0" smtClean="0"/>
              <a:t>.</a:t>
            </a:r>
          </a:p>
          <a:p>
            <a:r>
              <a:rPr lang="pl-PL" b="1" dirty="0" smtClean="0"/>
              <a:t>wzmocnienie </a:t>
            </a:r>
            <a:r>
              <a:rPr lang="pl-PL" b="1" dirty="0"/>
              <a:t>pozycji</a:t>
            </a:r>
            <a:r>
              <a:rPr lang="pl-PL" dirty="0"/>
              <a:t> </a:t>
            </a:r>
            <a:r>
              <a:rPr lang="pl-PL" dirty="0" smtClean="0"/>
              <a:t>osób </a:t>
            </a:r>
            <a:r>
              <a:rPr lang="pl-PL" dirty="0"/>
              <a:t>poszkodowanych</a:t>
            </a:r>
          </a:p>
          <a:p>
            <a:r>
              <a:rPr lang="pl-PL" dirty="0" smtClean="0"/>
              <a:t>poszkodowanemu </a:t>
            </a:r>
            <a:r>
              <a:rPr lang="pl-PL" dirty="0"/>
              <a:t>przysługuje </a:t>
            </a:r>
            <a:r>
              <a:rPr lang="pl-PL" b="1" dirty="0" smtClean="0"/>
              <a:t>wybór</a:t>
            </a:r>
            <a:r>
              <a:rPr lang="pl-PL" dirty="0" smtClean="0"/>
              <a:t> </a:t>
            </a:r>
            <a:r>
              <a:rPr lang="pl-PL" dirty="0"/>
              <a:t>pomiędzy wskazanymi </a:t>
            </a:r>
            <a:r>
              <a:rPr lang="pl-PL" dirty="0" smtClean="0"/>
              <a:t>reżimami odpowiedzialności</a:t>
            </a:r>
            <a:endParaRPr lang="pl-PL" dirty="0"/>
          </a:p>
        </p:txBody>
      </p:sp>
    </p:spTree>
    <p:extLst>
      <p:ext uri="{BB962C8B-B14F-4D97-AF65-F5344CB8AC3E}">
        <p14:creationId xmlns:p14="http://schemas.microsoft.com/office/powerpoint/2010/main" val="5566880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Chryzostom F. kupił </a:t>
            </a:r>
            <a:r>
              <a:rPr lang="pl-PL" dirty="0"/>
              <a:t>w supermarkecie lakier do okien, którym następnie pomalował okna w swoim mieszkaniu. </a:t>
            </a:r>
            <a:br>
              <a:rPr lang="pl-PL" dirty="0"/>
            </a:br>
            <a:r>
              <a:rPr lang="pl-PL" dirty="0" smtClean="0"/>
              <a:t>Po </a:t>
            </a:r>
            <a:r>
              <a:rPr lang="pl-PL" dirty="0"/>
              <a:t>pięciu latach lakier zaczął wytwarzać duszący zapach. Okazało się, że jest on szkodliwy dla zdrowia, </a:t>
            </a:r>
            <a:r>
              <a:rPr lang="pl-PL" dirty="0" smtClean="0"/>
              <a:t>co spowodowało, że </a:t>
            </a:r>
            <a:r>
              <a:rPr lang="pl-PL" dirty="0"/>
              <a:t>Chryzostom</a:t>
            </a:r>
            <a:r>
              <a:rPr lang="pl-PL" dirty="0" smtClean="0"/>
              <a:t> </a:t>
            </a:r>
            <a:r>
              <a:rPr lang="pl-PL" dirty="0"/>
              <a:t>musiał wymienić okna. </a:t>
            </a:r>
            <a:r>
              <a:rPr lang="pl-PL" dirty="0" smtClean="0"/>
              <a:t/>
            </a:r>
            <a:br>
              <a:rPr lang="pl-PL" dirty="0" smtClean="0"/>
            </a:br>
            <a:r>
              <a:rPr lang="pl-PL" dirty="0" smtClean="0"/>
              <a:t>W </a:t>
            </a:r>
            <a:r>
              <a:rPr lang="pl-PL" dirty="0"/>
              <a:t>chwili wprowadzenia lakieru do </a:t>
            </a:r>
            <a:r>
              <a:rPr lang="pl-PL" dirty="0" smtClean="0"/>
              <a:t>sprzedaży, badania </a:t>
            </a:r>
            <a:r>
              <a:rPr lang="pl-PL" dirty="0"/>
              <a:t>wykazały jego </a:t>
            </a:r>
            <a:r>
              <a:rPr lang="pl-PL" dirty="0" smtClean="0"/>
              <a:t>nieszkodliwość, a skład lakieru był zgodny ze wszystkimi normami, ustalonymi dla tego typu produktów. </a:t>
            </a:r>
            <a:r>
              <a:rPr lang="pl-PL" dirty="0"/>
              <a:t>Były jednak także </a:t>
            </a:r>
            <a:r>
              <a:rPr lang="pl-PL" dirty="0" smtClean="0"/>
              <a:t>nowe </a:t>
            </a:r>
            <a:r>
              <a:rPr lang="pl-PL" dirty="0"/>
              <a:t>badania przeprowadzone w USA, niedostępne dla </a:t>
            </a:r>
            <a:r>
              <a:rPr lang="pl-PL" dirty="0" smtClean="0"/>
              <a:t>producenta </a:t>
            </a:r>
            <a:br>
              <a:rPr lang="pl-PL" dirty="0" smtClean="0"/>
            </a:br>
            <a:r>
              <a:rPr lang="pl-PL" dirty="0" smtClean="0"/>
              <a:t>(w czasie wprowadzenia lakieru do obrotu wyniki tych badań nie zostały jeszcze opublikowane)  </a:t>
            </a:r>
            <a:r>
              <a:rPr lang="pl-PL" dirty="0"/>
              <a:t>z których niezbicie wynikało, że lakier jest szkodliwy. Chryzostom F </a:t>
            </a:r>
            <a:r>
              <a:rPr lang="pl-PL" dirty="0" smtClean="0"/>
              <a:t>domaga </a:t>
            </a:r>
            <a:r>
              <a:rPr lang="pl-PL" dirty="0"/>
              <a:t>się od producenta naprawienia szkody spowodowanej koniecznością wymiany okien. </a:t>
            </a:r>
            <a:endParaRPr lang="pl-PL" dirty="0" smtClean="0"/>
          </a:p>
          <a:p>
            <a:pPr algn="just"/>
            <a:r>
              <a:rPr lang="pl-PL" dirty="0" smtClean="0"/>
              <a:t>Czy </a:t>
            </a:r>
            <a:r>
              <a:rPr lang="pl-PL" dirty="0"/>
              <a:t>zasadnie? </a:t>
            </a:r>
          </a:p>
          <a:p>
            <a:pPr algn="just"/>
            <a:endParaRPr lang="pl-PL" dirty="0"/>
          </a:p>
        </p:txBody>
      </p:sp>
    </p:spTree>
    <p:extLst>
      <p:ext uri="{BB962C8B-B14F-4D97-AF65-F5344CB8AC3E}">
        <p14:creationId xmlns:p14="http://schemas.microsoft.com/office/powerpoint/2010/main" val="2655475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Ignacy Z. jest entuzjastą nowych technologii, dlatego kiedy znana firm produkująca sprzęt elektroniczny, </a:t>
            </a:r>
            <a:r>
              <a:rPr lang="pl-PL" dirty="0" err="1" smtClean="0"/>
              <a:t>PineApple</a:t>
            </a:r>
            <a:r>
              <a:rPr lang="pl-PL" dirty="0" smtClean="0"/>
              <a:t>, wypuściła nowy telefon, </a:t>
            </a:r>
            <a:r>
              <a:rPr lang="pl-PL" dirty="0" err="1" smtClean="0"/>
              <a:t>AiFone</a:t>
            </a:r>
            <a:r>
              <a:rPr lang="pl-PL" dirty="0" smtClean="0"/>
              <a:t> 8, natychmiast go kupił, choć jego cena nie była niska. Kiedy miesiąc potem firma </a:t>
            </a:r>
            <a:r>
              <a:rPr lang="pl-PL" dirty="0" err="1" smtClean="0"/>
              <a:t>PineApple</a:t>
            </a:r>
            <a:r>
              <a:rPr lang="pl-PL" dirty="0"/>
              <a:t> </a:t>
            </a:r>
            <a:r>
              <a:rPr lang="pl-PL" dirty="0" smtClean="0"/>
              <a:t>wprowadziła do sprzedaży telefon model </a:t>
            </a:r>
            <a:r>
              <a:rPr lang="pl-PL" dirty="0" err="1"/>
              <a:t>AiFone</a:t>
            </a:r>
            <a:r>
              <a:rPr lang="pl-PL" dirty="0"/>
              <a:t> </a:t>
            </a:r>
            <a:r>
              <a:rPr lang="pl-PL" dirty="0" smtClean="0"/>
              <a:t>8.5, reklamowany jako ulepszona wersja poprzedniego modelu, Ignacy poczuł się oszukany. Kolega </a:t>
            </a:r>
            <a:r>
              <a:rPr lang="pl-PL" dirty="0"/>
              <a:t>I</a:t>
            </a:r>
            <a:r>
              <a:rPr lang="pl-PL" dirty="0" smtClean="0"/>
              <a:t>gnacego, student drugiego roku prawa, podpowiedział mu, że można wykorzystać w zaistniałej sytuacji przepisy, dotyczące odpowiedzialności za szkody wyrządzone przez produkt niebezpieczny, bowiem na pewno nowsza wersja telefonu – skoro ulepszona – jest bezpieczniejsza od tej poprzedniej.</a:t>
            </a:r>
          </a:p>
          <a:p>
            <a:pPr marL="0" indent="0">
              <a:buNone/>
            </a:pPr>
            <a:r>
              <a:rPr lang="pl-PL" dirty="0" smtClean="0"/>
              <a:t>Proszę ocenić, czy kolega Ignacego  rację.</a:t>
            </a:r>
            <a:endParaRPr lang="pl-PL" dirty="0"/>
          </a:p>
        </p:txBody>
      </p:sp>
    </p:spTree>
    <p:extLst>
      <p:ext uri="{BB962C8B-B14F-4D97-AF65-F5344CB8AC3E}">
        <p14:creationId xmlns:p14="http://schemas.microsoft.com/office/powerpoint/2010/main" val="25979591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3200" dirty="0" smtClean="0"/>
              <a:t>Kazus 3</a:t>
            </a:r>
            <a:endParaRPr lang="pl-PL" sz="3200" dirty="0"/>
          </a:p>
        </p:txBody>
      </p:sp>
      <p:sp>
        <p:nvSpPr>
          <p:cNvPr id="3" name="Symbol zastępczy zawartości 2"/>
          <p:cNvSpPr>
            <a:spLocks noGrp="1"/>
          </p:cNvSpPr>
          <p:nvPr>
            <p:ph idx="1"/>
          </p:nvPr>
        </p:nvSpPr>
        <p:spPr>
          <a:xfrm>
            <a:off x="457200" y="836712"/>
            <a:ext cx="8435280" cy="5616624"/>
          </a:xfrm>
        </p:spPr>
        <p:txBody>
          <a:bodyPr>
            <a:normAutofit fontScale="70000" lnSpcReduction="20000"/>
          </a:bodyPr>
          <a:lstStyle/>
          <a:p>
            <a:pPr marL="0" indent="0">
              <a:buNone/>
            </a:pPr>
            <a:r>
              <a:rPr lang="pl-PL" sz="3800" dirty="0" err="1" smtClean="0"/>
              <a:t>Gniewosądka</a:t>
            </a:r>
            <a:r>
              <a:rPr lang="pl-PL" sz="3800" dirty="0" smtClean="0"/>
              <a:t> C., chcąc zaimponować swojej bratowej, Hermenegildzie J., kupiła telewizor najnowszej technologii. Niestety, podczas pokazu, podczas  którego </a:t>
            </a:r>
            <a:r>
              <a:rPr lang="pl-PL" sz="3800" dirty="0" err="1"/>
              <a:t>Gniewosądka</a:t>
            </a:r>
            <a:r>
              <a:rPr lang="pl-PL" sz="3800" dirty="0" smtClean="0"/>
              <a:t> chciała pochwalić się nowym zakupem, telewizor wybuchł, w wyniku czego spłonął stojący pod nim antyczny stolik oraz ręcznie tkany turecki dywan, a Hermenegilda doznała poparzeń drugiego stopnia. Kobiety zastanawiają się, czy </a:t>
            </a:r>
            <a:r>
              <a:rPr lang="pl-PL" sz="3800" dirty="0"/>
              <a:t>–</a:t>
            </a:r>
            <a:r>
              <a:rPr lang="pl-PL" sz="3800" dirty="0" smtClean="0"/>
              <a:t> skoro to </a:t>
            </a:r>
            <a:r>
              <a:rPr lang="pl-PL" sz="3800" dirty="0" err="1" smtClean="0"/>
              <a:t>Gniewosądka</a:t>
            </a:r>
            <a:r>
              <a:rPr lang="pl-PL" sz="3800" dirty="0" smtClean="0"/>
              <a:t> była nabywcą telewizora – Hermenegilda ma do producenta telewizora roszczenie o naprawienie  wyrządzonej jej szkody.</a:t>
            </a:r>
          </a:p>
          <a:p>
            <a:r>
              <a:rPr lang="pl-PL" sz="3800" dirty="0" smtClean="0"/>
              <a:t>Proszę ocenić sytuację – czy </a:t>
            </a:r>
            <a:r>
              <a:rPr lang="pl-PL" sz="3800" dirty="0" err="1" smtClean="0"/>
              <a:t>Hemenegildzie</a:t>
            </a:r>
            <a:r>
              <a:rPr lang="pl-PL" sz="3800" dirty="0" smtClean="0"/>
              <a:t> przysługuje roszczenie o naprawienie szkody wyrządzonej przez produkt niebezpieczny?</a:t>
            </a:r>
          </a:p>
          <a:p>
            <a:r>
              <a:rPr lang="pl-PL" sz="3800" dirty="0" smtClean="0"/>
              <a:t>Czy </a:t>
            </a:r>
            <a:r>
              <a:rPr lang="pl-PL" sz="3800" dirty="0" err="1" smtClean="0"/>
              <a:t>Gniewosądka</a:t>
            </a:r>
            <a:r>
              <a:rPr lang="pl-PL" sz="3800" dirty="0" smtClean="0"/>
              <a:t> będzie mogła dochodzić naprawienia wyrządzonej jej szkody – za które zniszczone przedmioty i w jakiej wysokości?</a:t>
            </a:r>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1728836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a:t>
            </a:r>
            <a:endParaRPr lang="pl-PL" dirty="0"/>
          </a:p>
        </p:txBody>
      </p:sp>
      <p:sp>
        <p:nvSpPr>
          <p:cNvPr id="3" name="Symbol zastępczy zawartości 2"/>
          <p:cNvSpPr>
            <a:spLocks noGrp="1"/>
          </p:cNvSpPr>
          <p:nvPr>
            <p:ph idx="1"/>
          </p:nvPr>
        </p:nvSpPr>
        <p:spPr/>
        <p:txBody>
          <a:bodyPr/>
          <a:lstStyle/>
          <a:p>
            <a:pPr marL="0" indent="0">
              <a:buNone/>
            </a:pPr>
            <a:r>
              <a:rPr lang="pl-PL" dirty="0" smtClean="0"/>
              <a:t>Lucyfer G. miał w niedzielę zajęcia na </a:t>
            </a:r>
            <a:r>
              <a:rPr lang="pl-PL" dirty="0" err="1" smtClean="0"/>
              <a:t>WPAiE</a:t>
            </a:r>
            <a:r>
              <a:rPr lang="pl-PL" dirty="0" smtClean="0"/>
              <a:t>, zaplanowane na 8:00 rano. Lucyfer mieszkał w miejscowości oddalonej od Wrocławia o 100 km, a połączenia kolejowe były o niedogodnych dla niego porach, postanowił więc zabrać się ze swoim prowadzącym samochód kolegą, Lucjanem F.  Niestety, podczas podróży Lucjan zasnął za kierownicą, przez co Lucyfer doznał złamania otwartego nogi.</a:t>
            </a:r>
          </a:p>
          <a:p>
            <a:pPr marL="0" indent="0">
              <a:buNone/>
            </a:pPr>
            <a:endParaRPr lang="pl-PL" dirty="0"/>
          </a:p>
        </p:txBody>
      </p:sp>
    </p:spTree>
    <p:extLst>
      <p:ext uri="{BB962C8B-B14F-4D97-AF65-F5344CB8AC3E}">
        <p14:creationId xmlns:p14="http://schemas.microsoft.com/office/powerpoint/2010/main" val="1279318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endParaRPr lang="pl-PL"/>
          </a:p>
        </p:txBody>
      </p:sp>
    </p:spTree>
    <p:extLst>
      <p:ext uri="{BB962C8B-B14F-4D97-AF65-F5344CB8AC3E}">
        <p14:creationId xmlns:p14="http://schemas.microsoft.com/office/powerpoint/2010/main" val="597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endParaRPr lang="pl-PL" sz="3200" dirty="0"/>
          </a:p>
        </p:txBody>
      </p:sp>
      <p:sp>
        <p:nvSpPr>
          <p:cNvPr id="3" name="Symbol zastępczy zawartości 2"/>
          <p:cNvSpPr>
            <a:spLocks noGrp="1"/>
          </p:cNvSpPr>
          <p:nvPr>
            <p:ph idx="1"/>
          </p:nvPr>
        </p:nvSpPr>
        <p:spPr/>
        <p:txBody>
          <a:bodyPr>
            <a:normAutofit fontScale="92500" lnSpcReduction="10000"/>
          </a:bodyPr>
          <a:lstStyle/>
          <a:p>
            <a:r>
              <a:rPr lang="pl-PL" dirty="0" smtClean="0"/>
              <a:t>usytuowanie </a:t>
            </a:r>
            <a:r>
              <a:rPr lang="pl-PL" dirty="0"/>
              <a:t>przepisów art. 449</a:t>
            </a:r>
            <a:r>
              <a:rPr lang="pl-PL" baseline="30000" dirty="0"/>
              <a:t>1</a:t>
            </a:r>
            <a:r>
              <a:rPr lang="pl-PL" dirty="0"/>
              <a:t>–449</a:t>
            </a:r>
            <a:r>
              <a:rPr lang="pl-PL" baseline="30000" dirty="0"/>
              <a:t>10</a:t>
            </a:r>
            <a:r>
              <a:rPr lang="pl-PL" dirty="0"/>
              <a:t> KC pomiędzy normami o odpowiedzialności deliktowej a </a:t>
            </a:r>
            <a:r>
              <a:rPr lang="pl-PL" dirty="0" smtClean="0"/>
              <a:t>przepisami określającymi </a:t>
            </a:r>
            <a:r>
              <a:rPr lang="pl-PL" dirty="0"/>
              <a:t>wykonanie zobowiązań i skutki ich niewykonania </a:t>
            </a:r>
            <a:r>
              <a:rPr lang="pl-PL" dirty="0" smtClean="0">
                <a:sym typeface="Wingdings" panose="05000000000000000000" pitchFamily="2" charset="2"/>
              </a:rPr>
              <a:t></a:t>
            </a:r>
          </a:p>
          <a:p>
            <a:r>
              <a:rPr lang="pl-PL" b="1" dirty="0" smtClean="0"/>
              <a:t>odpowiedzialność</a:t>
            </a:r>
            <a:r>
              <a:rPr lang="pl-PL" dirty="0" smtClean="0"/>
              <a:t> </a:t>
            </a:r>
            <a:r>
              <a:rPr lang="pl-PL" dirty="0"/>
              <a:t>za szkodę wyrządzoną przez </a:t>
            </a:r>
            <a:r>
              <a:rPr lang="pl-PL" b="1" dirty="0"/>
              <a:t>produkt niebezpieczny</a:t>
            </a:r>
            <a:r>
              <a:rPr lang="pl-PL" dirty="0"/>
              <a:t> wykazuje swoiste </a:t>
            </a:r>
            <a:r>
              <a:rPr lang="pl-PL" dirty="0" smtClean="0"/>
              <a:t>cechy </a:t>
            </a:r>
          </a:p>
          <a:p>
            <a:r>
              <a:rPr lang="pl-PL" b="1" dirty="0" smtClean="0"/>
              <a:t>reżim </a:t>
            </a:r>
            <a:r>
              <a:rPr lang="pl-PL" b="1" dirty="0"/>
              <a:t>bezumownej odpowiedzialności odszkodowawczej</a:t>
            </a:r>
            <a:r>
              <a:rPr lang="pl-PL" dirty="0"/>
              <a:t>, konstruowanej w oparciu o </a:t>
            </a:r>
            <a:r>
              <a:rPr lang="pl-PL" b="1" dirty="0">
                <a:solidFill>
                  <a:srgbClr val="FF0000"/>
                </a:solidFill>
              </a:rPr>
              <a:t>zasadę ryzyka</a:t>
            </a:r>
            <a:r>
              <a:rPr lang="pl-PL" dirty="0"/>
              <a:t>, występującą zarówno w odpowiedzialności </a:t>
            </a:r>
            <a:r>
              <a:rPr lang="pl-PL" dirty="0" smtClean="0"/>
              <a:t>kontraktowej, jak i deliktowej</a:t>
            </a:r>
            <a:endParaRPr lang="pl-PL" dirty="0"/>
          </a:p>
        </p:txBody>
      </p:sp>
    </p:spTree>
    <p:extLst>
      <p:ext uri="{BB962C8B-B14F-4D97-AF65-F5344CB8AC3E}">
        <p14:creationId xmlns:p14="http://schemas.microsoft.com/office/powerpoint/2010/main" val="2879139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a:t>Odpowiedzialność za szkodę wyrządzoną przez produkt niebezpieczny</a:t>
            </a:r>
            <a:endParaRPr lang="pl-PL" sz="3600" dirty="0"/>
          </a:p>
        </p:txBody>
      </p:sp>
      <p:sp>
        <p:nvSpPr>
          <p:cNvPr id="3" name="Symbol zastępczy zawartości 2"/>
          <p:cNvSpPr>
            <a:spLocks noGrp="1"/>
          </p:cNvSpPr>
          <p:nvPr>
            <p:ph idx="1"/>
          </p:nvPr>
        </p:nvSpPr>
        <p:spPr/>
        <p:txBody>
          <a:bodyPr/>
          <a:lstStyle/>
          <a:p>
            <a:pPr algn="ctr"/>
            <a:r>
              <a:rPr lang="pl-PL" dirty="0" smtClean="0">
                <a:solidFill>
                  <a:srgbClr val="FF0000"/>
                </a:solidFill>
              </a:rPr>
              <a:t>Szczególna postać odpowiedzialności deliktowej</a:t>
            </a:r>
            <a:r>
              <a:rPr lang="pl-PL" dirty="0" smtClean="0">
                <a:sym typeface="Wingdings" panose="05000000000000000000" pitchFamily="2" charset="2"/>
              </a:rPr>
              <a:t></a:t>
            </a:r>
            <a:endParaRPr lang="pl-PL" dirty="0" smtClean="0"/>
          </a:p>
          <a:p>
            <a:r>
              <a:rPr lang="pl-PL" b="1" dirty="0"/>
              <a:t>w sposób odmienny </a:t>
            </a:r>
            <a:r>
              <a:rPr lang="pl-PL" dirty="0"/>
              <a:t>od reguł ogólnych odpowiedzialności </a:t>
            </a:r>
            <a:r>
              <a:rPr lang="pl-PL" dirty="0" smtClean="0"/>
              <a:t>deliktowej określają:</a:t>
            </a:r>
          </a:p>
          <a:p>
            <a:r>
              <a:rPr lang="pl-PL" dirty="0" smtClean="0"/>
              <a:t> </a:t>
            </a:r>
            <a:r>
              <a:rPr lang="pl-PL" b="1" dirty="0"/>
              <a:t>zakres szkody</a:t>
            </a:r>
            <a:r>
              <a:rPr lang="pl-PL" dirty="0"/>
              <a:t>, za którą ponosi odpowiedzialność podmiot wprowadzający produkt do obrotu (art. 449</a:t>
            </a:r>
            <a:r>
              <a:rPr lang="pl-PL" baseline="30000" dirty="0"/>
              <a:t>2</a:t>
            </a:r>
            <a:r>
              <a:rPr lang="pl-PL" dirty="0"/>
              <a:t> i 449</a:t>
            </a:r>
            <a:r>
              <a:rPr lang="pl-PL" baseline="30000" dirty="0"/>
              <a:t>7</a:t>
            </a:r>
            <a:r>
              <a:rPr lang="pl-PL" dirty="0"/>
              <a:t> KC), </a:t>
            </a:r>
            <a:endParaRPr lang="pl-PL" dirty="0" smtClean="0"/>
          </a:p>
          <a:p>
            <a:r>
              <a:rPr lang="pl-PL" b="1" dirty="0" smtClean="0"/>
              <a:t>termin </a:t>
            </a:r>
            <a:r>
              <a:rPr lang="pl-PL" b="1" dirty="0"/>
              <a:t>przedawnienia </a:t>
            </a:r>
            <a:r>
              <a:rPr lang="pl-PL" dirty="0"/>
              <a:t>(art. 449</a:t>
            </a:r>
            <a:r>
              <a:rPr lang="pl-PL" baseline="30000" dirty="0"/>
              <a:t>8</a:t>
            </a:r>
            <a:r>
              <a:rPr lang="pl-PL" dirty="0"/>
              <a:t> KC</a:t>
            </a:r>
            <a:r>
              <a:rPr lang="pl-PL" dirty="0" smtClean="0"/>
              <a:t>)</a:t>
            </a:r>
          </a:p>
          <a:p>
            <a:endParaRPr lang="pl-PL" dirty="0"/>
          </a:p>
        </p:txBody>
      </p:sp>
    </p:spTree>
    <p:extLst>
      <p:ext uri="{BB962C8B-B14F-4D97-AF65-F5344CB8AC3E}">
        <p14:creationId xmlns:p14="http://schemas.microsoft.com/office/powerpoint/2010/main" val="3978105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a:t>Odpowiedzialność za szkodę wyrządzoną przez produkt niebezpieczny</a:t>
            </a:r>
          </a:p>
        </p:txBody>
      </p:sp>
      <p:sp>
        <p:nvSpPr>
          <p:cNvPr id="3" name="Symbol zastępczy zawartości 2"/>
          <p:cNvSpPr>
            <a:spLocks noGrp="1"/>
          </p:cNvSpPr>
          <p:nvPr>
            <p:ph idx="1"/>
          </p:nvPr>
        </p:nvSpPr>
        <p:spPr/>
        <p:txBody>
          <a:bodyPr>
            <a:normAutofit fontScale="70000" lnSpcReduction="20000"/>
          </a:bodyPr>
          <a:lstStyle/>
          <a:p>
            <a:r>
              <a:rPr lang="pl-PL" dirty="0"/>
              <a:t>Art. 449</a:t>
            </a:r>
            <a:r>
              <a:rPr lang="pl-PL" baseline="30000" dirty="0"/>
              <a:t>1</a:t>
            </a:r>
            <a:r>
              <a:rPr lang="pl-PL" dirty="0"/>
              <a:t> [Ryzyko producenta] </a:t>
            </a:r>
          </a:p>
          <a:p>
            <a:pPr marL="0" indent="0">
              <a:buNone/>
            </a:pPr>
            <a:r>
              <a:rPr lang="pl-PL" dirty="0"/>
              <a:t>§ 1. Kto </a:t>
            </a:r>
            <a:r>
              <a:rPr lang="pl-PL" b="1" dirty="0"/>
              <a:t>wytwarza</a:t>
            </a:r>
            <a:r>
              <a:rPr lang="pl-PL" dirty="0"/>
              <a:t> </a:t>
            </a:r>
            <a:r>
              <a:rPr lang="pl-PL" dirty="0">
                <a:solidFill>
                  <a:srgbClr val="FF0000"/>
                </a:solidFill>
              </a:rPr>
              <a:t>w zakresie swojej działalności gospodarczej </a:t>
            </a:r>
            <a:r>
              <a:rPr lang="pl-PL" dirty="0"/>
              <a:t>(</a:t>
            </a:r>
            <a:r>
              <a:rPr lang="pl-PL" b="1" dirty="0">
                <a:solidFill>
                  <a:srgbClr val="FF0000"/>
                </a:solidFill>
              </a:rPr>
              <a:t>producent</a:t>
            </a:r>
            <a:r>
              <a:rPr lang="pl-PL" dirty="0"/>
              <a:t>) </a:t>
            </a:r>
            <a:r>
              <a:rPr lang="pl-PL" cap="small" dirty="0"/>
              <a:t>produkt niebezpieczny</a:t>
            </a:r>
            <a:r>
              <a:rPr lang="pl-PL" dirty="0"/>
              <a:t>, </a:t>
            </a:r>
            <a:r>
              <a:rPr lang="pl-PL" dirty="0">
                <a:solidFill>
                  <a:srgbClr val="FF0000"/>
                </a:solidFill>
              </a:rPr>
              <a:t>odpowiada za szkodę wyrządzoną komukolwiek przez ten produkt.</a:t>
            </a:r>
          </a:p>
          <a:p>
            <a:pPr marL="0" indent="0">
              <a:buNone/>
            </a:pPr>
            <a:r>
              <a:rPr lang="pl-PL" dirty="0"/>
              <a:t>§ 2. Przez produkt rozumie się </a:t>
            </a:r>
            <a:r>
              <a:rPr lang="pl-PL" b="1" dirty="0"/>
              <a:t>rzecz ruchomą, choćby została ona połączona z inną rzeczą</a:t>
            </a:r>
            <a:r>
              <a:rPr lang="pl-PL" dirty="0"/>
              <a:t>. Za produkt uważa się także </a:t>
            </a:r>
            <a:r>
              <a:rPr lang="pl-PL" b="1" dirty="0"/>
              <a:t>zwierzęta</a:t>
            </a:r>
            <a:r>
              <a:rPr lang="pl-PL" dirty="0"/>
              <a:t> i </a:t>
            </a:r>
            <a:r>
              <a:rPr lang="pl-PL" b="1" dirty="0"/>
              <a:t>energię elektryczną</a:t>
            </a:r>
            <a:r>
              <a:rPr lang="pl-PL" dirty="0"/>
              <a:t>.</a:t>
            </a:r>
          </a:p>
          <a:p>
            <a:pPr marL="0" indent="0">
              <a:buNone/>
            </a:pPr>
            <a:r>
              <a:rPr lang="pl-PL" dirty="0"/>
              <a:t>§ 3. Niebezpieczny jest </a:t>
            </a:r>
            <a:r>
              <a:rPr lang="pl-PL" b="1" dirty="0"/>
              <a:t>produkt niezapewniający bezpieczeństwa, jakiego można oczekiwać, uwzględniając normalne użycie produktu</a:t>
            </a:r>
            <a:r>
              <a:rPr lang="pl-PL" dirty="0"/>
              <a:t>. O tym, czy produkt jest bezpieczny, decydują okoliczności z chwili wprowadzenia go do obrotu, a zwłaszcza sposób zaprezentowania go na rynku oraz podane konsumentowi informacje o właściwościach produktu. Produkt nie może być uznany za niezapewniający bezpieczeństwa tylko dlatego, że później wprowadzono do obrotu podobny produkt ulepszony.</a:t>
            </a:r>
          </a:p>
          <a:p>
            <a:endParaRPr lang="pl-PL" dirty="0"/>
          </a:p>
        </p:txBody>
      </p:sp>
    </p:spTree>
    <p:extLst>
      <p:ext uri="{BB962C8B-B14F-4D97-AF65-F5344CB8AC3E}">
        <p14:creationId xmlns:p14="http://schemas.microsoft.com/office/powerpoint/2010/main" val="2341218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a:t>
            </a:r>
            <a:r>
              <a:rPr lang="pl-PL" sz="3200" b="1" dirty="0" smtClean="0"/>
              <a:t>niebezpieczny</a:t>
            </a:r>
            <a:br>
              <a:rPr lang="pl-PL" sz="3200" b="1" dirty="0" smtClean="0"/>
            </a:br>
            <a:r>
              <a:rPr lang="pl-PL" sz="3200" b="1" dirty="0" smtClean="0"/>
              <a:t>- podmiot, ponoszący odpowiedzialność-</a:t>
            </a:r>
            <a:endParaRPr lang="pl-PL" sz="3200" dirty="0"/>
          </a:p>
        </p:txBody>
      </p:sp>
      <p:sp>
        <p:nvSpPr>
          <p:cNvPr id="3" name="Symbol zastępczy zawartości 2"/>
          <p:cNvSpPr>
            <a:spLocks noGrp="1"/>
          </p:cNvSpPr>
          <p:nvPr>
            <p:ph idx="1"/>
          </p:nvPr>
        </p:nvSpPr>
        <p:spPr/>
        <p:txBody>
          <a:bodyPr>
            <a:normAutofit fontScale="62500" lnSpcReduction="20000"/>
          </a:bodyPr>
          <a:lstStyle/>
          <a:p>
            <a:r>
              <a:rPr lang="pl-PL" b="1" dirty="0"/>
              <a:t>p</a:t>
            </a:r>
            <a:r>
              <a:rPr lang="pl-PL" b="1" dirty="0" smtClean="0"/>
              <a:t>roducent</a:t>
            </a:r>
            <a:r>
              <a:rPr lang="pl-PL" dirty="0" smtClean="0"/>
              <a:t>- wytwórca wyrobu,</a:t>
            </a:r>
          </a:p>
          <a:p>
            <a:r>
              <a:rPr lang="pl-PL" dirty="0"/>
              <a:t>podmiot, który wytworzył produkt w </a:t>
            </a:r>
            <a:r>
              <a:rPr lang="pl-PL" b="1" dirty="0"/>
              <a:t>zakresie swojej działalności </a:t>
            </a:r>
            <a:r>
              <a:rPr lang="pl-PL" b="1" dirty="0" smtClean="0"/>
              <a:t>gospodarczej</a:t>
            </a:r>
            <a:r>
              <a:rPr lang="pl-PL" dirty="0"/>
              <a:t>, </a:t>
            </a:r>
            <a:r>
              <a:rPr lang="pl-PL" dirty="0" smtClean="0"/>
              <a:t>nie ma tu znaczenia rozmiar działalności ani jej zgodność z prawem</a:t>
            </a:r>
            <a:r>
              <a:rPr lang="pl-PL" dirty="0"/>
              <a:t>, w szczególności czy producent ma wymagane </a:t>
            </a:r>
            <a:r>
              <a:rPr lang="pl-PL" dirty="0" smtClean="0"/>
              <a:t>zezwolenia, itp.,</a:t>
            </a:r>
          </a:p>
          <a:p>
            <a:r>
              <a:rPr lang="pl-PL" dirty="0"/>
              <a:t>art. 449</a:t>
            </a:r>
            <a:r>
              <a:rPr lang="pl-PL" baseline="30000" dirty="0"/>
              <a:t>4</a:t>
            </a:r>
            <a:r>
              <a:rPr lang="pl-PL" dirty="0"/>
              <a:t> KC przyjmuje się </a:t>
            </a:r>
            <a:r>
              <a:rPr lang="pl-PL" b="1" dirty="0"/>
              <a:t>domniemanie</a:t>
            </a:r>
            <a:r>
              <a:rPr lang="pl-PL" dirty="0"/>
              <a:t>, że </a:t>
            </a:r>
            <a:r>
              <a:rPr lang="pl-PL" dirty="0">
                <a:solidFill>
                  <a:srgbClr val="FF0000"/>
                </a:solidFill>
              </a:rPr>
              <a:t>produkt niebezpieczny, który spowodował szkodę, został wytworzony i wprowadzony do obrotu w zakresie działalności gospodarczej </a:t>
            </a:r>
            <a:r>
              <a:rPr lang="pl-PL" dirty="0" smtClean="0">
                <a:solidFill>
                  <a:srgbClr val="FF0000"/>
                </a:solidFill>
              </a:rPr>
              <a:t>producenta</a:t>
            </a:r>
            <a:r>
              <a:rPr lang="pl-PL" dirty="0">
                <a:solidFill>
                  <a:srgbClr val="FF0000"/>
                </a:solidFill>
              </a:rPr>
              <a:t>,</a:t>
            </a:r>
            <a:endParaRPr lang="pl-PL" dirty="0" smtClean="0">
              <a:solidFill>
                <a:srgbClr val="FF0000"/>
              </a:solidFill>
            </a:endParaRPr>
          </a:p>
          <a:p>
            <a:r>
              <a:rPr lang="pl-PL" dirty="0" smtClean="0"/>
              <a:t>art</a:t>
            </a:r>
            <a:r>
              <a:rPr lang="pl-PL" dirty="0"/>
              <a:t>. 449</a:t>
            </a:r>
            <a:r>
              <a:rPr lang="pl-PL" baseline="30000" dirty="0"/>
              <a:t>5</a:t>
            </a:r>
            <a:r>
              <a:rPr lang="pl-PL" dirty="0"/>
              <a:t> </a:t>
            </a:r>
            <a:r>
              <a:rPr lang="pl-PL" dirty="0" smtClean="0"/>
              <a:t>KC - </a:t>
            </a:r>
            <a:r>
              <a:rPr lang="pl-PL" dirty="0"/>
              <a:t>wprowadzającym do obrotu produkt niebezpieczny może być też </a:t>
            </a:r>
            <a:r>
              <a:rPr lang="pl-PL" b="1" dirty="0"/>
              <a:t>importer</a:t>
            </a:r>
            <a:r>
              <a:rPr lang="pl-PL" dirty="0"/>
              <a:t>, a na równi z producentem odpowiada też </a:t>
            </a:r>
            <a:r>
              <a:rPr lang="pl-PL" b="1" dirty="0"/>
              <a:t>wytwórca materiału, surowca albo części składowej produktu</a:t>
            </a:r>
            <a:r>
              <a:rPr lang="pl-PL" dirty="0"/>
              <a:t>, a </a:t>
            </a:r>
            <a:r>
              <a:rPr lang="pl-PL" dirty="0" err="1" smtClean="0"/>
              <a:t>także</a:t>
            </a:r>
            <a:r>
              <a:rPr lang="pl-PL" b="1" dirty="0" err="1" smtClean="0"/>
              <a:t>ten</a:t>
            </a:r>
            <a:r>
              <a:rPr lang="pl-PL" b="1" dirty="0"/>
              <a:t>, kto w zakresie swojej działalności gospodarczej zbył produkt niebezpieczny oraz kto podaje się za producenta przez umieszczenie na produkcie swojej nazwy, znaku towarowego lub innego oznaczenia </a:t>
            </a:r>
            <a:r>
              <a:rPr lang="pl-PL" b="1" dirty="0" smtClean="0"/>
              <a:t>odróżniającego,</a:t>
            </a:r>
          </a:p>
          <a:p>
            <a:r>
              <a:rPr lang="pl-PL" dirty="0" smtClean="0"/>
              <a:t>warunkiem </a:t>
            </a:r>
            <a:r>
              <a:rPr lang="pl-PL" dirty="0"/>
              <a:t>odpowiedzialności za produkt jest jego </a:t>
            </a:r>
            <a:r>
              <a:rPr lang="pl-PL" b="1" dirty="0"/>
              <a:t>wprowadzenie do obrotu</a:t>
            </a:r>
            <a:r>
              <a:rPr lang="pl-PL" dirty="0"/>
              <a:t>.</a:t>
            </a:r>
            <a:endParaRPr lang="pl-PL" b="1" dirty="0"/>
          </a:p>
          <a:p>
            <a:endParaRPr lang="pl-PL" dirty="0"/>
          </a:p>
        </p:txBody>
      </p:sp>
    </p:spTree>
    <p:extLst>
      <p:ext uri="{BB962C8B-B14F-4D97-AF65-F5344CB8AC3E}">
        <p14:creationId xmlns:p14="http://schemas.microsoft.com/office/powerpoint/2010/main" val="1722914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a:t>Odpowiedzialność za szkodę wyrządzoną przez produkt niebezpieczny</a:t>
            </a:r>
            <a:br>
              <a:rPr lang="pl-PL" sz="2800" b="1" dirty="0"/>
            </a:br>
            <a:r>
              <a:rPr lang="pl-PL" sz="2800" b="1" dirty="0"/>
              <a:t>- podmiot, ponoszący odpowiedzialność-</a:t>
            </a:r>
            <a:endParaRPr lang="pl-PL" sz="2800" dirty="0"/>
          </a:p>
        </p:txBody>
      </p:sp>
      <p:sp>
        <p:nvSpPr>
          <p:cNvPr id="3" name="Symbol zastępczy zawartości 2"/>
          <p:cNvSpPr>
            <a:spLocks noGrp="1"/>
          </p:cNvSpPr>
          <p:nvPr>
            <p:ph idx="1"/>
          </p:nvPr>
        </p:nvSpPr>
        <p:spPr/>
        <p:txBody>
          <a:bodyPr>
            <a:normAutofit fontScale="55000" lnSpcReduction="20000"/>
          </a:bodyPr>
          <a:lstStyle/>
          <a:p>
            <a:r>
              <a:rPr lang="pl-PL" dirty="0"/>
              <a:t>Art. 449</a:t>
            </a:r>
            <a:r>
              <a:rPr lang="pl-PL" baseline="30000" dirty="0"/>
              <a:t>5</a:t>
            </a:r>
            <a:r>
              <a:rPr lang="pl-PL" dirty="0"/>
              <a:t> [Podmioty odpowiedzialne</a:t>
            </a:r>
            <a:r>
              <a:rPr lang="pl-PL" dirty="0" smtClean="0"/>
              <a:t>]</a:t>
            </a:r>
          </a:p>
          <a:p>
            <a:pPr marL="0" indent="0">
              <a:buNone/>
            </a:pPr>
            <a:r>
              <a:rPr lang="pl-PL" dirty="0" smtClean="0"/>
              <a:t>§ </a:t>
            </a:r>
            <a:r>
              <a:rPr lang="pl-PL" dirty="0"/>
              <a:t>1. Wytwórca materiału, surowca albo części składowej produktu odpowiada tak jak producent, chyba że wyłączną przyczyną szkody była wadliwa konstrukcja produktu lub wskazówki producenta.</a:t>
            </a:r>
          </a:p>
          <a:p>
            <a:pPr marL="0" indent="0">
              <a:buNone/>
            </a:pPr>
            <a:r>
              <a:rPr lang="pl-PL" dirty="0"/>
              <a:t>§ 2. Kto przez umieszczenie na produkcie swojej nazwy, znaku towarowego lub innego oznaczenia odróżniającego podaje się za producenta, odpowiada jak producent. Tak samo odpowiada ten, kto produkt pochodzenia zagranicznego wprowadza do obrotu krajowego w zakresie swojej działalności gospodarczej (importer).</a:t>
            </a:r>
          </a:p>
          <a:p>
            <a:pPr marL="0" indent="0">
              <a:buNone/>
            </a:pPr>
            <a:r>
              <a:rPr lang="pl-PL" dirty="0"/>
              <a:t>§ 3. Producent oraz osoby wymienione w paragrafach poprzedzających odpowiadają solidarnie.</a:t>
            </a:r>
          </a:p>
          <a:p>
            <a:pPr marL="0" indent="0">
              <a:buNone/>
            </a:pPr>
            <a:r>
              <a:rPr lang="pl-PL" dirty="0"/>
              <a:t>§ 4. Jeżeli nie wiadomo, kto jest producentem lub osobą określoną w § 2, odpowiada ten, kto w zakresie swojej działalności gospodarczej zbył produkt niebezpieczny, chyba że w ciągu miesiąca od daty zawiadomienia o szkodzie wskaże poszkodowanemu osobę i adres producenta lub osoby określonej w § 2 zdanie pierwsze, a w wypadku towaru importowanego - osobę i adres importera.</a:t>
            </a:r>
          </a:p>
          <a:p>
            <a:pPr marL="0" indent="0">
              <a:buNone/>
            </a:pPr>
            <a:r>
              <a:rPr lang="pl-PL" dirty="0"/>
              <a:t>§ 5. Jeżeli zbywca produktu nie może wskazać producenta ani osób określonych w § 4, zwalnia go od odpowiedzialności wskazanie osoby, od której sam nabył produkt.</a:t>
            </a:r>
          </a:p>
          <a:p>
            <a:endParaRPr lang="pl-PL" dirty="0"/>
          </a:p>
        </p:txBody>
      </p:sp>
    </p:spTree>
    <p:extLst>
      <p:ext uri="{BB962C8B-B14F-4D97-AF65-F5344CB8AC3E}">
        <p14:creationId xmlns:p14="http://schemas.microsoft.com/office/powerpoint/2010/main" val="3836389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podmiot, ponoszący odpowiedzialność-</a:t>
            </a:r>
            <a:endParaRPr lang="pl-PL" sz="3200" dirty="0"/>
          </a:p>
        </p:txBody>
      </p:sp>
      <p:sp>
        <p:nvSpPr>
          <p:cNvPr id="3" name="Symbol zastępczy zawartości 2"/>
          <p:cNvSpPr>
            <a:spLocks noGrp="1"/>
          </p:cNvSpPr>
          <p:nvPr>
            <p:ph idx="1"/>
          </p:nvPr>
        </p:nvSpPr>
        <p:spPr/>
        <p:txBody>
          <a:bodyPr/>
          <a:lstStyle/>
          <a:p>
            <a:pPr marL="0" indent="0">
              <a:buNone/>
            </a:pPr>
            <a:r>
              <a:rPr lang="pl-PL" dirty="0"/>
              <a:t>Odpowiedzialność </a:t>
            </a:r>
            <a:r>
              <a:rPr lang="pl-PL" b="1" dirty="0"/>
              <a:t>wytwórcy materiału, surowca albo części składowej </a:t>
            </a:r>
            <a:r>
              <a:rPr lang="pl-PL" b="1" dirty="0" smtClean="0"/>
              <a:t>produktu</a:t>
            </a:r>
            <a:endParaRPr lang="pl-PL" dirty="0"/>
          </a:p>
        </p:txBody>
      </p:sp>
      <p:sp>
        <p:nvSpPr>
          <p:cNvPr id="4" name="Strzałka w dół 3"/>
          <p:cNvSpPr/>
          <p:nvPr/>
        </p:nvSpPr>
        <p:spPr>
          <a:xfrm>
            <a:off x="2843808" y="2708920"/>
            <a:ext cx="4032448"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a:off x="4283968" y="2996951"/>
            <a:ext cx="1296144" cy="1200329"/>
          </a:xfrm>
          <a:prstGeom prst="rect">
            <a:avLst/>
          </a:prstGeom>
          <a:noFill/>
        </p:spPr>
        <p:txBody>
          <a:bodyPr wrap="square" rtlCol="0">
            <a:spAutoFit/>
          </a:bodyPr>
          <a:lstStyle/>
          <a:p>
            <a:pPr algn="ctr"/>
            <a:r>
              <a:rPr lang="pl-PL" dirty="0" smtClean="0"/>
              <a:t>Zwolnienie się od odpowie-</a:t>
            </a:r>
            <a:r>
              <a:rPr lang="pl-PL" dirty="0" err="1" smtClean="0"/>
              <a:t>dzialności</a:t>
            </a:r>
            <a:endParaRPr lang="pl-PL" dirty="0"/>
          </a:p>
        </p:txBody>
      </p:sp>
      <p:sp>
        <p:nvSpPr>
          <p:cNvPr id="6" name="pole tekstowe 5"/>
          <p:cNvSpPr txBox="1"/>
          <p:nvPr/>
        </p:nvSpPr>
        <p:spPr>
          <a:xfrm>
            <a:off x="467544" y="4869160"/>
            <a:ext cx="7992888" cy="1569660"/>
          </a:xfrm>
          <a:prstGeom prst="rect">
            <a:avLst/>
          </a:prstGeom>
          <a:noFill/>
        </p:spPr>
        <p:txBody>
          <a:bodyPr wrap="square" rtlCol="0">
            <a:spAutoFit/>
          </a:bodyPr>
          <a:lstStyle/>
          <a:p>
            <a:pPr algn="ctr"/>
            <a:r>
              <a:rPr lang="pl-PL" sz="3200" dirty="0"/>
              <a:t>wykazanie, że </a:t>
            </a:r>
            <a:r>
              <a:rPr lang="pl-PL" sz="3200" b="1" dirty="0"/>
              <a:t>wyłączną przyczyną szkody </a:t>
            </a:r>
            <a:r>
              <a:rPr lang="pl-PL" sz="3200" dirty="0"/>
              <a:t>była </a:t>
            </a:r>
            <a:r>
              <a:rPr lang="pl-PL" sz="3200" b="1" dirty="0"/>
              <a:t>wadliwa konstrukcja produktu lub wskazówki producenta</a:t>
            </a:r>
          </a:p>
        </p:txBody>
      </p:sp>
    </p:spTree>
    <p:extLst>
      <p:ext uri="{BB962C8B-B14F-4D97-AF65-F5344CB8AC3E}">
        <p14:creationId xmlns:p14="http://schemas.microsoft.com/office/powerpoint/2010/main" val="1959349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Odpowiedzialność za szkodę wyrządzoną przez produkt niebezpieczny</a:t>
            </a:r>
            <a:br>
              <a:rPr lang="pl-PL" sz="3200" b="1" dirty="0"/>
            </a:br>
            <a:r>
              <a:rPr lang="pl-PL" sz="3200" b="1" dirty="0"/>
              <a:t>- podmiot, ponoszący odpowiedzialność-</a:t>
            </a:r>
            <a:endParaRPr lang="pl-PL" sz="3200" dirty="0"/>
          </a:p>
        </p:txBody>
      </p:sp>
      <p:sp>
        <p:nvSpPr>
          <p:cNvPr id="3" name="Symbol zastępczy zawartości 2"/>
          <p:cNvSpPr>
            <a:spLocks noGrp="1"/>
          </p:cNvSpPr>
          <p:nvPr>
            <p:ph idx="1"/>
          </p:nvPr>
        </p:nvSpPr>
        <p:spPr/>
        <p:txBody>
          <a:bodyPr/>
          <a:lstStyle/>
          <a:p>
            <a:r>
              <a:rPr lang="pl-PL" dirty="0" smtClean="0"/>
              <a:t>Odpowiedzialność tego, </a:t>
            </a:r>
            <a:r>
              <a:rPr lang="pl-PL" dirty="0"/>
              <a:t>kto </a:t>
            </a:r>
            <a:r>
              <a:rPr lang="pl-PL" dirty="0" smtClean="0"/>
              <a:t>nie jest producentem, </a:t>
            </a:r>
            <a:r>
              <a:rPr lang="pl-PL" dirty="0"/>
              <a:t>ale się za niego podaje przez umieszczenie na produkcie swojej </a:t>
            </a:r>
            <a:r>
              <a:rPr lang="pl-PL" b="1" dirty="0"/>
              <a:t>nazwy</a:t>
            </a:r>
            <a:r>
              <a:rPr lang="pl-PL" dirty="0"/>
              <a:t>, </a:t>
            </a:r>
            <a:r>
              <a:rPr lang="pl-PL" b="1" dirty="0"/>
              <a:t>znaku towarowego</a:t>
            </a:r>
            <a:r>
              <a:rPr lang="pl-PL" dirty="0"/>
              <a:t> lub </a:t>
            </a:r>
            <a:r>
              <a:rPr lang="pl-PL" b="1" dirty="0"/>
              <a:t>innego oznaczenia</a:t>
            </a:r>
            <a:r>
              <a:rPr lang="pl-PL" dirty="0"/>
              <a:t> </a:t>
            </a:r>
            <a:r>
              <a:rPr lang="pl-PL" dirty="0" smtClean="0"/>
              <a:t>odróżniającego (</a:t>
            </a:r>
            <a:r>
              <a:rPr lang="pl-PL" b="1" i="1" dirty="0"/>
              <a:t>quasi</a:t>
            </a:r>
            <a:r>
              <a:rPr lang="pl-PL" b="1" dirty="0"/>
              <a:t>-producent</a:t>
            </a:r>
            <a:r>
              <a:rPr lang="pl-PL" dirty="0" smtClean="0"/>
              <a:t>)</a:t>
            </a:r>
          </a:p>
          <a:p>
            <a:r>
              <a:rPr lang="pl-PL" dirty="0"/>
              <a:t>Odpowiedzialność</a:t>
            </a:r>
            <a:r>
              <a:rPr lang="pl-PL" b="1" dirty="0"/>
              <a:t> importera</a:t>
            </a:r>
          </a:p>
          <a:p>
            <a:endParaRPr lang="pl-PL" dirty="0"/>
          </a:p>
        </p:txBody>
      </p:sp>
    </p:spTree>
    <p:extLst>
      <p:ext uri="{BB962C8B-B14F-4D97-AF65-F5344CB8AC3E}">
        <p14:creationId xmlns:p14="http://schemas.microsoft.com/office/powerpoint/2010/main" val="19368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2208</Words>
  <Application>Microsoft Office PowerPoint</Application>
  <PresentationFormat>Pokaz na ekranie (4:3)</PresentationFormat>
  <Paragraphs>115</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Odpowiedzialność za szkodę wyrządzoną przez produkt niebezpieczny </vt:lpstr>
      <vt:lpstr>Odpowiedzialność za szkodę wyrządzoną przez produkt niebezpieczny</vt:lpstr>
      <vt:lpstr>Odpowiedzialność za szkodę wyrządzoną przez produkt niebezpieczny</vt:lpstr>
      <vt:lpstr>Odpowiedzialność za szkodę wyrządzoną przez produkt niebezpieczny</vt:lpstr>
      <vt:lpstr>Odpowiedzialność za szkodę wyrządzoną przez produkt niebezpieczny</vt:lpstr>
      <vt:lpstr>Odpowiedzialność za szkodę wyrządzoną przez produkt niebezpieczny - podmiot, ponoszący odpowiedzialność-</vt:lpstr>
      <vt:lpstr>Odpowiedzialność za szkodę wyrządzoną przez produkt niebezpieczny - podmiot, ponoszący odpowiedzialność-</vt:lpstr>
      <vt:lpstr>Odpowiedzialność za szkodę wyrządzoną przez produkt niebezpieczny - podmiot, ponoszący odpowiedzialność-</vt:lpstr>
      <vt:lpstr>Odpowiedzialność za szkodę wyrządzoną przez produkt niebezpieczny - podmiot, ponoszący odpowiedzialność-</vt:lpstr>
      <vt:lpstr>Odpowiedzialność za szkodę wyrządzoną przez produkt niebezpieczny - podmiot, ponoszący odpowiedzialność-</vt:lpstr>
      <vt:lpstr>Odpowiedzialność za szkodę wyrządzoną przez produkt niebezpieczny - podmiot, któremu przysługuje ochrona-</vt:lpstr>
      <vt:lpstr>Odpowiedzialność za szkodę wyrządzoną przez produkt niebezpieczny -pojęcie „produkt niebezpieczny”-</vt:lpstr>
      <vt:lpstr>Odpowiedzialność za szkodę wyrządzoną przez produkt niebezpieczny -pojęcie „produkt niebezpieczny”-</vt:lpstr>
      <vt:lpstr>Odpowiedzialność za szkodę wyrządzoną przez produkt niebezpieczny -pojęcie „produkt niebezpieczny”-</vt:lpstr>
      <vt:lpstr>Odpowiedzialność za szkodę wyrządzoną przez produkt niebezpieczny - ograniczenie odpowiedzialności-</vt:lpstr>
      <vt:lpstr>Odpowiedzialność za szkodę wyrządzoną przez produkt niebezpieczny - ograniczenie odpowiedzialności-</vt:lpstr>
      <vt:lpstr>Odpowiedzialność za szkodę wyrządzoną przez produkt niebezpieczny - ograniczenie odpowiedzialności-</vt:lpstr>
      <vt:lpstr>Odpowiedzialność za szkodę wyrządzoną przez produkt niebezpieczny - ograniczenie odpowiedzialności-</vt:lpstr>
      <vt:lpstr>Odpowiedzialność za szkodę wyrządzoną przez produkt niebezpieczny -zasada ryzyka-</vt:lpstr>
      <vt:lpstr>Odpowiedzialność za szkodę wyrządzoną przez produkt niebezpieczny - okoliczności egzoneracyjne-</vt:lpstr>
      <vt:lpstr>Odpowiedzialność za szkodę wyrządzoną przez produkt niebezpieczny - okoliczności egzoneracyjne-</vt:lpstr>
      <vt:lpstr>Odpowiedzialność za szkodę wyrządzoną przez produkt niebezpieczny -przedawnienie-</vt:lpstr>
      <vt:lpstr>Odpowiedzialność za szkodę wyrządzoną przez produkt niebezpieczny -zakaz wyłączenia odpowiedzialności-</vt:lpstr>
      <vt:lpstr>Odpowiedzialność za szkodę wyrządzoną przez produkt niebezpieczny -zbieg roszczeń-</vt:lpstr>
      <vt:lpstr>Kazus 1</vt:lpstr>
      <vt:lpstr>Kazus 2</vt:lpstr>
      <vt:lpstr>Kazus 3</vt:lpstr>
      <vt:lpstr>kazus</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Odpowiedzialność za szkodę wyrządzoną przez produkt niebezpieczny </dc:title>
  <dc:creator>Guest</dc:creator>
  <cp:lastModifiedBy>Agata Rabiej</cp:lastModifiedBy>
  <cp:revision>19</cp:revision>
  <dcterms:created xsi:type="dcterms:W3CDTF">2017-10-09T12:06:05Z</dcterms:created>
  <dcterms:modified xsi:type="dcterms:W3CDTF">2017-10-15T09:02:58Z</dcterms:modified>
</cp:coreProperties>
</file>