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0" r:id="rId18"/>
    <p:sldId id="273" r:id="rId19"/>
    <p:sldId id="274" r:id="rId20"/>
    <p:sldId id="276" r:id="rId21"/>
    <p:sldId id="275"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19A03F-7C9C-432B-9A15-97DBF806B93A}" v="14663" dt="2018-05-08T10:21:53.9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autoAdjust="0"/>
    <p:restoredTop sz="94660"/>
  </p:normalViewPr>
  <p:slideViewPr>
    <p:cSldViewPr snapToGrid="0">
      <p:cViewPr varScale="1">
        <p:scale>
          <a:sx n="92" d="100"/>
          <a:sy n="92" d="100"/>
        </p:scale>
        <p:origin x="1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Łukasz Stępkowski" userId="ba6f77aeead517d8" providerId="LiveId" clId="{7519A03F-7C9C-432B-9A15-97DBF806B93A}"/>
    <pc:docChg chg="undo custSel addSld modSld sldOrd">
      <pc:chgData name="Łukasz Stępkowski" userId="ba6f77aeead517d8" providerId="LiveId" clId="{7519A03F-7C9C-432B-9A15-97DBF806B93A}" dt="2018-05-08T10:21:53.933" v="14645" actId="20577"/>
      <pc:docMkLst>
        <pc:docMk/>
      </pc:docMkLst>
      <pc:sldChg chg="modSp">
        <pc:chgData name="Łukasz Stępkowski" userId="ba6f77aeead517d8" providerId="LiveId" clId="{7519A03F-7C9C-432B-9A15-97DBF806B93A}" dt="2018-05-07T19:43:00.327" v="500" actId="20577"/>
        <pc:sldMkLst>
          <pc:docMk/>
          <pc:sldMk cId="2595315945" sldId="257"/>
        </pc:sldMkLst>
        <pc:spChg chg="mod">
          <ac:chgData name="Łukasz Stępkowski" userId="ba6f77aeead517d8" providerId="LiveId" clId="{7519A03F-7C9C-432B-9A15-97DBF806B93A}" dt="2018-05-07T19:43:00.327" v="500" actId="20577"/>
          <ac:spMkLst>
            <pc:docMk/>
            <pc:sldMk cId="2595315945" sldId="257"/>
            <ac:spMk id="3" creationId="{FC4D2193-0B55-4AFA-8CF9-6FF308CC9866}"/>
          </ac:spMkLst>
        </pc:spChg>
      </pc:sldChg>
      <pc:sldChg chg="modSp">
        <pc:chgData name="Łukasz Stępkowski" userId="ba6f77aeead517d8" providerId="LiveId" clId="{7519A03F-7C9C-432B-9A15-97DBF806B93A}" dt="2018-05-07T20:10:38.608" v="2306" actId="20577"/>
        <pc:sldMkLst>
          <pc:docMk/>
          <pc:sldMk cId="4099738455" sldId="258"/>
        </pc:sldMkLst>
        <pc:spChg chg="mod">
          <ac:chgData name="Łukasz Stępkowski" userId="ba6f77aeead517d8" providerId="LiveId" clId="{7519A03F-7C9C-432B-9A15-97DBF806B93A}" dt="2018-05-07T20:10:38.608" v="2306" actId="20577"/>
          <ac:spMkLst>
            <pc:docMk/>
            <pc:sldMk cId="4099738455" sldId="258"/>
            <ac:spMk id="3" creationId="{FC4D2193-0B55-4AFA-8CF9-6FF308CC9866}"/>
          </ac:spMkLst>
        </pc:spChg>
      </pc:sldChg>
      <pc:sldChg chg="modSp">
        <pc:chgData name="Łukasz Stępkowski" userId="ba6f77aeead517d8" providerId="LiveId" clId="{7519A03F-7C9C-432B-9A15-97DBF806B93A}" dt="2018-05-07T21:08:03.514" v="3262" actId="20577"/>
        <pc:sldMkLst>
          <pc:docMk/>
          <pc:sldMk cId="246577275" sldId="259"/>
        </pc:sldMkLst>
        <pc:spChg chg="mod">
          <ac:chgData name="Łukasz Stępkowski" userId="ba6f77aeead517d8" providerId="LiveId" clId="{7519A03F-7C9C-432B-9A15-97DBF806B93A}" dt="2018-05-07T21:08:03.514" v="3262" actId="20577"/>
          <ac:spMkLst>
            <pc:docMk/>
            <pc:sldMk cId="246577275" sldId="259"/>
            <ac:spMk id="3" creationId="{FC4D2193-0B55-4AFA-8CF9-6FF308CC9866}"/>
          </ac:spMkLst>
        </pc:spChg>
      </pc:sldChg>
      <pc:sldChg chg="modSp">
        <pc:chgData name="Łukasz Stępkowski" userId="ba6f77aeead517d8" providerId="LiveId" clId="{7519A03F-7C9C-432B-9A15-97DBF806B93A}" dt="2018-05-07T21:24:01.104" v="3914" actId="20577"/>
        <pc:sldMkLst>
          <pc:docMk/>
          <pc:sldMk cId="2572776898" sldId="260"/>
        </pc:sldMkLst>
        <pc:spChg chg="mod">
          <ac:chgData name="Łukasz Stępkowski" userId="ba6f77aeead517d8" providerId="LiveId" clId="{7519A03F-7C9C-432B-9A15-97DBF806B93A}" dt="2018-05-07T21:24:01.104" v="3914" actId="20577"/>
          <ac:spMkLst>
            <pc:docMk/>
            <pc:sldMk cId="2572776898" sldId="260"/>
            <ac:spMk id="3" creationId="{FC4D2193-0B55-4AFA-8CF9-6FF308CC9866}"/>
          </ac:spMkLst>
        </pc:spChg>
      </pc:sldChg>
      <pc:sldChg chg="modSp">
        <pc:chgData name="Łukasz Stępkowski" userId="ba6f77aeead517d8" providerId="LiveId" clId="{7519A03F-7C9C-432B-9A15-97DBF806B93A}" dt="2018-05-07T21:59:35.896" v="4736" actId="20577"/>
        <pc:sldMkLst>
          <pc:docMk/>
          <pc:sldMk cId="2788909328" sldId="261"/>
        </pc:sldMkLst>
        <pc:spChg chg="mod">
          <ac:chgData name="Łukasz Stępkowski" userId="ba6f77aeead517d8" providerId="LiveId" clId="{7519A03F-7C9C-432B-9A15-97DBF806B93A}" dt="2018-05-07T21:59:35.896" v="4736" actId="20577"/>
          <ac:spMkLst>
            <pc:docMk/>
            <pc:sldMk cId="2788909328" sldId="261"/>
            <ac:spMk id="3" creationId="{FC4D2193-0B55-4AFA-8CF9-6FF308CC9866}"/>
          </ac:spMkLst>
        </pc:spChg>
      </pc:sldChg>
      <pc:sldChg chg="modSp">
        <pc:chgData name="Łukasz Stępkowski" userId="ba6f77aeead517d8" providerId="LiveId" clId="{7519A03F-7C9C-432B-9A15-97DBF806B93A}" dt="2018-05-07T22:10:18.697" v="5484" actId="20577"/>
        <pc:sldMkLst>
          <pc:docMk/>
          <pc:sldMk cId="3857474827" sldId="262"/>
        </pc:sldMkLst>
        <pc:spChg chg="mod">
          <ac:chgData name="Łukasz Stępkowski" userId="ba6f77aeead517d8" providerId="LiveId" clId="{7519A03F-7C9C-432B-9A15-97DBF806B93A}" dt="2018-05-07T22:10:18.697" v="5484" actId="20577"/>
          <ac:spMkLst>
            <pc:docMk/>
            <pc:sldMk cId="3857474827" sldId="262"/>
            <ac:spMk id="3" creationId="{FC4D2193-0B55-4AFA-8CF9-6FF308CC9866}"/>
          </ac:spMkLst>
        </pc:spChg>
      </pc:sldChg>
      <pc:sldChg chg="modSp">
        <pc:chgData name="Łukasz Stępkowski" userId="ba6f77aeead517d8" providerId="LiveId" clId="{7519A03F-7C9C-432B-9A15-97DBF806B93A}" dt="2018-05-07T22:41:16.477" v="6291" actId="20577"/>
        <pc:sldMkLst>
          <pc:docMk/>
          <pc:sldMk cId="2172050127" sldId="263"/>
        </pc:sldMkLst>
        <pc:spChg chg="mod">
          <ac:chgData name="Łukasz Stępkowski" userId="ba6f77aeead517d8" providerId="LiveId" clId="{7519A03F-7C9C-432B-9A15-97DBF806B93A}" dt="2018-05-07T22:41:16.477" v="6291" actId="20577"/>
          <ac:spMkLst>
            <pc:docMk/>
            <pc:sldMk cId="2172050127" sldId="263"/>
            <ac:spMk id="3" creationId="{FC4D2193-0B55-4AFA-8CF9-6FF308CC9866}"/>
          </ac:spMkLst>
        </pc:spChg>
      </pc:sldChg>
      <pc:sldChg chg="modSp">
        <pc:chgData name="Łukasz Stępkowski" userId="ba6f77aeead517d8" providerId="LiveId" clId="{7519A03F-7C9C-432B-9A15-97DBF806B93A}" dt="2018-05-07T22:58:04.400" v="6832" actId="20577"/>
        <pc:sldMkLst>
          <pc:docMk/>
          <pc:sldMk cId="3573747149" sldId="264"/>
        </pc:sldMkLst>
        <pc:spChg chg="mod">
          <ac:chgData name="Łukasz Stępkowski" userId="ba6f77aeead517d8" providerId="LiveId" clId="{7519A03F-7C9C-432B-9A15-97DBF806B93A}" dt="2018-05-07T22:58:04.400" v="6832" actId="20577"/>
          <ac:spMkLst>
            <pc:docMk/>
            <pc:sldMk cId="3573747149" sldId="264"/>
            <ac:spMk id="3" creationId="{FC4D2193-0B55-4AFA-8CF9-6FF308CC9866}"/>
          </ac:spMkLst>
        </pc:spChg>
      </pc:sldChg>
      <pc:sldChg chg="modSp">
        <pc:chgData name="Łukasz Stępkowski" userId="ba6f77aeead517d8" providerId="LiveId" clId="{7519A03F-7C9C-432B-9A15-97DBF806B93A}" dt="2018-05-07T23:19:16.146" v="8005" actId="20577"/>
        <pc:sldMkLst>
          <pc:docMk/>
          <pc:sldMk cId="656695385" sldId="265"/>
        </pc:sldMkLst>
        <pc:spChg chg="mod">
          <ac:chgData name="Łukasz Stępkowski" userId="ba6f77aeead517d8" providerId="LiveId" clId="{7519A03F-7C9C-432B-9A15-97DBF806B93A}" dt="2018-05-07T23:19:16.146" v="8005" actId="20577"/>
          <ac:spMkLst>
            <pc:docMk/>
            <pc:sldMk cId="656695385" sldId="265"/>
            <ac:spMk id="3" creationId="{FC4D2193-0B55-4AFA-8CF9-6FF308CC9866}"/>
          </ac:spMkLst>
        </pc:spChg>
      </pc:sldChg>
      <pc:sldChg chg="modSp">
        <pc:chgData name="Łukasz Stępkowski" userId="ba6f77aeead517d8" providerId="LiveId" clId="{7519A03F-7C9C-432B-9A15-97DBF806B93A}" dt="2018-05-07T23:37:56.112" v="9204" actId="20577"/>
        <pc:sldMkLst>
          <pc:docMk/>
          <pc:sldMk cId="2134119362" sldId="266"/>
        </pc:sldMkLst>
        <pc:spChg chg="mod">
          <ac:chgData name="Łukasz Stępkowski" userId="ba6f77aeead517d8" providerId="LiveId" clId="{7519A03F-7C9C-432B-9A15-97DBF806B93A}" dt="2018-05-07T23:37:56.112" v="9204" actId="20577"/>
          <ac:spMkLst>
            <pc:docMk/>
            <pc:sldMk cId="2134119362" sldId="266"/>
            <ac:spMk id="3" creationId="{FC4D2193-0B55-4AFA-8CF9-6FF308CC9866}"/>
          </ac:spMkLst>
        </pc:spChg>
      </pc:sldChg>
      <pc:sldChg chg="modSp">
        <pc:chgData name="Łukasz Stępkowski" userId="ba6f77aeead517d8" providerId="LiveId" clId="{7519A03F-7C9C-432B-9A15-97DBF806B93A}" dt="2018-05-07T23:56:06.934" v="9870" actId="20577"/>
        <pc:sldMkLst>
          <pc:docMk/>
          <pc:sldMk cId="2253133567" sldId="267"/>
        </pc:sldMkLst>
        <pc:spChg chg="mod">
          <ac:chgData name="Łukasz Stępkowski" userId="ba6f77aeead517d8" providerId="LiveId" clId="{7519A03F-7C9C-432B-9A15-97DBF806B93A}" dt="2018-05-07T23:56:06.934" v="9870" actId="20577"/>
          <ac:spMkLst>
            <pc:docMk/>
            <pc:sldMk cId="2253133567" sldId="267"/>
            <ac:spMk id="3" creationId="{FC4D2193-0B55-4AFA-8CF9-6FF308CC9866}"/>
          </ac:spMkLst>
        </pc:spChg>
      </pc:sldChg>
      <pc:sldChg chg="modSp">
        <pc:chgData name="Łukasz Stępkowski" userId="ba6f77aeead517d8" providerId="LiveId" clId="{7519A03F-7C9C-432B-9A15-97DBF806B93A}" dt="2018-05-08T00:00:39.515" v="10349" actId="20577"/>
        <pc:sldMkLst>
          <pc:docMk/>
          <pc:sldMk cId="684793853" sldId="268"/>
        </pc:sldMkLst>
        <pc:spChg chg="mod">
          <ac:chgData name="Łukasz Stępkowski" userId="ba6f77aeead517d8" providerId="LiveId" clId="{7519A03F-7C9C-432B-9A15-97DBF806B93A}" dt="2018-05-08T00:00:39.515" v="10349" actId="20577"/>
          <ac:spMkLst>
            <pc:docMk/>
            <pc:sldMk cId="684793853" sldId="268"/>
            <ac:spMk id="3" creationId="{FC4D2193-0B55-4AFA-8CF9-6FF308CC9866}"/>
          </ac:spMkLst>
        </pc:spChg>
      </pc:sldChg>
      <pc:sldChg chg="modSp">
        <pc:chgData name="Łukasz Stępkowski" userId="ba6f77aeead517d8" providerId="LiveId" clId="{7519A03F-7C9C-432B-9A15-97DBF806B93A}" dt="2018-05-08T00:14:45.790" v="10751" actId="20577"/>
        <pc:sldMkLst>
          <pc:docMk/>
          <pc:sldMk cId="1676711266" sldId="269"/>
        </pc:sldMkLst>
        <pc:spChg chg="mod">
          <ac:chgData name="Łukasz Stępkowski" userId="ba6f77aeead517d8" providerId="LiveId" clId="{7519A03F-7C9C-432B-9A15-97DBF806B93A}" dt="2018-05-08T00:14:45.790" v="10751" actId="20577"/>
          <ac:spMkLst>
            <pc:docMk/>
            <pc:sldMk cId="1676711266" sldId="269"/>
            <ac:spMk id="3" creationId="{FC4D2193-0B55-4AFA-8CF9-6FF308CC9866}"/>
          </ac:spMkLst>
        </pc:spChg>
      </pc:sldChg>
      <pc:sldChg chg="modSp ord">
        <pc:chgData name="Łukasz Stępkowski" userId="ba6f77aeead517d8" providerId="LiveId" clId="{7519A03F-7C9C-432B-9A15-97DBF806B93A}" dt="2018-05-08T00:33:45.561" v="11327" actId="20577"/>
        <pc:sldMkLst>
          <pc:docMk/>
          <pc:sldMk cId="574939869" sldId="270"/>
        </pc:sldMkLst>
        <pc:spChg chg="mod">
          <ac:chgData name="Łukasz Stępkowski" userId="ba6f77aeead517d8" providerId="LiveId" clId="{7519A03F-7C9C-432B-9A15-97DBF806B93A}" dt="2018-05-08T00:33:45.561" v="11327" actId="20577"/>
          <ac:spMkLst>
            <pc:docMk/>
            <pc:sldMk cId="574939869" sldId="270"/>
            <ac:spMk id="3" creationId="{FC4D2193-0B55-4AFA-8CF9-6FF308CC9866}"/>
          </ac:spMkLst>
        </pc:spChg>
      </pc:sldChg>
      <pc:sldChg chg="modSp">
        <pc:chgData name="Łukasz Stępkowski" userId="ba6f77aeead517d8" providerId="LiveId" clId="{7519A03F-7C9C-432B-9A15-97DBF806B93A}" dt="2018-05-08T00:40:06.097" v="11518" actId="20577"/>
        <pc:sldMkLst>
          <pc:docMk/>
          <pc:sldMk cId="3344036450" sldId="271"/>
        </pc:sldMkLst>
        <pc:spChg chg="mod">
          <ac:chgData name="Łukasz Stępkowski" userId="ba6f77aeead517d8" providerId="LiveId" clId="{7519A03F-7C9C-432B-9A15-97DBF806B93A}" dt="2018-05-08T00:40:06.097" v="11518" actId="20577"/>
          <ac:spMkLst>
            <pc:docMk/>
            <pc:sldMk cId="3344036450" sldId="271"/>
            <ac:spMk id="3" creationId="{FC4D2193-0B55-4AFA-8CF9-6FF308CC9866}"/>
          </ac:spMkLst>
        </pc:spChg>
      </pc:sldChg>
      <pc:sldChg chg="modSp">
        <pc:chgData name="Łukasz Stępkowski" userId="ba6f77aeead517d8" providerId="LiveId" clId="{7519A03F-7C9C-432B-9A15-97DBF806B93A}" dt="2018-05-08T00:55:22.169" v="12159" actId="20577"/>
        <pc:sldMkLst>
          <pc:docMk/>
          <pc:sldMk cId="2546461979" sldId="272"/>
        </pc:sldMkLst>
        <pc:spChg chg="mod">
          <ac:chgData name="Łukasz Stępkowski" userId="ba6f77aeead517d8" providerId="LiveId" clId="{7519A03F-7C9C-432B-9A15-97DBF806B93A}" dt="2018-05-08T00:55:22.169" v="12159" actId="20577"/>
          <ac:spMkLst>
            <pc:docMk/>
            <pc:sldMk cId="2546461979" sldId="272"/>
            <ac:spMk id="3" creationId="{FC4D2193-0B55-4AFA-8CF9-6FF308CC9866}"/>
          </ac:spMkLst>
        </pc:spChg>
      </pc:sldChg>
      <pc:sldChg chg="modSp">
        <pc:chgData name="Łukasz Stępkowski" userId="ba6f77aeead517d8" providerId="LiveId" clId="{7519A03F-7C9C-432B-9A15-97DBF806B93A}" dt="2018-05-08T01:03:04.230" v="12831" actId="20577"/>
        <pc:sldMkLst>
          <pc:docMk/>
          <pc:sldMk cId="2388867376" sldId="273"/>
        </pc:sldMkLst>
        <pc:spChg chg="mod">
          <ac:chgData name="Łukasz Stępkowski" userId="ba6f77aeead517d8" providerId="LiveId" clId="{7519A03F-7C9C-432B-9A15-97DBF806B93A}" dt="2018-05-08T01:03:04.230" v="12831" actId="20577"/>
          <ac:spMkLst>
            <pc:docMk/>
            <pc:sldMk cId="2388867376" sldId="273"/>
            <ac:spMk id="3" creationId="{FC4D2193-0B55-4AFA-8CF9-6FF308CC9866}"/>
          </ac:spMkLst>
        </pc:spChg>
      </pc:sldChg>
      <pc:sldChg chg="modSp">
        <pc:chgData name="Łukasz Stępkowski" userId="ba6f77aeead517d8" providerId="LiveId" clId="{7519A03F-7C9C-432B-9A15-97DBF806B93A}" dt="2018-05-08T01:01:33.812" v="12782" actId="20577"/>
        <pc:sldMkLst>
          <pc:docMk/>
          <pc:sldMk cId="782502514" sldId="274"/>
        </pc:sldMkLst>
        <pc:spChg chg="mod">
          <ac:chgData name="Łukasz Stępkowski" userId="ba6f77aeead517d8" providerId="LiveId" clId="{7519A03F-7C9C-432B-9A15-97DBF806B93A}" dt="2018-05-08T01:01:33.812" v="12782" actId="20577"/>
          <ac:spMkLst>
            <pc:docMk/>
            <pc:sldMk cId="782502514" sldId="274"/>
            <ac:spMk id="3" creationId="{FC4D2193-0B55-4AFA-8CF9-6FF308CC9866}"/>
          </ac:spMkLst>
        </pc:spChg>
      </pc:sldChg>
      <pc:sldChg chg="modSp">
        <pc:chgData name="Łukasz Stępkowski" userId="ba6f77aeead517d8" providerId="LiveId" clId="{7519A03F-7C9C-432B-9A15-97DBF806B93A}" dt="2018-05-08T00:42:20.116" v="11602" actId="20577"/>
        <pc:sldMkLst>
          <pc:docMk/>
          <pc:sldMk cId="1390300562" sldId="275"/>
        </pc:sldMkLst>
        <pc:spChg chg="mod">
          <ac:chgData name="Łukasz Stępkowski" userId="ba6f77aeead517d8" providerId="LiveId" clId="{7519A03F-7C9C-432B-9A15-97DBF806B93A}" dt="2018-05-08T00:42:20.116" v="11602" actId="20577"/>
          <ac:spMkLst>
            <pc:docMk/>
            <pc:sldMk cId="1390300562" sldId="275"/>
            <ac:spMk id="3" creationId="{FC4D2193-0B55-4AFA-8CF9-6FF308CC9866}"/>
          </ac:spMkLst>
        </pc:spChg>
      </pc:sldChg>
      <pc:sldChg chg="modSp add ord">
        <pc:chgData name="Łukasz Stępkowski" userId="ba6f77aeead517d8" providerId="LiveId" clId="{7519A03F-7C9C-432B-9A15-97DBF806B93A}" dt="2018-05-08T10:21:53.933" v="14645" actId="20577"/>
        <pc:sldMkLst>
          <pc:docMk/>
          <pc:sldMk cId="1934198993" sldId="276"/>
        </pc:sldMkLst>
        <pc:spChg chg="mod">
          <ac:chgData name="Łukasz Stępkowski" userId="ba6f77aeead517d8" providerId="LiveId" clId="{7519A03F-7C9C-432B-9A15-97DBF806B93A}" dt="2018-05-08T10:21:53.933" v="14645" actId="20577"/>
          <ac:spMkLst>
            <pc:docMk/>
            <pc:sldMk cId="1934198993" sldId="276"/>
            <ac:spMk id="3" creationId="{FC4D2193-0B55-4AFA-8CF9-6FF308CC986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pl-PL"/>
              <a:t>Kliknij, aby edytować styl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4509A250-FF31-4206-8172-F9D3106AACB1}" type="datetimeFigureOut">
              <a:rPr lang="en-US" dirty="0"/>
              <a:t>5/8/2018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pl-PL"/>
              <a:t>Kliknij, aby edytować styl</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4" name="Date Placeholder 3"/>
          <p:cNvSpPr>
            <a:spLocks noGrp="1"/>
          </p:cNvSpPr>
          <p:nvPr>
            <p:ph type="dt" sz="half" idx="10"/>
          </p:nvPr>
        </p:nvSpPr>
        <p:spPr/>
        <p:txBody>
          <a:bodyPr/>
          <a:lstStyle/>
          <a:p>
            <a:fld id="{4509A250-FF31-4206-8172-F9D3106AACB1}" type="datetimeFigureOut">
              <a:rPr lang="en-US" dirty="0"/>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pl-PL"/>
              <a:t>Kliknij, aby edytować styl</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4" name="Date Placeholder 3"/>
          <p:cNvSpPr>
            <a:spLocks noGrp="1"/>
          </p:cNvSpPr>
          <p:nvPr>
            <p:ph type="dt" sz="half" idx="10"/>
          </p:nvPr>
        </p:nvSpPr>
        <p:spPr/>
        <p:txBody>
          <a:bodyPr/>
          <a:lstStyle/>
          <a:p>
            <a:fld id="{4509A250-FF31-4206-8172-F9D3106AACB1}" type="datetimeFigureOut">
              <a:rPr lang="en-US" dirty="0"/>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4509A250-FF31-4206-8172-F9D3106AACB1}" type="datetimeFigureOut">
              <a:rPr lang="en-US" dirty="0"/>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pl-PL"/>
              <a:t>Kliknij, aby edytować styl</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5/8/2018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pl-PL"/>
              <a:t>Kliknij, aby edytować styl</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5/8/2018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nchorCtr="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pl-PL"/>
              <a:t>Kliknij, aby edytować styl</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4509A250-FF31-4206-8172-F9D3106AACB1}" type="datetimeFigureOut">
              <a:rPr lang="en-US" dirty="0"/>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5/8/2018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5/8/2018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5/8/2018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5/8/2018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pl-PL"/>
              <a:t>Kliknij, aby edytować styl</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7" name="Date Placeholder 4"/>
          <p:cNvSpPr>
            <a:spLocks noGrp="1"/>
          </p:cNvSpPr>
          <p:nvPr>
            <p:ph type="dt" sz="half" idx="10"/>
          </p:nvPr>
        </p:nvSpPr>
        <p:spPr/>
        <p:txBody>
          <a:bodyPr/>
          <a:lstStyle/>
          <a:p>
            <a:fld id="{4509A250-FF31-4206-8172-F9D3106AACB1}" type="datetimeFigureOut">
              <a:rPr lang="en-US" dirty="0"/>
              <a:t>5/8/2018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pl-PL"/>
              <a:t>Kliknij, aby edytować styl</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4509A250-FF31-4206-8172-F9D3106AACB1}" type="datetimeFigureOut">
              <a:rPr lang="en-US" dirty="0"/>
              <a:t>5/8/2018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pl-PL"/>
              <a:t>Kliknij, aby edytować styl</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5/8/2018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legal.un.org/ilc/texts/instruments/english/draft_articles/9_11_2011.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icty.org/" TargetMode="External"/><Relationship Id="rId2" Type="http://schemas.openxmlformats.org/officeDocument/2006/relationships/hyperlink" Target="http://www.mswia.gov.pl/ftp/OCK/dokumenty_Prawo_MPH/1998_17_VII_Statut_Miedzynarodowego_Trybunalu_Karnego.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legal.un.org/ilc/texts/instruments/english/commentaries/9_7_2001.pdf" TargetMode="External"/><Relationship Id="rId2" Type="http://schemas.openxmlformats.org/officeDocument/2006/relationships/hyperlink" Target="http://legal.un.org/ilc/texts/instruments/english/draft_articles/9_7_2001.pdf" TargetMode="External"/><Relationship Id="rId1" Type="http://schemas.openxmlformats.org/officeDocument/2006/relationships/slideLayout" Target="../slideLayouts/slideLayout2.xml"/><Relationship Id="rId4" Type="http://schemas.openxmlformats.org/officeDocument/2006/relationships/hyperlink" Target="http://legal.un.org/ilc/texts/instruments/english/commentaries/9_10_2006.pdf"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icj-cij.org/files/case-related/150/150-20180202-JUD-01-00-EN.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icj-cij.org/files/case-related/116/116-20051219-JUD-01-00-EN.pdf" TargetMode="External"/><Relationship Id="rId2" Type="http://schemas.openxmlformats.org/officeDocument/2006/relationships/hyperlink" Target="http://www.icj-cij.org/files/case-related/128/128-20040331-JUD-01-00-EN.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legal.un.org/ilc/texts/instruments/english/draft_articles/9_11_2011.pdf" TargetMode="External"/><Relationship Id="rId2" Type="http://schemas.openxmlformats.org/officeDocument/2006/relationships/hyperlink" Target="http://legal.un.org/ilc/texts/instruments/english/draft_articles/9_6_2001.pdf" TargetMode="External"/><Relationship Id="rId1" Type="http://schemas.openxmlformats.org/officeDocument/2006/relationships/slideLayout" Target="../slideLayouts/slideLayout2.xml"/><Relationship Id="rId4" Type="http://schemas.openxmlformats.org/officeDocument/2006/relationships/hyperlink" Target="http://legal.un.org/ilc/texts/instruments/english/commentaries/9_6_2001.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icj-cij.org/files/case-related/70/070-19860627-JUD-01-00-EN.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C109B4D-871B-4FA8-8582-2C9B0F347A9E}"/>
              </a:ext>
            </a:extLst>
          </p:cNvPr>
          <p:cNvSpPr>
            <a:spLocks noGrp="1"/>
          </p:cNvSpPr>
          <p:nvPr>
            <p:ph type="ctrTitle"/>
          </p:nvPr>
        </p:nvSpPr>
        <p:spPr>
          <a:xfrm>
            <a:off x="332510" y="382386"/>
            <a:ext cx="11737570" cy="4394996"/>
          </a:xfrm>
        </p:spPr>
        <p:txBody>
          <a:bodyPr/>
          <a:lstStyle/>
          <a:p>
            <a:r>
              <a:rPr lang="pl-PL" b="1" i="1" dirty="0"/>
              <a:t>Odpowiedzialność </a:t>
            </a:r>
            <a:br>
              <a:rPr lang="pl-PL" b="1" i="1" dirty="0"/>
            </a:br>
            <a:r>
              <a:rPr lang="pl-PL" b="1" i="1" dirty="0"/>
              <a:t>w prawie międzynarodowym</a:t>
            </a:r>
            <a:endParaRPr lang="en-GB" b="1" i="1" dirty="0"/>
          </a:p>
        </p:txBody>
      </p:sp>
      <p:sp>
        <p:nvSpPr>
          <p:cNvPr id="3" name="Podtytuł 2">
            <a:extLst>
              <a:ext uri="{FF2B5EF4-FFF2-40B4-BE49-F238E27FC236}">
                <a16:creationId xmlns:a16="http://schemas.microsoft.com/office/drawing/2014/main" id="{30948B14-83DB-4C52-8A1B-57A08017056A}"/>
              </a:ext>
            </a:extLst>
          </p:cNvPr>
          <p:cNvSpPr>
            <a:spLocks noGrp="1"/>
          </p:cNvSpPr>
          <p:nvPr>
            <p:ph type="subTitle" idx="1"/>
          </p:nvPr>
        </p:nvSpPr>
        <p:spPr>
          <a:xfrm>
            <a:off x="273806" y="5874660"/>
            <a:ext cx="8825658" cy="861420"/>
          </a:xfrm>
        </p:spPr>
        <p:txBody>
          <a:bodyPr/>
          <a:lstStyle/>
          <a:p>
            <a:r>
              <a:rPr lang="pl-PL" dirty="0"/>
              <a:t>© Łukasz </a:t>
            </a:r>
            <a:r>
              <a:rPr lang="pl-PL" dirty="0" err="1"/>
              <a:t>stępkowski</a:t>
            </a:r>
            <a:endParaRPr lang="en-GB" dirty="0"/>
          </a:p>
        </p:txBody>
      </p:sp>
    </p:spTree>
    <p:extLst>
      <p:ext uri="{BB962C8B-B14F-4D97-AF65-F5344CB8AC3E}">
        <p14:creationId xmlns:p14="http://schemas.microsoft.com/office/powerpoint/2010/main" val="28438383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C4D2193-0B55-4AFA-8CF9-6FF308CC9866}"/>
              </a:ext>
            </a:extLst>
          </p:cNvPr>
          <p:cNvSpPr>
            <a:spLocks noGrp="1"/>
          </p:cNvSpPr>
          <p:nvPr>
            <p:ph idx="1"/>
          </p:nvPr>
        </p:nvSpPr>
        <p:spPr>
          <a:xfrm>
            <a:off x="0" y="0"/>
            <a:ext cx="12192000" cy="6858000"/>
          </a:xfrm>
        </p:spPr>
        <p:txBody>
          <a:bodyPr/>
          <a:lstStyle/>
          <a:p>
            <a:r>
              <a:rPr lang="pl-PL" dirty="0"/>
              <a:t>Kiedy akt jest międzynarodowo bezprawny?</a:t>
            </a:r>
          </a:p>
          <a:p>
            <a:r>
              <a:rPr lang="pl-PL" dirty="0"/>
              <a:t>Akt jest bezprawny wtedy, gdy jest niezgodny z normą prawa międzynarodowego (Crawford i in., op. cit. s. 210)</a:t>
            </a:r>
          </a:p>
          <a:p>
            <a:r>
              <a:rPr lang="pl-PL" dirty="0"/>
              <a:t>Oznacza to, że akt może być zupełnie legalny z punktu widzenia prawa krajowego i zarazem być nielegalny </a:t>
            </a:r>
            <a:r>
              <a:rPr lang="pl-PL" dirty="0" err="1"/>
              <a:t>prawnomiędzynarodowo</a:t>
            </a:r>
            <a:endParaRPr lang="pl-PL" dirty="0"/>
          </a:p>
          <a:p>
            <a:r>
              <a:rPr lang="pl-PL" dirty="0"/>
              <a:t>Z drugiej strony, akt może być nielegalny krajowo, a legalny </a:t>
            </a:r>
            <a:r>
              <a:rPr lang="pl-PL" dirty="0" err="1"/>
              <a:t>prawnomiędzynarodowo</a:t>
            </a:r>
            <a:endParaRPr lang="pl-PL" dirty="0"/>
          </a:p>
          <a:p>
            <a:r>
              <a:rPr lang="pl-PL" dirty="0"/>
              <a:t>Zdaniem doktryny, na fakt bezprawności nie ma wpływu rodzaj zobowiązania, tj. czy jest to zobowiązanie staranności, czy rezultatu</a:t>
            </a:r>
          </a:p>
          <a:p>
            <a:r>
              <a:rPr lang="pl-PL" dirty="0"/>
              <a:t>Nadto, Artykuły nie przepisują jakiegoś konkretnego podejścia do odpowiedzialności, czy to cywilnego, czy karnego – nie ma w ich obecnym tekście czegoś w rodzaju „międzynarodowych przestępstw”  i odpowiedzialności karnej (typu karnego) państw za ich bezprawne działania</a:t>
            </a:r>
          </a:p>
          <a:p>
            <a:r>
              <a:rPr lang="pl-PL" dirty="0"/>
              <a:t>Na płaszczyźnie bezprawności może pojawić się pewien element „strony podmiotowej/umyślności” sprawiający, że dane zachowanie jest bezprawne w zależności od rodzaju tego zachowania (op. cit.: przykład podjęcia działania gospodarczego w celu wmieszania się w sprawy wewnętrzne innego państwa, np. poprzez nałożenie cła)</a:t>
            </a:r>
          </a:p>
        </p:txBody>
      </p:sp>
    </p:spTree>
    <p:extLst>
      <p:ext uri="{BB962C8B-B14F-4D97-AF65-F5344CB8AC3E}">
        <p14:creationId xmlns:p14="http://schemas.microsoft.com/office/powerpoint/2010/main" val="656695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C4D2193-0B55-4AFA-8CF9-6FF308CC9866}"/>
              </a:ext>
            </a:extLst>
          </p:cNvPr>
          <p:cNvSpPr>
            <a:spLocks noGrp="1"/>
          </p:cNvSpPr>
          <p:nvPr>
            <p:ph idx="1"/>
          </p:nvPr>
        </p:nvSpPr>
        <p:spPr>
          <a:xfrm>
            <a:off x="0" y="0"/>
            <a:ext cx="12192000" cy="6858000"/>
          </a:xfrm>
        </p:spPr>
        <p:txBody>
          <a:bodyPr/>
          <a:lstStyle/>
          <a:p>
            <a:r>
              <a:rPr lang="pl-PL" dirty="0"/>
              <a:t>Kiedy akt jest popełniony – kwestie międzyczasowe</a:t>
            </a:r>
          </a:p>
          <a:p>
            <a:r>
              <a:rPr lang="pl-PL" dirty="0"/>
              <a:t>Aby akt bezprawny był popełniony, zobowiązanie </a:t>
            </a:r>
            <a:r>
              <a:rPr lang="pl-PL" dirty="0" err="1"/>
              <a:t>międzynarodowoprawne</a:t>
            </a:r>
            <a:r>
              <a:rPr lang="pl-PL" dirty="0"/>
              <a:t> musi zdaniem art. 13 Artykułów istnieć (być w mocy) w momencie zachowania</a:t>
            </a:r>
          </a:p>
          <a:p>
            <a:r>
              <a:rPr lang="en-GB" dirty="0"/>
              <a:t>An  act  of  a  State  does  not  constitute  a  breach  of  an  international  obligation  unless  the  State  is   bound by the obligation in question at the time the act occurs</a:t>
            </a:r>
            <a:endParaRPr lang="pl-PL" dirty="0"/>
          </a:p>
          <a:p>
            <a:r>
              <a:rPr lang="pl-PL" dirty="0"/>
              <a:t>Ergo, nie ma czegoś w rodzaju „przeczenia celowi przyszłego zobowiązania” albo jakiejś koncepcji grożącego/antycypowanego naruszenia w przyszłości, gdy to zobowiązanie nie wiąże danego państwa</a:t>
            </a:r>
          </a:p>
          <a:p>
            <a:r>
              <a:rPr lang="pl-PL" dirty="0"/>
              <a:t>Konsekwencja: nawet jeśli w obecnym momencie jakieś zachowanie jest zakazane przez prawo międzynarodowe, to gdy zostało ono podjęte przed tym, gdy to zobowiązanie zaczęło wiązać, nie ma aktu międzynarodowo bezprawnego; również wtedy, gdy zobowiązanie przestało wiązać, nie ma możliwości zaistnienia aktu międzynarodowo bezprawnego</a:t>
            </a:r>
          </a:p>
          <a:p>
            <a:r>
              <a:rPr lang="pl-PL" dirty="0"/>
              <a:t>Przykład: niewolnictwo w XIX wieku, wojna napastnicza przed </a:t>
            </a:r>
            <a:r>
              <a:rPr lang="en-GB" dirty="0"/>
              <a:t>27 </a:t>
            </a:r>
            <a:r>
              <a:rPr lang="en-GB" dirty="0" err="1"/>
              <a:t>sierpnia</a:t>
            </a:r>
            <a:r>
              <a:rPr lang="en-GB" dirty="0"/>
              <a:t> 1928</a:t>
            </a:r>
            <a:r>
              <a:rPr lang="pl-PL" dirty="0"/>
              <a:t>, zachowanie niezgodne z umową międzynarodową po jej skutecznym wypowiedzeniu</a:t>
            </a:r>
          </a:p>
          <a:p>
            <a:r>
              <a:rPr lang="pl-PL" dirty="0"/>
              <a:t>Konieczność bycia przez normę w mocy dotyczy również norm </a:t>
            </a:r>
            <a:r>
              <a:rPr lang="pl-PL" dirty="0" err="1"/>
              <a:t>ius</a:t>
            </a:r>
            <a:r>
              <a:rPr lang="pl-PL" dirty="0"/>
              <a:t> </a:t>
            </a:r>
            <a:r>
              <a:rPr lang="pl-PL" dirty="0" err="1"/>
              <a:t>cogens</a:t>
            </a:r>
            <a:r>
              <a:rPr lang="pl-PL" dirty="0"/>
              <a:t>, nie są one retroaktywne.</a:t>
            </a:r>
          </a:p>
          <a:p>
            <a:r>
              <a:rPr lang="pl-PL" dirty="0"/>
              <a:t>Niemniej, jeśli zachowanie było podjęte w okresie w którym norma wiązała, to za ten okres istnieje odpowiedzialność</a:t>
            </a:r>
          </a:p>
          <a:p>
            <a:endParaRPr lang="pl-PL" dirty="0"/>
          </a:p>
        </p:txBody>
      </p:sp>
    </p:spTree>
    <p:extLst>
      <p:ext uri="{BB962C8B-B14F-4D97-AF65-F5344CB8AC3E}">
        <p14:creationId xmlns:p14="http://schemas.microsoft.com/office/powerpoint/2010/main" val="2134119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C4D2193-0B55-4AFA-8CF9-6FF308CC9866}"/>
              </a:ext>
            </a:extLst>
          </p:cNvPr>
          <p:cNvSpPr>
            <a:spLocks noGrp="1"/>
          </p:cNvSpPr>
          <p:nvPr>
            <p:ph idx="1"/>
          </p:nvPr>
        </p:nvSpPr>
        <p:spPr>
          <a:xfrm>
            <a:off x="0" y="0"/>
            <a:ext cx="12192000" cy="6858000"/>
          </a:xfrm>
        </p:spPr>
        <p:txBody>
          <a:bodyPr/>
          <a:lstStyle/>
          <a:p>
            <a:r>
              <a:rPr lang="pl-PL" dirty="0"/>
              <a:t>Okoliczności wyłączające bezprawność aktu</a:t>
            </a:r>
          </a:p>
          <a:p>
            <a:r>
              <a:rPr lang="pl-PL" dirty="0"/>
              <a:t>Zgoda</a:t>
            </a:r>
          </a:p>
          <a:p>
            <a:r>
              <a:rPr lang="pl-PL" dirty="0"/>
              <a:t>Samoobrona</a:t>
            </a:r>
          </a:p>
          <a:p>
            <a:r>
              <a:rPr lang="pl-PL" dirty="0"/>
              <a:t>Środki odwetowe (</a:t>
            </a:r>
            <a:r>
              <a:rPr lang="pl-PL" dirty="0" err="1"/>
              <a:t>countermeasures</a:t>
            </a:r>
            <a:r>
              <a:rPr lang="pl-PL" dirty="0"/>
              <a:t>)</a:t>
            </a:r>
          </a:p>
          <a:p>
            <a:r>
              <a:rPr lang="pl-PL" dirty="0"/>
              <a:t>Siła wyższa (</a:t>
            </a:r>
            <a:r>
              <a:rPr lang="pl-PL" dirty="0" err="1"/>
              <a:t>force</a:t>
            </a:r>
            <a:r>
              <a:rPr lang="pl-PL" dirty="0"/>
              <a:t> </a:t>
            </a:r>
            <a:r>
              <a:rPr lang="pl-PL" dirty="0" err="1"/>
              <a:t>majeure</a:t>
            </a:r>
            <a:r>
              <a:rPr lang="pl-PL" dirty="0"/>
              <a:t>)</a:t>
            </a:r>
          </a:p>
          <a:p>
            <a:r>
              <a:rPr lang="pl-PL" dirty="0"/>
              <a:t>Stan zagrożenia życia / opresja (</a:t>
            </a:r>
            <a:r>
              <a:rPr lang="pl-PL" dirty="0" err="1"/>
              <a:t>distress</a:t>
            </a:r>
            <a:r>
              <a:rPr lang="pl-PL" dirty="0"/>
              <a:t>)</a:t>
            </a:r>
          </a:p>
          <a:p>
            <a:r>
              <a:rPr lang="pl-PL" dirty="0"/>
              <a:t>Stan wyższej konieczności (</a:t>
            </a:r>
            <a:r>
              <a:rPr lang="pl-PL" dirty="0" err="1"/>
              <a:t>necessity</a:t>
            </a:r>
            <a:r>
              <a:rPr lang="pl-PL" dirty="0"/>
              <a:t>)</a:t>
            </a:r>
          </a:p>
          <a:p>
            <a:r>
              <a:rPr lang="pl-PL" dirty="0"/>
              <a:t>Art. 26 Artykułów z 2001: okoliczności wyłączające bezprawność nie dotyczą naruszenia normy prawa międzynarodowego o statusie </a:t>
            </a:r>
            <a:r>
              <a:rPr lang="pl-PL" dirty="0" err="1"/>
              <a:t>ius</a:t>
            </a:r>
            <a:r>
              <a:rPr lang="pl-PL" dirty="0"/>
              <a:t> </a:t>
            </a:r>
            <a:r>
              <a:rPr lang="pl-PL" dirty="0" err="1"/>
              <a:t>cogens</a:t>
            </a:r>
            <a:endParaRPr lang="pl-PL" dirty="0"/>
          </a:p>
          <a:p>
            <a:r>
              <a:rPr lang="pl-PL" dirty="0"/>
              <a:t>Nawet jeśli powołać się na okoliczność wyłączającą bezprawność, to nie usuwa to obowiązku zachowania się zgodnie z normą, jeśli okoliczność ustanie, a także obowiązku zadośćuczynienia uszczerbkowi wywołanemu przez zachowanie (Art. 27)</a:t>
            </a:r>
          </a:p>
        </p:txBody>
      </p:sp>
    </p:spTree>
    <p:extLst>
      <p:ext uri="{BB962C8B-B14F-4D97-AF65-F5344CB8AC3E}">
        <p14:creationId xmlns:p14="http://schemas.microsoft.com/office/powerpoint/2010/main" val="2253133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C4D2193-0B55-4AFA-8CF9-6FF308CC9866}"/>
              </a:ext>
            </a:extLst>
          </p:cNvPr>
          <p:cNvSpPr>
            <a:spLocks noGrp="1"/>
          </p:cNvSpPr>
          <p:nvPr>
            <p:ph idx="1"/>
          </p:nvPr>
        </p:nvSpPr>
        <p:spPr>
          <a:xfrm>
            <a:off x="0" y="0"/>
            <a:ext cx="12192000" cy="6858000"/>
          </a:xfrm>
        </p:spPr>
        <p:txBody>
          <a:bodyPr/>
          <a:lstStyle/>
          <a:p>
            <a:r>
              <a:rPr lang="pl-PL" dirty="0"/>
              <a:t>Treść obowiązku naprawienia naruszenia</a:t>
            </a:r>
          </a:p>
          <a:p>
            <a:r>
              <a:rPr lang="pl-PL" dirty="0"/>
              <a:t>Konieczność zachowywania się zgodnie z naruszaną/naruszoną normą</a:t>
            </a:r>
          </a:p>
          <a:p>
            <a:r>
              <a:rPr lang="pl-PL" dirty="0"/>
              <a:t>Zaprzestanie zachowania, jeśli trwa dalej</a:t>
            </a:r>
          </a:p>
          <a:p>
            <a:r>
              <a:rPr lang="pl-PL" dirty="0"/>
              <a:t>Przedłożenie gwarancji i zapewnień, że zachowanie nie powtórzy się, jeśli wymagają tego okoliczności</a:t>
            </a:r>
          </a:p>
          <a:p>
            <a:r>
              <a:rPr lang="pl-PL" dirty="0"/>
              <a:t>Naprawienie uszczerbku w pełni, w tym każdą szkodę i krzywdę</a:t>
            </a:r>
          </a:p>
          <a:p>
            <a:endParaRPr lang="pl-PL" dirty="0"/>
          </a:p>
          <a:p>
            <a:r>
              <a:rPr lang="pl-PL" dirty="0"/>
              <a:t>Środki naprawienia naruszenia</a:t>
            </a:r>
          </a:p>
          <a:p>
            <a:r>
              <a:rPr lang="pl-PL" dirty="0"/>
              <a:t>Restytucja (</a:t>
            </a:r>
            <a:r>
              <a:rPr lang="pl-PL" dirty="0" err="1"/>
              <a:t>restitutio</a:t>
            </a:r>
            <a:r>
              <a:rPr lang="pl-PL" dirty="0"/>
              <a:t> in </a:t>
            </a:r>
            <a:r>
              <a:rPr lang="pl-PL" dirty="0" err="1"/>
              <a:t>integrum</a:t>
            </a:r>
            <a:r>
              <a:rPr lang="pl-PL" dirty="0"/>
              <a:t>)</a:t>
            </a:r>
          </a:p>
          <a:p>
            <a:r>
              <a:rPr lang="pl-PL" dirty="0"/>
              <a:t>Odszkodowanie</a:t>
            </a:r>
          </a:p>
          <a:p>
            <a:r>
              <a:rPr lang="pl-PL" dirty="0"/>
              <a:t>Zadośćuczynienie</a:t>
            </a:r>
          </a:p>
          <a:p>
            <a:r>
              <a:rPr lang="pl-PL" dirty="0"/>
              <a:t>Odsetki</a:t>
            </a:r>
          </a:p>
          <a:p>
            <a:endParaRPr lang="pl-PL" dirty="0"/>
          </a:p>
        </p:txBody>
      </p:sp>
    </p:spTree>
    <p:extLst>
      <p:ext uri="{BB962C8B-B14F-4D97-AF65-F5344CB8AC3E}">
        <p14:creationId xmlns:p14="http://schemas.microsoft.com/office/powerpoint/2010/main" val="684793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C4D2193-0B55-4AFA-8CF9-6FF308CC9866}"/>
              </a:ext>
            </a:extLst>
          </p:cNvPr>
          <p:cNvSpPr>
            <a:spLocks noGrp="1"/>
          </p:cNvSpPr>
          <p:nvPr>
            <p:ph idx="1"/>
          </p:nvPr>
        </p:nvSpPr>
        <p:spPr>
          <a:xfrm>
            <a:off x="0" y="0"/>
            <a:ext cx="12192000" cy="6858000"/>
          </a:xfrm>
        </p:spPr>
        <p:txBody>
          <a:bodyPr/>
          <a:lstStyle/>
          <a:p>
            <a:r>
              <a:rPr lang="pl-PL" dirty="0"/>
              <a:t>A co z normami </a:t>
            </a:r>
            <a:r>
              <a:rPr lang="pl-PL" dirty="0" err="1"/>
              <a:t>ius</a:t>
            </a:r>
            <a:r>
              <a:rPr lang="pl-PL" dirty="0"/>
              <a:t> </a:t>
            </a:r>
            <a:r>
              <a:rPr lang="pl-PL" dirty="0" err="1"/>
              <a:t>cogens</a:t>
            </a:r>
            <a:r>
              <a:rPr lang="pl-PL" dirty="0"/>
              <a:t>?</a:t>
            </a:r>
          </a:p>
          <a:p>
            <a:r>
              <a:rPr lang="pl-PL" dirty="0"/>
              <a:t>Art. 40 i 41 Artykułów z 2001</a:t>
            </a:r>
          </a:p>
          <a:p>
            <a:r>
              <a:rPr lang="en-GB" dirty="0"/>
              <a:t>Article 40  Application of this chapter  </a:t>
            </a:r>
            <a:endParaRPr lang="pl-PL" dirty="0"/>
          </a:p>
          <a:p>
            <a:r>
              <a:rPr lang="en-GB" dirty="0"/>
              <a:t>1. This chapter applies to the international responsibility which is entailed by a serious breach by  a State of an obligation arising under a peremptory norm of general international law.  </a:t>
            </a:r>
            <a:endParaRPr lang="pl-PL" dirty="0"/>
          </a:p>
          <a:p>
            <a:r>
              <a:rPr lang="en-GB" dirty="0"/>
              <a:t>2.  A  breach  of  such  an  obligation  is  serious  if   it  involves  a  gross  or  systematic  failure  by  the   responsible State to fulfil the obligation.  </a:t>
            </a:r>
            <a:endParaRPr lang="pl-PL" dirty="0"/>
          </a:p>
          <a:p>
            <a:r>
              <a:rPr lang="en-GB" dirty="0"/>
              <a:t>Article 41  Particular consequences of a serious breach  of an obligation under this chapter  </a:t>
            </a:r>
            <a:endParaRPr lang="pl-PL" dirty="0"/>
          </a:p>
          <a:p>
            <a:r>
              <a:rPr lang="en-GB" dirty="0"/>
              <a:t>1.  States  shall  cooperate  to  bring  to  an  end  through  lawful  means  any  serious  breach  within  the   meaning of article 40.  </a:t>
            </a:r>
            <a:endParaRPr lang="pl-PL" dirty="0"/>
          </a:p>
          <a:p>
            <a:r>
              <a:rPr lang="en-GB" dirty="0"/>
              <a:t>2. No State shall recognize as lawful a situation  created by a serious breach within the meaning of  article 40, nor render aid or assistance in maintaining that situation.  </a:t>
            </a:r>
            <a:endParaRPr lang="pl-PL" dirty="0"/>
          </a:p>
          <a:p>
            <a:r>
              <a:rPr lang="en-GB" dirty="0"/>
              <a:t>3.  This  article  is  without  prejudice  to  the  other  consequences  referred  to  in  this  part  and  to  such   further consequences that a breach to which this chapter applies may entail  under international law. </a:t>
            </a:r>
            <a:endParaRPr lang="pl-PL" dirty="0"/>
          </a:p>
          <a:p>
            <a:r>
              <a:rPr lang="pl-PL" dirty="0"/>
              <a:t>Uwaga: poprzez ograniczenie stosowania do „poważnych naruszeń” norm peremptoryjnych, artykuły w istocie jeszcze dalej relatywizują ochronę </a:t>
            </a:r>
            <a:r>
              <a:rPr lang="pl-PL" dirty="0" err="1"/>
              <a:t>ius</a:t>
            </a:r>
            <a:r>
              <a:rPr lang="pl-PL" dirty="0"/>
              <a:t> </a:t>
            </a:r>
            <a:r>
              <a:rPr lang="pl-PL" dirty="0" err="1"/>
              <a:t>cogens</a:t>
            </a:r>
            <a:r>
              <a:rPr lang="pl-PL" dirty="0"/>
              <a:t> (mało poważne ludobójstwo, niedzielna zbrojna agresja…); ograniczenie ochrony jest potwierdzane przez komentarz (s.113)</a:t>
            </a:r>
          </a:p>
        </p:txBody>
      </p:sp>
    </p:spTree>
    <p:extLst>
      <p:ext uri="{BB962C8B-B14F-4D97-AF65-F5344CB8AC3E}">
        <p14:creationId xmlns:p14="http://schemas.microsoft.com/office/powerpoint/2010/main" val="1676711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C4D2193-0B55-4AFA-8CF9-6FF308CC9866}"/>
              </a:ext>
            </a:extLst>
          </p:cNvPr>
          <p:cNvSpPr>
            <a:spLocks noGrp="1"/>
          </p:cNvSpPr>
          <p:nvPr>
            <p:ph idx="1"/>
          </p:nvPr>
        </p:nvSpPr>
        <p:spPr>
          <a:xfrm>
            <a:off x="0" y="0"/>
            <a:ext cx="12192000" cy="6858000"/>
          </a:xfrm>
        </p:spPr>
        <p:txBody>
          <a:bodyPr/>
          <a:lstStyle/>
          <a:p>
            <a:r>
              <a:rPr lang="pl-PL" dirty="0"/>
              <a:t>A co z organizacjami międzynarodowymi?</a:t>
            </a:r>
          </a:p>
          <a:p>
            <a:r>
              <a:rPr lang="pl-PL" dirty="0"/>
              <a:t>Nie tylko państwa mogą ponosić odpowiedzialność prawno-międzynarodową za akty międzynarodowo bezprawne</a:t>
            </a:r>
          </a:p>
          <a:p>
            <a:r>
              <a:rPr lang="en-GB" dirty="0"/>
              <a:t>Draft articles on the  responsibility of international organizations </a:t>
            </a:r>
            <a:endParaRPr lang="pl-PL" dirty="0"/>
          </a:p>
          <a:p>
            <a:r>
              <a:rPr lang="pl-PL" dirty="0">
                <a:hlinkClick r:id="rId2"/>
              </a:rPr>
              <a:t>http://legal.un.org/ilc/texts/instruments/english/draft_articles/9_11_2011.pdf</a:t>
            </a:r>
            <a:r>
              <a:rPr lang="pl-PL" dirty="0"/>
              <a:t> </a:t>
            </a:r>
          </a:p>
          <a:p>
            <a:r>
              <a:rPr lang="pl-PL" dirty="0"/>
              <a:t>Wzorowane na Artykułach z 2001, przy czym pewna nowość – reguły ponoszenia odpowiedzialności za działanie w ramach organizacji międzynarodowej</a:t>
            </a:r>
          </a:p>
          <a:p>
            <a:r>
              <a:rPr lang="pl-PL" dirty="0"/>
              <a:t>P</a:t>
            </a:r>
            <a:r>
              <a:rPr lang="en-GB" dirty="0"/>
              <a:t>art Five </a:t>
            </a:r>
          </a:p>
          <a:p>
            <a:r>
              <a:rPr lang="en-GB" dirty="0"/>
              <a:t>Responsibility of a State in connection with the conduct of an international organization </a:t>
            </a:r>
            <a:endParaRPr lang="pl-PL" dirty="0"/>
          </a:p>
          <a:p>
            <a:r>
              <a:rPr lang="pl-PL" dirty="0"/>
              <a:t>Art. 58(2): </a:t>
            </a:r>
            <a:r>
              <a:rPr lang="en-GB" dirty="0"/>
              <a:t>An act by a State member of an international organization done in accordance  with  the  rules  of  the  organization  does  not  as  such  engage  the  international   responsibility of that State under the terms of this article. </a:t>
            </a:r>
          </a:p>
          <a:p>
            <a:endParaRPr lang="pl-PL" dirty="0"/>
          </a:p>
        </p:txBody>
      </p:sp>
    </p:spTree>
    <p:extLst>
      <p:ext uri="{BB962C8B-B14F-4D97-AF65-F5344CB8AC3E}">
        <p14:creationId xmlns:p14="http://schemas.microsoft.com/office/powerpoint/2010/main" val="33440364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C4D2193-0B55-4AFA-8CF9-6FF308CC9866}"/>
              </a:ext>
            </a:extLst>
          </p:cNvPr>
          <p:cNvSpPr>
            <a:spLocks noGrp="1"/>
          </p:cNvSpPr>
          <p:nvPr>
            <p:ph idx="1"/>
          </p:nvPr>
        </p:nvSpPr>
        <p:spPr>
          <a:xfrm>
            <a:off x="0" y="0"/>
            <a:ext cx="12192000" cy="6858000"/>
          </a:xfrm>
        </p:spPr>
        <p:txBody>
          <a:bodyPr/>
          <a:lstStyle/>
          <a:p>
            <a:r>
              <a:rPr lang="pl-PL" dirty="0"/>
              <a:t>A co z odpowiedzialnością jednostek?</a:t>
            </a:r>
          </a:p>
          <a:p>
            <a:r>
              <a:rPr lang="pl-PL" dirty="0"/>
              <a:t>W doktrynie odnotowuje się, że jest to sytuacja wyjątkowa, bowiem jednostka musi być bezpośrednim adresatem normy </a:t>
            </a:r>
            <a:r>
              <a:rPr lang="pl-PL" dirty="0" err="1"/>
              <a:t>p.m.p</a:t>
            </a:r>
            <a:r>
              <a:rPr lang="pl-PL" dirty="0"/>
              <a:t>. (Crawford i in. op. cit., s.317).</a:t>
            </a:r>
          </a:p>
          <a:p>
            <a:r>
              <a:rPr lang="pl-PL" dirty="0"/>
              <a:t>Nie ma jednej generalnej normy opisującej odpowiedzialność jednostek w ramach </a:t>
            </a:r>
            <a:r>
              <a:rPr lang="pl-PL" dirty="0" err="1"/>
              <a:t>p.m.p</a:t>
            </a:r>
            <a:r>
              <a:rPr lang="pl-PL" dirty="0"/>
              <a:t>.</a:t>
            </a:r>
          </a:p>
          <a:p>
            <a:r>
              <a:rPr lang="pl-PL" dirty="0"/>
              <a:t>Niemniej, mogą być szczegółowe normy </a:t>
            </a:r>
            <a:r>
              <a:rPr lang="pl-PL" dirty="0" err="1"/>
              <a:t>p.m.p</a:t>
            </a:r>
            <a:r>
              <a:rPr lang="pl-PL" dirty="0"/>
              <a:t>. nakierowane na jednostkę : w systemie ONZ, komitety sankcyjne ds. terroryzmu, tworzące listy osób podejrzewanych o terroryzm lub wspieranie terroryzmu</a:t>
            </a:r>
          </a:p>
          <a:p>
            <a:r>
              <a:rPr lang="pl-PL" dirty="0"/>
              <a:t>ICC/MTK </a:t>
            </a:r>
            <a:r>
              <a:rPr lang="pl-PL" dirty="0">
                <a:hlinkClick r:id="rId2"/>
              </a:rPr>
              <a:t>http://www.mswia.gov.pl/ftp/OCK/dokumenty_Prawo_MPH/1998_17_VII_Statut_Miedzynarodowego_Trybunalu_Karnego.pdf</a:t>
            </a:r>
            <a:endParaRPr lang="pl-PL" dirty="0"/>
          </a:p>
          <a:p>
            <a:r>
              <a:rPr lang="pl-PL" dirty="0"/>
              <a:t>ICTY (były już Trybunał)</a:t>
            </a:r>
          </a:p>
          <a:p>
            <a:r>
              <a:rPr lang="pl-PL" dirty="0">
                <a:hlinkClick r:id="rId3"/>
              </a:rPr>
              <a:t>http://www.icty.org/</a:t>
            </a:r>
            <a:endParaRPr lang="pl-PL" dirty="0"/>
          </a:p>
          <a:p>
            <a:endParaRPr lang="pl-PL" dirty="0"/>
          </a:p>
        </p:txBody>
      </p:sp>
    </p:spTree>
    <p:extLst>
      <p:ext uri="{BB962C8B-B14F-4D97-AF65-F5344CB8AC3E}">
        <p14:creationId xmlns:p14="http://schemas.microsoft.com/office/powerpoint/2010/main" val="2546461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C4D2193-0B55-4AFA-8CF9-6FF308CC9866}"/>
              </a:ext>
            </a:extLst>
          </p:cNvPr>
          <p:cNvSpPr>
            <a:spLocks noGrp="1"/>
          </p:cNvSpPr>
          <p:nvPr>
            <p:ph idx="1"/>
          </p:nvPr>
        </p:nvSpPr>
        <p:spPr>
          <a:xfrm>
            <a:off x="0" y="0"/>
            <a:ext cx="12192000" cy="6858000"/>
          </a:xfrm>
        </p:spPr>
        <p:txBody>
          <a:bodyPr/>
          <a:lstStyle/>
          <a:p>
            <a:r>
              <a:rPr lang="pl-PL" dirty="0"/>
              <a:t>Działania legalne a odpowiedzialność</a:t>
            </a:r>
          </a:p>
          <a:p>
            <a:r>
              <a:rPr lang="pl-PL" dirty="0"/>
              <a:t>Rozwijające się koncepcje odpowiedzialności bez bezprawności za działania wysoce ryzykowne, w dziedzinie ochrony środowiska</a:t>
            </a:r>
          </a:p>
          <a:p>
            <a:r>
              <a:rPr lang="pl-PL" dirty="0">
                <a:hlinkClick r:id="rId2"/>
              </a:rPr>
              <a:t>http://legal.un.org/ilc/texts/instruments/english/draft_articles/9_7_2001.pdf</a:t>
            </a:r>
            <a:endParaRPr lang="pl-PL" dirty="0"/>
          </a:p>
          <a:p>
            <a:r>
              <a:rPr lang="en-GB" dirty="0"/>
              <a:t>Prevention of Transboundary Harm from Hazardous Activities</a:t>
            </a:r>
            <a:endParaRPr lang="pl-PL" dirty="0"/>
          </a:p>
          <a:p>
            <a:r>
              <a:rPr lang="pl-PL" dirty="0"/>
              <a:t>„</a:t>
            </a:r>
            <a:r>
              <a:rPr lang="en-GB" dirty="0"/>
              <a:t>The present articles apply to activities not prohibited by international law which involve a risk of  causing significant transboundary harm through their physical consequences</a:t>
            </a:r>
            <a:r>
              <a:rPr lang="pl-PL" dirty="0"/>
              <a:t>”</a:t>
            </a:r>
            <a:r>
              <a:rPr lang="en-GB" dirty="0"/>
              <a:t>. </a:t>
            </a:r>
          </a:p>
          <a:p>
            <a:r>
              <a:rPr lang="pl-PL" dirty="0">
                <a:hlinkClick r:id="rId3"/>
              </a:rPr>
              <a:t>http://legal.un.org/ilc/texts/instruments/english/commentaries/9_7_2001.pdf</a:t>
            </a:r>
            <a:r>
              <a:rPr lang="pl-PL" dirty="0"/>
              <a:t> </a:t>
            </a:r>
          </a:p>
          <a:p>
            <a:r>
              <a:rPr lang="en-GB" dirty="0"/>
              <a:t>Draft principles on the allocation of loss in the case of transboundary harm arising out of hazardous activities</a:t>
            </a:r>
            <a:r>
              <a:rPr lang="pl-PL" dirty="0"/>
              <a:t> (2006) </a:t>
            </a:r>
            <a:r>
              <a:rPr lang="pl-PL" dirty="0">
                <a:hlinkClick r:id="rId4"/>
              </a:rPr>
              <a:t>http://legal.un.org/ilc/texts/instruments/english/commentaries/9_10_2006.pdf</a:t>
            </a:r>
            <a:endParaRPr lang="pl-PL" dirty="0"/>
          </a:p>
          <a:p>
            <a:r>
              <a:rPr lang="pl-PL" dirty="0"/>
              <a:t>Zdaniem doktryny, nie ma ogólnej zasady odpowiedzialności za działania legalne (tj. w braku aktu bezprawnego międzynarodowo), nawet jeśli uszczerbek jest środowiskowy (Crawford i in., op. cit., s. 516).</a:t>
            </a:r>
          </a:p>
          <a:p>
            <a:endParaRPr lang="en-GB" dirty="0"/>
          </a:p>
          <a:p>
            <a:endParaRPr lang="pl-PL" dirty="0"/>
          </a:p>
        </p:txBody>
      </p:sp>
    </p:spTree>
    <p:extLst>
      <p:ext uri="{BB962C8B-B14F-4D97-AF65-F5344CB8AC3E}">
        <p14:creationId xmlns:p14="http://schemas.microsoft.com/office/powerpoint/2010/main" val="5749398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C4D2193-0B55-4AFA-8CF9-6FF308CC9866}"/>
              </a:ext>
            </a:extLst>
          </p:cNvPr>
          <p:cNvSpPr>
            <a:spLocks noGrp="1"/>
          </p:cNvSpPr>
          <p:nvPr>
            <p:ph idx="1"/>
          </p:nvPr>
        </p:nvSpPr>
        <p:spPr>
          <a:xfrm>
            <a:off x="0" y="0"/>
            <a:ext cx="12192000" cy="6858000"/>
          </a:xfrm>
        </p:spPr>
        <p:txBody>
          <a:bodyPr/>
          <a:lstStyle/>
          <a:p>
            <a:r>
              <a:rPr lang="pl-PL" dirty="0"/>
              <a:t>Normy szczególne</a:t>
            </a:r>
          </a:p>
          <a:p>
            <a:r>
              <a:rPr lang="pl-PL" dirty="0"/>
              <a:t>EKPC : normy szczególne o charakterze prawa międzynarodowego; ustanowienie prawa materialnego, zasad odpowiedzialności oraz środków prawnych do ochrony</a:t>
            </a:r>
          </a:p>
          <a:p>
            <a:r>
              <a:rPr lang="pl-PL" dirty="0"/>
              <a:t>Międzynarodowe prawo inwestycyjne : wielostronne umowy międzynarodowe oraz dwustronne traktaty inwestycyjne (</a:t>
            </a:r>
            <a:r>
              <a:rPr lang="pl-PL" dirty="0" err="1"/>
              <a:t>BITs</a:t>
            </a:r>
            <a:r>
              <a:rPr lang="pl-PL" dirty="0"/>
              <a:t>)</a:t>
            </a:r>
          </a:p>
          <a:p>
            <a:pPr lvl="1"/>
            <a:r>
              <a:rPr lang="pl-PL" dirty="0"/>
              <a:t>System Traktatu Karty Energetycznej</a:t>
            </a:r>
          </a:p>
          <a:p>
            <a:r>
              <a:rPr lang="pl-PL" dirty="0"/>
              <a:t>System WTO</a:t>
            </a:r>
          </a:p>
          <a:p>
            <a:r>
              <a:rPr lang="pl-PL" dirty="0"/>
              <a:t>System EFTA</a:t>
            </a:r>
          </a:p>
          <a:p>
            <a:r>
              <a:rPr lang="pl-PL" dirty="0"/>
              <a:t>System NAFTA (jeszcze nie </a:t>
            </a:r>
            <a:r>
              <a:rPr lang="pl-PL" dirty="0" err="1"/>
              <a:t>ztrumpowany</a:t>
            </a:r>
            <a:r>
              <a:rPr lang="pl-PL"/>
              <a:t>)</a:t>
            </a:r>
            <a:endParaRPr lang="pl-PL" dirty="0"/>
          </a:p>
          <a:p>
            <a:pPr marL="0" indent="0">
              <a:buNone/>
            </a:pPr>
            <a:endParaRPr lang="pl-PL" dirty="0"/>
          </a:p>
        </p:txBody>
      </p:sp>
    </p:spTree>
    <p:extLst>
      <p:ext uri="{BB962C8B-B14F-4D97-AF65-F5344CB8AC3E}">
        <p14:creationId xmlns:p14="http://schemas.microsoft.com/office/powerpoint/2010/main" val="2388867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C4D2193-0B55-4AFA-8CF9-6FF308CC9866}"/>
              </a:ext>
            </a:extLst>
          </p:cNvPr>
          <p:cNvSpPr>
            <a:spLocks noGrp="1"/>
          </p:cNvSpPr>
          <p:nvPr>
            <p:ph idx="1"/>
          </p:nvPr>
        </p:nvSpPr>
        <p:spPr>
          <a:xfrm>
            <a:off x="0" y="0"/>
            <a:ext cx="12192000" cy="6858000"/>
          </a:xfrm>
        </p:spPr>
        <p:txBody>
          <a:bodyPr/>
          <a:lstStyle/>
          <a:p>
            <a:r>
              <a:rPr lang="pl-PL" dirty="0"/>
              <a:t>Nowy typ odpowiedzialności w prawie międzynarodowym publicznym : odpowiedzialność za szkody w środowisku</a:t>
            </a:r>
          </a:p>
          <a:p>
            <a:r>
              <a:rPr lang="pl-PL" dirty="0">
                <a:hlinkClick r:id="rId2"/>
              </a:rPr>
              <a:t>http://www.icj-cij.org/files/case-related/150/150-20180202-JUD-01-00-EN.pdf</a:t>
            </a:r>
            <a:endParaRPr lang="pl-PL" dirty="0"/>
          </a:p>
          <a:p>
            <a:r>
              <a:rPr lang="pl-PL" dirty="0"/>
              <a:t>Nikaragua </a:t>
            </a:r>
            <a:r>
              <a:rPr lang="pl-PL" dirty="0" err="1"/>
              <a:t>pko</a:t>
            </a:r>
            <a:r>
              <a:rPr lang="pl-PL" dirty="0"/>
              <a:t> Kostaryce (odpowiedzialność)</a:t>
            </a:r>
          </a:p>
          <a:p>
            <a:r>
              <a:rPr lang="en-GB" dirty="0"/>
              <a:t>41.  The  Court  has  not  previously  adjudicated  a  claim  for  compensation  for  environmental   damage.   However,   it   is    consistent   with   the   principles   of   international   law   governing   the    consequences  of  internationally  wrongful  acts,  including  the  principle  of  full  reparation,  to  hold   that  compensation  is  due  for  damage  caused  to  the  environment,  in  and  of  itself ,  in  addition  to   expenses  incurred by  an injured State  as a consequence of such damage . The Parties also agree on  this point. </a:t>
            </a:r>
            <a:endParaRPr lang="pl-PL" dirty="0"/>
          </a:p>
          <a:p>
            <a:r>
              <a:rPr lang="en-GB" dirty="0"/>
              <a:t>42.  The  Court  is  therefore  of  the  view  that  damage  to  the  environment,  and  the  consequent   impairment or loss of the ability of the environment to provide goods and services, is compensable  under  international  law.  Such  compensation  may  include   indemnification  for  the  impairment  or   loss  of  environmental  goods  and  services  in  the  period  prior  to  recovery   and  payment  for  the   restoration of the damaged environment</a:t>
            </a:r>
            <a:endParaRPr lang="pl-PL" dirty="0"/>
          </a:p>
        </p:txBody>
      </p:sp>
    </p:spTree>
    <p:extLst>
      <p:ext uri="{BB962C8B-B14F-4D97-AF65-F5344CB8AC3E}">
        <p14:creationId xmlns:p14="http://schemas.microsoft.com/office/powerpoint/2010/main" val="782502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C4D2193-0B55-4AFA-8CF9-6FF308CC9866}"/>
              </a:ext>
            </a:extLst>
          </p:cNvPr>
          <p:cNvSpPr>
            <a:spLocks noGrp="1"/>
          </p:cNvSpPr>
          <p:nvPr>
            <p:ph idx="1"/>
          </p:nvPr>
        </p:nvSpPr>
        <p:spPr>
          <a:xfrm>
            <a:off x="0" y="0"/>
            <a:ext cx="12192000" cy="6858000"/>
          </a:xfrm>
        </p:spPr>
        <p:txBody>
          <a:bodyPr/>
          <a:lstStyle/>
          <a:p>
            <a:r>
              <a:rPr lang="pl-PL" dirty="0"/>
              <a:t>Podobnie jak w naszym krajowym prawie, prawo międzynarodowe publiczne zawiera w sobie normy odnoszące się do kwestii „odpowiedzialności”</a:t>
            </a:r>
          </a:p>
          <a:p>
            <a:r>
              <a:rPr lang="pl-PL" dirty="0"/>
              <a:t>Językowo „(</a:t>
            </a:r>
            <a:r>
              <a:rPr lang="pl-PL" i="1" dirty="0"/>
              <a:t>Słownik Języka Polskiego PWN)</a:t>
            </a:r>
            <a:r>
              <a:rPr lang="pl-PL" dirty="0"/>
              <a:t>, „odpowiedzialność” to</a:t>
            </a:r>
          </a:p>
          <a:p>
            <a:r>
              <a:rPr lang="pl-PL" dirty="0"/>
              <a:t>1. «obowiązek moralny lub prawny odpowiadania za swoje lub czyjeś czyny»</a:t>
            </a:r>
          </a:p>
          <a:p>
            <a:r>
              <a:rPr lang="pl-PL" dirty="0"/>
              <a:t>2. «przyjęcie na siebie obowiązku zadbania o kogoś lub o coś»</a:t>
            </a:r>
          </a:p>
          <a:p>
            <a:r>
              <a:rPr lang="pl-PL" dirty="0"/>
              <a:t>Nadto, jako „odpowiedzialność” tłumaczy się zarówno „</a:t>
            </a:r>
            <a:r>
              <a:rPr lang="pl-PL" i="1" dirty="0" err="1"/>
              <a:t>responsibility</a:t>
            </a:r>
            <a:r>
              <a:rPr lang="pl-PL" dirty="0"/>
              <a:t>” jak i „</a:t>
            </a:r>
            <a:r>
              <a:rPr lang="pl-PL" i="1" dirty="0" err="1"/>
              <a:t>liability</a:t>
            </a:r>
            <a:r>
              <a:rPr lang="pl-PL" dirty="0"/>
              <a:t>”</a:t>
            </a:r>
          </a:p>
          <a:p>
            <a:r>
              <a:rPr lang="pl-PL" i="1" dirty="0" err="1"/>
              <a:t>Black’s</a:t>
            </a:r>
            <a:r>
              <a:rPr lang="pl-PL" i="1" dirty="0"/>
              <a:t> Law Dictionary, 2009, s. 997, 1427</a:t>
            </a:r>
          </a:p>
          <a:p>
            <a:r>
              <a:rPr lang="en-GB" i="1" dirty="0"/>
              <a:t>liability, n. (18c) 1. The quality or state of being legally obligated or accountable; legal responsibility to another or to society, enforceable by civil remedy or criminal punishment &lt;liability for injuries caused by negligence&gt;. - Also termed legal liability; subjection. Cf. FAULT. 2. (often pl.) A financial or pecuniary obligation; DEBT &lt;tax liability&gt; &lt;assets and liabilities&gt;</a:t>
            </a:r>
            <a:endParaRPr lang="pl-PL" i="1" dirty="0"/>
          </a:p>
          <a:p>
            <a:r>
              <a:rPr lang="en-GB" i="1" dirty="0"/>
              <a:t>responsibility, n. (</a:t>
            </a:r>
            <a:r>
              <a:rPr lang="en-GB" i="1" dirty="0" err="1"/>
              <a:t>lSc</a:t>
            </a:r>
            <a:r>
              <a:rPr lang="en-GB" i="1" dirty="0"/>
              <a:t>) 1. LIABILITY (1). 2. Criminal law. A person's mental fitness to answer in court for his or her actions. See COMPETENCY. [Cases: Mental Health C;:::::o432.1 3. Criminal law. Guilt. - Also termed (in senses 2 &amp; 3) criminal responsibility. responsible, </a:t>
            </a:r>
            <a:r>
              <a:rPr lang="en-GB" i="1" dirty="0" err="1"/>
              <a:t>adj</a:t>
            </a:r>
            <a:endParaRPr lang="pl-PL" i="1" dirty="0"/>
          </a:p>
        </p:txBody>
      </p:sp>
    </p:spTree>
    <p:extLst>
      <p:ext uri="{BB962C8B-B14F-4D97-AF65-F5344CB8AC3E}">
        <p14:creationId xmlns:p14="http://schemas.microsoft.com/office/powerpoint/2010/main" val="25953159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C4D2193-0B55-4AFA-8CF9-6FF308CC9866}"/>
              </a:ext>
            </a:extLst>
          </p:cNvPr>
          <p:cNvSpPr>
            <a:spLocks noGrp="1"/>
          </p:cNvSpPr>
          <p:nvPr>
            <p:ph idx="1"/>
          </p:nvPr>
        </p:nvSpPr>
        <p:spPr>
          <a:xfrm>
            <a:off x="0" y="0"/>
            <a:ext cx="12192000" cy="6858000"/>
          </a:xfrm>
        </p:spPr>
        <p:txBody>
          <a:bodyPr/>
          <a:lstStyle/>
          <a:p>
            <a:r>
              <a:rPr lang="pl-PL" dirty="0" err="1"/>
              <a:t>Kejs</a:t>
            </a:r>
            <a:endParaRPr lang="pl-PL" dirty="0"/>
          </a:p>
          <a:p>
            <a:r>
              <a:rPr lang="pl-PL" dirty="0"/>
              <a:t>Państwo A posiada na swoim terytorium państwowe elektrownie atomowe, używane do celów cywilnych. Elektrownie te korzystają z aktualizowanych na bieżąco technologii, a także Państwo A wykonuje nadzór cywilny i wojskowy nad bezpieczeństwem ich użytkowania, w ten sposób, aby nie nastąpiła poważna awaria lub inny wypadek z udziałem tych elektrowni. Jedną z nich jest elektrownia w </a:t>
            </a:r>
            <a:r>
              <a:rPr lang="pl-PL" dirty="0" err="1"/>
              <a:t>Białobylu</a:t>
            </a:r>
            <a:r>
              <a:rPr lang="pl-PL" dirty="0"/>
              <a:t>.</a:t>
            </a:r>
          </a:p>
          <a:p>
            <a:r>
              <a:rPr lang="pl-PL" dirty="0"/>
              <a:t>9 listopada 2021 trzy porwane przez terrorystów samoloty pasażerskie, nie reagując na próby przechwycenia przez lotnictwo wojskowe Państwa A, zostają przez owych terrorystów jednocześnie użyte do zniszczenia elektrowni w </a:t>
            </a:r>
            <a:r>
              <a:rPr lang="pl-PL" dirty="0" err="1"/>
              <a:t>Białobylu</a:t>
            </a:r>
            <a:r>
              <a:rPr lang="pl-PL" dirty="0"/>
              <a:t>, poprzez rozbicie samolotów o elektrownię. </a:t>
            </a:r>
          </a:p>
          <a:p>
            <a:r>
              <a:rPr lang="pl-PL" dirty="0"/>
              <a:t>Państwo A po nieudanej przechwycenia zestrzeliwuje dwa z trzech samolotów, ale trzeci unikając zestrzelenia zderza się z elektrownią, powodując wybuch reaktora.</a:t>
            </a:r>
          </a:p>
          <a:p>
            <a:r>
              <a:rPr lang="pl-PL" dirty="0"/>
              <a:t>Wynikły z eksplozji opad radioaktywny pokrywa część kontynentu, na którym położone jest Państwo A. Bezpośrednio powoduje to śmierć nie mniej </a:t>
            </a:r>
            <a:r>
              <a:rPr lang="pl-PL"/>
              <a:t>niż 2.000.000 </a:t>
            </a:r>
            <a:r>
              <a:rPr lang="pl-PL" dirty="0"/>
              <a:t>osób w przeciągu 3 lat. Znacznie więcej osób odczuwa skutki choroby popromiennej. Opad wywołuje katastrofalne skutki dla środowiska, zarówno przyrody ożywionej, jak i nieożywionej, sprawiając między innymi, że następuje wymieranie niektórych gatunków zwierząt i roślin.</a:t>
            </a:r>
          </a:p>
          <a:p>
            <a:r>
              <a:rPr lang="pl-PL" dirty="0"/>
              <a:t>Czy Państwo A jest odpowiedzialne </a:t>
            </a:r>
            <a:r>
              <a:rPr lang="pl-PL" dirty="0" err="1"/>
              <a:t>prawnomiędzynarodowo</a:t>
            </a:r>
            <a:r>
              <a:rPr lang="pl-PL" dirty="0"/>
              <a:t> za powyższe skutki? Dlaczego tak/nie?</a:t>
            </a:r>
          </a:p>
        </p:txBody>
      </p:sp>
    </p:spTree>
    <p:extLst>
      <p:ext uri="{BB962C8B-B14F-4D97-AF65-F5344CB8AC3E}">
        <p14:creationId xmlns:p14="http://schemas.microsoft.com/office/powerpoint/2010/main" val="19341989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C4D2193-0B55-4AFA-8CF9-6FF308CC9866}"/>
              </a:ext>
            </a:extLst>
          </p:cNvPr>
          <p:cNvSpPr>
            <a:spLocks noGrp="1"/>
          </p:cNvSpPr>
          <p:nvPr>
            <p:ph idx="1"/>
          </p:nvPr>
        </p:nvSpPr>
        <p:spPr>
          <a:xfrm>
            <a:off x="0" y="0"/>
            <a:ext cx="12192000" cy="6858000"/>
          </a:xfrm>
        </p:spPr>
        <p:txBody>
          <a:bodyPr/>
          <a:lstStyle/>
          <a:p>
            <a:r>
              <a:rPr lang="pl-PL" dirty="0"/>
              <a:t>Dziękuję za uwagę</a:t>
            </a:r>
          </a:p>
        </p:txBody>
      </p:sp>
    </p:spTree>
    <p:extLst>
      <p:ext uri="{BB962C8B-B14F-4D97-AF65-F5344CB8AC3E}">
        <p14:creationId xmlns:p14="http://schemas.microsoft.com/office/powerpoint/2010/main" val="1390300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C4D2193-0B55-4AFA-8CF9-6FF308CC9866}"/>
              </a:ext>
            </a:extLst>
          </p:cNvPr>
          <p:cNvSpPr>
            <a:spLocks noGrp="1"/>
          </p:cNvSpPr>
          <p:nvPr>
            <p:ph idx="1"/>
          </p:nvPr>
        </p:nvSpPr>
        <p:spPr>
          <a:xfrm>
            <a:off x="0" y="0"/>
            <a:ext cx="12192000" cy="6858000"/>
          </a:xfrm>
        </p:spPr>
        <p:txBody>
          <a:bodyPr/>
          <a:lstStyle/>
          <a:p>
            <a:r>
              <a:rPr lang="pl-PL" dirty="0"/>
              <a:t>Jeśli rozejrzeć się po prawie polskim, to można wykryć różne </a:t>
            </a:r>
            <a:r>
              <a:rPr lang="pl-PL" i="1" dirty="0"/>
              <a:t>typy </a:t>
            </a:r>
            <a:r>
              <a:rPr lang="pl-PL" dirty="0"/>
              <a:t>odpowiedzialności prawnej, np. cywilną, karną, z tytułu wykroczeń, administracyjną, konstytucyjną, a także fakt, że różne typy odpowiedzialności łączą się z różnymi podmiotami prawa</a:t>
            </a:r>
          </a:p>
          <a:p>
            <a:r>
              <a:rPr lang="pl-PL" dirty="0"/>
              <a:t>Również w prawie międzynarodowym publicznym istnieją różne </a:t>
            </a:r>
            <a:r>
              <a:rPr lang="pl-PL" i="1" dirty="0"/>
              <a:t>typy </a:t>
            </a:r>
            <a:r>
              <a:rPr lang="pl-PL" dirty="0"/>
              <a:t>odpowiedzialności o charakterze międzynarodowym, a więc:</a:t>
            </a:r>
          </a:p>
          <a:p>
            <a:r>
              <a:rPr lang="pl-PL" dirty="0"/>
              <a:t>Odpowiedzialność państw za akty międzynarodowo bezprawne (</a:t>
            </a:r>
            <a:r>
              <a:rPr lang="pl-PL" dirty="0" err="1"/>
              <a:t>internationally</a:t>
            </a:r>
            <a:r>
              <a:rPr lang="pl-PL" dirty="0"/>
              <a:t> </a:t>
            </a:r>
            <a:r>
              <a:rPr lang="pl-PL" dirty="0" err="1"/>
              <a:t>wrongful</a:t>
            </a:r>
            <a:r>
              <a:rPr lang="pl-PL" dirty="0"/>
              <a:t> </a:t>
            </a:r>
            <a:r>
              <a:rPr lang="pl-PL" dirty="0" err="1"/>
              <a:t>acts</a:t>
            </a:r>
            <a:r>
              <a:rPr lang="pl-PL" dirty="0"/>
              <a:t>)</a:t>
            </a:r>
          </a:p>
          <a:p>
            <a:pPr lvl="1"/>
            <a:r>
              <a:rPr lang="pl-PL" dirty="0"/>
              <a:t>Odpowiedzialność państw z tytułu naruszeń norm peremptoryjnych</a:t>
            </a:r>
          </a:p>
          <a:p>
            <a:r>
              <a:rPr lang="pl-PL" dirty="0"/>
              <a:t>Odpowiedzialność indywidualna osoby działającej za państwo</a:t>
            </a:r>
          </a:p>
          <a:p>
            <a:r>
              <a:rPr lang="pl-PL" dirty="0"/>
              <a:t>Odpowiedzialność karna jednostki z tytułu prawa międzynarodowego publicznego</a:t>
            </a:r>
          </a:p>
          <a:p>
            <a:r>
              <a:rPr lang="pl-PL" dirty="0"/>
              <a:t>Odpowiedzialność państwa za szkody w środowisku (</a:t>
            </a:r>
            <a:r>
              <a:rPr lang="pl-PL" i="1" dirty="0" err="1"/>
              <a:t>environmental</a:t>
            </a:r>
            <a:r>
              <a:rPr lang="pl-PL" i="1" dirty="0"/>
              <a:t> </a:t>
            </a:r>
            <a:r>
              <a:rPr lang="pl-PL" i="1" dirty="0" err="1"/>
              <a:t>damage</a:t>
            </a:r>
            <a:r>
              <a:rPr lang="pl-PL" dirty="0"/>
              <a:t>) &lt;= 2018</a:t>
            </a:r>
          </a:p>
          <a:p>
            <a:r>
              <a:rPr lang="pl-PL" dirty="0"/>
              <a:t>Odpowiedzialność państw za działania legalne z punktu widzenia </a:t>
            </a:r>
            <a:r>
              <a:rPr lang="pl-PL" dirty="0" err="1"/>
              <a:t>p.m.p</a:t>
            </a:r>
            <a:r>
              <a:rPr lang="pl-PL" dirty="0"/>
              <a:t>.</a:t>
            </a:r>
          </a:p>
          <a:p>
            <a:r>
              <a:rPr lang="pl-PL" dirty="0"/>
              <a:t>Normy szczególne dotyczące odpowiedzialności podmiotów </a:t>
            </a:r>
            <a:r>
              <a:rPr lang="pl-PL" dirty="0" err="1"/>
              <a:t>p.m.p</a:t>
            </a:r>
            <a:r>
              <a:rPr lang="pl-PL" dirty="0"/>
              <a:t>., w szczególności państw</a:t>
            </a:r>
          </a:p>
          <a:p>
            <a:r>
              <a:rPr lang="pl-PL" dirty="0"/>
              <a:t>Te różne typy „odpowiedzialności” mają różnorakie </a:t>
            </a:r>
            <a:r>
              <a:rPr lang="pl-PL" i="1" dirty="0"/>
              <a:t>przesłanki </a:t>
            </a:r>
            <a:r>
              <a:rPr lang="pl-PL" dirty="0"/>
              <a:t>objęcia danego podmiotu ową odpowiedzialnością</a:t>
            </a:r>
          </a:p>
          <a:p>
            <a:r>
              <a:rPr lang="pl-PL" dirty="0"/>
              <a:t>Może być tak, że w danej sprawie zaistnieją jednocześnie różne typy odpowiedzialności</a:t>
            </a:r>
          </a:p>
        </p:txBody>
      </p:sp>
    </p:spTree>
    <p:extLst>
      <p:ext uri="{BB962C8B-B14F-4D97-AF65-F5344CB8AC3E}">
        <p14:creationId xmlns:p14="http://schemas.microsoft.com/office/powerpoint/2010/main" val="4099738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C4D2193-0B55-4AFA-8CF9-6FF308CC9866}"/>
              </a:ext>
            </a:extLst>
          </p:cNvPr>
          <p:cNvSpPr>
            <a:spLocks noGrp="1"/>
          </p:cNvSpPr>
          <p:nvPr>
            <p:ph idx="1"/>
          </p:nvPr>
        </p:nvSpPr>
        <p:spPr>
          <a:xfrm>
            <a:off x="0" y="0"/>
            <a:ext cx="12192000" cy="6858000"/>
          </a:xfrm>
        </p:spPr>
        <p:txBody>
          <a:bodyPr/>
          <a:lstStyle/>
          <a:p>
            <a:r>
              <a:rPr lang="pl-PL" dirty="0"/>
              <a:t>Odpowiedzialność za akty międzynarodowo bezprawne</a:t>
            </a:r>
          </a:p>
          <a:p>
            <a:r>
              <a:rPr lang="pl-PL" i="1" dirty="0"/>
              <a:t>Ogólna zasada </a:t>
            </a:r>
            <a:r>
              <a:rPr lang="pl-PL" dirty="0"/>
              <a:t>prawa międzynarodowego, iż naruszenie zobowiązania prawno-międzynarodowego rodzi obowiązek naprawienia naruszenia w odpowiedniej formie</a:t>
            </a:r>
          </a:p>
          <a:p>
            <a:r>
              <a:rPr lang="pl-PL" dirty="0"/>
              <a:t>MTS, Meksyk </a:t>
            </a:r>
            <a:r>
              <a:rPr lang="pl-PL" dirty="0" err="1"/>
              <a:t>pko</a:t>
            </a:r>
            <a:r>
              <a:rPr lang="pl-PL" dirty="0"/>
              <a:t> USA (</a:t>
            </a:r>
            <a:r>
              <a:rPr lang="pl-PL" dirty="0" err="1"/>
              <a:t>Avena</a:t>
            </a:r>
            <a:r>
              <a:rPr lang="pl-PL" dirty="0"/>
              <a:t>), 2004, </a:t>
            </a:r>
            <a:r>
              <a:rPr lang="pl-PL" dirty="0">
                <a:hlinkClick r:id="rId2"/>
              </a:rPr>
              <a:t>http://www.icj-cij.org/files/case-related/128/128-20040331-JUD-01-00-EN.pdf</a:t>
            </a:r>
            <a:r>
              <a:rPr lang="pl-PL" dirty="0"/>
              <a:t> , pkt 119, z powołaniem się na STSM (sprawa Fabryki Chorzowskiej)</a:t>
            </a:r>
          </a:p>
          <a:p>
            <a:r>
              <a:rPr lang="pl-PL" dirty="0"/>
              <a:t>Zdaniem MTS, sposób wykonania obowiązku naprawienia naruszenia w odpowiedniej formie nie jest stały i zawsze opiewa na jakieś konkretne zachowanie, ale zamiast tego ma odpowiadać naturze naruszenia. Ogólną powinnością jest natomiast usunięcie, tak daleko, jak to możliwe, skutków aktu bezprawnego i przywrócenie sytuacji, jaka istniałaby, gdyby akt nie został popełniony</a:t>
            </a:r>
          </a:p>
          <a:p>
            <a:r>
              <a:rPr lang="pl-PL" dirty="0"/>
              <a:t>Nadto, z samej natury odpowiedzialności za akt międzynarodowo bezprawny wynika, że państwo ma naprawić naruszenie w całości („(…)</a:t>
            </a:r>
            <a:r>
              <a:rPr lang="en-GB" i="1" dirty="0"/>
              <a:t>it is well established in general international  law  that  a  State  which  bears  responsibility  for  an  internationally wrongful act is under an obligation to make full reparation for the injury caused by that act</a:t>
            </a:r>
            <a:r>
              <a:rPr lang="pl-PL" dirty="0"/>
              <a:t>”). MTS, Kongo </a:t>
            </a:r>
            <a:r>
              <a:rPr lang="pl-PL" dirty="0" err="1"/>
              <a:t>pko</a:t>
            </a:r>
            <a:r>
              <a:rPr lang="pl-PL" dirty="0"/>
              <a:t> Ugandzie, 2005</a:t>
            </a:r>
          </a:p>
          <a:p>
            <a:r>
              <a:rPr lang="pl-PL" i="1" dirty="0">
                <a:hlinkClick r:id="rId3"/>
              </a:rPr>
              <a:t>http://www.icj-cij.org/files/case-related/116/116-20051219-JUD-01-00-EN.pdf</a:t>
            </a:r>
            <a:r>
              <a:rPr lang="pl-PL" i="1" dirty="0"/>
              <a:t> </a:t>
            </a:r>
            <a:r>
              <a:rPr lang="pl-PL" dirty="0"/>
              <a:t>pkt 259</a:t>
            </a:r>
            <a:endParaRPr lang="pl-PL" i="1" dirty="0"/>
          </a:p>
        </p:txBody>
      </p:sp>
    </p:spTree>
    <p:extLst>
      <p:ext uri="{BB962C8B-B14F-4D97-AF65-F5344CB8AC3E}">
        <p14:creationId xmlns:p14="http://schemas.microsoft.com/office/powerpoint/2010/main" val="246577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C4D2193-0B55-4AFA-8CF9-6FF308CC9866}"/>
              </a:ext>
            </a:extLst>
          </p:cNvPr>
          <p:cNvSpPr>
            <a:spLocks noGrp="1"/>
          </p:cNvSpPr>
          <p:nvPr>
            <p:ph idx="1"/>
          </p:nvPr>
        </p:nvSpPr>
        <p:spPr>
          <a:xfrm>
            <a:off x="0" y="0"/>
            <a:ext cx="12192000" cy="6858000"/>
          </a:xfrm>
        </p:spPr>
        <p:txBody>
          <a:bodyPr/>
          <a:lstStyle/>
          <a:p>
            <a:r>
              <a:rPr lang="pl-PL" dirty="0"/>
              <a:t>Odpowiedzialność za akty międzynarodowo bezprawne zdziałane przez państwa została skodyfikowana przez Komisję Prawa Międzynarodowego, a następnie tekst tej kodyfikacji został załączony do rezolucji ZO ONZ w 2001</a:t>
            </a:r>
          </a:p>
          <a:p>
            <a:r>
              <a:rPr lang="pl-PL" dirty="0"/>
              <a:t>Próba odzwierciedlenia międzynarodowego prawa zwyczajowego w przedmiocie odpowiedzialności państw za akty międzynarodowo bezprawne</a:t>
            </a:r>
          </a:p>
          <a:p>
            <a:r>
              <a:rPr lang="pl-PL" dirty="0"/>
              <a:t>Projekt artykułów o odpowiedzialności państw - „</a:t>
            </a:r>
            <a:r>
              <a:rPr lang="en-GB" dirty="0"/>
              <a:t>Responsibility of States for  Internationally Wrongful Acts</a:t>
            </a:r>
            <a:r>
              <a:rPr lang="pl-PL" dirty="0"/>
              <a:t>” : </a:t>
            </a:r>
            <a:r>
              <a:rPr lang="pl-PL" dirty="0">
                <a:hlinkClick r:id="rId2"/>
              </a:rPr>
              <a:t>http://legal.un.org/ilc/texts/instruments/english/draft_articles/9_6_2001.pdf</a:t>
            </a:r>
            <a:endParaRPr lang="pl-PL" dirty="0"/>
          </a:p>
          <a:p>
            <a:r>
              <a:rPr lang="pl-PL" dirty="0"/>
              <a:t>Co więcej, Komisja opracowała również projekt Artykułów o odpowiedzialności organizacji międzynarodowych w 2011 (</a:t>
            </a:r>
            <a:r>
              <a:rPr lang="pl-PL" dirty="0">
                <a:hlinkClick r:id="rId3"/>
              </a:rPr>
              <a:t>http://legal.un.org/ilc/texts/instruments/english/draft_articles/9_11_2011.pdf</a:t>
            </a:r>
            <a:endParaRPr lang="pl-PL" dirty="0"/>
          </a:p>
          <a:p>
            <a:r>
              <a:rPr lang="pl-PL" dirty="0"/>
              <a:t>Nadto, KPM opracowała komentarz do Artykułów z 2001</a:t>
            </a:r>
          </a:p>
          <a:p>
            <a:r>
              <a:rPr lang="pl-PL" dirty="0">
                <a:hlinkClick r:id="rId4"/>
              </a:rPr>
              <a:t>http://legal.un.org/ilc/texts/instruments/english/commentaries/9_6_2001.pdf</a:t>
            </a:r>
            <a:endParaRPr lang="pl-PL" dirty="0"/>
          </a:p>
          <a:p>
            <a:endParaRPr lang="pl-PL" dirty="0"/>
          </a:p>
          <a:p>
            <a:endParaRPr lang="pl-PL" dirty="0"/>
          </a:p>
        </p:txBody>
      </p:sp>
    </p:spTree>
    <p:extLst>
      <p:ext uri="{BB962C8B-B14F-4D97-AF65-F5344CB8AC3E}">
        <p14:creationId xmlns:p14="http://schemas.microsoft.com/office/powerpoint/2010/main" val="2572776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C4D2193-0B55-4AFA-8CF9-6FF308CC9866}"/>
              </a:ext>
            </a:extLst>
          </p:cNvPr>
          <p:cNvSpPr>
            <a:spLocks noGrp="1"/>
          </p:cNvSpPr>
          <p:nvPr>
            <p:ph idx="1"/>
          </p:nvPr>
        </p:nvSpPr>
        <p:spPr>
          <a:xfrm>
            <a:off x="0" y="0"/>
            <a:ext cx="12192000" cy="6858000"/>
          </a:xfrm>
        </p:spPr>
        <p:txBody>
          <a:bodyPr/>
          <a:lstStyle/>
          <a:p>
            <a:r>
              <a:rPr lang="pl-PL" dirty="0"/>
              <a:t>W ramach odpowiedzialności państwa za akt międzynarodowo bezprawny, </a:t>
            </a:r>
            <a:r>
              <a:rPr lang="pl-PL" dirty="0" err="1"/>
              <a:t>p.m.p</a:t>
            </a:r>
            <a:r>
              <a:rPr lang="pl-PL" dirty="0"/>
              <a:t>. nie wyróżnia podziału na „naruszenie umowy” i „czyn niedozwolony” (kontrakt/delikt); zamiast tego, naruszenie może wywierać uszczerbek na normy „różnego pochodzenia” (Crawford i in., </a:t>
            </a:r>
            <a:r>
              <a:rPr lang="pl-PL" i="1" dirty="0"/>
              <a:t>The Law of International </a:t>
            </a:r>
            <a:r>
              <a:rPr lang="pl-PL" i="1" dirty="0" err="1"/>
              <a:t>Responsibility</a:t>
            </a:r>
            <a:r>
              <a:rPr lang="pl-PL" dirty="0"/>
              <a:t>, Oxford 2010, s. 105)</a:t>
            </a:r>
          </a:p>
          <a:p>
            <a:r>
              <a:rPr lang="pl-PL" dirty="0"/>
              <a:t>Art. 12 Artykułów z 2001 : </a:t>
            </a:r>
            <a:r>
              <a:rPr lang="en-GB" dirty="0"/>
              <a:t>There is a breach of an international obligation by a State when an act of that State is not in conformity with what is required of it by that obligation, </a:t>
            </a:r>
            <a:r>
              <a:rPr lang="en-GB" u="sng" dirty="0"/>
              <a:t>regardless of its origin or character.</a:t>
            </a:r>
            <a:endParaRPr lang="pl-PL" u="sng" dirty="0"/>
          </a:p>
          <a:p>
            <a:r>
              <a:rPr lang="pl-PL" dirty="0"/>
              <a:t>W ten sposób, akt bezprawny może dotyczyć normy wynikającej z np. umowy międzynarodowej, międzynarodowego prawa zwyczajowego, ale także np. normy wynikającej z orzeczenia międzynarodowego</a:t>
            </a:r>
          </a:p>
          <a:p>
            <a:r>
              <a:rPr lang="pl-PL" dirty="0"/>
              <a:t>Komentarz do art. 12 Artykułów z 2001, s.55 pkt 5:</a:t>
            </a:r>
          </a:p>
          <a:p>
            <a:r>
              <a:rPr lang="pl-PL" dirty="0"/>
              <a:t>„(…) </a:t>
            </a:r>
            <a:r>
              <a:rPr lang="en-GB" dirty="0"/>
              <a:t>there is no room in international law for a distinction, such as is drawn by some legal systems, between  the regime of responsibility for breach of a treaty and for  breach  of  some  other  rule,  i.e.  for  responsibility  arising  ex </a:t>
            </a:r>
            <a:r>
              <a:rPr lang="en-GB" dirty="0" err="1"/>
              <a:t>contractu</a:t>
            </a:r>
            <a:r>
              <a:rPr lang="en-GB" dirty="0"/>
              <a:t>  or  ex delicto</a:t>
            </a:r>
            <a:r>
              <a:rPr lang="pl-PL" dirty="0"/>
              <a:t>”</a:t>
            </a:r>
            <a:r>
              <a:rPr lang="en-GB" dirty="0"/>
              <a:t>. </a:t>
            </a:r>
          </a:p>
          <a:p>
            <a:endParaRPr lang="pl-PL" dirty="0"/>
          </a:p>
        </p:txBody>
      </p:sp>
    </p:spTree>
    <p:extLst>
      <p:ext uri="{BB962C8B-B14F-4D97-AF65-F5344CB8AC3E}">
        <p14:creationId xmlns:p14="http://schemas.microsoft.com/office/powerpoint/2010/main" val="2788909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C4D2193-0B55-4AFA-8CF9-6FF308CC9866}"/>
              </a:ext>
            </a:extLst>
          </p:cNvPr>
          <p:cNvSpPr>
            <a:spLocks noGrp="1"/>
          </p:cNvSpPr>
          <p:nvPr>
            <p:ph idx="1"/>
          </p:nvPr>
        </p:nvSpPr>
        <p:spPr>
          <a:xfrm>
            <a:off x="0" y="0"/>
            <a:ext cx="12192000" cy="6858000"/>
          </a:xfrm>
        </p:spPr>
        <p:txBody>
          <a:bodyPr/>
          <a:lstStyle/>
          <a:p>
            <a:r>
              <a:rPr lang="pl-PL" dirty="0"/>
              <a:t>No dobrze, ale jaka jest zasada odpowiedzialności – bezprawność, wina, ryzyko, słuszność, coś jeszcze innego?</a:t>
            </a:r>
          </a:p>
          <a:p>
            <a:r>
              <a:rPr lang="pl-PL" dirty="0"/>
              <a:t>Otóż, zdaniem Komisji Artykuły nie przesądzają zasady odpowiedzialności państwa za akt międzynarodowo bezprawny</a:t>
            </a:r>
          </a:p>
          <a:p>
            <a:r>
              <a:rPr lang="pl-PL" dirty="0"/>
              <a:t>S. 34-35, Komentarz: „</a:t>
            </a:r>
            <a:r>
              <a:rPr lang="en-GB" i="1" dirty="0"/>
              <a:t>Whether responsibility is “objective” or “subjective” in this sense depends on the circumstances, including the content of the primary obligation in question. The  articles lay down no general rule in that regard. The same  is true of other standards, whether they involve some degree of fault, culpability, negligence or want of due diligence.  Such  standards  vary  from  one  context  to  another  for  reasons  which  essentially  relate  to  the  object  and  purpose  of  the  treaty  provision  or  other  rule  giving  rise  to  the  primary  obligation.  Nor  do  the  articles  lay  down  any  presumption  in  this  regard  as  between  the  different possible  standards.  Establishing  these  is  a  matter  for  the  interpretation  and  application  of  the  primary  rules  engaged in the given case</a:t>
            </a:r>
            <a:r>
              <a:rPr lang="pl-PL" i="1" dirty="0"/>
              <a:t>”</a:t>
            </a:r>
            <a:r>
              <a:rPr lang="en-GB" dirty="0"/>
              <a:t>.</a:t>
            </a:r>
            <a:endParaRPr lang="pl-PL" dirty="0"/>
          </a:p>
          <a:p>
            <a:r>
              <a:rPr lang="pl-PL" dirty="0"/>
              <a:t>Jednakże, KPM podaje przykład odpowiedzialności nawiązującej do „strony podmiotowej” o tyle, o ile podstawowa norma (norma naruszana) odnosi się do takiej strony podmiotowej; pozwala to wątpić, czy aby jest to element normy ustanawiającej odpowiedzialność. Doktryna zdaje się jednak wskazywać na odpowiedzialność bez „umyślności”, odpowiedzialność obiektywną (M. Shaw, International Law, Cambridge 2008, s. 783, </a:t>
            </a:r>
          </a:p>
        </p:txBody>
      </p:sp>
    </p:spTree>
    <p:extLst>
      <p:ext uri="{BB962C8B-B14F-4D97-AF65-F5344CB8AC3E}">
        <p14:creationId xmlns:p14="http://schemas.microsoft.com/office/powerpoint/2010/main" val="3857474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C4D2193-0B55-4AFA-8CF9-6FF308CC9866}"/>
              </a:ext>
            </a:extLst>
          </p:cNvPr>
          <p:cNvSpPr>
            <a:spLocks noGrp="1"/>
          </p:cNvSpPr>
          <p:nvPr>
            <p:ph idx="1"/>
          </p:nvPr>
        </p:nvSpPr>
        <p:spPr>
          <a:xfrm>
            <a:off x="0" y="0"/>
            <a:ext cx="12192000" cy="6858000"/>
          </a:xfrm>
        </p:spPr>
        <p:txBody>
          <a:bodyPr/>
          <a:lstStyle/>
          <a:p>
            <a:r>
              <a:rPr lang="pl-PL" dirty="0"/>
              <a:t>Kwestia szkody – czy musi nastąpić szkoda, aby uznawać, że istnieje akt międzynarodowo bezprawny?</a:t>
            </a:r>
          </a:p>
          <a:p>
            <a:r>
              <a:rPr lang="pl-PL" dirty="0"/>
              <a:t>Art. 2 Artykułów z 2001: </a:t>
            </a:r>
            <a:r>
              <a:rPr lang="en-GB" dirty="0"/>
              <a:t>Article 2 </a:t>
            </a:r>
            <a:r>
              <a:rPr lang="pl-PL" dirty="0"/>
              <a:t>.</a:t>
            </a:r>
            <a:r>
              <a:rPr lang="en-GB" dirty="0"/>
              <a:t> Elements of an internationally wrongful act of a State</a:t>
            </a:r>
            <a:r>
              <a:rPr lang="pl-PL" dirty="0"/>
              <a:t>.</a:t>
            </a:r>
            <a:r>
              <a:rPr lang="en-GB" dirty="0"/>
              <a:t>  There  is  an  internationally  wrongful  act  of  a  State  when  conduct  consisting  of  an  action  or   omission:  ( a )  is attributable to the State under international law; and  ( b )  constitutes a breach of an international obligation of the State</a:t>
            </a:r>
            <a:r>
              <a:rPr lang="pl-PL" dirty="0"/>
              <a:t>.</a:t>
            </a:r>
          </a:p>
          <a:p>
            <a:r>
              <a:rPr lang="pl-PL" dirty="0"/>
              <a:t>W ten sposób, szkoda nie jest przewidziana jako element aktu </a:t>
            </a:r>
            <a:r>
              <a:rPr lang="pl-PL" dirty="0" err="1"/>
              <a:t>międzynarodowoprawnie</a:t>
            </a:r>
            <a:r>
              <a:rPr lang="pl-PL" dirty="0"/>
              <a:t> bezprawnego – są tylko dwie przesłanki, tj. istnienie zachowania przypisywalnego do państwa, oraz bezprawny charakter działania (Crawford i in., op. cit., s. 201).</a:t>
            </a:r>
          </a:p>
          <a:p>
            <a:r>
              <a:rPr lang="pl-PL" dirty="0"/>
              <a:t>Kolejność tych elementów powinna być taka, że najpierw należy przypisać jakieś zachowanie państwu, a następnie ustalić, czy ono jest bezprawne</a:t>
            </a:r>
          </a:p>
          <a:p>
            <a:r>
              <a:rPr lang="pl-PL" dirty="0"/>
              <a:t>Oczywiście, jeśli zaistnieje szkoda (uszczerbek finansowy), to obowiązek naprawienia naruszenia będzie ją obejmować, co do przywrócenia stanu sprzed naruszenia</a:t>
            </a:r>
          </a:p>
        </p:txBody>
      </p:sp>
    </p:spTree>
    <p:extLst>
      <p:ext uri="{BB962C8B-B14F-4D97-AF65-F5344CB8AC3E}">
        <p14:creationId xmlns:p14="http://schemas.microsoft.com/office/powerpoint/2010/main" val="2172050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C4D2193-0B55-4AFA-8CF9-6FF308CC9866}"/>
              </a:ext>
            </a:extLst>
          </p:cNvPr>
          <p:cNvSpPr>
            <a:spLocks noGrp="1"/>
          </p:cNvSpPr>
          <p:nvPr>
            <p:ph idx="1"/>
          </p:nvPr>
        </p:nvSpPr>
        <p:spPr>
          <a:xfrm>
            <a:off x="0" y="0"/>
            <a:ext cx="12192000" cy="6858000"/>
          </a:xfrm>
        </p:spPr>
        <p:txBody>
          <a:bodyPr/>
          <a:lstStyle/>
          <a:p>
            <a:r>
              <a:rPr lang="pl-PL" dirty="0"/>
              <a:t>Możliwość przypisania zachowania do państwa (imputability/attributability)</a:t>
            </a:r>
          </a:p>
          <a:p>
            <a:r>
              <a:rPr lang="pl-PL" dirty="0"/>
              <a:t>Wszystkie organy państwowe (w tym sądowe) są zdatne do wywołania przypisania zachowania państwu</a:t>
            </a:r>
          </a:p>
          <a:p>
            <a:r>
              <a:rPr lang="pl-PL" dirty="0"/>
              <a:t>A co z osobami fizycznymi i prawnymi?</a:t>
            </a:r>
          </a:p>
          <a:p>
            <a:r>
              <a:rPr lang="pl-PL" dirty="0"/>
              <a:t>Art. 8 :</a:t>
            </a:r>
            <a:r>
              <a:rPr lang="en-GB" dirty="0"/>
              <a:t>The  conduct  of  a  person  or  group  of  persons  shall  be  considered  an  act  of  a  State  under   international  law  if  the  person  or  group  of  persons  is  in  fact  acting  on  the  instructions  of,  or  under  the   direction or control of, that State in carrying out the conduct. </a:t>
            </a:r>
            <a:endParaRPr lang="pl-PL" dirty="0"/>
          </a:p>
          <a:p>
            <a:r>
              <a:rPr lang="pl-PL" dirty="0"/>
              <a:t>- działanie na polecenie</a:t>
            </a:r>
          </a:p>
          <a:p>
            <a:r>
              <a:rPr lang="pl-PL" dirty="0"/>
              <a:t>- działanie pod kierownictwem</a:t>
            </a:r>
          </a:p>
          <a:p>
            <a:r>
              <a:rPr lang="pl-PL" dirty="0"/>
              <a:t>- działanie pod nadzorem</a:t>
            </a:r>
          </a:p>
          <a:p>
            <a:r>
              <a:rPr lang="pl-PL" dirty="0"/>
              <a:t>Komentarz do art. 8 : przesłanki art. 8 są rozłączne</a:t>
            </a:r>
          </a:p>
          <a:p>
            <a:r>
              <a:rPr lang="pl-PL" dirty="0"/>
              <a:t>Przykład podmiotu pod nadzorem państwa: finansowanie bojówek </a:t>
            </a:r>
            <a:r>
              <a:rPr lang="en-GB" dirty="0" err="1"/>
              <a:t>Fuerza</a:t>
            </a:r>
            <a:r>
              <a:rPr lang="en-GB" dirty="0"/>
              <a:t> </a:t>
            </a:r>
            <a:r>
              <a:rPr lang="en-GB" dirty="0" err="1"/>
              <a:t>Democratica</a:t>
            </a:r>
            <a:r>
              <a:rPr lang="en-GB" dirty="0"/>
              <a:t> </a:t>
            </a:r>
            <a:r>
              <a:rPr lang="en-GB" dirty="0" err="1"/>
              <a:t>Nicaragüense</a:t>
            </a:r>
            <a:r>
              <a:rPr lang="en-GB" dirty="0"/>
              <a:t> (FDN) </a:t>
            </a:r>
            <a:r>
              <a:rPr lang="pl-PL" dirty="0"/>
              <a:t>w Nikaragui przez USA (Nikaragua/USA,  MTS 1986, pkt 108</a:t>
            </a:r>
          </a:p>
          <a:p>
            <a:r>
              <a:rPr lang="pl-PL" dirty="0">
                <a:hlinkClick r:id="rId2"/>
              </a:rPr>
              <a:t>http://www.icj-cij.org/files/case-related/70/070-19860627-JUD-01-00-EN.pdf</a:t>
            </a:r>
            <a:r>
              <a:rPr lang="pl-PL" dirty="0"/>
              <a:t> </a:t>
            </a:r>
          </a:p>
        </p:txBody>
      </p:sp>
    </p:spTree>
    <p:extLst>
      <p:ext uri="{BB962C8B-B14F-4D97-AF65-F5344CB8AC3E}">
        <p14:creationId xmlns:p14="http://schemas.microsoft.com/office/powerpoint/2010/main" val="35737471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668</TotalTime>
  <Words>3165</Words>
  <Application>Microsoft Office PowerPoint</Application>
  <PresentationFormat>Panoramiczny</PresentationFormat>
  <Paragraphs>144</Paragraphs>
  <Slides>21</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21</vt:i4>
      </vt:variant>
    </vt:vector>
  </HeadingPairs>
  <TitlesOfParts>
    <vt:vector size="25" baseType="lpstr">
      <vt:lpstr>Arial</vt:lpstr>
      <vt:lpstr>Century Gothic</vt:lpstr>
      <vt:lpstr>Wingdings 3</vt:lpstr>
      <vt:lpstr>Jon</vt:lpstr>
      <vt:lpstr>Odpowiedzialność  w prawie międzynarodowym</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Odpowiedzialność  w prawie międzynarodowym</dc:title>
  <dc:creator>Łukasz Stępkowski</dc:creator>
  <cp:lastModifiedBy>Łukasz Stępkowski</cp:lastModifiedBy>
  <cp:revision>2</cp:revision>
  <dcterms:created xsi:type="dcterms:W3CDTF">2018-05-07T14:24:04Z</dcterms:created>
  <dcterms:modified xsi:type="dcterms:W3CDTF">2018-05-08T10:22:02Z</dcterms:modified>
</cp:coreProperties>
</file>