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  <p:sldId id="263" r:id="rId9"/>
    <p:sldId id="264" r:id="rId10"/>
    <p:sldId id="266" r:id="rId11"/>
    <p:sldId id="268" r:id="rId12"/>
    <p:sldId id="267" r:id="rId13"/>
    <p:sldId id="286" r:id="rId14"/>
    <p:sldId id="269" r:id="rId15"/>
    <p:sldId id="270" r:id="rId16"/>
    <p:sldId id="271" r:id="rId17"/>
    <p:sldId id="272" r:id="rId18"/>
    <p:sldId id="273" r:id="rId19"/>
    <p:sldId id="287" r:id="rId20"/>
    <p:sldId id="288" r:id="rId21"/>
    <p:sldId id="274" r:id="rId22"/>
    <p:sldId id="276" r:id="rId23"/>
    <p:sldId id="277" r:id="rId24"/>
    <p:sldId id="275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9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8B7CC-A910-4582-92A0-C3A0DC2FE0FC}" type="doc">
      <dgm:prSet loTypeId="urn:microsoft.com/office/officeart/2005/8/layout/hList7#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6A796571-4556-42C8-B370-7327D63762D2}">
      <dgm:prSet phldrT="[Tekst]"/>
      <dgm:spPr/>
      <dgm:t>
        <a:bodyPr/>
        <a:lstStyle/>
        <a:p>
          <a:r>
            <a:rPr lang="pl-PL" dirty="0"/>
            <a:t>własność</a:t>
          </a:r>
        </a:p>
      </dgm:t>
    </dgm:pt>
    <dgm:pt modelId="{AC392CDF-BA88-4034-A56B-89C6EA03586C}" type="parTrans" cxnId="{AE425362-EA56-44F9-B6DD-1731FEC70BFB}">
      <dgm:prSet/>
      <dgm:spPr/>
      <dgm:t>
        <a:bodyPr/>
        <a:lstStyle/>
        <a:p>
          <a:endParaRPr lang="pl-PL"/>
        </a:p>
      </dgm:t>
    </dgm:pt>
    <dgm:pt modelId="{31BB77ED-C71E-499B-8542-E849494F52FE}" type="sibTrans" cxnId="{AE425362-EA56-44F9-B6DD-1731FEC70BFB}">
      <dgm:prSet/>
      <dgm:spPr/>
      <dgm:t>
        <a:bodyPr/>
        <a:lstStyle/>
        <a:p>
          <a:endParaRPr lang="pl-PL"/>
        </a:p>
      </dgm:t>
    </dgm:pt>
    <dgm:pt modelId="{41EDAE40-1726-4CB6-ADC2-60CD222C3262}">
      <dgm:prSet phldrT="[Tekst]"/>
      <dgm:spPr/>
      <dgm:t>
        <a:bodyPr/>
        <a:lstStyle/>
        <a:p>
          <a:r>
            <a:rPr lang="pl-PL" dirty="0">
              <a:solidFill>
                <a:schemeClr val="bg1"/>
              </a:solidFill>
            </a:rPr>
            <a:t>użytkowanie wieczyste</a:t>
          </a:r>
        </a:p>
      </dgm:t>
    </dgm:pt>
    <dgm:pt modelId="{D20D7B70-0B70-449E-BB16-3309B3CD8A6A}" type="parTrans" cxnId="{755FF4FC-5E69-4D36-961E-178E4BAF5792}">
      <dgm:prSet/>
      <dgm:spPr/>
      <dgm:t>
        <a:bodyPr/>
        <a:lstStyle/>
        <a:p>
          <a:endParaRPr lang="pl-PL"/>
        </a:p>
      </dgm:t>
    </dgm:pt>
    <dgm:pt modelId="{9A1E0907-0015-4961-9532-3F1CEC7A821E}" type="sibTrans" cxnId="{755FF4FC-5E69-4D36-961E-178E4BAF5792}">
      <dgm:prSet/>
      <dgm:spPr/>
      <dgm:t>
        <a:bodyPr/>
        <a:lstStyle/>
        <a:p>
          <a:endParaRPr lang="pl-PL"/>
        </a:p>
      </dgm:t>
    </dgm:pt>
    <dgm:pt modelId="{D7DC018F-9898-4B49-A86D-22E0649DC0F8}">
      <dgm:prSet phldrT="[Tekst]"/>
      <dgm:spPr/>
      <dgm:t>
        <a:bodyPr/>
        <a:lstStyle/>
        <a:p>
          <a:r>
            <a:rPr lang="pl-PL" dirty="0">
              <a:solidFill>
                <a:srgbClr val="FF0000"/>
              </a:solidFill>
            </a:rPr>
            <a:t>ograniczone prawa rzeczowe</a:t>
          </a:r>
        </a:p>
      </dgm:t>
    </dgm:pt>
    <dgm:pt modelId="{7020800F-9006-496E-B168-DC5F0FDBCE9D}" type="parTrans" cxnId="{2FAC5FA7-CE04-453C-B44C-740DA39FF4FD}">
      <dgm:prSet/>
      <dgm:spPr/>
      <dgm:t>
        <a:bodyPr/>
        <a:lstStyle/>
        <a:p>
          <a:endParaRPr lang="pl-PL"/>
        </a:p>
      </dgm:t>
    </dgm:pt>
    <dgm:pt modelId="{F7F84DB1-2F03-473E-9783-79574F86D53A}" type="sibTrans" cxnId="{2FAC5FA7-CE04-453C-B44C-740DA39FF4FD}">
      <dgm:prSet/>
      <dgm:spPr/>
      <dgm:t>
        <a:bodyPr/>
        <a:lstStyle/>
        <a:p>
          <a:endParaRPr lang="pl-PL"/>
        </a:p>
      </dgm:t>
    </dgm:pt>
    <dgm:pt modelId="{85E3D753-2BE7-42A1-9855-119E8DE24F18}" type="pres">
      <dgm:prSet presAssocID="{4408B7CC-A910-4582-92A0-C3A0DC2FE0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83A28D6-F9F4-4477-BE72-CCE03A25A080}" type="pres">
      <dgm:prSet presAssocID="{4408B7CC-A910-4582-92A0-C3A0DC2FE0FC}" presName="fgShape" presStyleLbl="fgShp" presStyleIdx="0" presStyleCnt="1" custLinFactNeighborX="-1130" custLinFactNeighborY="-59389"/>
      <dgm:spPr/>
    </dgm:pt>
    <dgm:pt modelId="{B32BCC75-66BB-4306-8B7A-013ADC4D77F8}" type="pres">
      <dgm:prSet presAssocID="{4408B7CC-A910-4582-92A0-C3A0DC2FE0FC}" presName="linComp" presStyleCnt="0"/>
      <dgm:spPr/>
    </dgm:pt>
    <dgm:pt modelId="{D3E8C8E5-75A0-4297-9BF8-502299291E89}" type="pres">
      <dgm:prSet presAssocID="{6A796571-4556-42C8-B370-7327D63762D2}" presName="compNode" presStyleCnt="0"/>
      <dgm:spPr/>
    </dgm:pt>
    <dgm:pt modelId="{669A6FB0-1F18-4EF8-AD45-7E689E93A95A}" type="pres">
      <dgm:prSet presAssocID="{6A796571-4556-42C8-B370-7327D63762D2}" presName="bkgdShape" presStyleLbl="node1" presStyleIdx="0" presStyleCnt="3" custLinFactNeighborX="-18386" custLinFactNeighborY="-28714"/>
      <dgm:spPr/>
      <dgm:t>
        <a:bodyPr/>
        <a:lstStyle/>
        <a:p>
          <a:endParaRPr lang="pl-PL"/>
        </a:p>
      </dgm:t>
    </dgm:pt>
    <dgm:pt modelId="{C90269D4-A53F-4007-838A-DA7365124DCB}" type="pres">
      <dgm:prSet presAssocID="{6A796571-4556-42C8-B370-7327D63762D2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F90897-BBF6-490F-9299-FC11653AAB4B}" type="pres">
      <dgm:prSet presAssocID="{6A796571-4556-42C8-B370-7327D63762D2}" presName="invisiNode" presStyleLbl="node1" presStyleIdx="0" presStyleCnt="3"/>
      <dgm:spPr/>
    </dgm:pt>
    <dgm:pt modelId="{7F2A5A55-1B84-4C67-849D-C69043FE2DE7}" type="pres">
      <dgm:prSet presAssocID="{6A796571-4556-42C8-B370-7327D63762D2}" presName="imagNode" presStyleLbl="fgImgPlace1" presStyleIdx="0" presStyleCnt="3"/>
      <dgm:spPr/>
    </dgm:pt>
    <dgm:pt modelId="{C71F652D-2E14-421B-B4F9-B73BA1712AC7}" type="pres">
      <dgm:prSet presAssocID="{31BB77ED-C71E-499B-8542-E849494F52FE}" presName="sibTrans" presStyleLbl="sibTrans2D1" presStyleIdx="0" presStyleCnt="0"/>
      <dgm:spPr/>
      <dgm:t>
        <a:bodyPr/>
        <a:lstStyle/>
        <a:p>
          <a:endParaRPr lang="pl-PL"/>
        </a:p>
      </dgm:t>
    </dgm:pt>
    <dgm:pt modelId="{FD914BFE-25A4-4203-A1E7-FABD5D1976B8}" type="pres">
      <dgm:prSet presAssocID="{41EDAE40-1726-4CB6-ADC2-60CD222C3262}" presName="compNode" presStyleCnt="0"/>
      <dgm:spPr/>
    </dgm:pt>
    <dgm:pt modelId="{A48E778D-913F-4E1C-87D4-BEE8FA8D98F0}" type="pres">
      <dgm:prSet presAssocID="{41EDAE40-1726-4CB6-ADC2-60CD222C3262}" presName="bkgdShape" presStyleLbl="node1" presStyleIdx="1" presStyleCnt="3" custLinFactNeighborX="-4726" custLinFactNeighborY="-13152"/>
      <dgm:spPr/>
      <dgm:t>
        <a:bodyPr/>
        <a:lstStyle/>
        <a:p>
          <a:endParaRPr lang="pl-PL"/>
        </a:p>
      </dgm:t>
    </dgm:pt>
    <dgm:pt modelId="{CFD53926-2930-4833-BDD9-9708CE2A19A0}" type="pres">
      <dgm:prSet presAssocID="{41EDAE40-1726-4CB6-ADC2-60CD222C326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8D4143-378B-4E03-BF56-038F21486088}" type="pres">
      <dgm:prSet presAssocID="{41EDAE40-1726-4CB6-ADC2-60CD222C3262}" presName="invisiNode" presStyleLbl="node1" presStyleIdx="1" presStyleCnt="3"/>
      <dgm:spPr/>
    </dgm:pt>
    <dgm:pt modelId="{8A893541-2555-4243-9FAF-D83F5679D872}" type="pres">
      <dgm:prSet presAssocID="{41EDAE40-1726-4CB6-ADC2-60CD222C3262}" presName="imagNode" presStyleLbl="fgImgPlace1" presStyleIdx="1" presStyleCnt="3"/>
      <dgm:spPr/>
    </dgm:pt>
    <dgm:pt modelId="{235D7BA1-7AD6-431D-9A4A-E64D61B8C71F}" type="pres">
      <dgm:prSet presAssocID="{9A1E0907-0015-4961-9532-3F1CEC7A821E}" presName="sibTrans" presStyleLbl="sibTrans2D1" presStyleIdx="0" presStyleCnt="0"/>
      <dgm:spPr/>
      <dgm:t>
        <a:bodyPr/>
        <a:lstStyle/>
        <a:p>
          <a:endParaRPr lang="pl-PL"/>
        </a:p>
      </dgm:t>
    </dgm:pt>
    <dgm:pt modelId="{DF25487C-53E3-442C-A2F0-2C4E0CB49305}" type="pres">
      <dgm:prSet presAssocID="{D7DC018F-9898-4B49-A86D-22E0649DC0F8}" presName="compNode" presStyleCnt="0"/>
      <dgm:spPr/>
    </dgm:pt>
    <dgm:pt modelId="{5A5700C1-FE08-4CD1-923F-FEBC64BE4F49}" type="pres">
      <dgm:prSet presAssocID="{D7DC018F-9898-4B49-A86D-22E0649DC0F8}" presName="bkgdShape" presStyleLbl="node1" presStyleIdx="2" presStyleCnt="3"/>
      <dgm:spPr/>
      <dgm:t>
        <a:bodyPr/>
        <a:lstStyle/>
        <a:p>
          <a:endParaRPr lang="pl-PL"/>
        </a:p>
      </dgm:t>
    </dgm:pt>
    <dgm:pt modelId="{EC57E17E-147B-4953-B175-C986BBFFE1AC}" type="pres">
      <dgm:prSet presAssocID="{D7DC018F-9898-4B49-A86D-22E0649DC0F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76A804-F776-4FD1-B41F-D5BDAA408D50}" type="pres">
      <dgm:prSet presAssocID="{D7DC018F-9898-4B49-A86D-22E0649DC0F8}" presName="invisiNode" presStyleLbl="node1" presStyleIdx="2" presStyleCnt="3"/>
      <dgm:spPr/>
    </dgm:pt>
    <dgm:pt modelId="{470C1A12-88AC-4F71-A703-3AC93D13FE89}" type="pres">
      <dgm:prSet presAssocID="{D7DC018F-9898-4B49-A86D-22E0649DC0F8}" presName="imagNode" presStyleLbl="fgImgPlace1" presStyleIdx="2" presStyleCnt="3"/>
      <dgm:spPr/>
    </dgm:pt>
  </dgm:ptLst>
  <dgm:cxnLst>
    <dgm:cxn modelId="{755FF4FC-5E69-4D36-961E-178E4BAF5792}" srcId="{4408B7CC-A910-4582-92A0-C3A0DC2FE0FC}" destId="{41EDAE40-1726-4CB6-ADC2-60CD222C3262}" srcOrd="1" destOrd="0" parTransId="{D20D7B70-0B70-449E-BB16-3309B3CD8A6A}" sibTransId="{9A1E0907-0015-4961-9532-3F1CEC7A821E}"/>
    <dgm:cxn modelId="{A12FDCF2-87B7-443D-AEDB-02DF8CDB204E}" type="presOf" srcId="{6A796571-4556-42C8-B370-7327D63762D2}" destId="{C90269D4-A53F-4007-838A-DA7365124DCB}" srcOrd="1" destOrd="0" presId="urn:microsoft.com/office/officeart/2005/8/layout/hList7#1"/>
    <dgm:cxn modelId="{2FAC5FA7-CE04-453C-B44C-740DA39FF4FD}" srcId="{4408B7CC-A910-4582-92A0-C3A0DC2FE0FC}" destId="{D7DC018F-9898-4B49-A86D-22E0649DC0F8}" srcOrd="2" destOrd="0" parTransId="{7020800F-9006-496E-B168-DC5F0FDBCE9D}" sibTransId="{F7F84DB1-2F03-473E-9783-79574F86D53A}"/>
    <dgm:cxn modelId="{5DB2571B-30D0-4DDA-9694-A17686A8B222}" type="presOf" srcId="{D7DC018F-9898-4B49-A86D-22E0649DC0F8}" destId="{5A5700C1-FE08-4CD1-923F-FEBC64BE4F49}" srcOrd="0" destOrd="0" presId="urn:microsoft.com/office/officeart/2005/8/layout/hList7#1"/>
    <dgm:cxn modelId="{E55DACD5-DC2B-4F31-8BB8-40C6CE552E71}" type="presOf" srcId="{31BB77ED-C71E-499B-8542-E849494F52FE}" destId="{C71F652D-2E14-421B-B4F9-B73BA1712AC7}" srcOrd="0" destOrd="0" presId="urn:microsoft.com/office/officeart/2005/8/layout/hList7#1"/>
    <dgm:cxn modelId="{AE425362-EA56-44F9-B6DD-1731FEC70BFB}" srcId="{4408B7CC-A910-4582-92A0-C3A0DC2FE0FC}" destId="{6A796571-4556-42C8-B370-7327D63762D2}" srcOrd="0" destOrd="0" parTransId="{AC392CDF-BA88-4034-A56B-89C6EA03586C}" sibTransId="{31BB77ED-C71E-499B-8542-E849494F52FE}"/>
    <dgm:cxn modelId="{264E6005-5C7B-4605-A930-31C1F071C49B}" type="presOf" srcId="{6A796571-4556-42C8-B370-7327D63762D2}" destId="{669A6FB0-1F18-4EF8-AD45-7E689E93A95A}" srcOrd="0" destOrd="0" presId="urn:microsoft.com/office/officeart/2005/8/layout/hList7#1"/>
    <dgm:cxn modelId="{6A73C640-9BC8-482C-B0EB-005784FB4A8B}" type="presOf" srcId="{41EDAE40-1726-4CB6-ADC2-60CD222C3262}" destId="{CFD53926-2930-4833-BDD9-9708CE2A19A0}" srcOrd="1" destOrd="0" presId="urn:microsoft.com/office/officeart/2005/8/layout/hList7#1"/>
    <dgm:cxn modelId="{0D3005B4-58F0-4690-A14E-5B7F35ED377E}" type="presOf" srcId="{D7DC018F-9898-4B49-A86D-22E0649DC0F8}" destId="{EC57E17E-147B-4953-B175-C986BBFFE1AC}" srcOrd="1" destOrd="0" presId="urn:microsoft.com/office/officeart/2005/8/layout/hList7#1"/>
    <dgm:cxn modelId="{2FAE83D2-E370-4862-9EBC-22713235903E}" type="presOf" srcId="{41EDAE40-1726-4CB6-ADC2-60CD222C3262}" destId="{A48E778D-913F-4E1C-87D4-BEE8FA8D98F0}" srcOrd="0" destOrd="0" presId="urn:microsoft.com/office/officeart/2005/8/layout/hList7#1"/>
    <dgm:cxn modelId="{15A279F5-EE70-4CF0-81D4-7F6170D0D937}" type="presOf" srcId="{9A1E0907-0015-4961-9532-3F1CEC7A821E}" destId="{235D7BA1-7AD6-431D-9A4A-E64D61B8C71F}" srcOrd="0" destOrd="0" presId="urn:microsoft.com/office/officeart/2005/8/layout/hList7#1"/>
    <dgm:cxn modelId="{0545209C-46EC-45E1-8FEA-6FD5E83F3FCD}" type="presOf" srcId="{4408B7CC-A910-4582-92A0-C3A0DC2FE0FC}" destId="{85E3D753-2BE7-42A1-9855-119E8DE24F18}" srcOrd="0" destOrd="0" presId="urn:microsoft.com/office/officeart/2005/8/layout/hList7#1"/>
    <dgm:cxn modelId="{79126355-8D7E-4FF3-B5A6-2F43F2F4996B}" type="presParOf" srcId="{85E3D753-2BE7-42A1-9855-119E8DE24F18}" destId="{183A28D6-F9F4-4477-BE72-CCE03A25A080}" srcOrd="0" destOrd="0" presId="urn:microsoft.com/office/officeart/2005/8/layout/hList7#1"/>
    <dgm:cxn modelId="{B4701BC0-B290-499A-A0AA-2AA18963E1D6}" type="presParOf" srcId="{85E3D753-2BE7-42A1-9855-119E8DE24F18}" destId="{B32BCC75-66BB-4306-8B7A-013ADC4D77F8}" srcOrd="1" destOrd="0" presId="urn:microsoft.com/office/officeart/2005/8/layout/hList7#1"/>
    <dgm:cxn modelId="{2D3A1BB5-9239-4BA9-AD1F-89A223FAE320}" type="presParOf" srcId="{B32BCC75-66BB-4306-8B7A-013ADC4D77F8}" destId="{D3E8C8E5-75A0-4297-9BF8-502299291E89}" srcOrd="0" destOrd="0" presId="urn:microsoft.com/office/officeart/2005/8/layout/hList7#1"/>
    <dgm:cxn modelId="{232001C4-6253-4D03-8A90-4112A17D2E17}" type="presParOf" srcId="{D3E8C8E5-75A0-4297-9BF8-502299291E89}" destId="{669A6FB0-1F18-4EF8-AD45-7E689E93A95A}" srcOrd="0" destOrd="0" presId="urn:microsoft.com/office/officeart/2005/8/layout/hList7#1"/>
    <dgm:cxn modelId="{10772104-6D8A-43A9-AFAC-DEEABBB75B28}" type="presParOf" srcId="{D3E8C8E5-75A0-4297-9BF8-502299291E89}" destId="{C90269D4-A53F-4007-838A-DA7365124DCB}" srcOrd="1" destOrd="0" presId="urn:microsoft.com/office/officeart/2005/8/layout/hList7#1"/>
    <dgm:cxn modelId="{1750C41D-4D1E-4687-8D0F-35CDADA7CFBB}" type="presParOf" srcId="{D3E8C8E5-75A0-4297-9BF8-502299291E89}" destId="{34F90897-BBF6-490F-9299-FC11653AAB4B}" srcOrd="2" destOrd="0" presId="urn:microsoft.com/office/officeart/2005/8/layout/hList7#1"/>
    <dgm:cxn modelId="{2ECED18C-A352-428E-9374-CE4C35AD11A0}" type="presParOf" srcId="{D3E8C8E5-75A0-4297-9BF8-502299291E89}" destId="{7F2A5A55-1B84-4C67-849D-C69043FE2DE7}" srcOrd="3" destOrd="0" presId="urn:microsoft.com/office/officeart/2005/8/layout/hList7#1"/>
    <dgm:cxn modelId="{5E515AE7-7FF1-43F7-ACE4-9F7DB3E4C8F4}" type="presParOf" srcId="{B32BCC75-66BB-4306-8B7A-013ADC4D77F8}" destId="{C71F652D-2E14-421B-B4F9-B73BA1712AC7}" srcOrd="1" destOrd="0" presId="urn:microsoft.com/office/officeart/2005/8/layout/hList7#1"/>
    <dgm:cxn modelId="{FDA8C3D1-ED3F-4131-8482-A516839B7573}" type="presParOf" srcId="{B32BCC75-66BB-4306-8B7A-013ADC4D77F8}" destId="{FD914BFE-25A4-4203-A1E7-FABD5D1976B8}" srcOrd="2" destOrd="0" presId="urn:microsoft.com/office/officeart/2005/8/layout/hList7#1"/>
    <dgm:cxn modelId="{3E310778-6915-4053-B36A-CFC8BBCE398A}" type="presParOf" srcId="{FD914BFE-25A4-4203-A1E7-FABD5D1976B8}" destId="{A48E778D-913F-4E1C-87D4-BEE8FA8D98F0}" srcOrd="0" destOrd="0" presId="urn:microsoft.com/office/officeart/2005/8/layout/hList7#1"/>
    <dgm:cxn modelId="{54D0EA86-510F-471B-A82E-070196B27FC6}" type="presParOf" srcId="{FD914BFE-25A4-4203-A1E7-FABD5D1976B8}" destId="{CFD53926-2930-4833-BDD9-9708CE2A19A0}" srcOrd="1" destOrd="0" presId="urn:microsoft.com/office/officeart/2005/8/layout/hList7#1"/>
    <dgm:cxn modelId="{8161762F-F14B-4CAB-B475-12C370F35365}" type="presParOf" srcId="{FD914BFE-25A4-4203-A1E7-FABD5D1976B8}" destId="{D28D4143-378B-4E03-BF56-038F21486088}" srcOrd="2" destOrd="0" presId="urn:microsoft.com/office/officeart/2005/8/layout/hList7#1"/>
    <dgm:cxn modelId="{14069E02-116E-402F-A82E-380E726443D4}" type="presParOf" srcId="{FD914BFE-25A4-4203-A1E7-FABD5D1976B8}" destId="{8A893541-2555-4243-9FAF-D83F5679D872}" srcOrd="3" destOrd="0" presId="urn:microsoft.com/office/officeart/2005/8/layout/hList7#1"/>
    <dgm:cxn modelId="{EE07896A-CBD5-4C31-BCC7-8FEE0C922417}" type="presParOf" srcId="{B32BCC75-66BB-4306-8B7A-013ADC4D77F8}" destId="{235D7BA1-7AD6-431D-9A4A-E64D61B8C71F}" srcOrd="3" destOrd="0" presId="urn:microsoft.com/office/officeart/2005/8/layout/hList7#1"/>
    <dgm:cxn modelId="{05A93305-C927-41CD-AA78-1503F8EC8727}" type="presParOf" srcId="{B32BCC75-66BB-4306-8B7A-013ADC4D77F8}" destId="{DF25487C-53E3-442C-A2F0-2C4E0CB49305}" srcOrd="4" destOrd="0" presId="urn:microsoft.com/office/officeart/2005/8/layout/hList7#1"/>
    <dgm:cxn modelId="{9ED8AA35-CD05-4C02-BCD5-FACED025E984}" type="presParOf" srcId="{DF25487C-53E3-442C-A2F0-2C4E0CB49305}" destId="{5A5700C1-FE08-4CD1-923F-FEBC64BE4F49}" srcOrd="0" destOrd="0" presId="urn:microsoft.com/office/officeart/2005/8/layout/hList7#1"/>
    <dgm:cxn modelId="{DC127D3C-530A-408F-A042-733BC76DFFA6}" type="presParOf" srcId="{DF25487C-53E3-442C-A2F0-2C4E0CB49305}" destId="{EC57E17E-147B-4953-B175-C986BBFFE1AC}" srcOrd="1" destOrd="0" presId="urn:microsoft.com/office/officeart/2005/8/layout/hList7#1"/>
    <dgm:cxn modelId="{DC31AADE-BF3D-4B1C-ABC4-5B4AAA2FF5A7}" type="presParOf" srcId="{DF25487C-53E3-442C-A2F0-2C4E0CB49305}" destId="{6176A804-F776-4FD1-B41F-D5BDAA408D50}" srcOrd="2" destOrd="0" presId="urn:microsoft.com/office/officeart/2005/8/layout/hList7#1"/>
    <dgm:cxn modelId="{2D32FF47-ACD7-4843-9EF0-128ED488A017}" type="presParOf" srcId="{DF25487C-53E3-442C-A2F0-2C4E0CB49305}" destId="{470C1A12-88AC-4F71-A703-3AC93D13FE89}" srcOrd="3" destOrd="0" presId="urn:microsoft.com/office/officeart/2005/8/layout/hList7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E92708-323E-4CFE-A505-E0E7046143AE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A8D946D-F094-4C5F-B0AA-C4A11B826934}">
      <dgm:prSet phldrT="[Tekst]"/>
      <dgm:spPr/>
      <dgm:t>
        <a:bodyPr/>
        <a:lstStyle/>
        <a:p>
          <a:r>
            <a:rPr lang="pl-PL" dirty="0" smtClean="0"/>
            <a:t>użytkowanie</a:t>
          </a:r>
          <a:endParaRPr lang="pl-PL" dirty="0"/>
        </a:p>
      </dgm:t>
    </dgm:pt>
    <dgm:pt modelId="{0C5B6E4F-6735-45D2-A1B1-878C9816462E}" type="parTrans" cxnId="{DC35F213-0C7E-46AF-9AE1-03B7F3E7917F}">
      <dgm:prSet/>
      <dgm:spPr/>
      <dgm:t>
        <a:bodyPr/>
        <a:lstStyle/>
        <a:p>
          <a:endParaRPr lang="pl-PL"/>
        </a:p>
      </dgm:t>
    </dgm:pt>
    <dgm:pt modelId="{142F9533-75E3-42AD-9996-00563F4BC2AD}" type="sibTrans" cxnId="{DC35F213-0C7E-46AF-9AE1-03B7F3E7917F}">
      <dgm:prSet/>
      <dgm:spPr/>
      <dgm:t>
        <a:bodyPr/>
        <a:lstStyle/>
        <a:p>
          <a:endParaRPr lang="pl-PL"/>
        </a:p>
      </dgm:t>
    </dgm:pt>
    <dgm:pt modelId="{10FB87B3-0868-4DB7-8ABA-0CD7ED47CCEC}">
      <dgm:prSet phldrT="[Tekst]"/>
      <dgm:spPr/>
      <dgm:t>
        <a:bodyPr/>
        <a:lstStyle/>
        <a:p>
          <a:r>
            <a:rPr lang="pl-PL" dirty="0" smtClean="0"/>
            <a:t>zastaw</a:t>
          </a:r>
          <a:endParaRPr lang="pl-PL" dirty="0"/>
        </a:p>
      </dgm:t>
    </dgm:pt>
    <dgm:pt modelId="{57D5808C-286E-4D4E-B3EA-2CF04FF85EC5}" type="parTrans" cxnId="{A6ED572E-8381-4F95-93BC-EA2CABBB50F9}">
      <dgm:prSet/>
      <dgm:spPr/>
      <dgm:t>
        <a:bodyPr/>
        <a:lstStyle/>
        <a:p>
          <a:endParaRPr lang="pl-PL"/>
        </a:p>
      </dgm:t>
    </dgm:pt>
    <dgm:pt modelId="{CE07FE02-D226-4C6E-A74B-00884448433F}" type="sibTrans" cxnId="{A6ED572E-8381-4F95-93BC-EA2CABBB50F9}">
      <dgm:prSet/>
      <dgm:spPr/>
      <dgm:t>
        <a:bodyPr/>
        <a:lstStyle/>
        <a:p>
          <a:endParaRPr lang="pl-PL"/>
        </a:p>
      </dgm:t>
    </dgm:pt>
    <dgm:pt modelId="{BE01EABC-75F2-4244-886C-F56CD481D089}">
      <dgm:prSet phldrT="[Tekst]"/>
      <dgm:spPr/>
      <dgm:t>
        <a:bodyPr/>
        <a:lstStyle/>
        <a:p>
          <a:r>
            <a:rPr lang="pl-PL" dirty="0" smtClean="0"/>
            <a:t>- </a:t>
          </a:r>
          <a:r>
            <a:rPr lang="pl-PL" dirty="0" smtClean="0"/>
            <a:t>służebności</a:t>
          </a:r>
          <a:endParaRPr lang="pl-PL" dirty="0" smtClean="0"/>
        </a:p>
        <a:p>
          <a:r>
            <a:rPr lang="pl-PL" dirty="0" smtClean="0"/>
            <a:t>- </a:t>
          </a:r>
          <a:r>
            <a:rPr lang="pl-PL" dirty="0" smtClean="0"/>
            <a:t>spółdzielcze </a:t>
          </a:r>
          <a:r>
            <a:rPr lang="pl-PL" dirty="0" smtClean="0"/>
            <a:t>własnościowe prawo do lokalu</a:t>
          </a:r>
        </a:p>
        <a:p>
          <a:r>
            <a:rPr lang="pl-PL" dirty="0" smtClean="0"/>
            <a:t>- hipoteka</a:t>
          </a:r>
        </a:p>
        <a:p>
          <a:endParaRPr lang="pl-PL" dirty="0"/>
        </a:p>
      </dgm:t>
    </dgm:pt>
    <dgm:pt modelId="{9476AC04-DE0D-4CC0-B50C-80183991C2A7}" type="parTrans" cxnId="{F8EB9541-006B-4718-B8D3-83EBE654B39E}">
      <dgm:prSet/>
      <dgm:spPr/>
      <dgm:t>
        <a:bodyPr/>
        <a:lstStyle/>
        <a:p>
          <a:endParaRPr lang="pl-PL"/>
        </a:p>
      </dgm:t>
    </dgm:pt>
    <dgm:pt modelId="{86C34EBF-6DBC-4558-83BD-4F3846C891E7}" type="sibTrans" cxnId="{F8EB9541-006B-4718-B8D3-83EBE654B39E}">
      <dgm:prSet/>
      <dgm:spPr/>
      <dgm:t>
        <a:bodyPr/>
        <a:lstStyle/>
        <a:p>
          <a:endParaRPr lang="pl-PL"/>
        </a:p>
      </dgm:t>
    </dgm:pt>
    <dgm:pt modelId="{6568AFE7-561F-41D4-ABD5-17A0F48C8E38}" type="pres">
      <dgm:prSet presAssocID="{7DE92708-323E-4CFE-A505-E0E7046143A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D65CE36-226B-4AC1-A2A3-E12BFAC53863}" type="pres">
      <dgm:prSet presAssocID="{7DE92708-323E-4CFE-A505-E0E7046143AE}" presName="bkgdShp" presStyleLbl="alignAccFollowNode1" presStyleIdx="0" presStyleCnt="1"/>
      <dgm:spPr/>
    </dgm:pt>
    <dgm:pt modelId="{241A1218-1A2B-40DC-9D6A-5EB91C830487}" type="pres">
      <dgm:prSet presAssocID="{7DE92708-323E-4CFE-A505-E0E7046143AE}" presName="linComp" presStyleCnt="0"/>
      <dgm:spPr/>
    </dgm:pt>
    <dgm:pt modelId="{5065BC27-167F-446F-9CC4-AC8BDCD643FF}" type="pres">
      <dgm:prSet presAssocID="{CA8D946D-F094-4C5F-B0AA-C4A11B826934}" presName="compNode" presStyleCnt="0"/>
      <dgm:spPr/>
    </dgm:pt>
    <dgm:pt modelId="{5791C3D8-E246-4044-BC69-467ACE31D4CD}" type="pres">
      <dgm:prSet presAssocID="{CA8D946D-F094-4C5F-B0AA-C4A11B82693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1AFB1A-C9DC-4E9B-96E0-FE44ECC22863}" type="pres">
      <dgm:prSet presAssocID="{CA8D946D-F094-4C5F-B0AA-C4A11B826934}" presName="invisiNode" presStyleLbl="node1" presStyleIdx="0" presStyleCnt="3"/>
      <dgm:spPr/>
    </dgm:pt>
    <dgm:pt modelId="{CC7E1CBD-5796-4EC1-BFC8-40A3184A335F}" type="pres">
      <dgm:prSet presAssocID="{CA8D946D-F094-4C5F-B0AA-C4A11B826934}" presName="imagNode" presStyleLbl="fgImgPlace1" presStyleIdx="0" presStyleCnt="3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</dgm:pt>
    <dgm:pt modelId="{2447B3D6-738C-4944-AFA9-95BA7E51F648}" type="pres">
      <dgm:prSet presAssocID="{142F9533-75E3-42AD-9996-00563F4BC2AD}" presName="sibTrans" presStyleLbl="sibTrans2D1" presStyleIdx="0" presStyleCnt="0"/>
      <dgm:spPr/>
      <dgm:t>
        <a:bodyPr/>
        <a:lstStyle/>
        <a:p>
          <a:endParaRPr lang="pl-PL"/>
        </a:p>
      </dgm:t>
    </dgm:pt>
    <dgm:pt modelId="{33954201-ABAA-41E6-A22D-2C5826C08017}" type="pres">
      <dgm:prSet presAssocID="{10FB87B3-0868-4DB7-8ABA-0CD7ED47CCEC}" presName="compNode" presStyleCnt="0"/>
      <dgm:spPr/>
    </dgm:pt>
    <dgm:pt modelId="{A6EFB5A6-D120-4EF1-9FD6-8B401ACF71A3}" type="pres">
      <dgm:prSet presAssocID="{10FB87B3-0868-4DB7-8ABA-0CD7ED47CCE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9B4911-649E-4CD8-B6C8-AEEB1100DAA3}" type="pres">
      <dgm:prSet presAssocID="{10FB87B3-0868-4DB7-8ABA-0CD7ED47CCEC}" presName="invisiNode" presStyleLbl="node1" presStyleIdx="1" presStyleCnt="3"/>
      <dgm:spPr/>
    </dgm:pt>
    <dgm:pt modelId="{E4C1B011-03F2-4B3C-95FF-27E61C69339D}" type="pres">
      <dgm:prSet presAssocID="{10FB87B3-0868-4DB7-8ABA-0CD7ED47CCEC}" presName="imagNode" presStyleLbl="fgImgPlace1" presStyleIdx="1" presStyleCnt="3"/>
      <dgm:spPr>
        <a:solidFill>
          <a:schemeClr val="accent1">
            <a:lumMod val="20000"/>
            <a:lumOff val="80000"/>
          </a:schemeClr>
        </a:solidFill>
      </dgm:spPr>
    </dgm:pt>
    <dgm:pt modelId="{538F93F5-58B4-4548-8A79-67C4EFEF750E}" type="pres">
      <dgm:prSet presAssocID="{CE07FE02-D226-4C6E-A74B-00884448433F}" presName="sibTrans" presStyleLbl="sibTrans2D1" presStyleIdx="0" presStyleCnt="0"/>
      <dgm:spPr/>
      <dgm:t>
        <a:bodyPr/>
        <a:lstStyle/>
        <a:p>
          <a:endParaRPr lang="pl-PL"/>
        </a:p>
      </dgm:t>
    </dgm:pt>
    <dgm:pt modelId="{185914D9-55C9-46FA-AB78-85C981D32388}" type="pres">
      <dgm:prSet presAssocID="{BE01EABC-75F2-4244-886C-F56CD481D089}" presName="compNode" presStyleCnt="0"/>
      <dgm:spPr/>
    </dgm:pt>
    <dgm:pt modelId="{F62AA9BD-B90C-4B9F-A2E2-096FE9F913BC}" type="pres">
      <dgm:prSet presAssocID="{BE01EABC-75F2-4244-886C-F56CD481D089}" presName="node" presStyleLbl="node1" presStyleIdx="2" presStyleCnt="3" custLinFactNeighborX="2527" custLinFactNeighborY="23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74FC4C-1A35-4C7A-99B2-0FB07458280B}" type="pres">
      <dgm:prSet presAssocID="{BE01EABC-75F2-4244-886C-F56CD481D089}" presName="invisiNode" presStyleLbl="node1" presStyleIdx="2" presStyleCnt="3"/>
      <dgm:spPr/>
    </dgm:pt>
    <dgm:pt modelId="{6D3B3D18-6AC4-4A7E-A606-FF835F263AFD}" type="pres">
      <dgm:prSet presAssocID="{BE01EABC-75F2-4244-886C-F56CD481D089}" presName="imagNode" presStyleLbl="fgImgPlace1" presStyleIdx="2" presStyleCnt="3" custLinFactNeighborX="-4420" custLinFactNeighborY="-1347"/>
      <dgm:spPr>
        <a:solidFill>
          <a:schemeClr val="accent2">
            <a:lumMod val="60000"/>
            <a:lumOff val="40000"/>
          </a:schemeClr>
        </a:solidFill>
      </dgm:spPr>
    </dgm:pt>
  </dgm:ptLst>
  <dgm:cxnLst>
    <dgm:cxn modelId="{79E63546-EA46-4BCA-A298-FE0131388C2A}" type="presOf" srcId="{BE01EABC-75F2-4244-886C-F56CD481D089}" destId="{F62AA9BD-B90C-4B9F-A2E2-096FE9F913BC}" srcOrd="0" destOrd="0" presId="urn:microsoft.com/office/officeart/2005/8/layout/pList2"/>
    <dgm:cxn modelId="{545A08ED-ABAF-4A8B-BF48-ACBA8CE1CEE5}" type="presOf" srcId="{7DE92708-323E-4CFE-A505-E0E7046143AE}" destId="{6568AFE7-561F-41D4-ABD5-17A0F48C8E38}" srcOrd="0" destOrd="0" presId="urn:microsoft.com/office/officeart/2005/8/layout/pList2"/>
    <dgm:cxn modelId="{A8F2FF2F-6319-4D4B-BDAE-AEA64E8E42EC}" type="presOf" srcId="{10FB87B3-0868-4DB7-8ABA-0CD7ED47CCEC}" destId="{A6EFB5A6-D120-4EF1-9FD6-8B401ACF71A3}" srcOrd="0" destOrd="0" presId="urn:microsoft.com/office/officeart/2005/8/layout/pList2"/>
    <dgm:cxn modelId="{7B9AC081-CD48-4B89-9ED7-D35B1A97AD94}" type="presOf" srcId="{CA8D946D-F094-4C5F-B0AA-C4A11B826934}" destId="{5791C3D8-E246-4044-BC69-467ACE31D4CD}" srcOrd="0" destOrd="0" presId="urn:microsoft.com/office/officeart/2005/8/layout/pList2"/>
    <dgm:cxn modelId="{F8EB9541-006B-4718-B8D3-83EBE654B39E}" srcId="{7DE92708-323E-4CFE-A505-E0E7046143AE}" destId="{BE01EABC-75F2-4244-886C-F56CD481D089}" srcOrd="2" destOrd="0" parTransId="{9476AC04-DE0D-4CC0-B50C-80183991C2A7}" sibTransId="{86C34EBF-6DBC-4558-83BD-4F3846C891E7}"/>
    <dgm:cxn modelId="{C49AE0F9-8C72-4E6B-A567-9F162B2CF229}" type="presOf" srcId="{CE07FE02-D226-4C6E-A74B-00884448433F}" destId="{538F93F5-58B4-4548-8A79-67C4EFEF750E}" srcOrd="0" destOrd="0" presId="urn:microsoft.com/office/officeart/2005/8/layout/pList2"/>
    <dgm:cxn modelId="{DC35F213-0C7E-46AF-9AE1-03B7F3E7917F}" srcId="{7DE92708-323E-4CFE-A505-E0E7046143AE}" destId="{CA8D946D-F094-4C5F-B0AA-C4A11B826934}" srcOrd="0" destOrd="0" parTransId="{0C5B6E4F-6735-45D2-A1B1-878C9816462E}" sibTransId="{142F9533-75E3-42AD-9996-00563F4BC2AD}"/>
    <dgm:cxn modelId="{B4BEDC69-F0E9-4EB7-901F-CDA7CA48C1AA}" type="presOf" srcId="{142F9533-75E3-42AD-9996-00563F4BC2AD}" destId="{2447B3D6-738C-4944-AFA9-95BA7E51F648}" srcOrd="0" destOrd="0" presId="urn:microsoft.com/office/officeart/2005/8/layout/pList2"/>
    <dgm:cxn modelId="{A6ED572E-8381-4F95-93BC-EA2CABBB50F9}" srcId="{7DE92708-323E-4CFE-A505-E0E7046143AE}" destId="{10FB87B3-0868-4DB7-8ABA-0CD7ED47CCEC}" srcOrd="1" destOrd="0" parTransId="{57D5808C-286E-4D4E-B3EA-2CF04FF85EC5}" sibTransId="{CE07FE02-D226-4C6E-A74B-00884448433F}"/>
    <dgm:cxn modelId="{96789869-2C85-4602-B80C-7DB9E33F4F65}" type="presParOf" srcId="{6568AFE7-561F-41D4-ABD5-17A0F48C8E38}" destId="{0D65CE36-226B-4AC1-A2A3-E12BFAC53863}" srcOrd="0" destOrd="0" presId="urn:microsoft.com/office/officeart/2005/8/layout/pList2"/>
    <dgm:cxn modelId="{C6F3E6EF-13AD-43F3-9487-50DC48EEBC7C}" type="presParOf" srcId="{6568AFE7-561F-41D4-ABD5-17A0F48C8E38}" destId="{241A1218-1A2B-40DC-9D6A-5EB91C830487}" srcOrd="1" destOrd="0" presId="urn:microsoft.com/office/officeart/2005/8/layout/pList2"/>
    <dgm:cxn modelId="{F833CD9B-5D7C-44B6-A764-ECD33544B525}" type="presParOf" srcId="{241A1218-1A2B-40DC-9D6A-5EB91C830487}" destId="{5065BC27-167F-446F-9CC4-AC8BDCD643FF}" srcOrd="0" destOrd="0" presId="urn:microsoft.com/office/officeart/2005/8/layout/pList2"/>
    <dgm:cxn modelId="{5AEA244C-623D-4291-8A61-F21DBA9C6B1E}" type="presParOf" srcId="{5065BC27-167F-446F-9CC4-AC8BDCD643FF}" destId="{5791C3D8-E246-4044-BC69-467ACE31D4CD}" srcOrd="0" destOrd="0" presId="urn:microsoft.com/office/officeart/2005/8/layout/pList2"/>
    <dgm:cxn modelId="{E64DA172-8DE3-47DB-A0B9-78EFDCC1D774}" type="presParOf" srcId="{5065BC27-167F-446F-9CC4-AC8BDCD643FF}" destId="{AB1AFB1A-C9DC-4E9B-96E0-FE44ECC22863}" srcOrd="1" destOrd="0" presId="urn:microsoft.com/office/officeart/2005/8/layout/pList2"/>
    <dgm:cxn modelId="{DD3BBFCF-AF74-4DE1-BEFE-ED4C0A9A12F0}" type="presParOf" srcId="{5065BC27-167F-446F-9CC4-AC8BDCD643FF}" destId="{CC7E1CBD-5796-4EC1-BFC8-40A3184A335F}" srcOrd="2" destOrd="0" presId="urn:microsoft.com/office/officeart/2005/8/layout/pList2"/>
    <dgm:cxn modelId="{E5AF356B-473A-4CA8-B932-B9AABC8BD5F5}" type="presParOf" srcId="{241A1218-1A2B-40DC-9D6A-5EB91C830487}" destId="{2447B3D6-738C-4944-AFA9-95BA7E51F648}" srcOrd="1" destOrd="0" presId="urn:microsoft.com/office/officeart/2005/8/layout/pList2"/>
    <dgm:cxn modelId="{7AB06BBB-4058-4B06-8D65-F8B583E4CDDF}" type="presParOf" srcId="{241A1218-1A2B-40DC-9D6A-5EB91C830487}" destId="{33954201-ABAA-41E6-A22D-2C5826C08017}" srcOrd="2" destOrd="0" presId="urn:microsoft.com/office/officeart/2005/8/layout/pList2"/>
    <dgm:cxn modelId="{EB0736DD-7E72-4BBB-B933-4BB46DD139B6}" type="presParOf" srcId="{33954201-ABAA-41E6-A22D-2C5826C08017}" destId="{A6EFB5A6-D120-4EF1-9FD6-8B401ACF71A3}" srcOrd="0" destOrd="0" presId="urn:microsoft.com/office/officeart/2005/8/layout/pList2"/>
    <dgm:cxn modelId="{F81BEE8B-302F-4708-9B1A-66F05472ABCA}" type="presParOf" srcId="{33954201-ABAA-41E6-A22D-2C5826C08017}" destId="{619B4911-649E-4CD8-B6C8-AEEB1100DAA3}" srcOrd="1" destOrd="0" presId="urn:microsoft.com/office/officeart/2005/8/layout/pList2"/>
    <dgm:cxn modelId="{96EC8B10-07CF-469E-ADA6-9CB9259F158B}" type="presParOf" srcId="{33954201-ABAA-41E6-A22D-2C5826C08017}" destId="{E4C1B011-03F2-4B3C-95FF-27E61C69339D}" srcOrd="2" destOrd="0" presId="urn:microsoft.com/office/officeart/2005/8/layout/pList2"/>
    <dgm:cxn modelId="{B9D46928-E9D5-4FEE-9F59-5492F22DC161}" type="presParOf" srcId="{241A1218-1A2B-40DC-9D6A-5EB91C830487}" destId="{538F93F5-58B4-4548-8A79-67C4EFEF750E}" srcOrd="3" destOrd="0" presId="urn:microsoft.com/office/officeart/2005/8/layout/pList2"/>
    <dgm:cxn modelId="{FBA77EFB-AF8B-447C-A3EF-F577C8A6DBBA}" type="presParOf" srcId="{241A1218-1A2B-40DC-9D6A-5EB91C830487}" destId="{185914D9-55C9-46FA-AB78-85C981D32388}" srcOrd="4" destOrd="0" presId="urn:microsoft.com/office/officeart/2005/8/layout/pList2"/>
    <dgm:cxn modelId="{63FB61CB-711B-4DC5-8FF5-08BB9553D26F}" type="presParOf" srcId="{185914D9-55C9-46FA-AB78-85C981D32388}" destId="{F62AA9BD-B90C-4B9F-A2E2-096FE9F913BC}" srcOrd="0" destOrd="0" presId="urn:microsoft.com/office/officeart/2005/8/layout/pList2"/>
    <dgm:cxn modelId="{8A13C8C6-403A-48FE-85FF-D6AF42F57B9C}" type="presParOf" srcId="{185914D9-55C9-46FA-AB78-85C981D32388}" destId="{9374FC4C-1A35-4C7A-99B2-0FB07458280B}" srcOrd="1" destOrd="0" presId="urn:microsoft.com/office/officeart/2005/8/layout/pList2"/>
    <dgm:cxn modelId="{991CF34A-5EE5-47FF-9004-8C25D226BE2E}" type="presParOf" srcId="{185914D9-55C9-46FA-AB78-85C981D32388}" destId="{6D3B3D18-6AC4-4A7E-A606-FF835F263AFD}" srcOrd="2" destOrd="0" presId="urn:microsoft.com/office/officeart/2005/8/layout/p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4B9A19-9DF0-4223-BC00-010D259FDB9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D5F55DC-0F45-459B-822C-8A10D572507D}">
      <dgm:prSet phldrT="[Tekst]" custT="1"/>
      <dgm:spPr/>
      <dgm:t>
        <a:bodyPr/>
        <a:lstStyle/>
        <a:p>
          <a:r>
            <a:rPr lang="pl-PL" sz="1800" dirty="0" smtClean="0"/>
            <a:t>Władztwo nad cudzą rzeczą- </a:t>
          </a:r>
          <a:r>
            <a:rPr lang="pl-PL" sz="1800" b="1" dirty="0" smtClean="0"/>
            <a:t>korzystanie z cudzej rzeczy w określonym zakresie</a:t>
          </a:r>
          <a:endParaRPr lang="pl-PL" sz="1800" dirty="0"/>
        </a:p>
      </dgm:t>
    </dgm:pt>
    <dgm:pt modelId="{76486686-5B88-40AE-87E2-556E846225FC}" type="parTrans" cxnId="{33EBA350-B6F0-44B3-B774-4B001439B775}">
      <dgm:prSet/>
      <dgm:spPr/>
      <dgm:t>
        <a:bodyPr/>
        <a:lstStyle/>
        <a:p>
          <a:endParaRPr lang="pl-PL"/>
        </a:p>
      </dgm:t>
    </dgm:pt>
    <dgm:pt modelId="{F136F2AA-A8A9-410D-BF10-BF9E10B2B2F4}" type="sibTrans" cxnId="{33EBA350-B6F0-44B3-B774-4B001439B775}">
      <dgm:prSet/>
      <dgm:spPr/>
      <dgm:t>
        <a:bodyPr/>
        <a:lstStyle/>
        <a:p>
          <a:endParaRPr lang="pl-PL"/>
        </a:p>
      </dgm:t>
    </dgm:pt>
    <dgm:pt modelId="{F72D1F2E-A10A-4AF1-8160-FA168680F0A1}">
      <dgm:prSet phldrT="[Tekst]"/>
      <dgm:spPr/>
      <dgm:t>
        <a:bodyPr/>
        <a:lstStyle/>
        <a:p>
          <a:r>
            <a:rPr lang="pl-PL" dirty="0" smtClean="0"/>
            <a:t>Służebności</a:t>
          </a:r>
          <a:endParaRPr lang="pl-PL" dirty="0"/>
        </a:p>
      </dgm:t>
    </dgm:pt>
    <dgm:pt modelId="{FF36FD29-606B-4F28-B217-D864D6CD932C}" type="parTrans" cxnId="{406A34FA-99A5-4BA7-A03B-00BDC723BF26}">
      <dgm:prSet/>
      <dgm:spPr/>
      <dgm:t>
        <a:bodyPr/>
        <a:lstStyle/>
        <a:p>
          <a:endParaRPr lang="pl-PL"/>
        </a:p>
      </dgm:t>
    </dgm:pt>
    <dgm:pt modelId="{535FFADC-AAA1-4132-9B0D-F0575BD7017E}" type="sibTrans" cxnId="{406A34FA-99A5-4BA7-A03B-00BDC723BF26}">
      <dgm:prSet/>
      <dgm:spPr/>
      <dgm:t>
        <a:bodyPr/>
        <a:lstStyle/>
        <a:p>
          <a:endParaRPr lang="pl-PL"/>
        </a:p>
      </dgm:t>
    </dgm:pt>
    <dgm:pt modelId="{DD495D6E-A89B-437D-86C6-3FD45B7A717F}">
      <dgm:prSet phldrT="[Tekst]"/>
      <dgm:spPr/>
      <dgm:t>
        <a:bodyPr/>
        <a:lstStyle/>
        <a:p>
          <a:r>
            <a:rPr lang="pl-PL" dirty="0" smtClean="0"/>
            <a:t>Spółdzielcze własnościowe prawo do lokalu</a:t>
          </a:r>
          <a:endParaRPr lang="pl-PL" dirty="0"/>
        </a:p>
      </dgm:t>
    </dgm:pt>
    <dgm:pt modelId="{6DAFC111-223C-4260-9F7B-E10D332931E2}" type="parTrans" cxnId="{D4700A34-74F8-42C5-B093-9EA069B38654}">
      <dgm:prSet/>
      <dgm:spPr/>
      <dgm:t>
        <a:bodyPr/>
        <a:lstStyle/>
        <a:p>
          <a:endParaRPr lang="pl-PL"/>
        </a:p>
      </dgm:t>
    </dgm:pt>
    <dgm:pt modelId="{11E1D405-B1AF-4983-B53D-A076F69920E5}" type="sibTrans" cxnId="{D4700A34-74F8-42C5-B093-9EA069B38654}">
      <dgm:prSet/>
      <dgm:spPr/>
      <dgm:t>
        <a:bodyPr/>
        <a:lstStyle/>
        <a:p>
          <a:endParaRPr lang="pl-PL"/>
        </a:p>
      </dgm:t>
    </dgm:pt>
    <dgm:pt modelId="{5B706AAC-4EB7-4D55-8B10-9B6AEB093019}">
      <dgm:prSet phldrT="[Tekst]" custT="1"/>
      <dgm:spPr/>
      <dgm:t>
        <a:bodyPr/>
        <a:lstStyle/>
        <a:p>
          <a:r>
            <a:rPr lang="pl-PL" sz="1600" b="1" dirty="0" smtClean="0"/>
            <a:t>zabezpieczenie wierzytelności </a:t>
          </a:r>
          <a:r>
            <a:rPr lang="pl-PL" sz="1600" b="0" dirty="0" smtClean="0"/>
            <a:t>– możliwość zaspokojenia się z cudzej rzeczy w drodze egzekucji</a:t>
          </a:r>
          <a:endParaRPr lang="pl-PL" sz="1600" b="0" dirty="0"/>
        </a:p>
      </dgm:t>
    </dgm:pt>
    <dgm:pt modelId="{77EA193E-E782-4101-A404-797986BD551D}" type="parTrans" cxnId="{F42F5D0E-7D88-4725-9C35-9CF3B9271A4B}">
      <dgm:prSet/>
      <dgm:spPr/>
      <dgm:t>
        <a:bodyPr/>
        <a:lstStyle/>
        <a:p>
          <a:endParaRPr lang="pl-PL"/>
        </a:p>
      </dgm:t>
    </dgm:pt>
    <dgm:pt modelId="{2B2445B9-DCD5-48C0-8D27-662C2166A79B}" type="sibTrans" cxnId="{F42F5D0E-7D88-4725-9C35-9CF3B9271A4B}">
      <dgm:prSet/>
      <dgm:spPr/>
      <dgm:t>
        <a:bodyPr/>
        <a:lstStyle/>
        <a:p>
          <a:endParaRPr lang="pl-PL"/>
        </a:p>
      </dgm:t>
    </dgm:pt>
    <dgm:pt modelId="{A9385753-9CF8-450A-A0C1-50124BBEE24A}">
      <dgm:prSet phldrT="[Tekst]"/>
      <dgm:spPr/>
      <dgm:t>
        <a:bodyPr/>
        <a:lstStyle/>
        <a:p>
          <a:r>
            <a:rPr lang="pl-PL" dirty="0" smtClean="0"/>
            <a:t>Zastaw</a:t>
          </a:r>
          <a:endParaRPr lang="pl-PL" dirty="0"/>
        </a:p>
      </dgm:t>
    </dgm:pt>
    <dgm:pt modelId="{B11F9954-E085-4A53-A5C0-4841CB0B6B45}" type="parTrans" cxnId="{D3E268F6-523F-4D35-B568-AF7BBBED7166}">
      <dgm:prSet/>
      <dgm:spPr/>
      <dgm:t>
        <a:bodyPr/>
        <a:lstStyle/>
        <a:p>
          <a:endParaRPr lang="pl-PL"/>
        </a:p>
      </dgm:t>
    </dgm:pt>
    <dgm:pt modelId="{0E512100-1BBB-4547-A113-D299C2D86E3F}" type="sibTrans" cxnId="{D3E268F6-523F-4D35-B568-AF7BBBED7166}">
      <dgm:prSet/>
      <dgm:spPr/>
      <dgm:t>
        <a:bodyPr/>
        <a:lstStyle/>
        <a:p>
          <a:endParaRPr lang="pl-PL"/>
        </a:p>
      </dgm:t>
    </dgm:pt>
    <dgm:pt modelId="{0CF39A0F-AE11-4E06-AA27-70A946DBCEBE}">
      <dgm:prSet phldrT="[Tekst]"/>
      <dgm:spPr/>
      <dgm:t>
        <a:bodyPr/>
        <a:lstStyle/>
        <a:p>
          <a:r>
            <a:rPr lang="pl-PL" dirty="0" smtClean="0"/>
            <a:t>hipoteka</a:t>
          </a:r>
          <a:endParaRPr lang="pl-PL" dirty="0"/>
        </a:p>
      </dgm:t>
    </dgm:pt>
    <dgm:pt modelId="{3C06A08F-C6AE-49E7-94E3-54D88E7AD761}" type="parTrans" cxnId="{74B84A71-1857-416C-A78F-4AF78C31B6FF}">
      <dgm:prSet/>
      <dgm:spPr/>
      <dgm:t>
        <a:bodyPr/>
        <a:lstStyle/>
        <a:p>
          <a:endParaRPr lang="pl-PL"/>
        </a:p>
      </dgm:t>
    </dgm:pt>
    <dgm:pt modelId="{664F867B-1F87-43AF-A6D5-6BFAC70CCB14}" type="sibTrans" cxnId="{74B84A71-1857-416C-A78F-4AF78C31B6FF}">
      <dgm:prSet/>
      <dgm:spPr/>
      <dgm:t>
        <a:bodyPr/>
        <a:lstStyle/>
        <a:p>
          <a:endParaRPr lang="pl-PL"/>
        </a:p>
      </dgm:t>
    </dgm:pt>
    <dgm:pt modelId="{E116628B-7F6C-4C30-9749-A67835105C40}">
      <dgm:prSet phldrT="[Tekst]"/>
      <dgm:spPr/>
      <dgm:t>
        <a:bodyPr/>
        <a:lstStyle/>
        <a:p>
          <a:r>
            <a:rPr lang="pl-PL" dirty="0" smtClean="0"/>
            <a:t>Użytkowanie</a:t>
          </a:r>
          <a:endParaRPr lang="pl-PL" dirty="0"/>
        </a:p>
      </dgm:t>
    </dgm:pt>
    <dgm:pt modelId="{703FA85A-FF10-4D67-90E2-1ED1DA5B50D6}" type="parTrans" cxnId="{BC05AB36-24D4-4C9E-8225-CAC7C34F7488}">
      <dgm:prSet/>
      <dgm:spPr/>
      <dgm:t>
        <a:bodyPr/>
        <a:lstStyle/>
        <a:p>
          <a:endParaRPr lang="pl-PL"/>
        </a:p>
      </dgm:t>
    </dgm:pt>
    <dgm:pt modelId="{0588B0D3-4855-47A6-8FEE-390D99045091}" type="sibTrans" cxnId="{BC05AB36-24D4-4C9E-8225-CAC7C34F7488}">
      <dgm:prSet/>
      <dgm:spPr/>
      <dgm:t>
        <a:bodyPr/>
        <a:lstStyle/>
        <a:p>
          <a:endParaRPr lang="pl-PL"/>
        </a:p>
      </dgm:t>
    </dgm:pt>
    <dgm:pt modelId="{FEEF0CF6-1B55-40FE-BE1E-E56143F930C0}" type="pres">
      <dgm:prSet presAssocID="{E94B9A19-9DF0-4223-BC00-010D259FDB9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BB55845-C056-44DA-B017-59BC57205EF7}" type="pres">
      <dgm:prSet presAssocID="{3D5F55DC-0F45-459B-822C-8A10D572507D}" presName="linNode" presStyleCnt="0"/>
      <dgm:spPr/>
    </dgm:pt>
    <dgm:pt modelId="{ADBEDB40-995E-4201-836B-8853D046100B}" type="pres">
      <dgm:prSet presAssocID="{3D5F55DC-0F45-459B-822C-8A10D572507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482CAC-FB6F-42D1-A705-D46446A50E18}" type="pres">
      <dgm:prSet presAssocID="{3D5F55DC-0F45-459B-822C-8A10D572507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FEF0B9-676B-406A-929B-9C733C220A2F}" type="pres">
      <dgm:prSet presAssocID="{F136F2AA-A8A9-410D-BF10-BF9E10B2B2F4}" presName="spacing" presStyleCnt="0"/>
      <dgm:spPr/>
    </dgm:pt>
    <dgm:pt modelId="{7859BBE3-FC19-451B-8074-D5E749BB16C2}" type="pres">
      <dgm:prSet presAssocID="{5B706AAC-4EB7-4D55-8B10-9B6AEB093019}" presName="linNode" presStyleCnt="0"/>
      <dgm:spPr/>
    </dgm:pt>
    <dgm:pt modelId="{9FBB73D0-24A0-4817-B859-6491DACBB8E1}" type="pres">
      <dgm:prSet presAssocID="{5B706AAC-4EB7-4D55-8B10-9B6AEB093019}" presName="parentShp" presStyleLbl="node1" presStyleIdx="1" presStyleCnt="2" custScaleY="114155" custLinFactNeighborX="-4644" custLinFactNeighborY="20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973118-969B-428F-AC63-A5BE64DE63A7}" type="pres">
      <dgm:prSet presAssocID="{5B706AAC-4EB7-4D55-8B10-9B6AEB09301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2C62791-5FAE-4A44-90BA-318357E9FCBB}" type="presOf" srcId="{A9385753-9CF8-450A-A0C1-50124BBEE24A}" destId="{CA973118-969B-428F-AC63-A5BE64DE63A7}" srcOrd="0" destOrd="0" presId="urn:microsoft.com/office/officeart/2005/8/layout/vList6"/>
    <dgm:cxn modelId="{A00FD1A7-BB8B-4E76-998A-B86EB59DB975}" type="presOf" srcId="{DD495D6E-A89B-437D-86C6-3FD45B7A717F}" destId="{37482CAC-FB6F-42D1-A705-D46446A50E18}" srcOrd="0" destOrd="2" presId="urn:microsoft.com/office/officeart/2005/8/layout/vList6"/>
    <dgm:cxn modelId="{D4700A34-74F8-42C5-B093-9EA069B38654}" srcId="{3D5F55DC-0F45-459B-822C-8A10D572507D}" destId="{DD495D6E-A89B-437D-86C6-3FD45B7A717F}" srcOrd="2" destOrd="0" parTransId="{6DAFC111-223C-4260-9F7B-E10D332931E2}" sibTransId="{11E1D405-B1AF-4983-B53D-A076F69920E5}"/>
    <dgm:cxn modelId="{406A34FA-99A5-4BA7-A03B-00BDC723BF26}" srcId="{3D5F55DC-0F45-459B-822C-8A10D572507D}" destId="{F72D1F2E-A10A-4AF1-8160-FA168680F0A1}" srcOrd="0" destOrd="0" parTransId="{FF36FD29-606B-4F28-B217-D864D6CD932C}" sibTransId="{535FFADC-AAA1-4132-9B0D-F0575BD7017E}"/>
    <dgm:cxn modelId="{BC05AB36-24D4-4C9E-8225-CAC7C34F7488}" srcId="{3D5F55DC-0F45-459B-822C-8A10D572507D}" destId="{E116628B-7F6C-4C30-9749-A67835105C40}" srcOrd="1" destOrd="0" parTransId="{703FA85A-FF10-4D67-90E2-1ED1DA5B50D6}" sibTransId="{0588B0D3-4855-47A6-8FEE-390D99045091}"/>
    <dgm:cxn modelId="{FA9E6348-D58C-4040-B925-FD11EA6C9493}" type="presOf" srcId="{3D5F55DC-0F45-459B-822C-8A10D572507D}" destId="{ADBEDB40-995E-4201-836B-8853D046100B}" srcOrd="0" destOrd="0" presId="urn:microsoft.com/office/officeart/2005/8/layout/vList6"/>
    <dgm:cxn modelId="{D3E268F6-523F-4D35-B568-AF7BBBED7166}" srcId="{5B706AAC-4EB7-4D55-8B10-9B6AEB093019}" destId="{A9385753-9CF8-450A-A0C1-50124BBEE24A}" srcOrd="0" destOrd="0" parTransId="{B11F9954-E085-4A53-A5C0-4841CB0B6B45}" sibTransId="{0E512100-1BBB-4547-A113-D299C2D86E3F}"/>
    <dgm:cxn modelId="{DEF2AE3A-1AF0-4EBD-A5B2-915135D82150}" type="presOf" srcId="{5B706AAC-4EB7-4D55-8B10-9B6AEB093019}" destId="{9FBB73D0-24A0-4817-B859-6491DACBB8E1}" srcOrd="0" destOrd="0" presId="urn:microsoft.com/office/officeart/2005/8/layout/vList6"/>
    <dgm:cxn modelId="{33EBA350-B6F0-44B3-B774-4B001439B775}" srcId="{E94B9A19-9DF0-4223-BC00-010D259FDB9B}" destId="{3D5F55DC-0F45-459B-822C-8A10D572507D}" srcOrd="0" destOrd="0" parTransId="{76486686-5B88-40AE-87E2-556E846225FC}" sibTransId="{F136F2AA-A8A9-410D-BF10-BF9E10B2B2F4}"/>
    <dgm:cxn modelId="{F42F5D0E-7D88-4725-9C35-9CF3B9271A4B}" srcId="{E94B9A19-9DF0-4223-BC00-010D259FDB9B}" destId="{5B706AAC-4EB7-4D55-8B10-9B6AEB093019}" srcOrd="1" destOrd="0" parTransId="{77EA193E-E782-4101-A404-797986BD551D}" sibTransId="{2B2445B9-DCD5-48C0-8D27-662C2166A79B}"/>
    <dgm:cxn modelId="{47599BA5-E2CF-4367-AA79-6FF0037655FA}" type="presOf" srcId="{E116628B-7F6C-4C30-9749-A67835105C40}" destId="{37482CAC-FB6F-42D1-A705-D46446A50E18}" srcOrd="0" destOrd="1" presId="urn:microsoft.com/office/officeart/2005/8/layout/vList6"/>
    <dgm:cxn modelId="{E823F103-DA1E-479D-A69B-9362DF922EE5}" type="presOf" srcId="{0CF39A0F-AE11-4E06-AA27-70A946DBCEBE}" destId="{CA973118-969B-428F-AC63-A5BE64DE63A7}" srcOrd="0" destOrd="1" presId="urn:microsoft.com/office/officeart/2005/8/layout/vList6"/>
    <dgm:cxn modelId="{17A64750-3158-4DA7-B643-A13E3A5C3D7C}" type="presOf" srcId="{F72D1F2E-A10A-4AF1-8160-FA168680F0A1}" destId="{37482CAC-FB6F-42D1-A705-D46446A50E18}" srcOrd="0" destOrd="0" presId="urn:microsoft.com/office/officeart/2005/8/layout/vList6"/>
    <dgm:cxn modelId="{74B84A71-1857-416C-A78F-4AF78C31B6FF}" srcId="{5B706AAC-4EB7-4D55-8B10-9B6AEB093019}" destId="{0CF39A0F-AE11-4E06-AA27-70A946DBCEBE}" srcOrd="1" destOrd="0" parTransId="{3C06A08F-C6AE-49E7-94E3-54D88E7AD761}" sibTransId="{664F867B-1F87-43AF-A6D5-6BFAC70CCB14}"/>
    <dgm:cxn modelId="{C51AB07F-7B7B-4C98-B795-21621B3776B2}" type="presOf" srcId="{E94B9A19-9DF0-4223-BC00-010D259FDB9B}" destId="{FEEF0CF6-1B55-40FE-BE1E-E56143F930C0}" srcOrd="0" destOrd="0" presId="urn:microsoft.com/office/officeart/2005/8/layout/vList6"/>
    <dgm:cxn modelId="{FDA80D23-9B9C-4CB6-92BA-BEDDC115A63F}" type="presParOf" srcId="{FEEF0CF6-1B55-40FE-BE1E-E56143F930C0}" destId="{CBB55845-C056-44DA-B017-59BC57205EF7}" srcOrd="0" destOrd="0" presId="urn:microsoft.com/office/officeart/2005/8/layout/vList6"/>
    <dgm:cxn modelId="{AB043572-3115-44BD-81FB-8AA26EA9FB8A}" type="presParOf" srcId="{CBB55845-C056-44DA-B017-59BC57205EF7}" destId="{ADBEDB40-995E-4201-836B-8853D046100B}" srcOrd="0" destOrd="0" presId="urn:microsoft.com/office/officeart/2005/8/layout/vList6"/>
    <dgm:cxn modelId="{8AB47F77-DA8F-4279-A65C-70BDEF4B7784}" type="presParOf" srcId="{CBB55845-C056-44DA-B017-59BC57205EF7}" destId="{37482CAC-FB6F-42D1-A705-D46446A50E18}" srcOrd="1" destOrd="0" presId="urn:microsoft.com/office/officeart/2005/8/layout/vList6"/>
    <dgm:cxn modelId="{2CCBFFFC-42E6-463C-9218-B65249B4E27C}" type="presParOf" srcId="{FEEF0CF6-1B55-40FE-BE1E-E56143F930C0}" destId="{66FEF0B9-676B-406A-929B-9C733C220A2F}" srcOrd="1" destOrd="0" presId="urn:microsoft.com/office/officeart/2005/8/layout/vList6"/>
    <dgm:cxn modelId="{8C4EB46E-F9A3-4DD9-9CAF-D0B798B82CA9}" type="presParOf" srcId="{FEEF0CF6-1B55-40FE-BE1E-E56143F930C0}" destId="{7859BBE3-FC19-451B-8074-D5E749BB16C2}" srcOrd="2" destOrd="0" presId="urn:microsoft.com/office/officeart/2005/8/layout/vList6"/>
    <dgm:cxn modelId="{AF6EC221-0C2B-497C-96DE-827336248420}" type="presParOf" srcId="{7859BBE3-FC19-451B-8074-D5E749BB16C2}" destId="{9FBB73D0-24A0-4817-B859-6491DACBB8E1}" srcOrd="0" destOrd="0" presId="urn:microsoft.com/office/officeart/2005/8/layout/vList6"/>
    <dgm:cxn modelId="{5848E9E4-6BA8-4605-B280-B1BAD0BB01D6}" type="presParOf" srcId="{7859BBE3-FC19-451B-8074-D5E749BB16C2}" destId="{CA973118-969B-428F-AC63-A5BE64DE63A7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2A3D0C-BC2F-48B9-905A-40CC6EC2F49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EB96977-DDF5-4495-ACBA-1358F481D6AE}">
      <dgm:prSet phldrT="[Tekst]"/>
      <dgm:spPr/>
      <dgm:t>
        <a:bodyPr/>
        <a:lstStyle/>
        <a:p>
          <a:r>
            <a:rPr lang="pl-PL" b="1" dirty="0" smtClean="0"/>
            <a:t>charakter samoistny </a:t>
          </a:r>
          <a:endParaRPr lang="pl-PL" dirty="0"/>
        </a:p>
      </dgm:t>
    </dgm:pt>
    <dgm:pt modelId="{60E46CFA-A072-42A2-8718-5CFC34E956AD}" type="parTrans" cxnId="{486F5EB7-2241-45FF-BCD2-E85676CC15AF}">
      <dgm:prSet/>
      <dgm:spPr/>
      <dgm:t>
        <a:bodyPr/>
        <a:lstStyle/>
        <a:p>
          <a:endParaRPr lang="pl-PL"/>
        </a:p>
      </dgm:t>
    </dgm:pt>
    <dgm:pt modelId="{9A4F5288-3114-4207-9BE2-5B1C79CA715F}" type="sibTrans" cxnId="{486F5EB7-2241-45FF-BCD2-E85676CC15AF}">
      <dgm:prSet/>
      <dgm:spPr/>
      <dgm:t>
        <a:bodyPr/>
        <a:lstStyle/>
        <a:p>
          <a:endParaRPr lang="pl-PL"/>
        </a:p>
      </dgm:t>
    </dgm:pt>
    <dgm:pt modelId="{DFA3F3C1-4317-4029-9964-EDB93EAACC9C}">
      <dgm:prSet phldrT="[Tekst]"/>
      <dgm:spPr/>
      <dgm:t>
        <a:bodyPr/>
        <a:lstStyle/>
        <a:p>
          <a:r>
            <a:rPr lang="pl-PL" dirty="0" smtClean="0"/>
            <a:t>Użytkowanie</a:t>
          </a:r>
          <a:endParaRPr lang="pl-PL" dirty="0"/>
        </a:p>
      </dgm:t>
    </dgm:pt>
    <dgm:pt modelId="{3C754AE2-C781-4423-95DD-E73F118E2ADA}" type="parTrans" cxnId="{92AB0369-C9D7-40CD-A7CF-15CCCC52FE31}">
      <dgm:prSet/>
      <dgm:spPr/>
      <dgm:t>
        <a:bodyPr/>
        <a:lstStyle/>
        <a:p>
          <a:endParaRPr lang="pl-PL"/>
        </a:p>
      </dgm:t>
    </dgm:pt>
    <dgm:pt modelId="{A782EEB1-581D-4511-BFF3-49327C594C4A}" type="sibTrans" cxnId="{92AB0369-C9D7-40CD-A7CF-15CCCC52FE31}">
      <dgm:prSet/>
      <dgm:spPr/>
      <dgm:t>
        <a:bodyPr/>
        <a:lstStyle/>
        <a:p>
          <a:endParaRPr lang="pl-PL"/>
        </a:p>
      </dgm:t>
    </dgm:pt>
    <dgm:pt modelId="{9C647851-E0D2-4FEF-9365-E421C3ABE77A}">
      <dgm:prSet phldrT="[Tekst]"/>
      <dgm:spPr/>
      <dgm:t>
        <a:bodyPr/>
        <a:lstStyle/>
        <a:p>
          <a:r>
            <a:rPr lang="pl-PL" b="1" dirty="0" smtClean="0"/>
            <a:t>charakter akcesoryjny</a:t>
          </a:r>
          <a:endParaRPr lang="pl-PL" dirty="0"/>
        </a:p>
      </dgm:t>
    </dgm:pt>
    <dgm:pt modelId="{BD28B053-7A5B-4562-A804-5643218CBB92}" type="parTrans" cxnId="{67E28416-1FA0-456A-859F-9FCF5DC56E94}">
      <dgm:prSet/>
      <dgm:spPr/>
      <dgm:t>
        <a:bodyPr/>
        <a:lstStyle/>
        <a:p>
          <a:endParaRPr lang="pl-PL"/>
        </a:p>
      </dgm:t>
    </dgm:pt>
    <dgm:pt modelId="{BAA27D53-BE45-403A-99EA-27AE2C267D98}" type="sibTrans" cxnId="{67E28416-1FA0-456A-859F-9FCF5DC56E94}">
      <dgm:prSet/>
      <dgm:spPr/>
      <dgm:t>
        <a:bodyPr/>
        <a:lstStyle/>
        <a:p>
          <a:endParaRPr lang="pl-PL"/>
        </a:p>
      </dgm:t>
    </dgm:pt>
    <dgm:pt modelId="{CCAC10E1-A860-4EE1-97B2-8147CD40C418}">
      <dgm:prSet phldrT="[Tekst]"/>
      <dgm:spPr/>
      <dgm:t>
        <a:bodyPr/>
        <a:lstStyle/>
        <a:p>
          <a:r>
            <a:rPr lang="pl-PL" dirty="0" smtClean="0"/>
            <a:t>Hipoteka</a:t>
          </a:r>
          <a:endParaRPr lang="pl-PL" dirty="0"/>
        </a:p>
      </dgm:t>
    </dgm:pt>
    <dgm:pt modelId="{F652E41D-6DBB-4139-97B6-C12464608154}" type="parTrans" cxnId="{A2FCAD24-398A-4C5E-A8A1-0E2149108EFB}">
      <dgm:prSet/>
      <dgm:spPr/>
      <dgm:t>
        <a:bodyPr/>
        <a:lstStyle/>
        <a:p>
          <a:endParaRPr lang="pl-PL"/>
        </a:p>
      </dgm:t>
    </dgm:pt>
    <dgm:pt modelId="{3A9F1FD9-D1D4-4EFC-B5BC-DCE734805B84}" type="sibTrans" cxnId="{A2FCAD24-398A-4C5E-A8A1-0E2149108EFB}">
      <dgm:prSet/>
      <dgm:spPr/>
      <dgm:t>
        <a:bodyPr/>
        <a:lstStyle/>
        <a:p>
          <a:endParaRPr lang="pl-PL"/>
        </a:p>
      </dgm:t>
    </dgm:pt>
    <dgm:pt modelId="{33B6D9D0-E85C-4FEF-B6DC-A4CEEE76D894}">
      <dgm:prSet phldrT="[Tekst]"/>
      <dgm:spPr/>
      <dgm:t>
        <a:bodyPr/>
        <a:lstStyle/>
        <a:p>
          <a:r>
            <a:rPr lang="pl-PL" dirty="0" smtClean="0"/>
            <a:t>Zastaw</a:t>
          </a:r>
          <a:endParaRPr lang="pl-PL" dirty="0"/>
        </a:p>
      </dgm:t>
    </dgm:pt>
    <dgm:pt modelId="{0BC9D905-4221-4E08-9287-9A3E21AC125E}" type="parTrans" cxnId="{7439749D-3E7A-4896-93E7-226C21C5F1E9}">
      <dgm:prSet/>
      <dgm:spPr/>
      <dgm:t>
        <a:bodyPr/>
        <a:lstStyle/>
        <a:p>
          <a:endParaRPr lang="pl-PL"/>
        </a:p>
      </dgm:t>
    </dgm:pt>
    <dgm:pt modelId="{3BBE92A9-4A62-4128-BAEB-9FAFD837F86C}" type="sibTrans" cxnId="{7439749D-3E7A-4896-93E7-226C21C5F1E9}">
      <dgm:prSet/>
      <dgm:spPr/>
      <dgm:t>
        <a:bodyPr/>
        <a:lstStyle/>
        <a:p>
          <a:endParaRPr lang="pl-PL"/>
        </a:p>
      </dgm:t>
    </dgm:pt>
    <dgm:pt modelId="{44B0E152-63D2-4AB5-88D5-64D45FB21ECD}">
      <dgm:prSet phldrT="[Tekst]"/>
      <dgm:spPr/>
      <dgm:t>
        <a:bodyPr/>
        <a:lstStyle/>
        <a:p>
          <a:r>
            <a:rPr lang="pl-PL" dirty="0" smtClean="0"/>
            <a:t>Służebność</a:t>
          </a:r>
          <a:endParaRPr lang="pl-PL" dirty="0"/>
        </a:p>
      </dgm:t>
    </dgm:pt>
    <dgm:pt modelId="{853EC0E8-0D30-4E53-826B-B68FBFA19F4F}" type="parTrans" cxnId="{DEFA2D4A-7993-41EC-A61F-85E1ABC96FEF}">
      <dgm:prSet/>
      <dgm:spPr/>
    </dgm:pt>
    <dgm:pt modelId="{53AF9F1F-0913-4829-984C-77D3836D78B1}" type="sibTrans" cxnId="{DEFA2D4A-7993-41EC-A61F-85E1ABC96FEF}">
      <dgm:prSet/>
      <dgm:spPr/>
    </dgm:pt>
    <dgm:pt modelId="{140564D0-1AD9-4F5F-B36B-AEF8CD8CE891}">
      <dgm:prSet phldrT="[Tekst]"/>
      <dgm:spPr/>
      <dgm:t>
        <a:bodyPr/>
        <a:lstStyle/>
        <a:p>
          <a:r>
            <a:rPr lang="pl-PL" dirty="0" smtClean="0"/>
            <a:t>Spółdzielcze własnościowe prawo do lokalu</a:t>
          </a:r>
          <a:endParaRPr lang="pl-PL" dirty="0"/>
        </a:p>
      </dgm:t>
    </dgm:pt>
    <dgm:pt modelId="{264FF8F6-BCCA-40F4-9BC7-ACA1AFDE6FDE}" type="parTrans" cxnId="{31CF87D6-0F17-4789-9345-723200B9D86A}">
      <dgm:prSet/>
      <dgm:spPr/>
    </dgm:pt>
    <dgm:pt modelId="{302B9A6B-CEDC-4D4D-8FE2-A23C458983E7}" type="sibTrans" cxnId="{31CF87D6-0F17-4789-9345-723200B9D86A}">
      <dgm:prSet/>
      <dgm:spPr/>
    </dgm:pt>
    <dgm:pt modelId="{F012CAE4-60D1-4589-8EB3-8379155B8C37}" type="pres">
      <dgm:prSet presAssocID="{D12A3D0C-BC2F-48B9-905A-40CC6EC2F49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3C1EEEC-241A-4843-961F-06D32814DB2A}" type="pres">
      <dgm:prSet presAssocID="{9EB96977-DDF5-4495-ACBA-1358F481D6AE}" presName="linNode" presStyleCnt="0"/>
      <dgm:spPr/>
    </dgm:pt>
    <dgm:pt modelId="{65A29DB1-6FEC-466D-BCD1-3376CA018CF6}" type="pres">
      <dgm:prSet presAssocID="{9EB96977-DDF5-4495-ACBA-1358F481D6A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CFE232-A9F8-4C77-95BC-A1459F5640CF}" type="pres">
      <dgm:prSet presAssocID="{9EB96977-DDF5-4495-ACBA-1358F481D6A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4B43F3A-5E90-49FF-9B77-90EF76A490DC}" type="pres">
      <dgm:prSet presAssocID="{9A4F5288-3114-4207-9BE2-5B1C79CA715F}" presName="spacing" presStyleCnt="0"/>
      <dgm:spPr/>
    </dgm:pt>
    <dgm:pt modelId="{73C629FC-5B19-4F5A-AE5E-4E434BB412AF}" type="pres">
      <dgm:prSet presAssocID="{9C647851-E0D2-4FEF-9365-E421C3ABE77A}" presName="linNode" presStyleCnt="0"/>
      <dgm:spPr/>
    </dgm:pt>
    <dgm:pt modelId="{BEBC6C1F-74C5-4920-865B-4A7D65B9E5A3}" type="pres">
      <dgm:prSet presAssocID="{9C647851-E0D2-4FEF-9365-E421C3ABE77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0C8B9C2-F4E2-4081-B74B-4E12DA8D0B2E}" type="pres">
      <dgm:prSet presAssocID="{9C647851-E0D2-4FEF-9365-E421C3ABE77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C617DA-CA98-4BF8-8DC9-8EA2A848DA96}" type="presOf" srcId="{140564D0-1AD9-4F5F-B36B-AEF8CD8CE891}" destId="{09CFE232-A9F8-4C77-95BC-A1459F5640CF}" srcOrd="0" destOrd="2" presId="urn:microsoft.com/office/officeart/2005/8/layout/vList6"/>
    <dgm:cxn modelId="{83631C8A-91D4-48D6-9533-47046C040B92}" type="presOf" srcId="{44B0E152-63D2-4AB5-88D5-64D45FB21ECD}" destId="{09CFE232-A9F8-4C77-95BC-A1459F5640CF}" srcOrd="0" destOrd="1" presId="urn:microsoft.com/office/officeart/2005/8/layout/vList6"/>
    <dgm:cxn modelId="{486F5EB7-2241-45FF-BCD2-E85676CC15AF}" srcId="{D12A3D0C-BC2F-48B9-905A-40CC6EC2F492}" destId="{9EB96977-DDF5-4495-ACBA-1358F481D6AE}" srcOrd="0" destOrd="0" parTransId="{60E46CFA-A072-42A2-8718-5CFC34E956AD}" sibTransId="{9A4F5288-3114-4207-9BE2-5B1C79CA715F}"/>
    <dgm:cxn modelId="{92AB0369-C9D7-40CD-A7CF-15CCCC52FE31}" srcId="{9EB96977-DDF5-4495-ACBA-1358F481D6AE}" destId="{DFA3F3C1-4317-4029-9964-EDB93EAACC9C}" srcOrd="0" destOrd="0" parTransId="{3C754AE2-C781-4423-95DD-E73F118E2ADA}" sibTransId="{A782EEB1-581D-4511-BFF3-49327C594C4A}"/>
    <dgm:cxn modelId="{C93187C4-3488-4D70-B3F7-D631B8F5888F}" type="presOf" srcId="{DFA3F3C1-4317-4029-9964-EDB93EAACC9C}" destId="{09CFE232-A9F8-4C77-95BC-A1459F5640CF}" srcOrd="0" destOrd="0" presId="urn:microsoft.com/office/officeart/2005/8/layout/vList6"/>
    <dgm:cxn modelId="{EBB9C2B3-010F-4503-B9DB-49378F7D7F3B}" type="presOf" srcId="{CCAC10E1-A860-4EE1-97B2-8147CD40C418}" destId="{B0C8B9C2-F4E2-4081-B74B-4E12DA8D0B2E}" srcOrd="0" destOrd="0" presId="urn:microsoft.com/office/officeart/2005/8/layout/vList6"/>
    <dgm:cxn modelId="{7439749D-3E7A-4896-93E7-226C21C5F1E9}" srcId="{9C647851-E0D2-4FEF-9365-E421C3ABE77A}" destId="{33B6D9D0-E85C-4FEF-B6DC-A4CEEE76D894}" srcOrd="1" destOrd="0" parTransId="{0BC9D905-4221-4E08-9287-9A3E21AC125E}" sibTransId="{3BBE92A9-4A62-4128-BAEB-9FAFD837F86C}"/>
    <dgm:cxn modelId="{9919D26B-E352-4D54-9730-0B174E438DC0}" type="presOf" srcId="{33B6D9D0-E85C-4FEF-B6DC-A4CEEE76D894}" destId="{B0C8B9C2-F4E2-4081-B74B-4E12DA8D0B2E}" srcOrd="0" destOrd="1" presId="urn:microsoft.com/office/officeart/2005/8/layout/vList6"/>
    <dgm:cxn modelId="{D38F93AF-CBE0-4197-B3AB-E89145729962}" type="presOf" srcId="{D12A3D0C-BC2F-48B9-905A-40CC6EC2F492}" destId="{F012CAE4-60D1-4589-8EB3-8379155B8C37}" srcOrd="0" destOrd="0" presId="urn:microsoft.com/office/officeart/2005/8/layout/vList6"/>
    <dgm:cxn modelId="{31CF87D6-0F17-4789-9345-723200B9D86A}" srcId="{9EB96977-DDF5-4495-ACBA-1358F481D6AE}" destId="{140564D0-1AD9-4F5F-B36B-AEF8CD8CE891}" srcOrd="2" destOrd="0" parTransId="{264FF8F6-BCCA-40F4-9BC7-ACA1AFDE6FDE}" sibTransId="{302B9A6B-CEDC-4D4D-8FE2-A23C458983E7}"/>
    <dgm:cxn modelId="{67E28416-1FA0-456A-859F-9FCF5DC56E94}" srcId="{D12A3D0C-BC2F-48B9-905A-40CC6EC2F492}" destId="{9C647851-E0D2-4FEF-9365-E421C3ABE77A}" srcOrd="1" destOrd="0" parTransId="{BD28B053-7A5B-4562-A804-5643218CBB92}" sibTransId="{BAA27D53-BE45-403A-99EA-27AE2C267D98}"/>
    <dgm:cxn modelId="{EB6EDF23-D4B3-4FDB-8152-154E48E994DE}" type="presOf" srcId="{9EB96977-DDF5-4495-ACBA-1358F481D6AE}" destId="{65A29DB1-6FEC-466D-BCD1-3376CA018CF6}" srcOrd="0" destOrd="0" presId="urn:microsoft.com/office/officeart/2005/8/layout/vList6"/>
    <dgm:cxn modelId="{DEFA2D4A-7993-41EC-A61F-85E1ABC96FEF}" srcId="{9EB96977-DDF5-4495-ACBA-1358F481D6AE}" destId="{44B0E152-63D2-4AB5-88D5-64D45FB21ECD}" srcOrd="1" destOrd="0" parTransId="{853EC0E8-0D30-4E53-826B-B68FBFA19F4F}" sibTransId="{53AF9F1F-0913-4829-984C-77D3836D78B1}"/>
    <dgm:cxn modelId="{871CB316-ED12-4317-9651-DE671B328195}" type="presOf" srcId="{9C647851-E0D2-4FEF-9365-E421C3ABE77A}" destId="{BEBC6C1F-74C5-4920-865B-4A7D65B9E5A3}" srcOrd="0" destOrd="0" presId="urn:microsoft.com/office/officeart/2005/8/layout/vList6"/>
    <dgm:cxn modelId="{A2FCAD24-398A-4C5E-A8A1-0E2149108EFB}" srcId="{9C647851-E0D2-4FEF-9365-E421C3ABE77A}" destId="{CCAC10E1-A860-4EE1-97B2-8147CD40C418}" srcOrd="0" destOrd="0" parTransId="{F652E41D-6DBB-4139-97B6-C12464608154}" sibTransId="{3A9F1FD9-D1D4-4EFC-B5BC-DCE734805B84}"/>
    <dgm:cxn modelId="{4740C900-0601-4CB6-B1E7-27F39C3D4FFF}" type="presParOf" srcId="{F012CAE4-60D1-4589-8EB3-8379155B8C37}" destId="{63C1EEEC-241A-4843-961F-06D32814DB2A}" srcOrd="0" destOrd="0" presId="urn:microsoft.com/office/officeart/2005/8/layout/vList6"/>
    <dgm:cxn modelId="{DB5C408E-6D3F-4C50-AA25-52221F3B864D}" type="presParOf" srcId="{63C1EEEC-241A-4843-961F-06D32814DB2A}" destId="{65A29DB1-6FEC-466D-BCD1-3376CA018CF6}" srcOrd="0" destOrd="0" presId="urn:microsoft.com/office/officeart/2005/8/layout/vList6"/>
    <dgm:cxn modelId="{B989FE54-FA6A-4548-A679-9613F3B0D737}" type="presParOf" srcId="{63C1EEEC-241A-4843-961F-06D32814DB2A}" destId="{09CFE232-A9F8-4C77-95BC-A1459F5640CF}" srcOrd="1" destOrd="0" presId="urn:microsoft.com/office/officeart/2005/8/layout/vList6"/>
    <dgm:cxn modelId="{05B7FA87-1E5B-4A88-8BDF-74B49398B207}" type="presParOf" srcId="{F012CAE4-60D1-4589-8EB3-8379155B8C37}" destId="{04B43F3A-5E90-49FF-9B77-90EF76A490DC}" srcOrd="1" destOrd="0" presId="urn:microsoft.com/office/officeart/2005/8/layout/vList6"/>
    <dgm:cxn modelId="{2025E927-9692-446B-B0BC-6FB278DAA7E3}" type="presParOf" srcId="{F012CAE4-60D1-4589-8EB3-8379155B8C37}" destId="{73C629FC-5B19-4F5A-AE5E-4E434BB412AF}" srcOrd="2" destOrd="0" presId="urn:microsoft.com/office/officeart/2005/8/layout/vList6"/>
    <dgm:cxn modelId="{C47215A7-4AFA-49DC-A043-2B3D545C6625}" type="presParOf" srcId="{73C629FC-5B19-4F5A-AE5E-4E434BB412AF}" destId="{BEBC6C1F-74C5-4920-865B-4A7D65B9E5A3}" srcOrd="0" destOrd="0" presId="urn:microsoft.com/office/officeart/2005/8/layout/vList6"/>
    <dgm:cxn modelId="{DA5EEC56-BC4A-4C5F-9046-D25E757FAFC9}" type="presParOf" srcId="{73C629FC-5B19-4F5A-AE5E-4E434BB412AF}" destId="{B0C8B9C2-F4E2-4081-B74B-4E12DA8D0B2E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83B64-4CB9-4C87-88A2-A67C03017D05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EAB13-AC49-462D-8222-B81B0FCC467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2B8B-616C-4BE5-A24A-802BDAD9E363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2688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przepisy ogólne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-funkcje-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Funkcje</a:t>
            </a:r>
          </a:p>
          <a:p>
            <a:pPr algn="ctr">
              <a:buNone/>
            </a:pP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1214422"/>
          <a:ext cx="850109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-charakter-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charakter samoistny </a:t>
            </a:r>
            <a:r>
              <a:rPr lang="pl-PL" b="1" dirty="0" smtClean="0">
                <a:sym typeface="Wingdings" pitchFamily="2" charset="2"/>
              </a:rPr>
              <a:t> </a:t>
            </a:r>
            <a:r>
              <a:rPr lang="pl-PL" dirty="0" smtClean="0"/>
              <a:t>byt praw nie jest zależny od istnienia innego prawa (poza prawem własności)</a:t>
            </a:r>
          </a:p>
          <a:p>
            <a:r>
              <a:rPr lang="pl-PL" b="1" dirty="0" smtClean="0"/>
              <a:t>charakter akcesoryjny </a:t>
            </a:r>
            <a:r>
              <a:rPr lang="pl-PL" b="1" dirty="0" smtClean="0">
                <a:sym typeface="Wingdings" pitchFamily="2" charset="2"/>
              </a:rPr>
              <a:t></a:t>
            </a:r>
            <a:r>
              <a:rPr lang="pl-PL" dirty="0" smtClean="0"/>
              <a:t> prawa ustanawia się w celu zabezpieczenia istniejącej wierzytelności i trwają one, dopóki ta wierzytelność  istnieje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-charakter-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-charakter-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>
                <a:solidFill>
                  <a:srgbClr val="00B050"/>
                </a:solidFill>
              </a:rPr>
              <a:t>zbywalne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n</a:t>
            </a:r>
            <a:r>
              <a:rPr lang="pl-PL" dirty="0" smtClean="0">
                <a:solidFill>
                  <a:srgbClr val="FF0000"/>
                </a:solidFill>
              </a:rPr>
              <a:t>iezbywalne</a:t>
            </a:r>
          </a:p>
          <a:p>
            <a:endParaRPr lang="pl-PL" dirty="0" smtClean="0"/>
          </a:p>
          <a:p>
            <a:r>
              <a:rPr lang="pl-PL" dirty="0" smtClean="0">
                <a:solidFill>
                  <a:srgbClr val="00B050"/>
                </a:solidFill>
              </a:rPr>
              <a:t>zbywalne </a:t>
            </a:r>
            <a:r>
              <a:rPr lang="pl-PL" dirty="0" smtClean="0">
                <a:solidFill>
                  <a:srgbClr val="00B050"/>
                </a:solidFill>
              </a:rPr>
              <a:t>–&gt; </a:t>
            </a:r>
            <a:r>
              <a:rPr lang="pl-PL" dirty="0" smtClean="0">
                <a:solidFill>
                  <a:srgbClr val="00B050"/>
                </a:solidFill>
              </a:rPr>
              <a:t>spółdzielcze </a:t>
            </a:r>
            <a:r>
              <a:rPr lang="pl-PL" dirty="0" smtClean="0">
                <a:solidFill>
                  <a:srgbClr val="00B050"/>
                </a:solidFill>
              </a:rPr>
              <a:t>własnościowe prawo </a:t>
            </a:r>
            <a:r>
              <a:rPr lang="pl-PL" dirty="0" smtClean="0">
                <a:solidFill>
                  <a:srgbClr val="00B050"/>
                </a:solidFill>
              </a:rPr>
              <a:t>do lokalu (zob. art. 17</a:t>
            </a:r>
            <a:r>
              <a:rPr lang="pl-PL" baseline="30000" dirty="0" smtClean="0">
                <a:solidFill>
                  <a:srgbClr val="00B050"/>
                </a:solidFill>
              </a:rPr>
              <a:t>2</a:t>
            </a:r>
            <a:r>
              <a:rPr lang="pl-PL" dirty="0" smtClean="0">
                <a:solidFill>
                  <a:srgbClr val="00B050"/>
                </a:solidFill>
              </a:rPr>
              <a:t> ust. 1 </a:t>
            </a:r>
            <a:r>
              <a:rPr lang="pl-PL" dirty="0" smtClean="0">
                <a:solidFill>
                  <a:srgbClr val="00B050"/>
                </a:solidFill>
              </a:rPr>
              <a:t>ustawy o spółdzielniach mieszkaniowych). </a:t>
            </a:r>
            <a:r>
              <a:rPr lang="pl-PL" dirty="0" smtClean="0"/>
              <a:t> </a:t>
            </a:r>
          </a:p>
          <a:p>
            <a:r>
              <a:rPr lang="pl-PL" dirty="0" smtClean="0">
                <a:solidFill>
                  <a:srgbClr val="00B050"/>
                </a:solidFill>
              </a:rPr>
              <a:t>zbywalne </a:t>
            </a:r>
            <a:r>
              <a:rPr lang="pl-PL" dirty="0" smtClean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pl-PL" dirty="0" smtClean="0">
                <a:solidFill>
                  <a:srgbClr val="00B050"/>
                </a:solidFill>
              </a:rPr>
              <a:t>służebności gruntowe </a:t>
            </a:r>
            <a:r>
              <a:rPr lang="pl-PL" dirty="0" smtClean="0"/>
              <a:t>podlegają rozporządzeniu – jako prawa związane – wraz z prawem własności nieruchomości władnącej ( art. 285 § 1 KC).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00B050"/>
                </a:solidFill>
              </a:rPr>
              <a:t>zbywalne </a:t>
            </a:r>
            <a:r>
              <a:rPr lang="pl-PL" dirty="0" smtClean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pl-PL" dirty="0" smtClean="0">
                <a:solidFill>
                  <a:srgbClr val="00B050"/>
                </a:solidFill>
              </a:rPr>
              <a:t>zastaw i hipoteka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do akcesoryjny charakter tych praw.</a:t>
            </a:r>
            <a:br>
              <a:rPr lang="pl-PL" dirty="0" smtClean="0"/>
            </a:br>
            <a:r>
              <a:rPr lang="pl-PL" b="1" dirty="0" smtClean="0"/>
              <a:t>nie można przenieść zastawu </a:t>
            </a:r>
            <a:r>
              <a:rPr lang="pl-PL" dirty="0" smtClean="0"/>
              <a:t>(art. 323 § 2 KC) </a:t>
            </a:r>
            <a:r>
              <a:rPr lang="pl-PL" b="1" dirty="0" smtClean="0"/>
              <a:t>ani hipoteki </a:t>
            </a:r>
            <a:r>
              <a:rPr lang="pl-PL" dirty="0" smtClean="0"/>
              <a:t>(art. 79 ust. 2 ustawy o księgach wieczystych i hipotece) bez łącznego przeniesienia zabezpieczonej wierzytelności.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przelew zabezpieczonej zastawem lub hipoteką wierzytelności powoduje przeniesienie zastawu (art. 323 § 1 KC) lub hipoteki (art. 79 ust. ustawy o księgach wieczystych i hipotece). 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niezbywalne </a:t>
            </a:r>
            <a:r>
              <a:rPr lang="pl-PL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pl-PL" dirty="0" smtClean="0">
                <a:solidFill>
                  <a:srgbClr val="FF0000"/>
                </a:solidFill>
              </a:rPr>
              <a:t>użytkowanie </a:t>
            </a:r>
            <a:r>
              <a:rPr lang="pl-PL" dirty="0" smtClean="0"/>
              <a:t> art</a:t>
            </a:r>
            <a:r>
              <a:rPr lang="pl-PL" dirty="0" smtClean="0"/>
              <a:t>. 254 </a:t>
            </a:r>
            <a:r>
              <a:rPr lang="pl-PL" dirty="0" smtClean="0"/>
              <a:t>KC</a:t>
            </a:r>
          </a:p>
          <a:p>
            <a:pPr>
              <a:buNone/>
            </a:pP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( z </a:t>
            </a: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wyjątkiem użytkowania w ramach </a:t>
            </a:r>
            <a:r>
              <a:rPr lang="pl-PL" dirty="0" err="1" smtClean="0">
                <a:solidFill>
                  <a:schemeClr val="bg1">
                    <a:lumMod val="65000"/>
                  </a:schemeClr>
                </a:solidFill>
              </a:rPr>
              <a:t>timesharingu</a:t>
            </a: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art</a:t>
            </a: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. 20 </a:t>
            </a: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 ustawy o </a:t>
            </a:r>
            <a:r>
              <a:rPr lang="pl-PL" dirty="0" err="1" smtClean="0">
                <a:solidFill>
                  <a:schemeClr val="bg1">
                    <a:lumMod val="65000"/>
                  </a:schemeClr>
                </a:solidFill>
              </a:rPr>
              <a:t>timeshare</a:t>
            </a:r>
            <a:r>
              <a:rPr lang="pl-PL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n</a:t>
            </a:r>
            <a:r>
              <a:rPr lang="pl-PL" dirty="0" smtClean="0">
                <a:solidFill>
                  <a:srgbClr val="FF0000"/>
                </a:solidFill>
              </a:rPr>
              <a:t>iezbywalne </a:t>
            </a:r>
            <a:r>
              <a:rPr lang="pl-PL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pl-PL" dirty="0" smtClean="0">
                <a:solidFill>
                  <a:srgbClr val="FF0000"/>
                </a:solidFill>
              </a:rPr>
              <a:t>służebności </a:t>
            </a:r>
            <a:r>
              <a:rPr lang="pl-PL" dirty="0" smtClean="0">
                <a:solidFill>
                  <a:srgbClr val="FF0000"/>
                </a:solidFill>
              </a:rPr>
              <a:t>osobiste </a:t>
            </a:r>
            <a:r>
              <a:rPr lang="pl-PL" dirty="0" smtClean="0"/>
              <a:t>(art. 300 </a:t>
            </a:r>
            <a:r>
              <a:rPr lang="pl-PL" dirty="0" smtClean="0"/>
              <a:t>KC)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-ustanowienie-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Art. 245 [Ustanowienie]</a:t>
            </a:r>
          </a:p>
          <a:p>
            <a:pPr>
              <a:buNone/>
            </a:pPr>
            <a:r>
              <a:rPr lang="pl-PL" dirty="0" smtClean="0"/>
              <a:t>§ 1. Z zastrzeżeniem wyjątków w ustawie przewidzianych, do ustanowienia ograniczonego prawa rzeczowego </a:t>
            </a:r>
            <a:r>
              <a:rPr lang="pl-PL" b="1" dirty="0" smtClean="0"/>
              <a:t>stosuje się odpowiednio przepisy o przeniesieniu własności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§ 2. Jednakże do ustanowienia ograniczonego prawa rzeczowego na nieruchomości </a:t>
            </a:r>
            <a:r>
              <a:rPr lang="pl-PL" b="1" dirty="0" smtClean="0"/>
              <a:t>nie stosuje się przepisów o niedopuszczalności warunku lub terminu</a:t>
            </a:r>
            <a:r>
              <a:rPr lang="pl-PL" dirty="0" smtClean="0"/>
              <a:t>. </a:t>
            </a:r>
            <a:r>
              <a:rPr lang="pl-PL" dirty="0" smtClean="0">
                <a:solidFill>
                  <a:srgbClr val="FF0000"/>
                </a:solidFill>
              </a:rPr>
              <a:t>Forma aktu notarialnego jest potrzebna tylko dla oświadczenia właściciela, który prawo ustanawia.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-ustanowienie-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do ustanowienia ograniczonych praw rzeczowych stosuje się odpowiednio przepisy o przeniesieniu własności na podstawie umowy, tj. art. 155–170 KC</a:t>
            </a:r>
          </a:p>
          <a:p>
            <a:r>
              <a:rPr lang="pl-PL" dirty="0" smtClean="0"/>
              <a:t>dwa </a:t>
            </a:r>
            <a:r>
              <a:rPr lang="pl-PL" b="1" dirty="0" smtClean="0"/>
              <a:t>wyjątki od zasad ogólnych, </a:t>
            </a:r>
            <a:r>
              <a:rPr lang="pl-PL" dirty="0" smtClean="0"/>
              <a:t>wyrażonych w przepisach o przeniesieniu własności (obydwa dotyczą ustanawiania ograniczonych praw rzeczowych na nieruchomościach)</a:t>
            </a:r>
            <a:r>
              <a:rPr lang="pl-PL" dirty="0" smtClean="0">
                <a:sym typeface="Wingdings" pitchFamily="2" charset="2"/>
              </a:rPr>
              <a:t></a:t>
            </a:r>
          </a:p>
          <a:p>
            <a:pPr>
              <a:buNone/>
            </a:pPr>
            <a:r>
              <a:rPr lang="pl-PL" dirty="0" smtClean="0"/>
              <a:t>1) można im nadać </a:t>
            </a:r>
            <a:r>
              <a:rPr lang="pl-PL" b="1" dirty="0" smtClean="0"/>
              <a:t>charakter warunkowy lub czasowy</a:t>
            </a:r>
          </a:p>
          <a:p>
            <a:pPr>
              <a:buNone/>
            </a:pPr>
            <a:r>
              <a:rPr lang="pl-PL" dirty="0" smtClean="0"/>
              <a:t>2)wymóg formy aktu notarialnego został ograniczony do </a:t>
            </a:r>
            <a:r>
              <a:rPr lang="pl-PL" b="1" dirty="0" smtClean="0"/>
              <a:t>oświadczenia właściciela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-ustanowienie-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przepisy ogólne o prawach rzeczowych ograniczonych normują </a:t>
            </a:r>
            <a:r>
              <a:rPr lang="pl-PL" b="1" dirty="0" smtClean="0"/>
              <a:t>tylko jeden sposób ich powstawania </a:t>
            </a:r>
            <a:r>
              <a:rPr lang="pl-PL" dirty="0" smtClean="0">
                <a:solidFill>
                  <a:srgbClr val="FF0000"/>
                </a:solidFill>
              </a:rPr>
              <a:t>(w drodze umowy) </a:t>
            </a:r>
          </a:p>
          <a:p>
            <a:r>
              <a:rPr lang="pl-PL" dirty="0" smtClean="0"/>
              <a:t>Ograniczone prawo rzeczowe może także powstawać, na podstawie innych zdarzeń prawnych: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z mocy samego prawa,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konstytutywnego orzeczenia sądu,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decyzji administracyjnej,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jednostronnej czynności prawnej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-ustanowienie-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treść umowy o ustanowienie ograniczonych praw rzeczowych zależy od przepisów, dotyczących poszczególnych praw</a:t>
            </a:r>
          </a:p>
          <a:p>
            <a:r>
              <a:rPr lang="pl-PL" b="1" dirty="0" smtClean="0"/>
              <a:t>podmioty prawa cywilnego mogą powoływać do życia tylko takie prawa rzeczowe, które zostały przewidziane w ustawie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-ustanowienie-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dirty="0" smtClean="0"/>
              <a:t>Pozaumowne przypadki powstania ograniczonych praw rzeczowych</a:t>
            </a:r>
          </a:p>
          <a:p>
            <a:r>
              <a:rPr lang="pl-PL" dirty="0" smtClean="0"/>
              <a:t>do ustanowienia ograniczonych praw rzeczowych </a:t>
            </a:r>
            <a:r>
              <a:rPr lang="pl-PL" b="1" dirty="0" smtClean="0"/>
              <a:t>o charakterze zastawniczym </a:t>
            </a:r>
            <a:r>
              <a:rPr lang="pl-PL" dirty="0" smtClean="0"/>
              <a:t>nie jest wymagana umowa, lecz wystarcza </a:t>
            </a:r>
            <a:r>
              <a:rPr lang="pl-PL" dirty="0" smtClean="0">
                <a:solidFill>
                  <a:srgbClr val="FF0000"/>
                </a:solidFill>
              </a:rPr>
              <a:t>jednostronne oświadczenie woli właściciela rzeczy obciążanej</a:t>
            </a:r>
          </a:p>
          <a:p>
            <a:r>
              <a:rPr lang="pl-PL" dirty="0" smtClean="0"/>
              <a:t>niektóre ograniczone prawa rzeczowe, przy spełnieniu określonych przesłanek, mogą powstawać z mocy samego prawa (np. </a:t>
            </a:r>
            <a:r>
              <a:rPr lang="pl-PL" b="1" dirty="0" smtClean="0"/>
              <a:t>zastaw ustawowy</a:t>
            </a:r>
            <a:r>
              <a:rPr lang="pl-PL" dirty="0" smtClean="0"/>
              <a:t> - art. 432 § 2, art. 670, art. 790 i art. 802 KC )</a:t>
            </a:r>
          </a:p>
          <a:p>
            <a:r>
              <a:rPr lang="pl-PL" dirty="0" smtClean="0"/>
              <a:t>ograniczone prawo rzeczowe może powstać na mocy </a:t>
            </a:r>
            <a:r>
              <a:rPr lang="pl-PL" dirty="0" smtClean="0">
                <a:solidFill>
                  <a:srgbClr val="FF0000"/>
                </a:solidFill>
              </a:rPr>
              <a:t>orzeczenia sądowego o charakterze kształtującym</a:t>
            </a:r>
            <a:r>
              <a:rPr lang="pl-PL" dirty="0" smtClean="0"/>
              <a:t>.; sąd może je wydać, gdy istnieje szczególne upoważnienie ustawowe (np. z </a:t>
            </a:r>
            <a:r>
              <a:rPr lang="pl-PL" b="1" dirty="0" smtClean="0"/>
              <a:t>przepisy prawa sąsiedzkiego</a:t>
            </a:r>
            <a:r>
              <a:rPr lang="pl-PL" dirty="0" smtClean="0"/>
              <a:t> - art. 145 i 146 oraz 151 KC </a:t>
            </a:r>
            <a:r>
              <a:rPr lang="pl-PL" dirty="0" smtClean="0">
                <a:sym typeface="Wingdings" pitchFamily="2" charset="2"/>
              </a:rPr>
              <a:t> podstawa </a:t>
            </a:r>
            <a:r>
              <a:rPr lang="pl-PL" dirty="0" smtClean="0"/>
              <a:t>do ustanowienia przez sąd określonych w tych artykułach służebności)</a:t>
            </a:r>
          </a:p>
          <a:p>
            <a:r>
              <a:rPr lang="pl-PL" dirty="0" smtClean="0"/>
              <a:t>ograniczone prawa rzeczowe mogą powstawać na podstawie decyzji administracyjnych wydanych np. w ramach postępowania prowadzonego w celu wywłaszczenia nieruchomości (art. 112 i 120 ustawy o gospodarce nieruchomościami)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-ustanowienie-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 smtClean="0"/>
              <a:t>powstanie z mocy prawa</a:t>
            </a:r>
          </a:p>
          <a:p>
            <a:pPr algn="ctr">
              <a:buNone/>
            </a:pPr>
            <a:r>
              <a:rPr lang="pl-PL" dirty="0" smtClean="0"/>
              <a:t>zasiedzenie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Art. 292 [Zasiedzenie] </a:t>
            </a:r>
            <a:endParaRPr lang="pl-PL" dirty="0" smtClean="0"/>
          </a:p>
          <a:p>
            <a:pPr>
              <a:buNone/>
            </a:pPr>
            <a:r>
              <a:rPr lang="pl-PL" b="1" dirty="0" smtClean="0"/>
              <a:t>Służebność </a:t>
            </a:r>
            <a:r>
              <a:rPr lang="pl-PL" b="1" dirty="0" smtClean="0"/>
              <a:t>gruntowa </a:t>
            </a:r>
            <a:r>
              <a:rPr lang="pl-PL" dirty="0" smtClean="0"/>
              <a:t>może być </a:t>
            </a:r>
            <a:r>
              <a:rPr lang="pl-PL" b="1" dirty="0" smtClean="0"/>
              <a:t>nabyta przez zasiedzenie</a:t>
            </a:r>
            <a:r>
              <a:rPr lang="pl-PL" dirty="0" smtClean="0"/>
              <a:t> tylko w wypadku, </a:t>
            </a:r>
            <a:r>
              <a:rPr lang="pl-PL" b="1" dirty="0" smtClean="0"/>
              <a:t>gdy polega na korzystaniu z trwałego i widocznego urządzenia</a:t>
            </a:r>
            <a:r>
              <a:rPr lang="pl-PL" dirty="0" smtClean="0"/>
              <a:t>. Przepisy o nabyciu własności nieruchomości przez zasiedzenie stosuje się odpowiednio.</a:t>
            </a:r>
          </a:p>
          <a:p>
            <a:pPr algn="ct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7B8A14-52C7-4A52-BF20-303CED794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221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48E10D3E-BF18-462B-9981-F4E412D48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0403251"/>
              </p:ext>
            </p:extLst>
          </p:nvPr>
        </p:nvGraphicFramePr>
        <p:xfrm>
          <a:off x="793887" y="1427778"/>
          <a:ext cx="7556226" cy="3473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12406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dirty="0" smtClean="0"/>
              <a:t>powstanie z mocy prawa</a:t>
            </a:r>
          </a:p>
          <a:p>
            <a:pPr algn="ctr">
              <a:buNone/>
            </a:pPr>
            <a:r>
              <a:rPr lang="pl-PL" dirty="0" smtClean="0"/>
              <a:t>zasiedzenie</a:t>
            </a:r>
          </a:p>
          <a:p>
            <a:pPr algn="just"/>
            <a:r>
              <a:rPr lang="pl-PL" dirty="0" smtClean="0"/>
              <a:t>zasiedzenie może prowadzić do nabycia ograniczonego prawa rzeczowego </a:t>
            </a:r>
            <a:r>
              <a:rPr lang="pl-PL" b="1" dirty="0" smtClean="0"/>
              <a:t>jedynie gdy przepis szczególny tak </a:t>
            </a:r>
            <a:r>
              <a:rPr lang="pl-PL" b="1" dirty="0" smtClean="0"/>
              <a:t>stanowi</a:t>
            </a:r>
            <a:endParaRPr lang="pl-PL" dirty="0" smtClean="0"/>
          </a:p>
          <a:p>
            <a:r>
              <a:rPr lang="pl-PL" dirty="0" smtClean="0"/>
              <a:t>dwie przesłanki warunkujące nabycie służebności </a:t>
            </a:r>
            <a:r>
              <a:rPr lang="pl-PL" dirty="0" smtClean="0"/>
              <a:t>gruntowej przez zasiedzenie: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wskazana </a:t>
            </a:r>
            <a:r>
              <a:rPr lang="pl-PL" dirty="0" smtClean="0"/>
              <a:t>wprost w art. 292 </a:t>
            </a:r>
            <a:r>
              <a:rPr lang="pl-PL" dirty="0" smtClean="0"/>
              <a:t>1 KC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</a:t>
            </a:r>
            <a:r>
              <a:rPr lang="pl-PL" dirty="0" smtClean="0"/>
              <a:t>korzystanie z trwałego i widocznego </a:t>
            </a:r>
            <a:r>
              <a:rPr lang="pl-PL" dirty="0" smtClean="0"/>
              <a:t>urządzenia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jest upływ </a:t>
            </a:r>
            <a:r>
              <a:rPr lang="pl-PL" dirty="0" smtClean="0"/>
              <a:t>czasu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wynikająca </a:t>
            </a:r>
            <a:r>
              <a:rPr lang="pl-PL" dirty="0" smtClean="0"/>
              <a:t>pośrednio z art. 292 </a:t>
            </a:r>
            <a:r>
              <a:rPr lang="pl-PL" dirty="0" smtClean="0"/>
              <a:t>KC (który odsyła </a:t>
            </a:r>
            <a:r>
              <a:rPr lang="pl-PL" dirty="0" smtClean="0"/>
              <a:t>do przepisów o nabyciu własności nieruchomości przez </a:t>
            </a:r>
            <a:r>
              <a:rPr lang="pl-PL" dirty="0" smtClean="0"/>
              <a:t>zasiedzenie)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przeniesienie-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Art. 245</a:t>
            </a:r>
            <a:r>
              <a:rPr lang="pl-PL" baseline="30000" dirty="0" smtClean="0"/>
              <a:t>1</a:t>
            </a:r>
            <a:r>
              <a:rPr lang="pl-PL" dirty="0" smtClean="0"/>
              <a:t> [Przeniesienie] </a:t>
            </a:r>
          </a:p>
          <a:p>
            <a:pPr>
              <a:buNone/>
            </a:pPr>
            <a:r>
              <a:rPr lang="pl-PL" dirty="0" smtClean="0"/>
              <a:t>Do przeniesienia ograniczonego prawa rzeczowego na nieruchomości potrzebna jest umowa między uprawnionym a nabywcą oraz - jeżeli prawo jest ujawnione w księdze wieczystej - wpis do tej księgi, chyba że przepis szczególny stanowi inaczej. 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przeniesienie-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przeniesienie ograniczonych praw rzeczowych </a:t>
            </a:r>
            <a:r>
              <a:rPr lang="pl-PL" dirty="0" err="1" smtClean="0">
                <a:sym typeface="Wingdings" pitchFamily="2" charset="2"/>
              </a:rPr>
              <a:t></a:t>
            </a:r>
            <a:r>
              <a:rPr lang="pl-PL" b="1" dirty="0" err="1" smtClean="0"/>
              <a:t>przejście</a:t>
            </a:r>
            <a:r>
              <a:rPr lang="pl-PL" b="1" dirty="0" smtClean="0"/>
              <a:t> (zbycie) takiego prawa na inną osobę w oparciu o umowę zawartą między zbywcą i nabywcą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245</a:t>
            </a:r>
            <a:r>
              <a:rPr lang="pl-PL" baseline="30000" dirty="0" smtClean="0"/>
              <a:t>1</a:t>
            </a:r>
            <a:r>
              <a:rPr lang="pl-PL" dirty="0" smtClean="0"/>
              <a:t> KC </a:t>
            </a:r>
            <a:r>
              <a:rPr lang="pl-PL" dirty="0" smtClean="0">
                <a:sym typeface="Wingdings" pitchFamily="2" charset="2"/>
              </a:rPr>
              <a:t> d</a:t>
            </a:r>
            <a:r>
              <a:rPr lang="pl-PL" dirty="0" smtClean="0"/>
              <a:t>otyczy wyłącznie ograniczonych praw rzeczowych na nieruchomości, które mają charakter </a:t>
            </a:r>
            <a:r>
              <a:rPr lang="pl-PL" b="1" dirty="0" smtClean="0"/>
              <a:t>zbywalny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przeniesienie-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Artykuł 245</a:t>
            </a:r>
            <a:r>
              <a:rPr lang="pl-PL" baseline="30000" dirty="0" smtClean="0"/>
              <a:t>1</a:t>
            </a:r>
            <a:r>
              <a:rPr lang="pl-PL" dirty="0" smtClean="0"/>
              <a:t> KC nie ma zastosowania do </a:t>
            </a:r>
          </a:p>
          <a:p>
            <a:pPr>
              <a:buFont typeface="Wingdings" pitchFamily="2" charset="2"/>
              <a:buChar char="ü"/>
            </a:pPr>
            <a:r>
              <a:rPr lang="pl-PL" b="1" dirty="0" smtClean="0"/>
              <a:t>użytkowania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</a:t>
            </a:r>
            <a:r>
              <a:rPr lang="pl-PL" b="1" dirty="0" smtClean="0"/>
              <a:t>służebności osobistych</a:t>
            </a:r>
            <a:r>
              <a:rPr lang="pl-PL" dirty="0" smtClean="0"/>
              <a:t>, </a:t>
            </a:r>
          </a:p>
          <a:p>
            <a:pPr>
              <a:buFont typeface="Wingdings"/>
              <a:buChar char="à"/>
            </a:pPr>
            <a:r>
              <a:rPr lang="pl-PL" dirty="0" smtClean="0"/>
              <a:t>są to prawa niezbywalne (art. 254 i 300 KC). </a:t>
            </a:r>
          </a:p>
          <a:p>
            <a:pPr>
              <a:buFont typeface="Wingdings" pitchFamily="2" charset="2"/>
              <a:buChar char="q"/>
            </a:pPr>
            <a:r>
              <a:rPr lang="pl-PL" b="1" dirty="0" smtClean="0"/>
              <a:t>Służebność gruntowa</a:t>
            </a:r>
            <a:r>
              <a:rPr lang="pl-PL" dirty="0" smtClean="0"/>
              <a:t>, (prawo związane z własnością nieruchomości władnącej i stanowiące jej część składową)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</a:t>
            </a:r>
            <a:r>
              <a:rPr lang="pl-PL" b="1" dirty="0" smtClean="0"/>
              <a:t>można ją przenieść tylko wraz z nieruchomością </a:t>
            </a:r>
            <a:r>
              <a:rPr lang="pl-PL" dirty="0" smtClean="0"/>
              <a:t>(art. 47 § 1 w zw. z art. 50 i 285 KC). </a:t>
            </a:r>
          </a:p>
          <a:p>
            <a:pPr>
              <a:buFont typeface="Wingdings" pitchFamily="2" charset="2"/>
              <a:buChar char="q"/>
            </a:pPr>
            <a:r>
              <a:rPr lang="pl-PL" b="1" dirty="0" smtClean="0"/>
              <a:t>Hipoteka</a:t>
            </a:r>
            <a:r>
              <a:rPr lang="pl-PL" dirty="0" smtClean="0"/>
              <a:t> (prawo akcesoryjne)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b="1" dirty="0" smtClean="0"/>
              <a:t>może zostać przeniesiona jedynie łącznie z przelewem wierzytelności, którą zabezpiecza </a:t>
            </a:r>
            <a:r>
              <a:rPr lang="pl-PL" dirty="0" smtClean="0"/>
              <a:t>(art. 79 ust. 2 ustawy o księgach wieczystych i hipotece)  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przeniesienie-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umowa o przeniesienie ograniczonych praw rzeczowych może mieć </a:t>
            </a:r>
            <a:r>
              <a:rPr lang="pl-PL" dirty="0" smtClean="0"/>
              <a:t>różny charakter </a:t>
            </a:r>
            <a:r>
              <a:rPr lang="pl-PL" dirty="0" smtClean="0"/>
              <a:t>prawny: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konsensualny – w przypadku praw niewpisanych do ksiąg wieczystych,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realny – w odniesieniu do praw wpisanych do ksiąg wieczystych (przeniesienie ich na nabywcę wymaga konstytutywnego wpisu w księdze wieczystej)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przeniesienie-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 przeniesienia ograniczonego prawa rzeczowego </a:t>
            </a:r>
            <a:r>
              <a:rPr lang="pl-PL" b="1" dirty="0" smtClean="0"/>
              <a:t>nie jest potrzebna </a:t>
            </a:r>
            <a:r>
              <a:rPr lang="pl-PL" b="1" dirty="0" smtClean="0">
                <a:solidFill>
                  <a:srgbClr val="FF0000"/>
                </a:solidFill>
              </a:rPr>
              <a:t>zgoda właściciela rzeczy obciążonej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zrzeczenie się 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Art. 246 [Zrzeczenie się]</a:t>
            </a:r>
          </a:p>
          <a:p>
            <a:pPr>
              <a:buNone/>
            </a:pPr>
            <a:r>
              <a:rPr lang="pl-PL" dirty="0" smtClean="0"/>
              <a:t>§ 1. Jeżeli uprawniony zrzeka się ograniczonego prawa rzeczowego, prawo to wygasa. Oświadczenie o zrzeczeniu się prawa powinno być złożone właścicielowi rzeczy obciążonej.</a:t>
            </a:r>
          </a:p>
          <a:p>
            <a:pPr>
              <a:buNone/>
            </a:pPr>
            <a:r>
              <a:rPr lang="pl-PL" dirty="0" smtClean="0"/>
              <a:t>§ 2. Jednakże gdy ustawa nie stanowi inaczej, a prawo było ujawnione w księdze wieczystej, do jego wygaśnięcia potrzebne jest wykreślenie prawa z księgi wieczystej.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zrzeczenie się 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zrzeczenie się ograniczonego prawa rzeczowego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jednostronne oświadczenie woli uprawnionego</a:t>
            </a:r>
          </a:p>
          <a:p>
            <a:r>
              <a:rPr lang="pl-PL" dirty="0" smtClean="0"/>
              <a:t>adresowane do właściciela rzeczy; </a:t>
            </a:r>
            <a:r>
              <a:rPr lang="pl-PL" b="1" dirty="0" smtClean="0"/>
              <a:t>zgoda właściciela rzeczy nie jest wymagana </a:t>
            </a:r>
            <a:r>
              <a:rPr lang="pl-PL" dirty="0" smtClean="0"/>
              <a:t>dla skuteczności zrzeczenia się</a:t>
            </a:r>
            <a:r>
              <a:rPr lang="pl-PL" b="1" dirty="0" smtClean="0"/>
              <a:t> </a:t>
            </a:r>
            <a:r>
              <a:rPr lang="pl-PL" dirty="0" smtClean="0"/>
              <a:t>ograniczonego prawa rzeczowego</a:t>
            </a:r>
            <a:r>
              <a:rPr lang="pl-PL" b="1" dirty="0" smtClean="0"/>
              <a:t> </a:t>
            </a:r>
          </a:p>
          <a:p>
            <a:r>
              <a:rPr lang="pl-PL" dirty="0" smtClean="0"/>
              <a:t>prawo wpisane do księgi wieczystej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oświadczenie o zrzeczeniu się w formie pisemnej z podpisem notarialnie poświadczonym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konfuzja 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Art. 247 [Przejście na właściciela]</a:t>
            </a:r>
          </a:p>
          <a:p>
            <a:pPr>
              <a:buNone/>
            </a:pPr>
            <a:r>
              <a:rPr lang="pl-PL" dirty="0" smtClean="0"/>
              <a:t>Ograniczone prawo rzeczowe </a:t>
            </a:r>
            <a:r>
              <a:rPr lang="pl-PL" b="1" dirty="0" smtClean="0">
                <a:solidFill>
                  <a:srgbClr val="FF0000"/>
                </a:solidFill>
              </a:rPr>
              <a:t>wygasa</a:t>
            </a:r>
            <a:r>
              <a:rPr lang="pl-PL" dirty="0" smtClean="0"/>
              <a:t>, jeżeli przejdzie na właściciela rzeczy obciążonej albo jeżeli ten, komu prawo takie przysługuje, nabędzie własność rzeczy obciążonej. </a:t>
            </a:r>
          </a:p>
          <a:p>
            <a:r>
              <a:rPr lang="pl-PL" dirty="0" smtClean="0"/>
              <a:t>konfuzja </a:t>
            </a:r>
            <a:r>
              <a:rPr lang="pl-PL" dirty="0" smtClean="0">
                <a:sym typeface="Wingdings" pitchFamily="2" charset="2"/>
              </a:rPr>
              <a:t>(</a:t>
            </a:r>
            <a:r>
              <a:rPr lang="pl-PL" dirty="0" smtClean="0"/>
              <a:t>zlanie się w ręku jednego podmiotu prawa własności i ograniczonego prawa rzeczowego)</a:t>
            </a:r>
            <a:r>
              <a:rPr lang="pl-PL" dirty="0" smtClean="0">
                <a:sym typeface="Wingdings" pitchFamily="2" charset="2"/>
              </a:rPr>
              <a:t> wygaśnięcie 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konfuzja 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dirty="0" smtClean="0"/>
              <a:t>Wyjątki przewidziane  w przepisach szczególnych, np.: </a:t>
            </a:r>
          </a:p>
          <a:p>
            <a:r>
              <a:rPr lang="pl-PL" b="1" dirty="0" smtClean="0"/>
              <a:t>zastaw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0000"/>
                </a:solidFill>
              </a:rPr>
              <a:t>nie wygasa </a:t>
            </a:r>
            <a:r>
              <a:rPr lang="pl-PL" dirty="0" smtClean="0"/>
              <a:t>pomimo nabycia rzeczy obciążonej przez zastawnika na własność, </a:t>
            </a:r>
            <a:r>
              <a:rPr lang="pl-PL" dirty="0" smtClean="0">
                <a:solidFill>
                  <a:srgbClr val="FF0000"/>
                </a:solidFill>
              </a:rPr>
              <a:t>jeżeli wierzytelność zabezpieczona zastawem jest obciążona prawem osoby trzeciej lub na jej rzecz zajęta </a:t>
            </a:r>
            <a:r>
              <a:rPr lang="pl-PL" dirty="0" smtClean="0"/>
              <a:t>(art. 325 § 2 KC).</a:t>
            </a:r>
          </a:p>
          <a:p>
            <a:r>
              <a:rPr lang="pl-PL" dirty="0" smtClean="0"/>
              <a:t>w wypadkach, gdy ustawa przewiduje wygaśnięcie </a:t>
            </a:r>
            <a:r>
              <a:rPr lang="pl-PL" b="1" dirty="0" smtClean="0"/>
              <a:t>spółdzielczego własnościowego prawa do lokalu</a:t>
            </a:r>
            <a:r>
              <a:rPr lang="pl-PL" dirty="0" smtClean="0"/>
              <a:t>, </a:t>
            </a:r>
            <a:r>
              <a:rPr lang="pl-PL" dirty="0" smtClean="0">
                <a:solidFill>
                  <a:srgbClr val="FF0000"/>
                </a:solidFill>
              </a:rPr>
              <a:t>prawo to, jeżeli jest obciążone hipoteką nie wygasa, lecz przechodzi z mocy prawa na spółdzielnię</a:t>
            </a:r>
            <a:r>
              <a:rPr lang="pl-PL" dirty="0" smtClean="0"/>
              <a:t>;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prawo do lokalu nabyte w taki sposób spółdzielnia powinna zbyć w drodze przetargu w terminie 6 miesięcy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przyznają </a:t>
            </a:r>
            <a:r>
              <a:rPr lang="pl-PL" dirty="0" smtClean="0">
                <a:solidFill>
                  <a:srgbClr val="FF0000"/>
                </a:solidFill>
              </a:rPr>
              <a:t>osobie niebędącej właścicielem </a:t>
            </a:r>
            <a:r>
              <a:rPr lang="pl-PL" u="sng" dirty="0" smtClean="0"/>
              <a:t>ściśle określone w ustawie </a:t>
            </a:r>
            <a:r>
              <a:rPr lang="pl-PL" dirty="0" smtClean="0">
                <a:solidFill>
                  <a:srgbClr val="FF0000"/>
                </a:solidFill>
              </a:rPr>
              <a:t>uprawnienia do rzeczy cudzej </a:t>
            </a:r>
            <a:r>
              <a:rPr lang="pl-PL" dirty="0" smtClean="0"/>
              <a:t>skuteczne wobec osób trzecich</a:t>
            </a:r>
          </a:p>
          <a:p>
            <a:r>
              <a:rPr lang="pl-PL" dirty="0" smtClean="0"/>
              <a:t>uprawnieniom tym odpowiada bierny obowiązek z innych osób (w tym właściciela rzeczy obciążonej ograniczonym prawem rzeczowym)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powstrzymywanie się od działań, które by uniemożliwiały lub utrudniały wykonywanie tych uprawnień 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zmiana treści 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Art. 248 [Zmiana treści]</a:t>
            </a:r>
          </a:p>
          <a:p>
            <a:pPr>
              <a:buNone/>
            </a:pPr>
            <a:r>
              <a:rPr lang="pl-PL" dirty="0" smtClean="0"/>
              <a:t>§ 1. Do zmiany treści ograniczonego prawa rzeczowego potrzebna jest </a:t>
            </a:r>
            <a:r>
              <a:rPr lang="pl-PL" b="1" dirty="0" smtClean="0">
                <a:solidFill>
                  <a:srgbClr val="FF0000"/>
                </a:solidFill>
              </a:rPr>
              <a:t>umowa między uprawnionym a właścicielem rzeczy obciążonej</a:t>
            </a:r>
            <a:r>
              <a:rPr lang="pl-PL" dirty="0" smtClean="0"/>
              <a:t>, </a:t>
            </a:r>
            <a:r>
              <a:rPr lang="pl-PL" u="sng" dirty="0" smtClean="0"/>
              <a:t>a jeżeli prawo było ujawnione w księdze wieczystej - wpis do tej księgi.</a:t>
            </a:r>
          </a:p>
          <a:p>
            <a:pPr>
              <a:buNone/>
            </a:pPr>
            <a:r>
              <a:rPr lang="pl-PL" dirty="0" smtClean="0"/>
              <a:t>§ 2. Jeżeli zmiana treści prawa </a:t>
            </a:r>
            <a:r>
              <a:rPr lang="pl-PL" b="1" dirty="0" smtClean="0">
                <a:solidFill>
                  <a:srgbClr val="FF0000"/>
                </a:solidFill>
              </a:rPr>
              <a:t>dotyka praw osoby trzeciej, do zmiany potrzebna jest zgoda tej osoby.</a:t>
            </a:r>
            <a:r>
              <a:rPr lang="pl-PL" dirty="0" smtClean="0"/>
              <a:t> Oświadczenie osoby trzeciej powinno być złożone jednej ze stron.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zmiana treści -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treść ograniczonego prawa rzeczowego może ulec zmianie na podstawie:</a:t>
            </a:r>
          </a:p>
          <a:p>
            <a:pPr>
              <a:buFont typeface="Wingdings" pitchFamily="2" charset="2"/>
              <a:buChar char="ü"/>
            </a:pPr>
            <a:r>
              <a:rPr lang="pl-PL" b="1" dirty="0" smtClean="0"/>
              <a:t>umowy</a:t>
            </a:r>
            <a:r>
              <a:rPr lang="pl-PL" dirty="0" smtClean="0"/>
              <a:t> między właścicielem rzeczy obciążonej i uprawnionym z ograniczonego prawa rzeczowego, </a:t>
            </a:r>
          </a:p>
          <a:p>
            <a:pPr>
              <a:buFont typeface="Wingdings" pitchFamily="2" charset="2"/>
              <a:buChar char="ü"/>
            </a:pPr>
            <a:r>
              <a:rPr lang="pl-PL" b="1" dirty="0" smtClean="0"/>
              <a:t>orzeczenia</a:t>
            </a:r>
            <a:r>
              <a:rPr lang="pl-PL" dirty="0" smtClean="0"/>
              <a:t> </a:t>
            </a:r>
            <a:r>
              <a:rPr lang="pl-PL" b="1" dirty="0" smtClean="0"/>
              <a:t>sądowego</a:t>
            </a:r>
            <a:r>
              <a:rPr lang="pl-PL" dirty="0" smtClean="0"/>
              <a:t> (sąd w orzeczeniu o charakterze kształtującym może zmienić treść służebności gruntowych i osobistych: art. 290 § 3 oraz art. 291 KC.) albo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</a:t>
            </a:r>
            <a:r>
              <a:rPr lang="pl-PL" b="1" dirty="0" smtClean="0"/>
              <a:t>decyzji administracyjnej </a:t>
            </a:r>
            <a:r>
              <a:rPr lang="pl-PL" dirty="0" smtClean="0"/>
              <a:t>(art. 112 ust. 2 ustawy o gospodarce nieruchomościami </a:t>
            </a:r>
            <a:r>
              <a:rPr lang="pl-PL" dirty="0" err="1" smtClean="0">
                <a:sym typeface="Wingdings" pitchFamily="2" charset="2"/>
              </a:rPr>
              <a:t></a:t>
            </a:r>
            <a:r>
              <a:rPr lang="pl-PL" dirty="0" err="1" smtClean="0"/>
              <a:t>zmiana</a:t>
            </a:r>
            <a:r>
              <a:rPr lang="pl-PL" dirty="0" smtClean="0"/>
              <a:t> treści ograniczonego prawa rzeczowego ustanowionego na nieruchomości może nastąpić w decyzji o wywłaszczeniu).</a:t>
            </a:r>
          </a:p>
          <a:p>
            <a:r>
              <a:rPr lang="pl-PL" dirty="0" smtClean="0"/>
              <a:t>zmiana (w drodze umowy)  treści ograniczonych praw rzeczowych nieujawnionych w księdze wieczystej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złożenie zgodnych oświadczeń woli  stron</a:t>
            </a:r>
          </a:p>
          <a:p>
            <a:r>
              <a:rPr lang="pl-PL" dirty="0" smtClean="0"/>
              <a:t>graniczone prawa rzeczowe ujawnionych w księdze wieczystej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ustawa wymaga także </a:t>
            </a:r>
            <a:r>
              <a:rPr lang="pl-PL" b="1" dirty="0" smtClean="0"/>
              <a:t>wpisu w księdze wieczystej</a:t>
            </a:r>
            <a:r>
              <a:rPr lang="pl-PL" dirty="0" smtClean="0"/>
              <a:t> </a:t>
            </a:r>
          </a:p>
          <a:p>
            <a:r>
              <a:rPr lang="pl-PL" dirty="0" smtClean="0"/>
              <a:t>zmiana treści ograniczonego prawa rzeczowego </a:t>
            </a:r>
            <a:r>
              <a:rPr lang="pl-PL" dirty="0" smtClean="0">
                <a:solidFill>
                  <a:srgbClr val="FF0000"/>
                </a:solidFill>
              </a:rPr>
              <a:t>ustanowionego </a:t>
            </a:r>
            <a:r>
              <a:rPr lang="pl-PL" b="1" dirty="0" smtClean="0">
                <a:solidFill>
                  <a:srgbClr val="FF0000"/>
                </a:solidFill>
              </a:rPr>
              <a:t>na nieruchomości</a:t>
            </a:r>
            <a:r>
              <a:rPr lang="pl-PL" dirty="0" smtClean="0"/>
              <a:t> wymaga dla </a:t>
            </a:r>
            <a:r>
              <a:rPr lang="pl-PL" b="1" dirty="0" smtClean="0">
                <a:solidFill>
                  <a:srgbClr val="FF0000"/>
                </a:solidFill>
              </a:rPr>
              <a:t>oświadczenia właściciela </a:t>
            </a:r>
            <a:r>
              <a:rPr lang="pl-PL" b="1" u="sng" dirty="0" smtClean="0"/>
              <a:t>formy aktu notarialnego</a:t>
            </a:r>
            <a:r>
              <a:rPr lang="pl-PL" u="sng" dirty="0" smtClean="0"/>
              <a:t> </a:t>
            </a:r>
            <a:r>
              <a:rPr lang="pl-PL" dirty="0" smtClean="0"/>
              <a:t>(art. 245 § 2 w zw. z art. 77 § 1 KC)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dirty="0" smtClean="0"/>
              <a:t>pierwszeństwo-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 smtClean="0"/>
              <a:t>Art. 249 [</a:t>
            </a:r>
            <a:r>
              <a:rPr lang="pl-PL" dirty="0" smtClean="0"/>
              <a:t>Pierwszeństwo]</a:t>
            </a:r>
          </a:p>
          <a:p>
            <a:pPr>
              <a:buNone/>
            </a:pPr>
            <a:r>
              <a:rPr lang="pl-PL" dirty="0" smtClean="0"/>
              <a:t>§ </a:t>
            </a:r>
            <a:r>
              <a:rPr lang="pl-PL" dirty="0" smtClean="0"/>
              <a:t>1. Jeżeli kilka ograniczonych praw rzeczowych obciąża tę samą rzecz, prawo powstałe później nie może być wykonywane z uszczerbkiem dla prawa powstałego wcześniej (pierwszeństwo).</a:t>
            </a:r>
          </a:p>
          <a:p>
            <a:pPr>
              <a:buNone/>
            </a:pPr>
            <a:r>
              <a:rPr lang="pl-PL" dirty="0" smtClean="0"/>
              <a:t>§ 2. Przepis powyższy nie uchybia przepisom, które określają pierwszeństwo w sposób odmienny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Art. 250 [Zmiana pierwszeństwa</a:t>
            </a:r>
            <a:r>
              <a:rPr lang="pl-PL" dirty="0" smtClean="0"/>
              <a:t>]</a:t>
            </a:r>
          </a:p>
          <a:p>
            <a:pPr>
              <a:buNone/>
            </a:pPr>
            <a:r>
              <a:rPr lang="pl-PL" dirty="0" smtClean="0"/>
              <a:t>§ </a:t>
            </a:r>
            <a:r>
              <a:rPr lang="pl-PL" dirty="0" smtClean="0"/>
              <a:t>1. Pierwszeństwo ograniczonych praw rzeczowych może być zmienione. Zmiana nie narusza praw mających pierwszeństwo niższe aniżeli prawo ustępujące pierwszeństwa, a wyższe aniżeli prawo, które uzyskuje pierwszeństwo ustępującego prawa.</a:t>
            </a:r>
          </a:p>
          <a:p>
            <a:pPr>
              <a:buNone/>
            </a:pPr>
            <a:r>
              <a:rPr lang="pl-PL" dirty="0" smtClean="0"/>
              <a:t>§ 2. Do zmiany pierwszeństwa praw rzeczowych ograniczonych potrzebna jest umowa między tym, czyje prawo ma ustąpić pierwszeństwa, a tym, czyje prawo ma uzyskać pierwszeństwo ustępującego prawa. Jeżeli chociaż jedno z tych praw jest ujawnione w księdze wieczystej, potrzebny jest także wpis do księgi wieczystej.</a:t>
            </a:r>
          </a:p>
          <a:p>
            <a:pPr>
              <a:buNone/>
            </a:pPr>
            <a:r>
              <a:rPr lang="pl-PL" dirty="0" smtClean="0"/>
              <a:t>§ 3. Zmiana pierwszeństwa staje się bezskuteczna z chwilą wygaśnięcia prawa, które ustąpiło </a:t>
            </a:r>
            <a:r>
              <a:rPr lang="pl-PL" dirty="0" smtClean="0"/>
              <a:t>pierwszeństwa.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ograniczone prawa rzeczowe</a:t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dirty="0" smtClean="0"/>
              <a:t>ochrona-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Art. 251 [Ochrona</a:t>
            </a:r>
            <a:r>
              <a:rPr lang="pl-PL" dirty="0" smtClean="0"/>
              <a:t>]</a:t>
            </a:r>
          </a:p>
          <a:p>
            <a:pPr>
              <a:buNone/>
            </a:pPr>
            <a:r>
              <a:rPr lang="pl-PL" dirty="0" smtClean="0"/>
              <a:t>Do </a:t>
            </a:r>
            <a:r>
              <a:rPr lang="pl-PL" dirty="0" smtClean="0"/>
              <a:t>ochrony praw rzeczowych ograniczonych stosuje się odpowiednio przepisy o ochronie </a:t>
            </a:r>
            <a:r>
              <a:rPr lang="pl-PL" dirty="0" smtClean="0"/>
              <a:t>własności</a:t>
            </a:r>
            <a:r>
              <a:rPr lang="pl-PL" dirty="0" smtClean="0"/>
              <a:t>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 smtClean="0"/>
              <a:t>o</a:t>
            </a:r>
            <a:r>
              <a:rPr lang="pl-PL" dirty="0" smtClean="0"/>
              <a:t>desłanie </a:t>
            </a:r>
            <a:r>
              <a:rPr lang="pl-PL" dirty="0" smtClean="0"/>
              <a:t>do przepisów o ochronie własności odnosi się do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art</a:t>
            </a:r>
            <a:r>
              <a:rPr lang="pl-PL" dirty="0" smtClean="0"/>
              <a:t>. 222–231 </a:t>
            </a:r>
            <a:r>
              <a:rPr lang="pl-PL" dirty="0" smtClean="0"/>
              <a:t>KC</a:t>
            </a:r>
          </a:p>
          <a:p>
            <a:r>
              <a:rPr lang="pl-PL" dirty="0" smtClean="0"/>
              <a:t>zastosowanie </a:t>
            </a:r>
            <a:r>
              <a:rPr lang="pl-PL" dirty="0" smtClean="0"/>
              <a:t>znajdują odpowiednio: </a:t>
            </a:r>
            <a:endParaRPr lang="pl-PL" dirty="0" smtClean="0"/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art</a:t>
            </a:r>
            <a:r>
              <a:rPr lang="pl-PL" dirty="0" smtClean="0"/>
              <a:t>. 222 KC </a:t>
            </a:r>
            <a:r>
              <a:rPr lang="pl-PL" dirty="0" smtClean="0"/>
              <a:t> (roszczenie windykacyjne </a:t>
            </a:r>
            <a:r>
              <a:rPr lang="pl-PL" dirty="0" smtClean="0"/>
              <a:t>i </a:t>
            </a:r>
            <a:r>
              <a:rPr lang="pl-PL" dirty="0" smtClean="0"/>
              <a:t>negatoryjne)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</a:t>
            </a:r>
            <a:r>
              <a:rPr lang="pl-PL" dirty="0" smtClean="0"/>
              <a:t>art. 223 KC </a:t>
            </a:r>
            <a:r>
              <a:rPr lang="pl-PL" dirty="0" smtClean="0"/>
              <a:t>(wyłączenie przedawnienie </a:t>
            </a:r>
            <a:r>
              <a:rPr lang="pl-PL" dirty="0" smtClean="0"/>
              <a:t>roszczeń windykacyjnych i negatoryjnych dotyczących </a:t>
            </a:r>
            <a:r>
              <a:rPr lang="pl-PL" dirty="0" smtClean="0"/>
              <a:t>nieruchomości)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art</a:t>
            </a:r>
            <a:r>
              <a:rPr lang="pl-PL" dirty="0" smtClean="0"/>
              <a:t>. 224–230 KC </a:t>
            </a:r>
            <a:r>
              <a:rPr lang="pl-PL" dirty="0" smtClean="0"/>
              <a:t>(rozliczenia między </a:t>
            </a:r>
            <a:r>
              <a:rPr lang="pl-PL" dirty="0" smtClean="0"/>
              <a:t>właścicielem </a:t>
            </a:r>
            <a:r>
              <a:rPr lang="pl-PL" dirty="0" smtClean="0"/>
              <a:t>a </a:t>
            </a:r>
            <a:r>
              <a:rPr lang="pl-PL" dirty="0" smtClean="0"/>
              <a:t>nieuprawnionym posiadaczem lub dzierżycielem </a:t>
            </a:r>
            <a:r>
              <a:rPr lang="pl-PL" dirty="0" smtClean="0"/>
              <a:t>rzeczy.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Nie </a:t>
            </a:r>
            <a:r>
              <a:rPr lang="pl-PL" dirty="0" smtClean="0"/>
              <a:t>znajduje natomiast zastosowania art. 231 KC </a:t>
            </a:r>
            <a:r>
              <a:rPr lang="pl-PL" dirty="0" smtClean="0"/>
              <a:t>(budynek </a:t>
            </a:r>
            <a:r>
              <a:rPr lang="pl-PL" dirty="0" smtClean="0"/>
              <a:t>na cudzym </a:t>
            </a:r>
            <a:r>
              <a:rPr lang="pl-PL" dirty="0" smtClean="0"/>
              <a:t>gruncie</a:t>
            </a:r>
            <a:r>
              <a:rPr lang="pl-PL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ochrona </a:t>
            </a:r>
            <a:r>
              <a:rPr lang="pl-PL" dirty="0" smtClean="0"/>
              <a:t>ograniczonych praw rzeczowych jest skuteczna </a:t>
            </a:r>
            <a:r>
              <a:rPr lang="pl-PL" b="1" i="1" dirty="0" smtClean="0">
                <a:solidFill>
                  <a:srgbClr val="FF0000"/>
                </a:solidFill>
              </a:rPr>
              <a:t>erga </a:t>
            </a:r>
            <a:r>
              <a:rPr lang="pl-PL" b="1" i="1" dirty="0" err="1" smtClean="0">
                <a:solidFill>
                  <a:srgbClr val="FF0000"/>
                </a:solidFill>
              </a:rPr>
              <a:t>omnes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i="1" dirty="0" err="1" smtClean="0"/>
              <a:t>numerus</a:t>
            </a:r>
            <a:r>
              <a:rPr lang="pl-PL" i="1" dirty="0" smtClean="0"/>
              <a:t> </a:t>
            </a:r>
            <a:r>
              <a:rPr lang="pl-PL" i="1" dirty="0" err="1" smtClean="0"/>
              <a:t>clausus</a:t>
            </a:r>
            <a:r>
              <a:rPr lang="pl-PL" i="1" dirty="0" smtClean="0"/>
              <a:t> </a:t>
            </a:r>
            <a:r>
              <a:rPr lang="pl-PL" dirty="0" smtClean="0"/>
              <a:t>ograniczonych praw rzeczowych</a:t>
            </a:r>
          </a:p>
          <a:p>
            <a:pPr algn="just"/>
            <a:r>
              <a:rPr lang="pl-PL" b="1" dirty="0" smtClean="0"/>
              <a:t>zamknięty katalog</a:t>
            </a:r>
            <a:r>
              <a:rPr lang="pl-PL" dirty="0" smtClean="0"/>
              <a:t> ograniczonych praw rzeczowych </a:t>
            </a:r>
            <a:endParaRPr lang="pl-PL" b="1" dirty="0" smtClean="0"/>
          </a:p>
          <a:p>
            <a:pPr algn="just"/>
            <a:r>
              <a:rPr lang="pl-PL" dirty="0" smtClean="0"/>
              <a:t>o tym, czy określone prawo można zakwalifikować jako ograniczone prawo rzeczowe, </a:t>
            </a:r>
            <a:r>
              <a:rPr lang="pl-PL" dirty="0" smtClean="0"/>
              <a:t>decyduje </a:t>
            </a:r>
            <a:r>
              <a:rPr lang="pl-PL" b="1" dirty="0" smtClean="0"/>
              <a:t>tylko ustawodawca</a:t>
            </a:r>
          </a:p>
          <a:p>
            <a:pPr algn="just"/>
            <a:r>
              <a:rPr lang="pl-PL" dirty="0" smtClean="0"/>
              <a:t>ograniczonym prawem rzeczowym jest </a:t>
            </a:r>
            <a:r>
              <a:rPr lang="pl-PL" b="1" dirty="0" smtClean="0"/>
              <a:t>tylko i jedynie</a:t>
            </a:r>
            <a:r>
              <a:rPr lang="pl-PL" dirty="0" smtClean="0"/>
              <a:t> prawo, które tak zostało określone w ustawie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i="1" dirty="0" err="1" smtClean="0"/>
              <a:t>numerus</a:t>
            </a:r>
            <a:r>
              <a:rPr lang="pl-PL" i="1" dirty="0" smtClean="0"/>
              <a:t> </a:t>
            </a:r>
            <a:r>
              <a:rPr lang="pl-PL" i="1" dirty="0" err="1" smtClean="0"/>
              <a:t>clausus</a:t>
            </a:r>
            <a:r>
              <a:rPr lang="pl-PL" i="1" dirty="0" smtClean="0"/>
              <a:t> </a:t>
            </a:r>
            <a:r>
              <a:rPr lang="pl-PL" dirty="0" smtClean="0"/>
              <a:t>ograniczonych praw rzeczowych</a:t>
            </a:r>
          </a:p>
          <a:p>
            <a:r>
              <a:rPr lang="pl-PL" dirty="0" smtClean="0"/>
              <a:t>prawo bezwzględne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obciążenie </a:t>
            </a:r>
            <a:r>
              <a:rPr lang="pl-PL" b="1" dirty="0" smtClean="0">
                <a:solidFill>
                  <a:srgbClr val="FF0000"/>
                </a:solidFill>
              </a:rPr>
              <a:t>nieokreślonego kręgu osób </a:t>
            </a:r>
            <a:r>
              <a:rPr lang="pl-PL" dirty="0" smtClean="0"/>
              <a:t>pewnymi obowiązkami wobec podmiotu takiego prawa</a:t>
            </a:r>
          </a:p>
          <a:p>
            <a:r>
              <a:rPr lang="pl-PL" dirty="0" smtClean="0"/>
              <a:t>uprawnienia o charakterze bezwzględnym mogą istnieć tylko w sytuacjach wskazanych w przepisach prawnych - brak kompetencji podmiotów prawa cywilnego do kreowania takich praw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Art. 244 [Katalog]</a:t>
            </a:r>
          </a:p>
          <a:p>
            <a:pPr>
              <a:buNone/>
            </a:pPr>
            <a:r>
              <a:rPr lang="pl-PL" dirty="0" smtClean="0"/>
              <a:t>§ 1. Ograniczonymi prawami rzeczowymi są: użytkowanie, służebność, zastaw, spółdzielcze własnościowe prawo do lokalu oraz hipoteka.</a:t>
            </a:r>
          </a:p>
          <a:p>
            <a:pPr>
              <a:buNone/>
            </a:pPr>
            <a:r>
              <a:rPr lang="pl-PL" dirty="0" smtClean="0"/>
              <a:t>§ 2. Spółdzielcze własnościowe prawo do lokalu oraz hipotekę regulują odrębne przepisy.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użytkowanie</a:t>
            </a:r>
          </a:p>
          <a:p>
            <a:r>
              <a:rPr lang="pl-PL" dirty="0" smtClean="0"/>
              <a:t> służebność</a:t>
            </a:r>
          </a:p>
          <a:p>
            <a:r>
              <a:rPr lang="pl-PL" dirty="0" smtClean="0"/>
              <a:t>z</a:t>
            </a:r>
            <a:r>
              <a:rPr lang="pl-PL" dirty="0" smtClean="0"/>
              <a:t>astaw</a:t>
            </a:r>
            <a:endParaRPr lang="pl-PL" dirty="0" smtClean="0"/>
          </a:p>
          <a:p>
            <a:r>
              <a:rPr lang="pl-PL" dirty="0" smtClean="0"/>
              <a:t>spółdzielcze własnościowe prawo do lokalu</a:t>
            </a:r>
          </a:p>
          <a:p>
            <a:r>
              <a:rPr lang="pl-PL" dirty="0" smtClean="0"/>
              <a:t> hipoteka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przedmiotem ograniczonych praw rzeczowych są (</a:t>
            </a:r>
            <a:r>
              <a:rPr lang="pl-PL" u="sng" dirty="0" smtClean="0"/>
              <a:t>co do zasady</a:t>
            </a:r>
            <a:r>
              <a:rPr lang="pl-PL" dirty="0" smtClean="0"/>
              <a:t>) </a:t>
            </a:r>
            <a:r>
              <a:rPr lang="pl-PL" b="1" dirty="0" smtClean="0"/>
              <a:t>rzeczy</a:t>
            </a:r>
          </a:p>
          <a:p>
            <a:endParaRPr lang="pl-PL" b="1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928662" y="2643182"/>
          <a:ext cx="7000924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214414" y="3000372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rzeczy ruchome </a:t>
            </a:r>
          </a:p>
          <a:p>
            <a:pPr algn="ctr"/>
            <a:r>
              <a:rPr lang="pl-PL" dirty="0" smtClean="0"/>
              <a:t>i nieruchomości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500430" y="292893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rzeczy ruchome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715008" y="300037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nieruchomości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ograniczone prawa rzeczowe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przedmiotem ograniczonych praw rzeczowych są (</a:t>
            </a:r>
            <a:r>
              <a:rPr lang="pl-PL" u="sng" dirty="0" smtClean="0">
                <a:solidFill>
                  <a:schemeClr val="tx2"/>
                </a:solidFill>
              </a:rPr>
              <a:t>co do zasady</a:t>
            </a:r>
            <a:r>
              <a:rPr lang="pl-PL" dirty="0" smtClean="0"/>
              <a:t>) </a:t>
            </a:r>
            <a:r>
              <a:rPr lang="pl-PL" b="1" dirty="0" smtClean="0">
                <a:solidFill>
                  <a:srgbClr val="FF0000"/>
                </a:solidFill>
              </a:rPr>
              <a:t>rzeczy</a:t>
            </a:r>
          </a:p>
          <a:p>
            <a:r>
              <a:rPr lang="pl-PL" dirty="0" smtClean="0"/>
              <a:t>poza prawem własności </a:t>
            </a:r>
            <a:r>
              <a:rPr lang="pl-PL" b="1" dirty="0" smtClean="0">
                <a:solidFill>
                  <a:srgbClr val="FF0000"/>
                </a:solidFill>
              </a:rPr>
              <a:t>rzeczy</a:t>
            </a:r>
            <a:r>
              <a:rPr lang="pl-PL" dirty="0" smtClean="0"/>
              <a:t>, ograniczone prawa rzeczowe mogą również obciążać </a:t>
            </a:r>
            <a:r>
              <a:rPr lang="pl-PL" b="1" dirty="0" smtClean="0"/>
              <a:t>inne prawa majątkowe, np.: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1) użytkowanie </a:t>
            </a:r>
            <a:r>
              <a:rPr lang="pl-PL" b="1" dirty="0" smtClean="0"/>
              <a:t>praw</a:t>
            </a:r>
            <a:r>
              <a:rPr lang="pl-PL" dirty="0" smtClean="0"/>
              <a:t> (art. 265 KC);</a:t>
            </a:r>
          </a:p>
          <a:p>
            <a:pPr>
              <a:buNone/>
            </a:pPr>
            <a:r>
              <a:rPr lang="pl-PL" dirty="0" smtClean="0"/>
              <a:t>2) zastaw </a:t>
            </a:r>
            <a:r>
              <a:rPr lang="pl-PL" b="1" dirty="0" smtClean="0"/>
              <a:t>na prawach </a:t>
            </a:r>
            <a:r>
              <a:rPr lang="pl-PL" dirty="0" smtClean="0"/>
              <a:t>(art. 327 KC);</a:t>
            </a:r>
          </a:p>
          <a:p>
            <a:pPr>
              <a:buNone/>
            </a:pPr>
            <a:r>
              <a:rPr lang="pl-PL" dirty="0" smtClean="0"/>
              <a:t>3) hipotekę </a:t>
            </a:r>
            <a:r>
              <a:rPr lang="pl-PL" b="1" dirty="0" smtClean="0"/>
              <a:t>na prawie użytkowania wieczystego </a:t>
            </a:r>
            <a:r>
              <a:rPr lang="pl-PL" dirty="0" smtClean="0"/>
              <a:t>(art. 65 ust. 3 ustawy o księgach wieczystych i hipotece);</a:t>
            </a:r>
          </a:p>
          <a:p>
            <a:pPr>
              <a:buNone/>
            </a:pPr>
            <a:r>
              <a:rPr lang="pl-PL" dirty="0" smtClean="0"/>
              <a:t>4) hipotekę </a:t>
            </a:r>
            <a:r>
              <a:rPr lang="pl-PL" b="1" dirty="0" smtClean="0"/>
              <a:t>na spółdzielczym własnościowym prawie do lokalu </a:t>
            </a:r>
            <a:r>
              <a:rPr lang="pl-PL" dirty="0" smtClean="0"/>
              <a:t>(art. 65 ust. 4 ustawy o księgach wieczystych i hipotece);</a:t>
            </a:r>
          </a:p>
          <a:p>
            <a:pPr>
              <a:buNone/>
            </a:pPr>
            <a:r>
              <a:rPr lang="pl-PL" dirty="0" smtClean="0"/>
              <a:t>5) hipotekę </a:t>
            </a:r>
            <a:r>
              <a:rPr lang="pl-PL" b="1" dirty="0" smtClean="0"/>
              <a:t>na wierzytelności zabezpieczonej hipoteką </a:t>
            </a:r>
            <a:r>
              <a:rPr lang="pl-PL" dirty="0" smtClean="0"/>
              <a:t>(art. 65 ust. 4 ustawy o księgach wieczystych i hipotece).</a:t>
            </a:r>
          </a:p>
          <a:p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1894</Words>
  <PresentationFormat>Pokaz na ekranie (4:3)</PresentationFormat>
  <Paragraphs>181</Paragraphs>
  <Slides>33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Motyw pakietu Office</vt:lpstr>
      <vt:lpstr>ograniczone prawa rzeczowe</vt:lpstr>
      <vt:lpstr>ograniczone prawa rzeczowe </vt:lpstr>
      <vt:lpstr>ograniczone prawa rzeczowe</vt:lpstr>
      <vt:lpstr>ograniczone prawa rzeczowe</vt:lpstr>
      <vt:lpstr>ograniczone prawa rzeczowe</vt:lpstr>
      <vt:lpstr>ograniczone prawa rzeczowe</vt:lpstr>
      <vt:lpstr>ograniczone prawa rzeczowe</vt:lpstr>
      <vt:lpstr>ograniczone prawa rzeczowe</vt:lpstr>
      <vt:lpstr>ograniczone prawa rzeczowe</vt:lpstr>
      <vt:lpstr>ograniczone prawa rzeczowe -funkcje-</vt:lpstr>
      <vt:lpstr>ograniczone prawa rzeczowe -charakter-</vt:lpstr>
      <vt:lpstr>ograniczone prawa rzeczowe -charakter-</vt:lpstr>
      <vt:lpstr>ograniczone prawa rzeczowe -charakter-</vt:lpstr>
      <vt:lpstr>ograniczone prawa rzeczowe -ustanowienie- </vt:lpstr>
      <vt:lpstr>ograniczone prawa rzeczowe -ustanowienie- </vt:lpstr>
      <vt:lpstr>ograniczone prawa rzeczowe -ustanowienie- </vt:lpstr>
      <vt:lpstr>ograniczone prawa rzeczowe -ustanowienie- </vt:lpstr>
      <vt:lpstr>ograniczone prawa rzeczowe -ustanowienie- </vt:lpstr>
      <vt:lpstr>ograniczone prawa rzeczowe -ustanowienie-</vt:lpstr>
      <vt:lpstr>Slajd 20</vt:lpstr>
      <vt:lpstr>ograniczone prawa rzeczowe - przeniesienie-  </vt:lpstr>
      <vt:lpstr>ograniczone prawa rzeczowe - przeniesienie-  </vt:lpstr>
      <vt:lpstr>ograniczone prawa rzeczowe - przeniesienie-  </vt:lpstr>
      <vt:lpstr>ograniczone prawa rzeczowe - przeniesienie-  </vt:lpstr>
      <vt:lpstr>ograniczone prawa rzeczowe - przeniesienie-  </vt:lpstr>
      <vt:lpstr>ograniczone prawa rzeczowe - zrzeczenie się -  </vt:lpstr>
      <vt:lpstr>ograniczone prawa rzeczowe - zrzeczenie się -  </vt:lpstr>
      <vt:lpstr>ograniczone prawa rzeczowe - konfuzja -  </vt:lpstr>
      <vt:lpstr>ograniczone prawa rzeczowe - konfuzja -  </vt:lpstr>
      <vt:lpstr>ograniczone prawa rzeczowe - zmiana treści -  </vt:lpstr>
      <vt:lpstr>ograniczone prawa rzeczowe - zmiana treści -  </vt:lpstr>
      <vt:lpstr>ograniczone prawa rzeczowe - pierwszeństwo-</vt:lpstr>
      <vt:lpstr>ograniczone prawa rzeczowe - ochrona-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ograniczone prawa rzeczowe</dc:title>
  <dc:creator>Agata</dc:creator>
  <cp:lastModifiedBy>Agata</cp:lastModifiedBy>
  <cp:revision>16</cp:revision>
  <dcterms:created xsi:type="dcterms:W3CDTF">2018-10-18T16:38:45Z</dcterms:created>
  <dcterms:modified xsi:type="dcterms:W3CDTF">2018-10-19T16:38:04Z</dcterms:modified>
</cp:coreProperties>
</file>