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  <p:sldId id="269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37C75-3B88-C306-FADB-B4CEBD205690}" v="206" dt="2023-12-07T09:29:22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27A0A-D244-406D-A65D-06FA24FFCDF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318F-6425-4C4F-8361-53177AC16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8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Office for </a:t>
            </a:r>
            <a:r>
              <a:rPr lang="pl-PL" dirty="0" err="1"/>
              <a:t>Harmonisation</a:t>
            </a:r>
            <a:r>
              <a:rPr lang="pl-PL" dirty="0"/>
              <a:t> in the </a:t>
            </a:r>
            <a:r>
              <a:rPr lang="pl-PL" dirty="0" err="1"/>
              <a:t>Internal</a:t>
            </a:r>
            <a:r>
              <a:rPr lang="pl-PL" dirty="0"/>
              <a:t> Market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318F-6425-4C4F-8361-53177AC160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49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7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7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4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2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1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7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2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8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8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4822-3295-416A-9FE6-F4B9BE83970E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86E9-04ED-44A5-AE42-5C067790C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umcyfrowe.pl/wp-content/uploads/2015/12/CC-Dozwolony-u%C5%BCytek-dzie%C5%82-osieroconych-infografika-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1487" y="1072724"/>
            <a:ext cx="7772400" cy="1470025"/>
          </a:xfrm>
        </p:spPr>
        <p:txBody>
          <a:bodyPr/>
          <a:lstStyle/>
          <a:p>
            <a:r>
              <a:rPr lang="pl-PL" dirty="0"/>
              <a:t>Dozwolony użytek utworów osieroconych + Dane otwarte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033215"/>
            <a:ext cx="6400800" cy="33107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/>
              <a:t>2015 nowelizacja Prawa autorskiego </a:t>
            </a:r>
            <a:endParaRPr lang="pl-PL"/>
          </a:p>
          <a:p>
            <a:r>
              <a:rPr lang="pl-PL" dirty="0"/>
              <a:t>+</a:t>
            </a:r>
          </a:p>
          <a:p>
            <a:endParaRPr lang="pl-PL" dirty="0">
              <a:solidFill>
                <a:srgbClr val="898989"/>
              </a:solidFill>
              <a:latin typeface="Calibri"/>
              <a:ea typeface="Calibri"/>
              <a:cs typeface="Calibri"/>
            </a:endParaRPr>
          </a:p>
          <a:p>
            <a:r>
              <a:rPr lang="pl-PL">
                <a:solidFill>
                  <a:srgbClr val="1B1B1B"/>
                </a:solidFill>
                <a:latin typeface="-apple-system-font"/>
                <a:ea typeface="Calibri"/>
                <a:cs typeface="Calibri"/>
              </a:rPr>
              <a:t>Ustawa z dnia 11 sierpnia 2021 r. o otwartych danych i ponownym wykorzystywaniu informacji sektora publicznego</a:t>
            </a:r>
            <a:endParaRPr lang="pl-PL"/>
          </a:p>
          <a:p>
            <a:endParaRPr lang="pl-P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53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Procedura wygaśnięcia statusu utworu osieroconego – przez autora lub osobę uprawniona.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Graficzne opracowanie:</a:t>
            </a:r>
          </a:p>
          <a:p>
            <a:r>
              <a:rPr lang="en-GB" dirty="0">
                <a:hlinkClick r:id="rId2"/>
              </a:rPr>
              <a:t>https://centrumcyfrowe.pl/wp-content/uploads/2015/12/CC-Dozwolony-u%C5%BCytek-dzie%C5%82-osieroconych-infografika-1.pdf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5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59DF77-477F-4750-5B67-E5F6CF6B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err="1"/>
              <a:t>Ustawa</a:t>
            </a:r>
            <a:r>
              <a:rPr lang="en-US"/>
              <a:t> o </a:t>
            </a:r>
            <a:r>
              <a:rPr lang="en-US" err="1"/>
              <a:t>otwartych</a:t>
            </a:r>
            <a:r>
              <a:rPr lang="en-US"/>
              <a:t> </a:t>
            </a:r>
            <a:r>
              <a:rPr lang="en-US" err="1"/>
              <a:t>danych</a:t>
            </a:r>
            <a:endParaRPr lang="en-US" dirty="0" err="1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B1E84D-C64C-0656-CB0B-D2E3395DC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err="1"/>
              <a:t>Przepisów</a:t>
            </a:r>
            <a:r>
              <a:rPr lang="en-US" sz="2400"/>
              <a:t> </a:t>
            </a:r>
            <a:r>
              <a:rPr lang="en-US" sz="2400" err="1"/>
              <a:t>ustawy</a:t>
            </a:r>
            <a:r>
              <a:rPr lang="en-US" sz="2400"/>
              <a:t> </a:t>
            </a:r>
            <a:r>
              <a:rPr lang="en-US" sz="2400" err="1"/>
              <a:t>nie</a:t>
            </a:r>
            <a:r>
              <a:rPr lang="en-US" sz="2400"/>
              <a:t> </a:t>
            </a:r>
            <a:r>
              <a:rPr lang="en-US" sz="2400" err="1"/>
              <a:t>stosuje</a:t>
            </a:r>
            <a:r>
              <a:rPr lang="en-US" sz="2400"/>
              <a:t> </a:t>
            </a:r>
            <a:r>
              <a:rPr lang="en-US" sz="2400" err="1"/>
              <a:t>się</a:t>
            </a:r>
            <a:r>
              <a:rPr lang="en-US" sz="2400"/>
              <a:t> do </a:t>
            </a:r>
            <a:r>
              <a:rPr lang="en-US" sz="2400" err="1"/>
              <a:t>informacji</a:t>
            </a:r>
            <a:r>
              <a:rPr lang="en-US" sz="2400"/>
              <a:t> </a:t>
            </a:r>
            <a:r>
              <a:rPr lang="en-US" sz="2400" err="1"/>
              <a:t>sektora</a:t>
            </a:r>
            <a:r>
              <a:rPr lang="en-US" sz="2400"/>
              <a:t> </a:t>
            </a:r>
            <a:r>
              <a:rPr lang="en-US" sz="2400" err="1"/>
              <a:t>publicznego</a:t>
            </a:r>
            <a:r>
              <a:rPr lang="en-US" sz="2400"/>
              <a:t> </a:t>
            </a:r>
            <a:r>
              <a:rPr lang="en-US" sz="2400" err="1"/>
              <a:t>będących</a:t>
            </a:r>
            <a:r>
              <a:rPr lang="en-US" sz="2400"/>
              <a:t> w </a:t>
            </a:r>
            <a:r>
              <a:rPr lang="en-US" sz="2400" err="1"/>
              <a:t>posiadaniu</a:t>
            </a:r>
            <a:r>
              <a:rPr lang="en-US" sz="2400"/>
              <a:t>:</a:t>
            </a:r>
          </a:p>
          <a:p>
            <a:pPr>
              <a:lnSpc>
                <a:spcPct val="90000"/>
              </a:lnSpc>
            </a:pPr>
            <a:r>
              <a:rPr lang="en-US" sz="2400" err="1"/>
              <a:t>państwowych</a:t>
            </a:r>
            <a:r>
              <a:rPr lang="en-US" sz="2400"/>
              <a:t> </a:t>
            </a:r>
            <a:r>
              <a:rPr lang="en-US" sz="2400" err="1"/>
              <a:t>instytucji</a:t>
            </a:r>
            <a:r>
              <a:rPr lang="en-US" sz="2400"/>
              <a:t> </a:t>
            </a:r>
            <a:r>
              <a:rPr lang="en-US" sz="2400" err="1"/>
              <a:t>kultury</a:t>
            </a:r>
            <a:r>
              <a:rPr lang="en-US" sz="2400"/>
              <a:t>, </a:t>
            </a:r>
            <a:r>
              <a:rPr lang="en-US" sz="2400" err="1"/>
              <a:t>samorządowych</a:t>
            </a:r>
            <a:r>
              <a:rPr lang="en-US" sz="2400"/>
              <a:t> </a:t>
            </a:r>
            <a:r>
              <a:rPr lang="en-US" sz="2400" err="1"/>
              <a:t>instytucji</a:t>
            </a:r>
            <a:r>
              <a:rPr lang="en-US" sz="2400"/>
              <a:t> </a:t>
            </a:r>
            <a:r>
              <a:rPr lang="en-US" sz="2400" err="1"/>
              <a:t>kultury</a:t>
            </a:r>
            <a:r>
              <a:rPr lang="en-US" sz="2400"/>
              <a:t> </a:t>
            </a:r>
            <a:r>
              <a:rPr lang="en-US" sz="2400" err="1"/>
              <a:t>oraz</a:t>
            </a:r>
            <a:r>
              <a:rPr lang="en-US" sz="2400"/>
              <a:t> </a:t>
            </a:r>
            <a:r>
              <a:rPr lang="en-US" sz="2400" err="1"/>
              <a:t>innych</a:t>
            </a:r>
            <a:r>
              <a:rPr lang="en-US" sz="2400"/>
              <a:t> </a:t>
            </a:r>
            <a:r>
              <a:rPr lang="en-US" sz="2400" err="1"/>
              <a:t>podmiotów</a:t>
            </a:r>
            <a:r>
              <a:rPr lang="en-US" sz="2400"/>
              <a:t> </a:t>
            </a:r>
            <a:r>
              <a:rPr lang="en-US" sz="2400" err="1"/>
              <a:t>prowadzących</a:t>
            </a:r>
            <a:r>
              <a:rPr lang="en-US" sz="2400"/>
              <a:t> </a:t>
            </a:r>
            <a:r>
              <a:rPr lang="en-US" sz="2400" err="1"/>
              <a:t>działalność</a:t>
            </a:r>
            <a:r>
              <a:rPr lang="en-US" sz="2400"/>
              <a:t> </a:t>
            </a:r>
            <a:r>
              <a:rPr lang="en-US" sz="2400" err="1"/>
              <a:t>kulturalną</a:t>
            </a:r>
            <a:r>
              <a:rPr lang="en-US" sz="2400"/>
              <a:t>, z </a:t>
            </a:r>
            <a:r>
              <a:rPr lang="en-US" sz="2400" err="1"/>
              <a:t>wyjątkiem</a:t>
            </a:r>
            <a:r>
              <a:rPr lang="en-US" sz="2400"/>
              <a:t> </a:t>
            </a:r>
            <a:r>
              <a:rPr lang="en-US" sz="2400" err="1"/>
              <a:t>muzeów</a:t>
            </a:r>
            <a:r>
              <a:rPr lang="en-US" sz="2400"/>
              <a:t> </a:t>
            </a:r>
            <a:r>
              <a:rPr lang="en-US" sz="2400" err="1"/>
              <a:t>państwowych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muzeów</a:t>
            </a:r>
            <a:r>
              <a:rPr lang="en-US" sz="2400"/>
              <a:t> </a:t>
            </a:r>
            <a:r>
              <a:rPr lang="en-US" sz="2400" err="1"/>
              <a:t>samorządowych</a:t>
            </a:r>
            <a:r>
              <a:rPr lang="en-US" sz="2400"/>
              <a:t> ) </a:t>
            </a:r>
            <a:r>
              <a:rPr lang="en-US" sz="2400" err="1"/>
              <a:t>oraz</a:t>
            </a:r>
            <a:r>
              <a:rPr lang="en-US" sz="2400"/>
              <a:t> </a:t>
            </a:r>
            <a:r>
              <a:rPr lang="en-US" sz="2400" err="1"/>
              <a:t>bibliotek</a:t>
            </a:r>
            <a:r>
              <a:rPr lang="en-US" sz="2400"/>
              <a:t> </a:t>
            </a:r>
            <a:r>
              <a:rPr lang="en-US" sz="2400" err="1"/>
              <a:t>publicznych</a:t>
            </a:r>
            <a:r>
              <a:rPr lang="en-US" sz="2400"/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90F568-0317-742E-B26F-74BB4CA3D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600"/>
              <a:t>informacja sektora publicznego - każda treść lub jej część, niezależnie od sposobu utrwalenia, w szczególności w postaci papierowej, elektronicznej, dźwiękowej, wizualnej lub audiowizualnej, będącą w posiadaniu podmiotu zobowiązanego;</a:t>
            </a:r>
          </a:p>
        </p:txBody>
      </p:sp>
    </p:spTree>
    <p:extLst>
      <p:ext uri="{BB962C8B-B14F-4D97-AF65-F5344CB8AC3E}">
        <p14:creationId xmlns:p14="http://schemas.microsoft.com/office/powerpoint/2010/main" val="311657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EBCDD6-0F21-58F0-9C6F-B54A4006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Calibri"/>
                <a:cs typeface="Calibri"/>
              </a:rPr>
              <a:t>Informacje sektora publicznego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79DB9-653E-B312-AF27-2B33635E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1400" b="1" dirty="0">
                <a:latin typeface="Helvetica Neue"/>
              </a:rPr>
              <a:t>Udostępnienie skanów 3D do użytku komercyjnego przez muzeum</a:t>
            </a:r>
            <a:endParaRPr lang="pl-PL" sz="1400" dirty="0">
              <a:ea typeface="Calibri"/>
              <a:cs typeface="Calibri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1400" dirty="0">
                <a:latin typeface="Helvetica Neue"/>
              </a:rPr>
              <a:t>Firma projektowa zgłosiła się do muzeum, ponieważ chciała pozyskać pliki cyfrowe obrazujące w 3D obiekty znajdujące się w zbiorach instytucji do wykorzystania w swoich komercyjnych projektach (np. jako element gry komputerowej). Firmie chodzi o następujące obiekty:</a:t>
            </a:r>
            <a:endParaRPr lang="pl-PL" sz="1400" dirty="0">
              <a:ea typeface="Calibri"/>
              <a:cs typeface="Calibri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1400" dirty="0">
                <a:latin typeface="Helvetica Neue"/>
              </a:rPr>
              <a:t>skan 3D fotelu – autor projektu jest znany, jednak wykonawca jest nieznany – fotel pochodzi z początków XX wieku;</a:t>
            </a:r>
            <a:endParaRPr lang="pl-PL" sz="1400">
              <a:ea typeface="Calibri"/>
              <a:cs typeface="Calibri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1400" dirty="0">
                <a:latin typeface="Helvetica Neue"/>
              </a:rPr>
              <a:t>B. skan 3D rzeźby, która przeszła już do domeny publicznej.</a:t>
            </a:r>
            <a:endParaRPr lang="en-US" sz="1400" dirty="0">
              <a:ea typeface="Calibri"/>
              <a:cs typeface="Calibri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1400" dirty="0">
                <a:latin typeface="Helvetica Neue"/>
              </a:rPr>
              <a:t>Obiekty te zostały już </a:t>
            </a:r>
            <a:r>
              <a:rPr lang="pl-PL" sz="1400" err="1">
                <a:latin typeface="Helvetica Neue"/>
              </a:rPr>
              <a:t>zdigitalizowane</a:t>
            </a:r>
            <a:r>
              <a:rPr lang="pl-PL" sz="1400" dirty="0">
                <a:latin typeface="Helvetica Neue"/>
              </a:rPr>
              <a:t> w formie skanów 3D przez instytucję, w której zbiorach jest oryginał. Czy instytucja musi udostępnić te skany? Czy może w jakiś sposób ograniczyć ich wykorzystanie?</a:t>
            </a:r>
            <a:endParaRPr lang="pl-PL" sz="1400" dirty="0">
              <a:ea typeface="Calibri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pl-PL" sz="1800" b="1" dirty="0">
                <a:solidFill>
                  <a:schemeClr val="tx2"/>
                </a:solidFill>
                <a:latin typeface="Helvetica Neue"/>
              </a:rPr>
              <a:t>Ustawa z 23 lipca 2021 r. o otwartych danych i ponownym wykorzystywaniu informacji sektora publicznego  - art. 14,15,18,19</a:t>
            </a:r>
            <a:endParaRPr lang="pl-PL" sz="1800" b="1">
              <a:solidFill>
                <a:schemeClr val="tx2"/>
              </a:solidFill>
              <a:ea typeface="Calibri"/>
              <a:cs typeface="Calibri"/>
            </a:endParaRPr>
          </a:p>
          <a:p>
            <a:endParaRPr lang="pl-PL" sz="4000" dirty="0">
              <a:ea typeface="Calibri"/>
              <a:cs typeface="Calibri"/>
            </a:endParaRPr>
          </a:p>
          <a:p>
            <a:endParaRPr lang="pl-PL"/>
          </a:p>
          <a:p>
            <a:endParaRPr lang="pl-P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16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9A7A8D-F4E7-C77B-BAB2-5A5C00C0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1539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Calibri"/>
              </a:rPr>
              <a:t>Bolesław </a:t>
            </a:r>
            <a:r>
              <a:rPr lang="en-US" dirty="0" err="1">
                <a:ea typeface="Calibri"/>
                <a:cs typeface="Calibri"/>
              </a:rPr>
              <a:t>Chrobry</a:t>
            </a:r>
            <a:r>
              <a:rPr lang="en-US" dirty="0">
                <a:ea typeface="Calibri"/>
                <a:cs typeface="Calibri"/>
              </a:rPr>
              <a:t> Jana </a:t>
            </a:r>
            <a:r>
              <a:rPr lang="en-US" dirty="0" err="1">
                <a:ea typeface="Calibri"/>
                <a:cs typeface="Calibri"/>
              </a:rPr>
              <a:t>Matejki</a:t>
            </a:r>
            <a:endParaRPr lang="en-US" dirty="0" err="1"/>
          </a:p>
        </p:txBody>
      </p:sp>
      <p:pic>
        <p:nvPicPr>
          <p:cNvPr id="4" name="Symbol zastępczy zawartości 3" descr="Obraz zawierający obraz, Ludzka twarz, portret, sztuka&#10;&#10;Opis wygenerowany automatycznie">
            <a:extLst>
              <a:ext uri="{FF2B5EF4-FFF2-40B4-BE49-F238E27FC236}">
                <a16:creationId xmlns:a16="http://schemas.microsoft.com/office/drawing/2014/main" id="{D045BA25-F392-68E4-480D-8EC9E3A970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4" b="8942"/>
          <a:stretch/>
        </p:blipFill>
        <p:spPr>
          <a:xfrm>
            <a:off x="457200" y="1600200"/>
            <a:ext cx="4038600" cy="4525963"/>
          </a:xfrm>
          <a:noFill/>
        </p:spPr>
      </p:pic>
      <p:pic>
        <p:nvPicPr>
          <p:cNvPr id="5" name="Symbol zastępczy zawartości 4" descr="Obraz zawierający kreskówka&#10;&#10;Opis wygenerowany automatycznie">
            <a:extLst>
              <a:ext uri="{FF2B5EF4-FFF2-40B4-BE49-F238E27FC236}">
                <a16:creationId xmlns:a16="http://schemas.microsoft.com/office/drawing/2014/main" id="{4CF7D320-F432-D512-8748-A7CD5671C3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0553" y="1805781"/>
            <a:ext cx="3353894" cy="41148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68307CA-1AA3-8BD4-242B-A9D711C34F17}"/>
              </a:ext>
            </a:extLst>
          </p:cNvPr>
          <p:cNvSpPr txBox="1">
            <a:spLocks/>
          </p:cNvSpPr>
          <p:nvPr/>
        </p:nvSpPr>
        <p:spPr>
          <a:xfrm>
            <a:off x="4360661" y="325999"/>
            <a:ext cx="4415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"/>
                <a:cs typeface="Calibri"/>
              </a:rPr>
              <a:t>Deska </a:t>
            </a:r>
            <a:r>
              <a:rPr lang="en-US" dirty="0" err="1">
                <a:ea typeface="Calibri"/>
                <a:cs typeface="Calibri"/>
              </a:rPr>
              <a:t>sedesowa</a:t>
            </a:r>
            <a:r>
              <a:rPr lang="en-US" dirty="0">
                <a:ea typeface="Calibri"/>
                <a:cs typeface="Calibri"/>
              </a:rPr>
              <a:t> frog king</a:t>
            </a:r>
          </a:p>
        </p:txBody>
      </p:sp>
    </p:spTree>
    <p:extLst>
      <p:ext uri="{BB962C8B-B14F-4D97-AF65-F5344CB8AC3E}">
        <p14:creationId xmlns:p14="http://schemas.microsoft.com/office/powerpoint/2010/main" val="246476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1A5057-5741-0520-8681-A9A024D2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Calibri"/>
                <a:cs typeface="Calibri"/>
              </a:rPr>
              <a:t>Art.15 ust 2 ustawy o otwartych danych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D49D59-811C-DA89-62BC-888CE820B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0113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solidFill>
                  <a:srgbClr val="212529"/>
                </a:solidFill>
                <a:ea typeface="+mn-lt"/>
                <a:cs typeface="+mn-lt"/>
              </a:rPr>
              <a:t>Muzea państwowe, muzea samorządowe, biblioteki publiczne, biblioteki naukowe, biblioteki pedagogiczne i archiwa mogą określić inne niż wymienione w ust. 1 warunki ponownego wykorzystywania ograniczające wykorzystywanie informacji sektora publicznego:</a:t>
            </a:r>
            <a:endParaRPr lang="pl-PL" sz="2000">
              <a:ea typeface="Calibri"/>
              <a:cs typeface="Calibri"/>
            </a:endParaRPr>
          </a:p>
          <a:p>
            <a:r>
              <a:rPr lang="pl-PL" sz="2000">
                <a:solidFill>
                  <a:srgbClr val="212529"/>
                </a:solidFill>
                <a:ea typeface="+mn-lt"/>
                <a:cs typeface="+mn-lt"/>
              </a:rPr>
              <a:t>1) </a:t>
            </a:r>
            <a:endParaRPr lang="pl-PL" sz="2000">
              <a:ea typeface="Calibri"/>
              <a:cs typeface="Calibri"/>
            </a:endParaRPr>
          </a:p>
          <a:p>
            <a:r>
              <a:rPr lang="pl-PL" sz="2000" dirty="0">
                <a:solidFill>
                  <a:srgbClr val="212529"/>
                </a:solidFill>
                <a:ea typeface="+mn-lt"/>
                <a:cs typeface="+mn-lt"/>
              </a:rPr>
              <a:t>w działalności komercyjnej lub na określonych polach eksploatacji, jeżeli dotyczą zbiorów o charakterze martyrologicznym oraz zawierają godło, barwy i hymn Rzeczypospolitej Polskiej, a także herby, reprodukcje orderów, odznaczeń lub odznak honorowych, odznak lub oznak wojskowych bądź innych odznaczeń;</a:t>
            </a:r>
            <a:endParaRPr lang="pl-PL" sz="2000">
              <a:ea typeface="Calibri"/>
              <a:cs typeface="Calibri"/>
            </a:endParaRPr>
          </a:p>
          <a:p>
            <a:r>
              <a:rPr lang="pl-PL" sz="2000" dirty="0">
                <a:solidFill>
                  <a:srgbClr val="212529"/>
                </a:solidFill>
                <a:ea typeface="+mn-lt"/>
                <a:cs typeface="+mn-lt"/>
              </a:rPr>
              <a:t>2) </a:t>
            </a:r>
            <a:endParaRPr lang="pl-PL" sz="2000">
              <a:ea typeface="Calibri"/>
              <a:cs typeface="Calibri"/>
            </a:endParaRPr>
          </a:p>
          <a:p>
            <a:r>
              <a:rPr lang="pl-PL" sz="2000" dirty="0">
                <a:solidFill>
                  <a:srgbClr val="212529"/>
                </a:solidFill>
                <a:ea typeface="+mn-lt"/>
                <a:cs typeface="+mn-lt"/>
              </a:rPr>
              <a:t>w działalności niekomercyjnej, jeżeli są powiązane z obiektami objętymi roszczeniami lub prawami osób trzecich lub niebędącymi własnością podmiotu zobowiązanego.</a:t>
            </a:r>
            <a:endParaRPr lang="pl-PL" sz="2000">
              <a:ea typeface="Calibri"/>
              <a:cs typeface="Calibri"/>
            </a:endParaRPr>
          </a:p>
          <a:p>
            <a:endParaRPr lang="pl-PL" sz="4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45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Dyrektywa 2012/28/UE w sprawie niektórych</a:t>
            </a:r>
          </a:p>
          <a:p>
            <a:pPr marL="0" indent="0">
              <a:buNone/>
            </a:pPr>
            <a:r>
              <a:rPr lang="pl-PL" dirty="0"/>
              <a:t>dozwolonych sposobów korzystania z utworów osieroconych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Teksty pisane</a:t>
            </a:r>
          </a:p>
          <a:p>
            <a:pPr marL="514350" indent="-514350">
              <a:buAutoNum type="arabicPeriod"/>
            </a:pPr>
            <a:r>
              <a:rPr lang="pl-PL" dirty="0"/>
              <a:t>Filmy</a:t>
            </a:r>
          </a:p>
          <a:p>
            <a:pPr marL="514350" indent="-514350">
              <a:buAutoNum type="arabicPeriod"/>
            </a:pPr>
            <a:r>
              <a:rPr lang="pl-PL" dirty="0"/>
              <a:t>Muzyka</a:t>
            </a:r>
          </a:p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80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 Utwór lub fonogram uznaje się za utwór osierocony, jeżeli żaden z podmiotów uprawnionych do niego nie jest znany lub, nawet jeżeli chociaż jeden z nich jest znany, żaden nie został odnaleziony pomimo starannego poszukiwania podmiotów uprawnionych, przeprowadzonego i zarejestrowanego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8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Staranne poszukiwanie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Staranne poszukiwanie przeprowadzane jest w państwie członkowskim, w którym utwór po raz pierwszy został opublikowany </a:t>
            </a:r>
          </a:p>
          <a:p>
            <a:r>
              <a:rPr lang="pl-PL" dirty="0"/>
              <a:t>lub – w przypadku braku publikacji – po raz pierwszy nadany, </a:t>
            </a:r>
          </a:p>
          <a:p>
            <a:r>
              <a:rPr lang="pl-PL" dirty="0"/>
              <a:t>z wyjątkiem przypadku utworów filmowych lub audiowizualnych, których producent ma siedzibę lub miejsce stałego pobytu w państwie członkowskim – wówczas staranne poszukiwanie przeprowadzane jest w państwie członkowskim siedziby lub miejsca stałego pobytu producenta.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7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ROZPORZĄDZENIE </a:t>
            </a:r>
          </a:p>
          <a:p>
            <a:pPr marL="0" indent="0">
              <a:buNone/>
            </a:pPr>
            <a:r>
              <a:rPr lang="pl-PL" dirty="0"/>
              <a:t>MINISTRA KULTURY I DZIEDZICTWA NARODOWEGO</a:t>
            </a:r>
          </a:p>
          <a:p>
            <a:pPr marL="0" indent="0">
              <a:buNone/>
            </a:pPr>
            <a:r>
              <a:rPr lang="pl-PL" dirty="0"/>
              <a:t>z dnia 23 października 2015 r. </a:t>
            </a:r>
          </a:p>
          <a:p>
            <a:r>
              <a:rPr lang="pl-PL" dirty="0"/>
              <a:t>w sprawie wykazu źródeł, których sprawdzenie jest wymagane w ramach starannych poszukiwań </a:t>
            </a:r>
          </a:p>
          <a:p>
            <a:r>
              <a:rPr lang="pl-PL" dirty="0"/>
              <a:t>uprawnionych do utworów i przedmiotów praw pokrewnych, które mogą być uznane za osierocone, </a:t>
            </a:r>
          </a:p>
          <a:p>
            <a:r>
              <a:rPr lang="pl-PL" dirty="0"/>
              <a:t>oraz sposobu dokumentowania informacji o wynikach starannych poszukiwań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034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35(5)</a:t>
            </a:r>
          </a:p>
          <a:p>
            <a:r>
              <a:rPr lang="pl-PL" dirty="0"/>
              <a:t>Lista utworów osieroconych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Dzieło osierocone – utwór chroniony prawem autorskim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30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/>
              <a:t>Podmioty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instytucje oświatowe, uczelnie, instytuty badawcze oraz instytuty naukowe PAN, </a:t>
            </a:r>
          </a:p>
          <a:p>
            <a:r>
              <a:rPr lang="pl-PL" dirty="0"/>
              <a:t>biblioteki </a:t>
            </a:r>
          </a:p>
          <a:p>
            <a:r>
              <a:rPr lang="pl-PL" dirty="0"/>
              <a:t>muzea. </a:t>
            </a:r>
          </a:p>
          <a:p>
            <a:r>
              <a:rPr lang="pl-PL" dirty="0"/>
              <a:t>archiwa i państwowe i samorządowe instytucje, których statutowym zadaniem jest gromadzenie, ochrona i upowszechnianie dziedzictwa filmowego lub fonograficznego:</a:t>
            </a:r>
          </a:p>
          <a:p>
            <a:pPr marL="0" indent="0">
              <a:buNone/>
            </a:pPr>
            <a:r>
              <a:rPr lang="pl-PL" dirty="0"/>
              <a:t>	Filmoteka Narodowa, Instytut Muzyki i Tańca, </a:t>
            </a:r>
          </a:p>
          <a:p>
            <a:pPr marL="0" indent="0">
              <a:buNone/>
            </a:pPr>
            <a:r>
              <a:rPr lang="pl-PL" dirty="0"/>
              <a:t>	Narodowy Instytut Audiowizualny, </a:t>
            </a:r>
          </a:p>
          <a:p>
            <a:pPr marL="914400" lvl="2" indent="0">
              <a:buNone/>
            </a:pPr>
            <a:r>
              <a:rPr lang="pl-PL" dirty="0"/>
              <a:t>Narodowy Instytut Fryderyka Chopina czy Wytwórnia Filmów Fabularnych i Dokumentalnych publiczne organizacje radiowe i telewizyjne (Telewizja Polska S.A., Polskie Radio S.A. oraz spółki radiofonii regionalnej).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15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 eksploatacji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Digitalizacja</a:t>
            </a:r>
          </a:p>
          <a:p>
            <a:r>
              <a:rPr lang="pl-PL" dirty="0"/>
              <a:t>Udostępnianie w sieci, w Internecie</a:t>
            </a:r>
          </a:p>
          <a:p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tylko Utwory w zasobach danej instytucji</a:t>
            </a:r>
          </a:p>
          <a:p>
            <a:pPr marL="514350" indent="-514350">
              <a:buAutoNum type="arabicPeriod"/>
            </a:pPr>
            <a:r>
              <a:rPr lang="pl-PL" dirty="0"/>
              <a:t>Instytucja zarejestrowana w bazie OHIM</a:t>
            </a:r>
          </a:p>
          <a:p>
            <a:pPr marL="800100" lvl="2" indent="0">
              <a:buNone/>
            </a:pPr>
            <a:r>
              <a:rPr lang="pl-PL" b="1" dirty="0"/>
              <a:t>Urząd Unii Europejskiej ds. Własności Intelektualnej</a:t>
            </a:r>
          </a:p>
          <a:p>
            <a:pPr marL="800100" lvl="2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53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Staranne poszukiwania</a:t>
            </a:r>
          </a:p>
          <a:p>
            <a:r>
              <a:rPr lang="pl-PL" dirty="0"/>
              <a:t>Jeżeli autor odnaleziony – jego zgoda jest niezbędna do opublikowania w Internecie.</a:t>
            </a:r>
          </a:p>
          <a:p>
            <a:r>
              <a:rPr lang="pl-PL" dirty="0"/>
              <a:t>Digitalizować można bez jego zgody i udostępniać w końcówkach terminali w siedzibie instytucji – art. 28 ust. 3 Pr. Aut.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178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31A1F65980164B853679E319D143B8" ma:contentTypeVersion="5" ma:contentTypeDescription="Utwórz nowy dokument." ma:contentTypeScope="" ma:versionID="9a705345d46cc845a4f51502b34eac8f">
  <xsd:schema xmlns:xsd="http://www.w3.org/2001/XMLSchema" xmlns:xs="http://www.w3.org/2001/XMLSchema" xmlns:p="http://schemas.microsoft.com/office/2006/metadata/properties" xmlns:ns2="1a5378cd-315c-435a-885b-191c7c93c01e" targetNamespace="http://schemas.microsoft.com/office/2006/metadata/properties" ma:root="true" ma:fieldsID="57ce851b04fedd2aa96e8847e1e029ac" ns2:_="">
    <xsd:import namespace="1a5378cd-315c-435a-885b-191c7c93c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378cd-315c-435a-885b-191c7c93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F44BDB-56DE-47E9-AB90-B06639652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378cd-315c-435a-885b-191c7c93c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E44B87-7FAD-40CD-8A1A-EB9080DFB5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3F987E-A6F3-41D5-916D-2697453D29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278</Words>
  <Application>Microsoft Office PowerPoint</Application>
  <PresentationFormat>Pokaz na ekranie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Dozwolony użytek utworów osieroconych + Dane otwarte</vt:lpstr>
      <vt:lpstr>Prezentacja programu PowerPoint</vt:lpstr>
      <vt:lpstr>Prezentacja programu PowerPoint</vt:lpstr>
      <vt:lpstr>Staranne poszukiwanie</vt:lpstr>
      <vt:lpstr>Prezentacja programu PowerPoint</vt:lpstr>
      <vt:lpstr>Prezentacja programu PowerPoint</vt:lpstr>
      <vt:lpstr>Podmioty</vt:lpstr>
      <vt:lpstr>Pola eksploatacji</vt:lpstr>
      <vt:lpstr>Prezentacja programu PowerPoint</vt:lpstr>
      <vt:lpstr>Prezentacja programu PowerPoint</vt:lpstr>
      <vt:lpstr>Ustawa o otwartych danych</vt:lpstr>
      <vt:lpstr>Informacje sektora publicznego</vt:lpstr>
      <vt:lpstr>Bolesław Chrobry Jana Matejki</vt:lpstr>
      <vt:lpstr>Art.15 ust 2 ustawy o otwartych danych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Dozwolony użytek utworów osieroconych</dc:title>
  <dc:creator>aa</dc:creator>
  <cp:lastModifiedBy>Monika</cp:lastModifiedBy>
  <cp:revision>70</cp:revision>
  <dcterms:created xsi:type="dcterms:W3CDTF">2018-05-04T20:37:22Z</dcterms:created>
  <dcterms:modified xsi:type="dcterms:W3CDTF">2023-12-07T09:30:03Z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0x0101004431A1F65980164B853679E319D143B8</vt:lpwstr>
  </property>
</Properties>
</file>