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60" r:id="rId5"/>
    <p:sldId id="259" r:id="rId6"/>
    <p:sldId id="261" r:id="rId7"/>
    <p:sldId id="262" r:id="rId8"/>
    <p:sldId id="263" r:id="rId9"/>
    <p:sldId id="302" r:id="rId10"/>
    <p:sldId id="264" r:id="rId11"/>
    <p:sldId id="265" r:id="rId12"/>
    <p:sldId id="266" r:id="rId13"/>
    <p:sldId id="267" r:id="rId14"/>
    <p:sldId id="268" r:id="rId15"/>
    <p:sldId id="269" r:id="rId16"/>
    <p:sldId id="297" r:id="rId17"/>
    <p:sldId id="298" r:id="rId18"/>
    <p:sldId id="271" r:id="rId19"/>
    <p:sldId id="296" r:id="rId20"/>
    <p:sldId id="299" r:id="rId21"/>
    <p:sldId id="300" r:id="rId22"/>
    <p:sldId id="301" r:id="rId23"/>
    <p:sldId id="272" r:id="rId24"/>
    <p:sldId id="273" r:id="rId25"/>
    <p:sldId id="274" r:id="rId26"/>
    <p:sldId id="275" r:id="rId27"/>
    <p:sldId id="276" r:id="rId28"/>
    <p:sldId id="277" r:id="rId29"/>
    <p:sldId id="278" r:id="rId30"/>
    <p:sldId id="281" r:id="rId31"/>
    <p:sldId id="279" r:id="rId32"/>
    <p:sldId id="280"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35AF0850-5C88-4D80-95CF-A527A2A9F98B}">
          <p14:sldIdLst>
            <p14:sldId id="256"/>
            <p14:sldId id="257"/>
            <p14:sldId id="258"/>
            <p14:sldId id="260"/>
            <p14:sldId id="259"/>
            <p14:sldId id="261"/>
            <p14:sldId id="262"/>
            <p14:sldId id="263"/>
            <p14:sldId id="302"/>
            <p14:sldId id="264"/>
            <p14:sldId id="265"/>
            <p14:sldId id="266"/>
            <p14:sldId id="267"/>
            <p14:sldId id="268"/>
            <p14:sldId id="269"/>
            <p14:sldId id="297"/>
            <p14:sldId id="298"/>
            <p14:sldId id="271"/>
            <p14:sldId id="296"/>
            <p14:sldId id="299"/>
            <p14:sldId id="300"/>
            <p14:sldId id="301"/>
            <p14:sldId id="272"/>
            <p14:sldId id="273"/>
            <p14:sldId id="274"/>
            <p14:sldId id="275"/>
            <p14:sldId id="276"/>
            <p14:sldId id="277"/>
            <p14:sldId id="278"/>
            <p14:sldId id="281"/>
            <p14:sldId id="279"/>
            <p14:sldId id="280"/>
            <p14:sldId id="282"/>
            <p14:sldId id="283"/>
            <p14:sldId id="284"/>
            <p14:sldId id="285"/>
            <p14:sldId id="286"/>
            <p14:sldId id="287"/>
            <p14:sldId id="288"/>
            <p14:sldId id="289"/>
            <p14:sldId id="290"/>
            <p14:sldId id="291"/>
            <p14:sldId id="292"/>
            <p14:sldId id="293"/>
            <p14:sldId id="294"/>
            <p14:sldId id="29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smtClean="0"/>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232032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627F661-835B-4C50-A6A5-CE010FE37FDE}" type="datetimeFigureOut">
              <a:rPr lang="pl-PL" smtClean="0"/>
              <a:t>2016-01-16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173029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smtClean="0"/>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1288701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smtClean="0"/>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smtClean="0"/>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45451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78553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smtClean="0"/>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1269453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smtClean="0"/>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74684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975011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407723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192487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124808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627F661-835B-4C50-A6A5-CE010FE37FDE}" type="datetimeFigureOut">
              <a:rPr lang="pl-PL" smtClean="0"/>
              <a:t>2016-01-16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89062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3627F661-835B-4C50-A6A5-CE010FE37FDE}" type="datetimeFigureOut">
              <a:rPr lang="pl-PL" smtClean="0"/>
              <a:t>2016-01-16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195112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7" name="Date Placeholder 2"/>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1200304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1156016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7" name="Date Placeholder 4"/>
          <p:cNvSpPr>
            <a:spLocks noGrp="1"/>
          </p:cNvSpPr>
          <p:nvPr>
            <p:ph type="dt" sz="half" idx="10"/>
          </p:nvPr>
        </p:nvSpPr>
        <p:spPr/>
        <p:txBody>
          <a:bodyPr/>
          <a:lstStyle/>
          <a:p>
            <a:fld id="{3627F661-835B-4C50-A6A5-CE010FE37FDE}" type="datetimeFigureOut">
              <a:rPr lang="pl-PL" smtClean="0"/>
              <a:t>2016-01-16</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10887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627F661-835B-4C50-A6A5-CE010FE37FDE}" type="datetimeFigureOut">
              <a:rPr lang="pl-PL" smtClean="0"/>
              <a:t>2016-01-16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F307F8C-53D6-459D-94EB-7D33222E836B}" type="slidenum">
              <a:rPr lang="pl-PL" smtClean="0"/>
              <a:t>‹#›</a:t>
            </a:fld>
            <a:endParaRPr lang="pl-PL"/>
          </a:p>
        </p:txBody>
      </p:sp>
    </p:spTree>
    <p:extLst>
      <p:ext uri="{BB962C8B-B14F-4D97-AF65-F5344CB8AC3E}">
        <p14:creationId xmlns:p14="http://schemas.microsoft.com/office/powerpoint/2010/main" val="2802106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smtClean="0"/>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27F661-835B-4C50-A6A5-CE010FE37FDE}" type="datetimeFigureOut">
              <a:rPr lang="pl-PL" smtClean="0"/>
              <a:t>2016-01-16</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F307F8C-53D6-459D-94EB-7D33222E836B}" type="slidenum">
              <a:rPr lang="pl-PL" smtClean="0"/>
              <a:t>‹#›</a:t>
            </a:fld>
            <a:endParaRPr lang="pl-PL"/>
          </a:p>
        </p:txBody>
      </p:sp>
    </p:spTree>
    <p:extLst>
      <p:ext uri="{BB962C8B-B14F-4D97-AF65-F5344CB8AC3E}">
        <p14:creationId xmlns:p14="http://schemas.microsoft.com/office/powerpoint/2010/main" val="2157213242"/>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file://localhost/http://www.domicyl.a4.pl/img/pic1.gif"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file://localhost/http://www.domicyl.a4.pl/img/pic2.gif" TargetMode="Externa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sz="8000" dirty="0" smtClean="0"/>
              <a:t>Papiery wartościowe</a:t>
            </a:r>
            <a:endParaRPr lang="pl-PL" sz="8000" dirty="0"/>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4023592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WEKSLE </a:t>
            </a:r>
            <a:r>
              <a:rPr lang="pl-PL" dirty="0" smtClean="0"/>
              <a:t>- rodzaje</a:t>
            </a:r>
            <a:endParaRPr lang="pl-PL" dirty="0"/>
          </a:p>
        </p:txBody>
      </p:sp>
      <p:pic>
        <p:nvPicPr>
          <p:cNvPr id="4" name="Picture 4" descr="http://www.domicyl.a4.pl/img/pic1.gif"/>
          <p:cNvPicPr>
            <a:picLocks noGrp="1" noChangeAspect="1" noChangeArrowheads="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1183908" y="2468753"/>
            <a:ext cx="8171847" cy="1991499"/>
          </a:xfrm>
          <a:prstGeom prst="rect">
            <a:avLst/>
          </a:prstGeom>
          <a:noFill/>
          <a:extLst>
            <a:ext uri="{909E8E84-426E-40dd-AFC4-6F175D3DCCD1}">
              <a14:hiddenFill xmlns:a14="http://schemas.microsoft.com/office/drawing/2010/main" xmlns="">
                <a:solidFill>
                  <a:srgbClr val="FFFFFF"/>
                </a:solidFill>
              </a14:hiddenFill>
            </a:ext>
          </a:extLst>
        </p:spPr>
      </p:pic>
      <p:sp>
        <p:nvSpPr>
          <p:cNvPr id="5" name="pole tekstowe 4"/>
          <p:cNvSpPr txBox="1"/>
          <p:nvPr/>
        </p:nvSpPr>
        <p:spPr>
          <a:xfrm>
            <a:off x="1376412" y="1853248"/>
            <a:ext cx="9779268" cy="830997"/>
          </a:xfrm>
          <a:prstGeom prst="rect">
            <a:avLst/>
          </a:prstGeom>
          <a:noFill/>
        </p:spPr>
        <p:txBody>
          <a:bodyPr wrap="square" rtlCol="0">
            <a:spAutoFit/>
          </a:bodyPr>
          <a:lstStyle/>
          <a:p>
            <a:pPr algn="ctr"/>
            <a:r>
              <a:rPr lang="pl-PL" sz="2400" dirty="0" smtClean="0"/>
              <a:t>WEKSEL </a:t>
            </a:r>
            <a:r>
              <a:rPr lang="pl-PL" sz="2400" dirty="0" smtClean="0"/>
              <a:t>TRASOWANY – wystawca wskazuje kto ma zapłacić za 	weksel i na czyją rzecz</a:t>
            </a:r>
            <a:endParaRPr lang="pl-PL" sz="2400" dirty="0"/>
          </a:p>
        </p:txBody>
      </p:sp>
      <p:sp>
        <p:nvSpPr>
          <p:cNvPr id="6" name="pole tekstowe 5"/>
          <p:cNvSpPr txBox="1"/>
          <p:nvPr/>
        </p:nvSpPr>
        <p:spPr>
          <a:xfrm>
            <a:off x="1482290" y="4460252"/>
            <a:ext cx="9914022" cy="461665"/>
          </a:xfrm>
          <a:prstGeom prst="rect">
            <a:avLst/>
          </a:prstGeom>
          <a:noFill/>
        </p:spPr>
        <p:txBody>
          <a:bodyPr wrap="square" rtlCol="0">
            <a:spAutoFit/>
          </a:bodyPr>
          <a:lstStyle/>
          <a:p>
            <a:r>
              <a:rPr lang="pl-PL" sz="2400" dirty="0" smtClean="0"/>
              <a:t>WEKSEL WŁASNY (SOLA</a:t>
            </a:r>
            <a:r>
              <a:rPr lang="pl-PL" sz="2400" dirty="0" smtClean="0"/>
              <a:t>) – „zapłacę za ten weksel na zlecenie….”</a:t>
            </a:r>
            <a:endParaRPr lang="pl-PL" sz="2400" dirty="0"/>
          </a:p>
        </p:txBody>
      </p:sp>
      <p:pic>
        <p:nvPicPr>
          <p:cNvPr id="7" name="Picture 5" descr="http://www.domicyl.a4.pl/img/pic2.gif"/>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223544" y="4921917"/>
            <a:ext cx="7132211" cy="1330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09268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6861" y="664474"/>
            <a:ext cx="9404723" cy="1164326"/>
          </a:xfrm>
        </p:spPr>
        <p:txBody>
          <a:bodyPr/>
          <a:lstStyle/>
          <a:p>
            <a:pPr algn="ctr"/>
            <a:r>
              <a:rPr lang="pl-PL" sz="5400" dirty="0" smtClean="0"/>
              <a:t>WEKSE WŁASNY</a:t>
            </a:r>
            <a:endParaRPr lang="pl-PL" sz="5400" dirty="0"/>
          </a:p>
        </p:txBody>
      </p:sp>
      <p:sp>
        <p:nvSpPr>
          <p:cNvPr id="4" name="Prostokąt 3"/>
          <p:cNvSpPr/>
          <p:nvPr/>
        </p:nvSpPr>
        <p:spPr>
          <a:xfrm>
            <a:off x="789272" y="2685449"/>
            <a:ext cx="9991023" cy="3139321"/>
          </a:xfrm>
          <a:prstGeom prst="rect">
            <a:avLst/>
          </a:prstGeom>
        </p:spPr>
        <p:txBody>
          <a:bodyPr wrap="square">
            <a:spAutoFit/>
          </a:bodyPr>
          <a:lstStyle/>
          <a:p>
            <a:pPr marL="285750" indent="-285750" algn="just">
              <a:buFont typeface="Wingdings" panose="05000000000000000000" pitchFamily="2" charset="2"/>
              <a:buChar char="Ø"/>
            </a:pPr>
            <a:r>
              <a:rPr lang="pl-PL" sz="2200" dirty="0" smtClean="0"/>
              <a:t>Papier wartościowy spełniający wymogi określone w przepisach prawa wekslowego, zawierający bezwarunkowe przyrzeczenie wystawcy weksla do zapłaty sumy pieniężnej w oznaczonym miejscu i czasie. Wystawca weksla własnego jest jednocześnie jego akceptantem.</a:t>
            </a:r>
          </a:p>
          <a:p>
            <a:pPr marL="285750" indent="-285750" algn="just">
              <a:buFont typeface="Wingdings" panose="05000000000000000000" pitchFamily="2" charset="2"/>
              <a:buChar char="Ø"/>
            </a:pPr>
            <a:endParaRPr lang="pl-PL" sz="2200" dirty="0" smtClean="0"/>
          </a:p>
          <a:p>
            <a:pPr marL="285750" indent="-285750" algn="just">
              <a:buFont typeface="Wingdings" panose="05000000000000000000" pitchFamily="2" charset="2"/>
              <a:buChar char="Ø"/>
            </a:pPr>
            <a:r>
              <a:rPr lang="pl-PL" sz="2200" dirty="0" smtClean="0"/>
              <a:t>Treścią weksla własnego, zamiast polecenia zapłaty oznaczonej sumy pieniężnej (jak w przypadku weksla trasowanego) jest bezwarunkowe przyrzeczenie zapłaty sumy wekslowej przez wystawcę weksla.</a:t>
            </a:r>
          </a:p>
        </p:txBody>
      </p:sp>
    </p:spTree>
    <p:extLst>
      <p:ext uri="{BB962C8B-B14F-4D97-AF65-F5344CB8AC3E}">
        <p14:creationId xmlns:p14="http://schemas.microsoft.com/office/powerpoint/2010/main" val="1545879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WEKSEL WŁASNY</a:t>
            </a:r>
            <a:endParaRPr lang="pl-PL" sz="5400" dirty="0"/>
          </a:p>
        </p:txBody>
      </p:sp>
      <p:sp>
        <p:nvSpPr>
          <p:cNvPr id="3" name="Symbol zastępczy zawartości 2"/>
          <p:cNvSpPr>
            <a:spLocks noGrp="1"/>
          </p:cNvSpPr>
          <p:nvPr>
            <p:ph idx="1"/>
          </p:nvPr>
        </p:nvSpPr>
        <p:spPr/>
        <p:txBody>
          <a:bodyPr/>
          <a:lstStyle/>
          <a:p>
            <a:pPr>
              <a:lnSpc>
                <a:spcPct val="90000"/>
              </a:lnSpc>
              <a:buNone/>
            </a:pPr>
            <a:r>
              <a:rPr lang="pl-PL" b="1" dirty="0"/>
              <a:t>Art. 101. </a:t>
            </a:r>
            <a:r>
              <a:rPr lang="pl-PL" dirty="0"/>
              <a:t>Weksel własny zawiera:</a:t>
            </a:r>
          </a:p>
          <a:p>
            <a:pPr>
              <a:lnSpc>
                <a:spcPct val="90000"/>
              </a:lnSpc>
              <a:buNone/>
            </a:pPr>
            <a:r>
              <a:rPr lang="pl-PL" dirty="0"/>
              <a:t>	1)	nazwę "weksel" w samym tekście dokumentu, w języku, w jakim go wystawiono;</a:t>
            </a:r>
          </a:p>
          <a:p>
            <a:pPr>
              <a:lnSpc>
                <a:spcPct val="90000"/>
              </a:lnSpc>
              <a:buNone/>
            </a:pPr>
            <a:r>
              <a:rPr lang="pl-PL" dirty="0"/>
              <a:t>	2)	przyrzeczenie bezwarunkowe zapłacenia oznaczonej sumy pieniężnej;</a:t>
            </a:r>
          </a:p>
          <a:p>
            <a:pPr>
              <a:lnSpc>
                <a:spcPct val="90000"/>
              </a:lnSpc>
              <a:buNone/>
            </a:pPr>
            <a:r>
              <a:rPr lang="pl-PL" dirty="0"/>
              <a:t>	3)	oznaczenie terminu płatności;</a:t>
            </a:r>
          </a:p>
          <a:p>
            <a:pPr>
              <a:lnSpc>
                <a:spcPct val="90000"/>
              </a:lnSpc>
              <a:buNone/>
            </a:pPr>
            <a:r>
              <a:rPr lang="pl-PL" dirty="0"/>
              <a:t>	4)	oznaczenie miejsca płatności;</a:t>
            </a:r>
          </a:p>
          <a:p>
            <a:pPr>
              <a:lnSpc>
                <a:spcPct val="90000"/>
              </a:lnSpc>
              <a:buNone/>
            </a:pPr>
            <a:r>
              <a:rPr lang="pl-PL" dirty="0"/>
              <a:t>	5)	nazwisko osoby, na której rzecz lub na której zlecenie zapłata ma być dokonana;</a:t>
            </a:r>
          </a:p>
          <a:p>
            <a:pPr>
              <a:lnSpc>
                <a:spcPct val="90000"/>
              </a:lnSpc>
              <a:buNone/>
            </a:pPr>
            <a:r>
              <a:rPr lang="pl-PL" dirty="0"/>
              <a:t>	6)	oznaczenie daty i miejsca wystawienia wekslu;</a:t>
            </a:r>
          </a:p>
          <a:p>
            <a:pPr>
              <a:lnSpc>
                <a:spcPct val="90000"/>
              </a:lnSpc>
              <a:buNone/>
            </a:pPr>
            <a:r>
              <a:rPr lang="pl-PL" dirty="0"/>
              <a:t>	7)	podpis wystawcy wekslu.</a:t>
            </a:r>
          </a:p>
          <a:p>
            <a:endParaRPr lang="pl-PL" dirty="0"/>
          </a:p>
        </p:txBody>
      </p:sp>
    </p:spTree>
    <p:extLst>
      <p:ext uri="{BB962C8B-B14F-4D97-AF65-F5344CB8AC3E}">
        <p14:creationId xmlns:p14="http://schemas.microsoft.com/office/powerpoint/2010/main" val="718043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WEKSLE IN BLANCO</a:t>
            </a:r>
            <a:endParaRPr lang="pl-PL" sz="5400" dirty="0"/>
          </a:p>
        </p:txBody>
      </p:sp>
      <p:sp>
        <p:nvSpPr>
          <p:cNvPr id="3" name="Symbol zastępczy zawartości 2"/>
          <p:cNvSpPr>
            <a:spLocks noGrp="1"/>
          </p:cNvSpPr>
          <p:nvPr>
            <p:ph idx="1"/>
          </p:nvPr>
        </p:nvSpPr>
        <p:spPr/>
        <p:txBody>
          <a:bodyPr/>
          <a:lstStyle/>
          <a:p>
            <a:pPr algn="just"/>
            <a:r>
              <a:rPr lang="pl-PL" dirty="0"/>
              <a:t>celowo nieuzupełniony w chwili wystawienia, tj. nie został wypełniony całkowicie lub nie posiada niektórych cech, które Prawo wekslowe wymaga dla ważności weksla (np. suma wekslowa)</a:t>
            </a:r>
          </a:p>
          <a:p>
            <a:pPr algn="just"/>
            <a:r>
              <a:rPr lang="pl-PL" dirty="0"/>
              <a:t>powinien zawierać podpis któregokolwiek z dłużników wekslowych (wystawcy, akceptanta, poręczyciela), złożony w zamiarze zobowiązania się wekslowo; </a:t>
            </a:r>
          </a:p>
          <a:p>
            <a:pPr algn="just"/>
            <a:r>
              <a:rPr lang="pl-PL" dirty="0"/>
              <a:t>niezupełność treści weksla nie może być niezamierzona (w przeciwnym razie jest to weksel nieważny)</a:t>
            </a:r>
          </a:p>
          <a:p>
            <a:pPr marL="285750" algn="just"/>
            <a:r>
              <a:rPr lang="pl-PL" dirty="0"/>
              <a:t>z chwilą uzupełnienia staje się on wekslem zwykłym</a:t>
            </a:r>
          </a:p>
          <a:p>
            <a:endParaRPr lang="pl-PL" dirty="0"/>
          </a:p>
        </p:txBody>
      </p:sp>
    </p:spTree>
    <p:extLst>
      <p:ext uri="{BB962C8B-B14F-4D97-AF65-F5344CB8AC3E}">
        <p14:creationId xmlns:p14="http://schemas.microsoft.com/office/powerpoint/2010/main" val="534075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WEKSEL TRASOWANY</a:t>
            </a:r>
            <a:endParaRPr lang="pl-PL" sz="5400" dirty="0"/>
          </a:p>
        </p:txBody>
      </p:sp>
      <p:sp>
        <p:nvSpPr>
          <p:cNvPr id="3" name="Symbol zastępczy zawartości 2"/>
          <p:cNvSpPr>
            <a:spLocks noGrp="1"/>
          </p:cNvSpPr>
          <p:nvPr>
            <p:ph idx="1"/>
          </p:nvPr>
        </p:nvSpPr>
        <p:spPr/>
        <p:txBody>
          <a:bodyPr/>
          <a:lstStyle/>
          <a:p>
            <a:pPr algn="just"/>
            <a:r>
              <a:rPr lang="pl-PL" sz="2400" dirty="0"/>
              <a:t>Papier wartościowy spełniający wymogi określone Prawem wekslowym, zawierający skierowane przez wystawcę weksla do trasata bezwarunkowe polecenie zapłaty określonej sumy pieniężnej osobie która wykazała nieprzerwany szereg indosów, w terminie płatności w oznaczonym miejscu i czasie. W wypadku, gdy wystawca weksla jest jednocześnie trasatem weksel nosi nazwę weksla trasowano-własnego.</a:t>
            </a:r>
          </a:p>
          <a:p>
            <a:endParaRPr lang="pl-PL" dirty="0"/>
          </a:p>
        </p:txBody>
      </p:sp>
    </p:spTree>
    <p:extLst>
      <p:ext uri="{BB962C8B-B14F-4D97-AF65-F5344CB8AC3E}">
        <p14:creationId xmlns:p14="http://schemas.microsoft.com/office/powerpoint/2010/main" val="696121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WEKSEL TRASOWANY</a:t>
            </a:r>
            <a:endParaRPr lang="pl-PL" sz="5400" dirty="0"/>
          </a:p>
        </p:txBody>
      </p:sp>
      <p:sp>
        <p:nvSpPr>
          <p:cNvPr id="3" name="Symbol zastępczy zawartości 2"/>
          <p:cNvSpPr>
            <a:spLocks noGrp="1"/>
          </p:cNvSpPr>
          <p:nvPr>
            <p:ph idx="1"/>
          </p:nvPr>
        </p:nvSpPr>
        <p:spPr/>
        <p:txBody>
          <a:bodyPr>
            <a:normAutofit fontScale="92500"/>
          </a:bodyPr>
          <a:lstStyle/>
          <a:p>
            <a:pPr algn="just"/>
            <a:r>
              <a:rPr lang="pl-PL" dirty="0"/>
              <a:t>Weksel trasowany powinien zawierać następujące elementy:</a:t>
            </a:r>
          </a:p>
          <a:p>
            <a:pPr marL="457200" indent="-457200" algn="just">
              <a:buFont typeface="+mj-lt"/>
              <a:buAutoNum type="arabicParenR"/>
            </a:pPr>
            <a:r>
              <a:rPr lang="pl-PL" dirty="0"/>
              <a:t>nazwę "weksel" w treści dokumentu w jeżyku w jakim go wystawiono;</a:t>
            </a:r>
          </a:p>
          <a:p>
            <a:pPr marL="457200" indent="-457200" algn="just">
              <a:buFont typeface="+mj-lt"/>
              <a:buAutoNum type="arabicParenR"/>
            </a:pPr>
            <a:r>
              <a:rPr lang="pl-PL" dirty="0"/>
              <a:t>bezwarunkowe polecenie zapłacenia oznaczonej sumy pieniężnej;</a:t>
            </a:r>
          </a:p>
          <a:p>
            <a:pPr marL="457200" indent="-457200" algn="just">
              <a:buFont typeface="+mj-lt"/>
              <a:buAutoNum type="arabicParenR"/>
            </a:pPr>
            <a:r>
              <a:rPr lang="pl-PL" dirty="0"/>
              <a:t>nazwisko trasata;</a:t>
            </a:r>
          </a:p>
          <a:p>
            <a:pPr marL="457200" indent="-457200" algn="just">
              <a:buFont typeface="+mj-lt"/>
              <a:buAutoNum type="arabicParenR"/>
            </a:pPr>
            <a:r>
              <a:rPr lang="pl-PL" dirty="0"/>
              <a:t>oznaczenie terminu i miejsca płatności (w braku ich oznaczenia uznaje się, że weksel jest płatny za okazaniem w miejscu wymienionym obok nazwiska trasata);</a:t>
            </a:r>
          </a:p>
          <a:p>
            <a:pPr marL="457200" indent="-457200" algn="just">
              <a:buFont typeface="+mj-lt"/>
              <a:buAutoNum type="arabicParenR"/>
            </a:pPr>
            <a:r>
              <a:rPr lang="pl-PL" dirty="0"/>
              <a:t>nazwisko osoby na której rzecz lub na której zlecenie ma być dokonana płatność;</a:t>
            </a:r>
          </a:p>
          <a:p>
            <a:pPr marL="457200" indent="-457200" algn="just">
              <a:buFont typeface="+mj-lt"/>
              <a:buAutoNum type="arabicParenR"/>
            </a:pPr>
            <a:r>
              <a:rPr lang="pl-PL" dirty="0"/>
              <a:t>oznaczenie daty i miejsca wystawienia weksla; </a:t>
            </a:r>
          </a:p>
          <a:p>
            <a:pPr marL="457200" indent="-457200" algn="just">
              <a:buFont typeface="+mj-lt"/>
              <a:buAutoNum type="arabicParenR"/>
            </a:pPr>
            <a:r>
              <a:rPr lang="pl-PL" dirty="0"/>
              <a:t>podpis wystawcy weksla</a:t>
            </a:r>
          </a:p>
        </p:txBody>
      </p:sp>
    </p:spTree>
    <p:extLst>
      <p:ext uri="{BB962C8B-B14F-4D97-AF65-F5344CB8AC3E}">
        <p14:creationId xmlns:p14="http://schemas.microsoft.com/office/powerpoint/2010/main" val="1749304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WEKSEL TRASOWANY</a:t>
            </a:r>
            <a:endParaRPr lang="pl-PL" sz="5400" dirty="0"/>
          </a:p>
        </p:txBody>
      </p:sp>
      <p:sp>
        <p:nvSpPr>
          <p:cNvPr id="3" name="Symbol zastępczy zawartości 2"/>
          <p:cNvSpPr>
            <a:spLocks noGrp="1"/>
          </p:cNvSpPr>
          <p:nvPr>
            <p:ph idx="1"/>
          </p:nvPr>
        </p:nvSpPr>
        <p:spPr/>
        <p:txBody>
          <a:bodyPr>
            <a:normAutofit lnSpcReduction="10000"/>
          </a:bodyPr>
          <a:lstStyle/>
          <a:p>
            <a:pPr algn="just"/>
            <a:r>
              <a:rPr lang="pl-PL" dirty="0" smtClean="0"/>
              <a:t>samo </a:t>
            </a:r>
            <a:r>
              <a:rPr lang="pl-PL" dirty="0"/>
              <a:t>wskazanie </a:t>
            </a:r>
            <a:r>
              <a:rPr lang="pl-PL" dirty="0" smtClean="0"/>
              <a:t>określonej osoby jako </a:t>
            </a:r>
            <a:r>
              <a:rPr lang="pl-PL" dirty="0"/>
              <a:t>zobowiązanego do zapłaty nie powoduje powstania wobec niego </a:t>
            </a:r>
            <a:r>
              <a:rPr lang="pl-PL" dirty="0" smtClean="0"/>
              <a:t>roszczenia</a:t>
            </a:r>
          </a:p>
          <a:p>
            <a:pPr algn="just"/>
            <a:r>
              <a:rPr lang="pl-PL" dirty="0"/>
              <a:t>w</a:t>
            </a:r>
            <a:r>
              <a:rPr lang="pl-PL" dirty="0" smtClean="0"/>
              <a:t>eksel </a:t>
            </a:r>
            <a:r>
              <a:rPr lang="pl-PL" dirty="0"/>
              <a:t>taki musi być </a:t>
            </a:r>
            <a:r>
              <a:rPr lang="pl-PL" b="1" dirty="0"/>
              <a:t>zaakceptowany</a:t>
            </a:r>
            <a:r>
              <a:rPr lang="pl-PL" dirty="0"/>
              <a:t> przez trasata, akcept polega na złożeniu podpisu, zwyczajowo po lewej stronie </a:t>
            </a:r>
            <a:r>
              <a:rPr lang="pl-PL" dirty="0" smtClean="0"/>
              <a:t>weksla</a:t>
            </a:r>
          </a:p>
          <a:p>
            <a:pPr algn="just"/>
            <a:r>
              <a:rPr lang="pl-PL" dirty="0"/>
              <a:t>p</a:t>
            </a:r>
            <a:r>
              <a:rPr lang="pl-PL" dirty="0" smtClean="0"/>
              <a:t>rzy </a:t>
            </a:r>
            <a:r>
              <a:rPr lang="pl-PL" dirty="0"/>
              <a:t>podpisie można dodać słowo </a:t>
            </a:r>
            <a:r>
              <a:rPr lang="pl-PL" i="1" dirty="0"/>
              <a:t>akceptuję</a:t>
            </a:r>
            <a:r>
              <a:rPr lang="pl-PL" dirty="0"/>
              <a:t> lub inne </a:t>
            </a:r>
            <a:r>
              <a:rPr lang="pl-PL" dirty="0" smtClean="0"/>
              <a:t>równoważne</a:t>
            </a:r>
          </a:p>
          <a:p>
            <a:pPr algn="just"/>
            <a:r>
              <a:rPr lang="pl-PL" dirty="0"/>
              <a:t>o</a:t>
            </a:r>
            <a:r>
              <a:rPr lang="pl-PL" dirty="0" smtClean="0"/>
              <a:t>dmowa przyjęcia weksla przez trasata skutkuje protestem - konieczność jego </a:t>
            </a:r>
            <a:r>
              <a:rPr lang="pl-PL" dirty="0"/>
              <a:t>dokonania zachodzi wyłącznie w wekslu trasowanym nie zawierającym klauzuli „bez protestu”, w przypadku gdy wskazany przez wystawcę w wekslu trasat odmówi przyjęcia weksla (podpisania się jako główny dłużnik</a:t>
            </a:r>
            <a:r>
              <a:rPr lang="pl-PL" dirty="0" smtClean="0"/>
              <a:t>); w </a:t>
            </a:r>
            <a:r>
              <a:rPr lang="pl-PL" dirty="0"/>
              <a:t>takim przypadku protest jest warunkiem koniecznym do możliwości dochodzenia roszczenia od wystawcy, tudzież od </a:t>
            </a:r>
            <a:r>
              <a:rPr lang="pl-PL" dirty="0" smtClean="0"/>
              <a:t>indosantów</a:t>
            </a:r>
          </a:p>
          <a:p>
            <a:pPr algn="just"/>
            <a:r>
              <a:rPr lang="pl-PL" dirty="0"/>
              <a:t>p</a:t>
            </a:r>
            <a:r>
              <a:rPr lang="pl-PL" dirty="0" smtClean="0"/>
              <a:t>rotest wekslowy sporządza notariusz</a:t>
            </a:r>
            <a:endParaRPr lang="pl-PL" dirty="0"/>
          </a:p>
        </p:txBody>
      </p:sp>
    </p:spTree>
    <p:extLst>
      <p:ext uri="{BB962C8B-B14F-4D97-AF65-F5344CB8AC3E}">
        <p14:creationId xmlns:p14="http://schemas.microsoft.com/office/powerpoint/2010/main" val="449767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000" dirty="0" smtClean="0"/>
              <a:t>Poszukiwanie zwrotne (regres)</a:t>
            </a:r>
            <a:endParaRPr lang="pl-PL" sz="5000" dirty="0"/>
          </a:p>
        </p:txBody>
      </p:sp>
      <p:sp>
        <p:nvSpPr>
          <p:cNvPr id="3" name="Symbol zastępczy zawartości 2"/>
          <p:cNvSpPr>
            <a:spLocks noGrp="1"/>
          </p:cNvSpPr>
          <p:nvPr>
            <p:ph idx="1"/>
          </p:nvPr>
        </p:nvSpPr>
        <p:spPr>
          <a:xfrm>
            <a:off x="1104293" y="1725659"/>
            <a:ext cx="9473871" cy="4655890"/>
          </a:xfrm>
        </p:spPr>
        <p:txBody>
          <a:bodyPr>
            <a:normAutofit fontScale="92500" lnSpcReduction="20000"/>
          </a:bodyPr>
          <a:lstStyle/>
          <a:p>
            <a:r>
              <a:rPr lang="pl-PL" dirty="0"/>
              <a:t>Posiadacz weksla może wykonywać </a:t>
            </a:r>
            <a:r>
              <a:rPr lang="pl-PL" dirty="0" smtClean="0"/>
              <a:t>zwrotne poszukiwanie przeciw </a:t>
            </a:r>
            <a:r>
              <a:rPr lang="pl-PL" dirty="0"/>
              <a:t>indosantom, wystawcy lub innym dłużnikom wekslowym:</a:t>
            </a:r>
          </a:p>
          <a:p>
            <a:r>
              <a:rPr lang="pl-PL" dirty="0"/>
              <a:t>po terminie płatności, jeżeli zapłata nie nastąpiła,</a:t>
            </a:r>
          </a:p>
          <a:p>
            <a:r>
              <a:rPr lang="pl-PL" dirty="0"/>
              <a:t>przed terminem płatności: </a:t>
            </a:r>
          </a:p>
          <a:p>
            <a:pPr lvl="1"/>
            <a:r>
              <a:rPr lang="pl-PL" dirty="0"/>
              <a:t>jeżeli odmówiono przyjęcia w całości lub w </a:t>
            </a:r>
            <a:r>
              <a:rPr lang="pl-PL" dirty="0" smtClean="0"/>
              <a:t>części;</a:t>
            </a:r>
          </a:p>
          <a:p>
            <a:pPr lvl="1"/>
            <a:r>
              <a:rPr lang="pl-PL" dirty="0" smtClean="0"/>
              <a:t>jeżeli </a:t>
            </a:r>
            <a:r>
              <a:rPr lang="pl-PL" dirty="0"/>
              <a:t>otwarto postępowanie restrukturyzacyjne albo jeżeli ogłoszono upadłość trasata bez względu, czy weksel przyjął, czy nie, albo jeżeli trasat zaprzestał płacenia długów, choćby to zaprzestanie nie zostało stwierdzone orzeczeniem sądowym, lub też jeżeli przeprowadzono bezskutecznie egzekucję z jego majątku; </a:t>
            </a:r>
            <a:endParaRPr lang="pl-PL" dirty="0" smtClean="0"/>
          </a:p>
          <a:p>
            <a:pPr lvl="1"/>
            <a:r>
              <a:rPr lang="pl-PL" dirty="0" smtClean="0"/>
              <a:t>jeżeli </a:t>
            </a:r>
            <a:r>
              <a:rPr lang="pl-PL" dirty="0"/>
              <a:t>otwarto postępowanie restrukturyzacyjne albo jeżeli ogłoszono upadłość wystawcy wekslu, co do którego istnieje zakaz przedstawienia do przyjęcia. </a:t>
            </a:r>
          </a:p>
          <a:p>
            <a:pPr lvl="1"/>
            <a:endParaRPr lang="pl-PL" dirty="0" smtClean="0"/>
          </a:p>
          <a:p>
            <a:r>
              <a:rPr lang="pl-PL" dirty="0" smtClean="0"/>
              <a:t>Warunkiem</a:t>
            </a:r>
            <a:r>
              <a:rPr lang="pl-PL" dirty="0"/>
              <a:t>, bez którego zwrotne poszukiwanie nie może dojść do skutku jest dokonanie protestu wekslowego, chyba że na wekslu widnieje klauzula „bez protestu”, która zwalnia z tego obowiązku.</a:t>
            </a:r>
          </a:p>
          <a:p>
            <a:endParaRPr lang="pl-PL" dirty="0"/>
          </a:p>
        </p:txBody>
      </p:sp>
    </p:spTree>
    <p:extLst>
      <p:ext uri="{BB962C8B-B14F-4D97-AF65-F5344CB8AC3E}">
        <p14:creationId xmlns:p14="http://schemas.microsoft.com/office/powerpoint/2010/main" val="2963641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800" dirty="0" smtClean="0"/>
              <a:t>DEKLARACJA WEKSLOWA</a:t>
            </a:r>
            <a:endParaRPr lang="pl-PL" sz="4800" dirty="0"/>
          </a:p>
        </p:txBody>
      </p:sp>
      <p:sp>
        <p:nvSpPr>
          <p:cNvPr id="3" name="Symbol zastępczy zawartości 2"/>
          <p:cNvSpPr>
            <a:spLocks noGrp="1"/>
          </p:cNvSpPr>
          <p:nvPr>
            <p:ph idx="1"/>
          </p:nvPr>
        </p:nvSpPr>
        <p:spPr/>
        <p:txBody>
          <a:bodyPr/>
          <a:lstStyle/>
          <a:p>
            <a:pPr algn="just"/>
            <a:r>
              <a:rPr lang="pl-PL" dirty="0"/>
              <a:t>dokument wystawiany z wekslem in blanco, który opisuje treść porozumienia pomiędzy wystawcą weksla a jego remitentem (np. warunki, od których spełnienia uzależnione jest uprawnienie wypełnienia weksla; kwota, na którą weksel może być wystawiony; terminu płatności, jakim weksel może być opatrzony)</a:t>
            </a:r>
          </a:p>
          <a:p>
            <a:pPr algn="just"/>
            <a:r>
              <a:rPr lang="pl-PL" dirty="0"/>
              <a:t>określa sposób wypełnienia weksla in blanco</a:t>
            </a:r>
          </a:p>
          <a:p>
            <a:pPr algn="just"/>
            <a:r>
              <a:rPr lang="pl-PL" dirty="0"/>
              <a:t>nie jest warunkiem ważności samego weksla</a:t>
            </a:r>
          </a:p>
          <a:p>
            <a:pPr algn="just"/>
            <a:r>
              <a:rPr lang="pl-PL" dirty="0"/>
              <a:t>brak pisemnego porozumienia w przedmiocie uzupełnienia weksla </a:t>
            </a:r>
            <a:r>
              <a:rPr lang="pl-PL" i="1" dirty="0"/>
              <a:t>in blan</a:t>
            </a:r>
            <a:r>
              <a:rPr lang="pl-PL" dirty="0"/>
              <a:t>co oznacza, że wystawca upoważnił remitenta do uzupełnienia weksla według </a:t>
            </a:r>
            <a:r>
              <a:rPr lang="pl-PL" dirty="0" smtClean="0"/>
              <a:t>jego uznania</a:t>
            </a:r>
            <a:endParaRPr lang="pl-PL" dirty="0"/>
          </a:p>
        </p:txBody>
      </p:sp>
    </p:spTree>
    <p:extLst>
      <p:ext uri="{BB962C8B-B14F-4D97-AF65-F5344CB8AC3E}">
        <p14:creationId xmlns:p14="http://schemas.microsoft.com/office/powerpoint/2010/main" val="2278067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000" dirty="0" smtClean="0"/>
              <a:t>KLAUZULE WEKSLOWE</a:t>
            </a:r>
            <a:endParaRPr lang="pl-PL" sz="5000" dirty="0"/>
          </a:p>
        </p:txBody>
      </p:sp>
      <p:sp>
        <p:nvSpPr>
          <p:cNvPr id="3" name="Symbol zastępczy zawartości 2"/>
          <p:cNvSpPr>
            <a:spLocks noGrp="1"/>
          </p:cNvSpPr>
          <p:nvPr>
            <p:ph idx="1"/>
          </p:nvPr>
        </p:nvSpPr>
        <p:spPr/>
        <p:txBody>
          <a:bodyPr>
            <a:normAutofit/>
          </a:bodyPr>
          <a:lstStyle/>
          <a:p>
            <a:pPr algn="just">
              <a:buFont typeface="Wingdings" panose="05000000000000000000" pitchFamily="2" charset="2"/>
              <a:buChar char="Ø"/>
              <a:defRPr/>
            </a:pPr>
            <a:r>
              <a:rPr lang="pl-PL" sz="2400" dirty="0"/>
              <a:t>Bez protestu (bez kosztów) – zwalnia z obowiązku zaprotestowania weksla;</a:t>
            </a:r>
          </a:p>
          <a:p>
            <a:pPr algn="just">
              <a:buFont typeface="Wingdings" panose="05000000000000000000" pitchFamily="2" charset="2"/>
              <a:buChar char="Ø"/>
              <a:defRPr/>
            </a:pPr>
            <a:r>
              <a:rPr lang="pl-PL" sz="2400" dirty="0"/>
              <a:t>Bez </a:t>
            </a:r>
            <a:r>
              <a:rPr lang="pl-PL" sz="2400" dirty="0" smtClean="0"/>
              <a:t>obligu </a:t>
            </a:r>
            <a:r>
              <a:rPr lang="pl-PL" sz="2400" dirty="0"/>
              <a:t>– w wekslu trasowanym zwalnia z odpowiedzialności za przyjęcie;</a:t>
            </a:r>
          </a:p>
          <a:p>
            <a:pPr algn="just">
              <a:buFont typeface="Wingdings" panose="05000000000000000000" pitchFamily="2" charset="2"/>
              <a:buChar char="Ø"/>
              <a:defRPr/>
            </a:pPr>
            <a:r>
              <a:rPr lang="pl-PL" sz="2400" dirty="0"/>
              <a:t>Nie na zlecenie – tworzy tzw. </a:t>
            </a:r>
            <a:r>
              <a:rPr lang="pl-PL" sz="2400" dirty="0" err="1"/>
              <a:t>rekta</a:t>
            </a:r>
            <a:r>
              <a:rPr lang="pl-PL" sz="2400" dirty="0"/>
              <a:t> – weksel, którego nie można indosować, a tylko przenieść prawa z niego ze skutkiem przelewu</a:t>
            </a:r>
          </a:p>
        </p:txBody>
      </p:sp>
    </p:spTree>
    <p:extLst>
      <p:ext uri="{BB962C8B-B14F-4D97-AF65-F5344CB8AC3E}">
        <p14:creationId xmlns:p14="http://schemas.microsoft.com/office/powerpoint/2010/main" val="2475678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Pojęcie papieru wartościowego</a:t>
            </a:r>
            <a:endParaRPr lang="pl-PL" dirty="0"/>
          </a:p>
        </p:txBody>
      </p:sp>
      <p:sp>
        <p:nvSpPr>
          <p:cNvPr id="3" name="Symbol zastępczy zawartości 2"/>
          <p:cNvSpPr>
            <a:spLocks noGrp="1"/>
          </p:cNvSpPr>
          <p:nvPr>
            <p:ph idx="1"/>
          </p:nvPr>
        </p:nvSpPr>
        <p:spPr/>
        <p:txBody>
          <a:bodyPr>
            <a:normAutofit lnSpcReduction="10000"/>
          </a:bodyPr>
          <a:lstStyle/>
          <a:p>
            <a:pPr algn="just"/>
            <a:r>
              <a:rPr lang="pl-PL" b="1" dirty="0" smtClean="0"/>
              <a:t>Papier wartościowy </a:t>
            </a:r>
            <a:r>
              <a:rPr lang="pl-PL" dirty="0" smtClean="0"/>
              <a:t>– dokument inkorporujący określone prawa </a:t>
            </a:r>
            <a:r>
              <a:rPr lang="pl-PL" dirty="0" smtClean="0"/>
              <a:t>majątkowe, realizacja </a:t>
            </a:r>
            <a:r>
              <a:rPr lang="pl-PL" dirty="0" smtClean="0"/>
              <a:t>tego prawa nie jest możliwa bez posiadania dokumentu; związek prawa z dokumentem jest na tyle silny, że rozporządzanie </a:t>
            </a:r>
            <a:r>
              <a:rPr lang="pl-PL" dirty="0" smtClean="0"/>
              <a:t>prawem następuje </a:t>
            </a:r>
            <a:r>
              <a:rPr lang="pl-PL" dirty="0" smtClean="0"/>
              <a:t>przez rozporządzenie dokumentem (prawo „podąża” za dokumentem)</a:t>
            </a:r>
          </a:p>
          <a:p>
            <a:pPr algn="just"/>
            <a:endParaRPr lang="pl-PL" dirty="0"/>
          </a:p>
          <a:p>
            <a:pPr algn="just"/>
            <a:r>
              <a:rPr lang="pl-PL" dirty="0" smtClean="0"/>
              <a:t>Należy je odróżnić od występujących powszechnie w obrocie znaków na okaziciela i znaków legitymacyjnych. </a:t>
            </a:r>
            <a:r>
              <a:rPr lang="pl-PL" b="1" dirty="0" smtClean="0"/>
              <a:t>Znaki na okaziciela </a:t>
            </a:r>
            <a:r>
              <a:rPr lang="pl-PL" dirty="0" smtClean="0"/>
              <a:t>legitymują posiadacza do realizacji uprawnienia (np. bilety). Z kolei </a:t>
            </a:r>
            <a:r>
              <a:rPr lang="pl-PL" b="1" dirty="0" smtClean="0"/>
              <a:t>znaki legitymacyjne </a:t>
            </a:r>
            <a:r>
              <a:rPr lang="pl-PL" dirty="0" smtClean="0"/>
              <a:t>służą jako dowód określonego uprawnienia, nie przybierają one formy dokumentu (np. numerki w </a:t>
            </a:r>
            <a:r>
              <a:rPr lang="pl-PL" dirty="0" smtClean="0"/>
              <a:t>szatni). </a:t>
            </a:r>
            <a:r>
              <a:rPr lang="pl-PL" dirty="0" smtClean="0"/>
              <a:t>W wypadku utraty znaku legitymacyjnego dłużnik </a:t>
            </a:r>
            <a:r>
              <a:rPr lang="pl-PL" dirty="0" smtClean="0"/>
              <a:t>może uzależnić </a:t>
            </a:r>
            <a:r>
              <a:rPr lang="pl-PL" dirty="0" smtClean="0"/>
              <a:t>spełnienie świadczenia od wykazania uprawnienia do jego uzyskania.</a:t>
            </a:r>
          </a:p>
        </p:txBody>
      </p:sp>
    </p:spTree>
    <p:extLst>
      <p:ext uri="{BB962C8B-B14F-4D97-AF65-F5344CB8AC3E}">
        <p14:creationId xmlns:p14="http://schemas.microsoft.com/office/powerpoint/2010/main" val="10179690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Poręczenie wekslowe (awal)</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jest zabezpieczeniem zapłaty weksla</a:t>
            </a:r>
          </a:p>
          <a:p>
            <a:r>
              <a:rPr lang="pl-PL" dirty="0"/>
              <a:t>p</a:t>
            </a:r>
            <a:r>
              <a:rPr lang="pl-PL" dirty="0" smtClean="0"/>
              <a:t>oręczycielem wekslowym może być osoba trzecia, która nie uczestniczyła dotychczas w stosunku wekslowym, ale również osoba już podpisana na wekslu (z oczywistych powodów nie może to być akceptant)</a:t>
            </a:r>
          </a:p>
          <a:p>
            <a:r>
              <a:rPr lang="pl-PL" dirty="0"/>
              <a:t>p</a:t>
            </a:r>
            <a:r>
              <a:rPr lang="pl-PL" dirty="0" smtClean="0"/>
              <a:t>oręczenie umieszcza się na samym dokumencie wekslowym albo na tzw. przedłużku</a:t>
            </a:r>
          </a:p>
          <a:p>
            <a:r>
              <a:rPr lang="pl-PL" dirty="0" smtClean="0"/>
              <a:t>można użyć następujących zwrotów: „poręczam”, „per awal”, „gwarantuje”, inne równoważne</a:t>
            </a:r>
          </a:p>
          <a:p>
            <a:r>
              <a:rPr lang="pl-PL" dirty="0"/>
              <a:t>p</a:t>
            </a:r>
            <a:r>
              <a:rPr lang="pl-PL" dirty="0" smtClean="0"/>
              <a:t>oręczenie powinno wskazywać za kogo zostało udzielone i opatrzone podpisem poręczyciela</a:t>
            </a:r>
          </a:p>
          <a:p>
            <a:r>
              <a:rPr lang="pl-PL" dirty="0" smtClean="0"/>
              <a:t>w razie braku wskazania osoby, za którą poręczono (</a:t>
            </a:r>
            <a:r>
              <a:rPr lang="pl-PL" dirty="0" err="1" smtClean="0"/>
              <a:t>awalata</a:t>
            </a:r>
            <a:r>
              <a:rPr lang="pl-PL" dirty="0" smtClean="0"/>
              <a:t>) uważa się, że poręczenia udzielono za wystawcę weksla</a:t>
            </a:r>
          </a:p>
          <a:p>
            <a:endParaRPr lang="pl-PL" dirty="0" smtClean="0"/>
          </a:p>
          <a:p>
            <a:endParaRPr lang="pl-PL" dirty="0" smtClean="0"/>
          </a:p>
          <a:p>
            <a:endParaRPr lang="pl-PL" dirty="0"/>
          </a:p>
        </p:txBody>
      </p:sp>
    </p:spTree>
    <p:extLst>
      <p:ext uri="{BB962C8B-B14F-4D97-AF65-F5344CB8AC3E}">
        <p14:creationId xmlns:p14="http://schemas.microsoft.com/office/powerpoint/2010/main" val="248959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Poręczenie wekslowe (awal)</a:t>
            </a:r>
          </a:p>
        </p:txBody>
      </p:sp>
      <p:sp>
        <p:nvSpPr>
          <p:cNvPr id="3" name="Symbol zastępczy zawartości 2"/>
          <p:cNvSpPr>
            <a:spLocks noGrp="1"/>
          </p:cNvSpPr>
          <p:nvPr>
            <p:ph idx="1"/>
          </p:nvPr>
        </p:nvSpPr>
        <p:spPr/>
        <p:txBody>
          <a:bodyPr/>
          <a:lstStyle/>
          <a:p>
            <a:pPr algn="just"/>
            <a:r>
              <a:rPr lang="pl-PL" dirty="0"/>
              <a:t>s</a:t>
            </a:r>
            <a:r>
              <a:rPr lang="pl-PL" dirty="0" smtClean="0"/>
              <a:t>am podpis na przedniej stronie weksla uważa się za udzielenie poręczenia, z wyjątkiem sytuacji gdy jest to podpis wystawcy lub trasata</a:t>
            </a:r>
          </a:p>
          <a:p>
            <a:pPr algn="just"/>
            <a:r>
              <a:rPr lang="pl-PL" dirty="0" smtClean="0"/>
              <a:t>wskutek udzielenia poręczenia wekslowego poręczyciel staje się dłużnikiem wekslowym i ponosi odpowiedzialność tak samo jak ten za kogo poręczył</a:t>
            </a:r>
          </a:p>
          <a:p>
            <a:pPr algn="just"/>
            <a:r>
              <a:rPr lang="pl-PL" dirty="0"/>
              <a:t>z</a:t>
            </a:r>
            <a:r>
              <a:rPr lang="pl-PL" dirty="0" smtClean="0"/>
              <a:t>obowiązanie poręczyciela jest ważne, chociażby zobowiązanie, za które poręcza było nieważne z jakiejkolwiek przyczyny, z wyjątkiem wad formalnych</a:t>
            </a:r>
          </a:p>
          <a:p>
            <a:pPr algn="just"/>
            <a:r>
              <a:rPr lang="pl-PL" dirty="0"/>
              <a:t>p</a:t>
            </a:r>
            <a:r>
              <a:rPr lang="pl-PL" dirty="0" smtClean="0"/>
              <a:t>oręczyciel wekslowy, który zapłacił weksel, nabywa prawa wynikające z weksla przeciw osobie, za którą poręczył</a:t>
            </a:r>
            <a:endParaRPr lang="pl-PL" dirty="0"/>
          </a:p>
        </p:txBody>
      </p:sp>
    </p:spTree>
    <p:extLst>
      <p:ext uri="{BB962C8B-B14F-4D97-AF65-F5344CB8AC3E}">
        <p14:creationId xmlns:p14="http://schemas.microsoft.com/office/powerpoint/2010/main" val="2141556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800" dirty="0" smtClean="0"/>
              <a:t>Poręczenie wekslowe a poręcznie w K.C.</a:t>
            </a:r>
            <a:endParaRPr lang="pl-PL" sz="4800" dirty="0"/>
          </a:p>
        </p:txBody>
      </p:sp>
      <p:sp>
        <p:nvSpPr>
          <p:cNvPr id="3" name="Symbol zastępczy zawartości 2"/>
          <p:cNvSpPr>
            <a:spLocks noGrp="1"/>
          </p:cNvSpPr>
          <p:nvPr>
            <p:ph idx="1"/>
          </p:nvPr>
        </p:nvSpPr>
        <p:spPr/>
        <p:txBody>
          <a:bodyPr>
            <a:normAutofit/>
          </a:bodyPr>
          <a:lstStyle/>
          <a:p>
            <a:pPr algn="just"/>
            <a:r>
              <a:rPr lang="pl-PL" sz="2400" dirty="0" smtClean="0"/>
              <a:t>awal jest instytucją prawa wekslowego i nie może być utożsamiany z poręczeniem cywilnym z art. 876-887 k.c.</a:t>
            </a:r>
          </a:p>
          <a:p>
            <a:pPr algn="just"/>
            <a:r>
              <a:rPr lang="pl-PL" sz="2400" dirty="0" smtClean="0"/>
              <a:t>inna forma: awal zawsze na wekslu, a poręczenie cywilne to pisemne oświadczenie poręczyciela</a:t>
            </a:r>
          </a:p>
          <a:p>
            <a:pPr algn="just"/>
            <a:r>
              <a:rPr lang="pl-PL" sz="2400" dirty="0"/>
              <a:t>o</a:t>
            </a:r>
            <a:r>
              <a:rPr lang="pl-PL" sz="2400" dirty="0" smtClean="0"/>
              <a:t>graniczona akcesoryjność awalu</a:t>
            </a:r>
            <a:r>
              <a:rPr lang="pl-PL" sz="2400" dirty="0"/>
              <a:t> </a:t>
            </a:r>
            <a:r>
              <a:rPr lang="pl-PL" sz="2400" dirty="0" smtClean="0"/>
              <a:t>– jest ważny nawet gdy zobowiązanie wekslowe jest nieważne</a:t>
            </a:r>
          </a:p>
          <a:p>
            <a:pPr algn="just"/>
            <a:r>
              <a:rPr lang="pl-PL" sz="2400" dirty="0" smtClean="0"/>
              <a:t>awal jest bezwarunkowy</a:t>
            </a:r>
          </a:p>
          <a:p>
            <a:pPr algn="just"/>
            <a:r>
              <a:rPr lang="pl-PL" sz="2400" dirty="0" smtClean="0"/>
              <a:t>jego przedmiotem jest zawsze oznaczona suma pieniężna</a:t>
            </a:r>
          </a:p>
        </p:txBody>
      </p:sp>
    </p:spTree>
    <p:extLst>
      <p:ext uri="{BB962C8B-B14F-4D97-AF65-F5344CB8AC3E}">
        <p14:creationId xmlns:p14="http://schemas.microsoft.com/office/powerpoint/2010/main" val="2236813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5130" y="423842"/>
            <a:ext cx="9404723" cy="1400530"/>
          </a:xfrm>
        </p:spPr>
        <p:txBody>
          <a:bodyPr/>
          <a:lstStyle/>
          <a:p>
            <a:pPr algn="ctr"/>
            <a:r>
              <a:rPr lang="pl-PL" sz="5400" dirty="0" smtClean="0"/>
              <a:t>INDOS</a:t>
            </a:r>
            <a:endParaRPr lang="pl-PL" sz="5400" dirty="0"/>
          </a:p>
        </p:txBody>
      </p:sp>
      <p:sp>
        <p:nvSpPr>
          <p:cNvPr id="3" name="Symbol zastępczy zawartości 2"/>
          <p:cNvSpPr>
            <a:spLocks noGrp="1"/>
          </p:cNvSpPr>
          <p:nvPr>
            <p:ph idx="1"/>
          </p:nvPr>
        </p:nvSpPr>
        <p:spPr>
          <a:xfrm>
            <a:off x="1103312" y="1540042"/>
            <a:ext cx="9869488" cy="4995512"/>
          </a:xfrm>
        </p:spPr>
        <p:txBody>
          <a:bodyPr>
            <a:normAutofit lnSpcReduction="10000"/>
          </a:bodyPr>
          <a:lstStyle/>
          <a:p>
            <a:pPr algn="just"/>
            <a:r>
              <a:rPr lang="pl-PL" dirty="0"/>
              <a:t>pisemne oświadczenie umieszczone na papierze wartościowym na zlecenie i zawierające co najmniej podpis zbywającego, oznaczające przeniesienie praw na inna osobę (art. 921 § 2 </a:t>
            </a:r>
            <a:r>
              <a:rPr lang="pl-PL" baseline="30000" dirty="0"/>
              <a:t>9</a:t>
            </a:r>
            <a:r>
              <a:rPr lang="pl-PL" dirty="0"/>
              <a:t> k.c.)</a:t>
            </a:r>
          </a:p>
          <a:p>
            <a:pPr algn="just"/>
            <a:r>
              <a:rPr lang="pl-PL" dirty="0"/>
              <a:t>powinien być bezwarunkowy (warunki uważa się za </a:t>
            </a:r>
            <a:r>
              <a:rPr lang="pl-PL" dirty="0" smtClean="0"/>
              <a:t>niezapisane</a:t>
            </a:r>
            <a:r>
              <a:rPr lang="pl-PL" dirty="0"/>
              <a:t>) i przenosić całość praw z weksla (indos częściowy jest nieważny)</a:t>
            </a:r>
          </a:p>
          <a:p>
            <a:pPr algn="just"/>
            <a:r>
              <a:rPr lang="pl-PL" dirty="0"/>
              <a:t>oświadczenie jest składane na grzbiecie weksla albo na przedłużku</a:t>
            </a:r>
          </a:p>
          <a:p>
            <a:pPr algn="just"/>
            <a:r>
              <a:rPr lang="pl-PL" dirty="0"/>
              <a:t>indosatariusz może wykonywać wszelkie prawa z weksla, a „osoby, przeciw którym dochodzi się praw z weksla, nie mogą wobec posiadacza zasłaniać się zarzutami, opartymi na swych stosunkach osobistych z wystawcą lub z posiadaczami poprzednimi” (art. 17 Prawa wekslowego</a:t>
            </a:r>
            <a:r>
              <a:rPr lang="pl-PL" dirty="0" smtClean="0"/>
              <a:t>)</a:t>
            </a:r>
          </a:p>
          <a:p>
            <a:pPr>
              <a:defRPr/>
            </a:pPr>
            <a:r>
              <a:rPr lang="pl-PL" dirty="0"/>
              <a:t>Formy indosu:</a:t>
            </a:r>
          </a:p>
          <a:p>
            <a:pPr lvl="1">
              <a:defRPr/>
            </a:pPr>
            <a:r>
              <a:rPr lang="pl-PL" dirty="0" smtClean="0"/>
              <a:t>pełny </a:t>
            </a:r>
            <a:r>
              <a:rPr lang="pl-PL" dirty="0"/>
              <a:t>(imienny) – ze wskazaniem indosatariusza</a:t>
            </a:r>
          </a:p>
          <a:p>
            <a:pPr lvl="1">
              <a:defRPr/>
            </a:pPr>
            <a:r>
              <a:rPr lang="pl-PL" i="1" dirty="0"/>
              <a:t>i</a:t>
            </a:r>
            <a:r>
              <a:rPr lang="pl-PL" i="1" dirty="0" smtClean="0"/>
              <a:t>n </a:t>
            </a:r>
            <a:r>
              <a:rPr lang="pl-PL" i="1" dirty="0"/>
              <a:t>blanco </a:t>
            </a:r>
            <a:r>
              <a:rPr lang="pl-PL" dirty="0"/>
              <a:t>– bez wskazania indosatariusza. </a:t>
            </a:r>
          </a:p>
          <a:p>
            <a:pPr lvl="1">
              <a:defRPr/>
            </a:pPr>
            <a:r>
              <a:rPr lang="pl-PL" dirty="0"/>
              <a:t>n</a:t>
            </a:r>
            <a:r>
              <a:rPr lang="pl-PL" dirty="0" smtClean="0"/>
              <a:t>a </a:t>
            </a:r>
            <a:r>
              <a:rPr lang="pl-PL" dirty="0"/>
              <a:t>okaziciela – określa indosatariusza, jako okaziciela.</a:t>
            </a:r>
          </a:p>
          <a:p>
            <a:pPr algn="just"/>
            <a:endParaRPr lang="pl-PL" dirty="0"/>
          </a:p>
          <a:p>
            <a:endParaRPr lang="en-US" sz="2400" dirty="0"/>
          </a:p>
          <a:p>
            <a:endParaRPr lang="pl-PL" dirty="0"/>
          </a:p>
        </p:txBody>
      </p:sp>
    </p:spTree>
    <p:extLst>
      <p:ext uri="{BB962C8B-B14F-4D97-AF65-F5344CB8AC3E}">
        <p14:creationId xmlns:p14="http://schemas.microsoft.com/office/powerpoint/2010/main" val="2704048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PŁATNOŚĆ WEKSLA</a:t>
            </a:r>
            <a:endParaRPr lang="pl-PL" sz="5400" dirty="0"/>
          </a:p>
        </p:txBody>
      </p:sp>
      <p:sp>
        <p:nvSpPr>
          <p:cNvPr id="3" name="Symbol zastępczy zawartości 2"/>
          <p:cNvSpPr>
            <a:spLocks noGrp="1"/>
          </p:cNvSpPr>
          <p:nvPr>
            <p:ph idx="1"/>
          </p:nvPr>
        </p:nvSpPr>
        <p:spPr/>
        <p:txBody>
          <a:bodyPr/>
          <a:lstStyle/>
          <a:p>
            <a:pPr>
              <a:buNone/>
            </a:pPr>
            <a:r>
              <a:rPr lang="pl-PL" sz="2400" b="1" dirty="0"/>
              <a:t>Art. 33. </a:t>
            </a:r>
            <a:r>
              <a:rPr lang="pl-PL" sz="2400" dirty="0"/>
              <a:t>Weksel może być płatny:</a:t>
            </a:r>
          </a:p>
          <a:p>
            <a:pPr lvl="1"/>
            <a:r>
              <a:rPr lang="pl-PL" sz="2400" dirty="0"/>
              <a:t>za okazaniem;</a:t>
            </a:r>
          </a:p>
          <a:p>
            <a:pPr lvl="1"/>
            <a:r>
              <a:rPr lang="pl-PL" sz="2400" dirty="0"/>
              <a:t>w pewien czas po okazaniu;</a:t>
            </a:r>
          </a:p>
          <a:p>
            <a:pPr lvl="1"/>
            <a:r>
              <a:rPr lang="pl-PL" sz="2400" dirty="0"/>
              <a:t>w pewien czas po dacie;</a:t>
            </a:r>
          </a:p>
          <a:p>
            <a:pPr lvl="1"/>
            <a:r>
              <a:rPr lang="pl-PL" sz="2400" dirty="0"/>
              <a:t>w oznaczonym dniu.</a:t>
            </a:r>
          </a:p>
          <a:p>
            <a:r>
              <a:rPr lang="pl-PL" sz="2400" dirty="0"/>
              <a:t>Weksle z innymi terminami płatności lub z kilku następującymi po sobie terminami są nieważne.</a:t>
            </a:r>
          </a:p>
          <a:p>
            <a:endParaRPr lang="pl-PL" dirty="0"/>
          </a:p>
        </p:txBody>
      </p:sp>
    </p:spTree>
    <p:extLst>
      <p:ext uri="{BB962C8B-B14F-4D97-AF65-F5344CB8AC3E}">
        <p14:creationId xmlns:p14="http://schemas.microsoft.com/office/powerpoint/2010/main" val="2248546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PRZEDAWNIENIE</a:t>
            </a:r>
            <a:endParaRPr lang="pl-PL" dirty="0"/>
          </a:p>
        </p:txBody>
      </p:sp>
      <p:sp>
        <p:nvSpPr>
          <p:cNvPr id="3" name="Symbol zastępczy zawartości 2"/>
          <p:cNvSpPr>
            <a:spLocks noGrp="1"/>
          </p:cNvSpPr>
          <p:nvPr>
            <p:ph idx="1"/>
          </p:nvPr>
        </p:nvSpPr>
        <p:spPr/>
        <p:txBody>
          <a:bodyPr/>
          <a:lstStyle/>
          <a:p>
            <a:pPr marL="0" indent="0" algn="just">
              <a:buNone/>
            </a:pPr>
            <a:r>
              <a:rPr lang="pl-PL" dirty="0"/>
              <a:t>Art</a:t>
            </a:r>
            <a:r>
              <a:rPr lang="pl-PL" dirty="0" smtClean="0"/>
              <a:t>. 70</a:t>
            </a:r>
            <a:endParaRPr lang="pl-PL" dirty="0"/>
          </a:p>
          <a:p>
            <a:pPr algn="just"/>
            <a:endParaRPr lang="pl-PL" dirty="0"/>
          </a:p>
          <a:p>
            <a:pPr algn="just"/>
            <a:r>
              <a:rPr lang="pl-PL" dirty="0"/>
              <a:t>Roszczenia wekslowe przeciw akceptantowi ulegają przedawnieniu z upływem 3 lat od dnia płatności wekslu</a:t>
            </a:r>
          </a:p>
          <a:p>
            <a:pPr algn="just"/>
            <a:r>
              <a:rPr lang="pl-PL" dirty="0"/>
              <a:t>Roszczenia posiadacza weksla przeciw indosantom i wystawcy ulegają przedawnieniu z upływem roku od dnia protestu, a w przypadku zastrzeżenia "bez kosztów" - od dnia płatności.</a:t>
            </a:r>
          </a:p>
          <a:p>
            <a:pPr algn="just"/>
            <a:r>
              <a:rPr lang="pl-PL" dirty="0"/>
              <a:t>Roszczenia indosantów między sobą i przeciw wystawcy ulegają przedawnieniu z upływem 6 miesięcy od dnia, w którym indosant wykupił weksel albo w którym sam został pociągnięty do odpowiedzialności sądowej</a:t>
            </a:r>
          </a:p>
          <a:p>
            <a:endParaRPr lang="pl-PL" dirty="0"/>
          </a:p>
        </p:txBody>
      </p:sp>
    </p:spTree>
    <p:extLst>
      <p:ext uri="{BB962C8B-B14F-4D97-AF65-F5344CB8AC3E}">
        <p14:creationId xmlns:p14="http://schemas.microsoft.com/office/powerpoint/2010/main" val="39432371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dirty="0" smtClean="0"/>
              <a:t>DOCHODZENIE ROSZCZEŃ Z WEKSLA</a:t>
            </a:r>
            <a:endParaRPr lang="pl-PL" sz="4000" dirty="0"/>
          </a:p>
        </p:txBody>
      </p:sp>
      <p:sp>
        <p:nvSpPr>
          <p:cNvPr id="5" name="Prostokąt 4"/>
          <p:cNvSpPr/>
          <p:nvPr/>
        </p:nvSpPr>
        <p:spPr>
          <a:xfrm>
            <a:off x="704704" y="1950758"/>
            <a:ext cx="9346130" cy="4401205"/>
          </a:xfrm>
          <a:prstGeom prst="rect">
            <a:avLst/>
          </a:prstGeom>
        </p:spPr>
        <p:txBody>
          <a:bodyPr wrap="square">
            <a:spAutoFit/>
          </a:bodyPr>
          <a:lstStyle/>
          <a:p>
            <a:pPr algn="just"/>
            <a:r>
              <a:rPr lang="en-US" sz="2000" dirty="0" smtClean="0"/>
              <a:t>Pozew </a:t>
            </a:r>
            <a:r>
              <a:rPr lang="en-US" sz="2000" dirty="0" err="1" smtClean="0"/>
              <a:t>wniesiony</a:t>
            </a:r>
            <a:r>
              <a:rPr lang="en-US" sz="2000" dirty="0" smtClean="0"/>
              <a:t> </a:t>
            </a:r>
            <a:r>
              <a:rPr lang="en-US" sz="2000" dirty="0" err="1" smtClean="0"/>
              <a:t>przez</a:t>
            </a:r>
            <a:r>
              <a:rPr lang="en-US" sz="2000" dirty="0" smtClean="0"/>
              <a:t> </a:t>
            </a:r>
            <a:r>
              <a:rPr lang="en-US" sz="2000" dirty="0" err="1" smtClean="0"/>
              <a:t>wierzyciela</a:t>
            </a:r>
            <a:r>
              <a:rPr lang="en-US" sz="2000" dirty="0" smtClean="0"/>
              <a:t> </a:t>
            </a:r>
            <a:r>
              <a:rPr lang="en-US" sz="2000" dirty="0" err="1" smtClean="0"/>
              <a:t>wekslowego</a:t>
            </a:r>
            <a:r>
              <a:rPr lang="en-US" sz="2000" dirty="0" smtClean="0"/>
              <a:t> </a:t>
            </a:r>
            <a:r>
              <a:rPr lang="en-US" sz="2000" dirty="0" err="1" smtClean="0"/>
              <a:t>może</a:t>
            </a:r>
            <a:r>
              <a:rPr lang="en-US" sz="2000" dirty="0" smtClean="0"/>
              <a:t> </a:t>
            </a:r>
            <a:r>
              <a:rPr lang="en-US" sz="2000" dirty="0" err="1" smtClean="0"/>
              <a:t>zostać</a:t>
            </a:r>
            <a:r>
              <a:rPr lang="en-US" sz="2000" dirty="0" smtClean="0"/>
              <a:t> </a:t>
            </a:r>
            <a:r>
              <a:rPr lang="en-US" sz="2000" dirty="0" err="1" smtClean="0"/>
              <a:t>rozpoznany</a:t>
            </a:r>
            <a:r>
              <a:rPr lang="en-US" sz="2000" dirty="0" smtClean="0"/>
              <a:t> w </a:t>
            </a:r>
            <a:r>
              <a:rPr lang="en-US" sz="2000" dirty="0" err="1" smtClean="0"/>
              <a:t>postępowaniu</a:t>
            </a:r>
            <a:r>
              <a:rPr lang="en-US" sz="2000" dirty="0" smtClean="0"/>
              <a:t> </a:t>
            </a:r>
            <a:r>
              <a:rPr lang="en-US" sz="2000" dirty="0" err="1" smtClean="0"/>
              <a:t>nakazowym</a:t>
            </a:r>
            <a:r>
              <a:rPr lang="en-US" sz="2000" dirty="0" smtClean="0"/>
              <a:t> </a:t>
            </a:r>
            <a:r>
              <a:rPr lang="en-US" sz="2000" dirty="0" err="1" smtClean="0"/>
              <a:t>jeżeli</a:t>
            </a:r>
            <a:r>
              <a:rPr lang="en-US" sz="2000" dirty="0" smtClean="0"/>
              <a:t> </a:t>
            </a:r>
            <a:r>
              <a:rPr lang="en-US" sz="2000" dirty="0" err="1" smtClean="0"/>
              <a:t>powód</a:t>
            </a:r>
            <a:r>
              <a:rPr lang="en-US" sz="2000" dirty="0" smtClean="0"/>
              <a:t> </a:t>
            </a:r>
            <a:r>
              <a:rPr lang="en-US" sz="2000" dirty="0" err="1" smtClean="0"/>
              <a:t>zgłosi</a:t>
            </a:r>
            <a:r>
              <a:rPr lang="en-US" sz="2000" dirty="0" smtClean="0"/>
              <a:t> </a:t>
            </a:r>
            <a:r>
              <a:rPr lang="en-US" sz="2000" dirty="0" err="1" smtClean="0"/>
              <a:t>wniosek</a:t>
            </a:r>
            <a:r>
              <a:rPr lang="en-US" sz="2000" dirty="0" smtClean="0"/>
              <a:t> o </a:t>
            </a:r>
            <a:r>
              <a:rPr lang="en-US" sz="2000" dirty="0" err="1" smtClean="0"/>
              <a:t>wydanie</a:t>
            </a:r>
            <a:r>
              <a:rPr lang="en-US" sz="2000" dirty="0" smtClean="0"/>
              <a:t> </a:t>
            </a:r>
            <a:r>
              <a:rPr lang="en-US" sz="2000" dirty="0" err="1" smtClean="0"/>
              <a:t>nakazu</a:t>
            </a:r>
            <a:r>
              <a:rPr lang="en-US" sz="2000" dirty="0" smtClean="0"/>
              <a:t> </a:t>
            </a:r>
            <a:r>
              <a:rPr lang="en-US" sz="2000" dirty="0" err="1" smtClean="0"/>
              <a:t>zapłaty</a:t>
            </a:r>
            <a:r>
              <a:rPr lang="en-US" sz="2000" dirty="0" smtClean="0"/>
              <a:t> w </a:t>
            </a:r>
            <a:r>
              <a:rPr lang="en-US" sz="2000" dirty="0" err="1" smtClean="0"/>
              <a:t>tym</a:t>
            </a:r>
            <a:r>
              <a:rPr lang="en-US" sz="2000" dirty="0" smtClean="0"/>
              <a:t> </a:t>
            </a:r>
            <a:r>
              <a:rPr lang="en-US" sz="2000" dirty="0" err="1" smtClean="0"/>
              <a:t>postępowaniu</a:t>
            </a:r>
            <a:r>
              <a:rPr lang="en-US" sz="2000" dirty="0" smtClean="0"/>
              <a:t>. </a:t>
            </a:r>
            <a:r>
              <a:rPr lang="en-US" sz="2000" dirty="0" err="1" smtClean="0"/>
              <a:t>Sąd</a:t>
            </a:r>
            <a:r>
              <a:rPr lang="en-US" sz="2000" dirty="0" smtClean="0"/>
              <a:t> </a:t>
            </a:r>
            <a:r>
              <a:rPr lang="en-US" sz="2000" dirty="0" err="1" smtClean="0"/>
              <a:t>orzeka</a:t>
            </a:r>
            <a:r>
              <a:rPr lang="en-US" sz="2000" dirty="0" smtClean="0"/>
              <a:t> </a:t>
            </a:r>
            <a:r>
              <a:rPr lang="en-US" sz="2000" dirty="0" err="1" smtClean="0"/>
              <a:t>wówczas</a:t>
            </a:r>
            <a:r>
              <a:rPr lang="en-US" sz="2000" dirty="0" smtClean="0"/>
              <a:t> </a:t>
            </a:r>
            <a:r>
              <a:rPr lang="en-US" sz="2000" dirty="0" err="1" smtClean="0"/>
              <a:t>na</a:t>
            </a:r>
            <a:r>
              <a:rPr lang="en-US" sz="2000" dirty="0" smtClean="0"/>
              <a:t> </a:t>
            </a:r>
            <a:r>
              <a:rPr lang="en-US" sz="2000" dirty="0" err="1" smtClean="0"/>
              <a:t>posiedzeniu</a:t>
            </a:r>
            <a:r>
              <a:rPr lang="en-US" sz="2000" dirty="0" smtClean="0"/>
              <a:t> </a:t>
            </a:r>
            <a:r>
              <a:rPr lang="en-US" sz="2000" dirty="0" err="1" smtClean="0"/>
              <a:t>niejawnym</a:t>
            </a:r>
            <a:r>
              <a:rPr lang="en-US" sz="2000" dirty="0" smtClean="0"/>
              <a:t> bez </a:t>
            </a:r>
            <a:r>
              <a:rPr lang="en-US" sz="2000" dirty="0" err="1" smtClean="0"/>
              <a:t>udziału</a:t>
            </a:r>
            <a:r>
              <a:rPr lang="en-US" sz="2000" dirty="0" smtClean="0"/>
              <a:t> </a:t>
            </a:r>
            <a:r>
              <a:rPr lang="en-US" sz="2000" dirty="0" err="1" smtClean="0"/>
              <a:t>stron</a:t>
            </a:r>
            <a:r>
              <a:rPr lang="en-US" sz="2000" dirty="0" smtClean="0"/>
              <a:t> </a:t>
            </a:r>
            <a:r>
              <a:rPr lang="en-US" sz="2000" dirty="0" err="1" smtClean="0"/>
              <a:t>i</a:t>
            </a:r>
            <a:r>
              <a:rPr lang="en-US" sz="2000" dirty="0" smtClean="0"/>
              <a:t> </a:t>
            </a:r>
            <a:r>
              <a:rPr lang="en-US" sz="2000" dirty="0" err="1" smtClean="0"/>
              <a:t>przeprowadzania</a:t>
            </a:r>
            <a:r>
              <a:rPr lang="en-US" sz="2000" dirty="0" smtClean="0"/>
              <a:t> </a:t>
            </a:r>
            <a:r>
              <a:rPr lang="en-US" sz="2000" dirty="0" err="1" smtClean="0"/>
              <a:t>rozprawy</a:t>
            </a:r>
            <a:r>
              <a:rPr lang="en-US" sz="2000" dirty="0" smtClean="0"/>
              <a:t> </a:t>
            </a:r>
            <a:r>
              <a:rPr lang="en-US" sz="2000" dirty="0" err="1" smtClean="0"/>
              <a:t>i</a:t>
            </a:r>
            <a:r>
              <a:rPr lang="en-US" sz="2000" dirty="0" smtClean="0"/>
              <a:t> </a:t>
            </a:r>
            <a:r>
              <a:rPr lang="en-US" sz="2000" dirty="0" err="1" smtClean="0"/>
              <a:t>opiera</a:t>
            </a:r>
            <a:r>
              <a:rPr lang="en-US" sz="2000" dirty="0" smtClean="0"/>
              <a:t> </a:t>
            </a:r>
            <a:r>
              <a:rPr lang="en-US" sz="2000" dirty="0" err="1" smtClean="0"/>
              <a:t>się</a:t>
            </a:r>
            <a:r>
              <a:rPr lang="en-US" sz="2000" dirty="0" smtClean="0"/>
              <a:t> </a:t>
            </a:r>
            <a:r>
              <a:rPr lang="en-US" sz="2000" dirty="0" err="1" smtClean="0"/>
              <a:t>jedynie</a:t>
            </a:r>
            <a:r>
              <a:rPr lang="en-US" sz="2000" dirty="0" smtClean="0"/>
              <a:t> </a:t>
            </a:r>
            <a:r>
              <a:rPr lang="en-US" sz="2000" dirty="0" err="1" smtClean="0"/>
              <a:t>na</a:t>
            </a:r>
            <a:r>
              <a:rPr lang="en-US" sz="2000" dirty="0" smtClean="0"/>
              <a:t> </a:t>
            </a:r>
            <a:r>
              <a:rPr lang="en-US" sz="2000" dirty="0" err="1" smtClean="0"/>
              <a:t>złożonym</a:t>
            </a:r>
            <a:r>
              <a:rPr lang="en-US" sz="2000" dirty="0" smtClean="0"/>
              <a:t> </a:t>
            </a:r>
            <a:r>
              <a:rPr lang="en-US" sz="2000" dirty="0" err="1" smtClean="0"/>
              <a:t>pozwie</a:t>
            </a:r>
            <a:r>
              <a:rPr lang="en-US" sz="2000" dirty="0" smtClean="0"/>
              <a:t> </a:t>
            </a:r>
            <a:r>
              <a:rPr lang="en-US" sz="2000" dirty="0" err="1" smtClean="0"/>
              <a:t>oraz</a:t>
            </a:r>
            <a:r>
              <a:rPr lang="en-US" sz="2000" dirty="0" smtClean="0"/>
              <a:t> </a:t>
            </a:r>
            <a:r>
              <a:rPr lang="en-US" sz="2000" dirty="0" err="1" smtClean="0"/>
              <a:t>załączonym</a:t>
            </a:r>
            <a:r>
              <a:rPr lang="en-US" sz="2000" dirty="0" smtClean="0"/>
              <a:t> do </a:t>
            </a:r>
            <a:r>
              <a:rPr lang="en-US" sz="2000" dirty="0" err="1" smtClean="0"/>
              <a:t>niego</a:t>
            </a:r>
            <a:r>
              <a:rPr lang="en-US" sz="2000" dirty="0" smtClean="0"/>
              <a:t> </a:t>
            </a:r>
            <a:r>
              <a:rPr lang="en-US" sz="2000" dirty="0" err="1" smtClean="0"/>
              <a:t>oryginalnym</a:t>
            </a:r>
            <a:r>
              <a:rPr lang="en-US" sz="2000" dirty="0" smtClean="0"/>
              <a:t> </a:t>
            </a:r>
            <a:r>
              <a:rPr lang="en-US" sz="2000" dirty="0" err="1" smtClean="0"/>
              <a:t>wekslu</a:t>
            </a:r>
            <a:r>
              <a:rPr lang="en-US" sz="2000" dirty="0" smtClean="0"/>
              <a:t>. W </a:t>
            </a:r>
            <a:r>
              <a:rPr lang="en-US" sz="2000" dirty="0" err="1" smtClean="0"/>
              <a:t>razie</a:t>
            </a:r>
            <a:r>
              <a:rPr lang="en-US" sz="2000" dirty="0" smtClean="0"/>
              <a:t> </a:t>
            </a:r>
            <a:r>
              <a:rPr lang="en-US" sz="2000" dirty="0" err="1" smtClean="0"/>
              <a:t>złożenia</a:t>
            </a:r>
            <a:r>
              <a:rPr lang="en-US" sz="2000" dirty="0" smtClean="0"/>
              <a:t> </a:t>
            </a:r>
            <a:r>
              <a:rPr lang="en-US" sz="2000" dirty="0" err="1" smtClean="0"/>
              <a:t>ważnego</a:t>
            </a:r>
            <a:r>
              <a:rPr lang="en-US" sz="2000" dirty="0" smtClean="0"/>
              <a:t> </a:t>
            </a:r>
            <a:r>
              <a:rPr lang="en-US" sz="2000" dirty="0" err="1" smtClean="0"/>
              <a:t>weksla</a:t>
            </a:r>
            <a:r>
              <a:rPr lang="en-US" sz="2000" dirty="0" smtClean="0"/>
              <a:t> </a:t>
            </a:r>
            <a:r>
              <a:rPr lang="en-US" sz="2000" dirty="0" err="1" smtClean="0"/>
              <a:t>sąd</a:t>
            </a:r>
            <a:r>
              <a:rPr lang="en-US" sz="2000" dirty="0" smtClean="0"/>
              <a:t> </a:t>
            </a:r>
            <a:r>
              <a:rPr lang="en-US" sz="2000" dirty="0" err="1" smtClean="0"/>
              <a:t>wydaje</a:t>
            </a:r>
            <a:r>
              <a:rPr lang="en-US" sz="2000" dirty="0" smtClean="0"/>
              <a:t> </a:t>
            </a:r>
            <a:r>
              <a:rPr lang="en-US" sz="2000" dirty="0" err="1" smtClean="0"/>
              <a:t>nakaz</a:t>
            </a:r>
            <a:r>
              <a:rPr lang="en-US" sz="2000" dirty="0" smtClean="0"/>
              <a:t> </a:t>
            </a:r>
            <a:r>
              <a:rPr lang="en-US" sz="2000" dirty="0" err="1" smtClean="0"/>
              <a:t>zapłaty</a:t>
            </a:r>
            <a:r>
              <a:rPr lang="en-US" sz="2000" dirty="0" smtClean="0"/>
              <a:t> </a:t>
            </a:r>
            <a:r>
              <a:rPr lang="en-US" sz="2000" dirty="0" err="1" smtClean="0"/>
              <a:t>przesyłając</a:t>
            </a:r>
            <a:r>
              <a:rPr lang="en-US" sz="2000" dirty="0" smtClean="0"/>
              <a:t> go </a:t>
            </a:r>
            <a:r>
              <a:rPr lang="en-US" sz="2000" dirty="0" err="1" smtClean="0"/>
              <a:t>wierzycielowi</a:t>
            </a:r>
            <a:r>
              <a:rPr lang="en-US" sz="2000" dirty="0" smtClean="0"/>
              <a:t> </a:t>
            </a:r>
            <a:r>
              <a:rPr lang="en-US" sz="2000" dirty="0" err="1" smtClean="0"/>
              <a:t>oraz</a:t>
            </a:r>
            <a:r>
              <a:rPr lang="en-US" sz="2000" dirty="0" smtClean="0"/>
              <a:t> </a:t>
            </a:r>
            <a:r>
              <a:rPr lang="en-US" sz="2000" dirty="0" err="1" smtClean="0"/>
              <a:t>dłużnikowi</a:t>
            </a:r>
            <a:r>
              <a:rPr lang="en-US" sz="2000" dirty="0" smtClean="0"/>
              <a:t>. W </a:t>
            </a:r>
            <a:r>
              <a:rPr lang="en-US" sz="2000" dirty="0" err="1" smtClean="0"/>
              <a:t>nakazie</a:t>
            </a:r>
            <a:r>
              <a:rPr lang="en-US" sz="2000" dirty="0" smtClean="0"/>
              <a:t> </a:t>
            </a:r>
            <a:r>
              <a:rPr lang="en-US" sz="2000" dirty="0" err="1" smtClean="0"/>
              <a:t>zapłaty</a:t>
            </a:r>
            <a:r>
              <a:rPr lang="en-US" sz="2000" dirty="0" smtClean="0"/>
              <a:t> </a:t>
            </a:r>
            <a:r>
              <a:rPr lang="en-US" sz="2000" dirty="0" err="1" smtClean="0"/>
              <a:t>wyznaczony</a:t>
            </a:r>
            <a:r>
              <a:rPr lang="en-US" sz="2000" dirty="0" smtClean="0"/>
              <a:t> jest </a:t>
            </a:r>
            <a:r>
              <a:rPr lang="en-US" sz="2000" dirty="0" err="1" smtClean="0"/>
              <a:t>dwutygodniowy</a:t>
            </a:r>
            <a:r>
              <a:rPr lang="en-US" sz="2000" dirty="0" smtClean="0"/>
              <a:t> </a:t>
            </a:r>
            <a:r>
              <a:rPr lang="en-US" sz="2000" dirty="0" err="1" smtClean="0"/>
              <a:t>termin</a:t>
            </a:r>
            <a:r>
              <a:rPr lang="en-US" sz="2000" dirty="0" smtClean="0"/>
              <a:t> </a:t>
            </a:r>
            <a:r>
              <a:rPr lang="en-US" sz="2000" dirty="0" err="1" smtClean="0"/>
              <a:t>na</a:t>
            </a:r>
            <a:r>
              <a:rPr lang="en-US" sz="2000" dirty="0" smtClean="0"/>
              <a:t> </a:t>
            </a:r>
            <a:r>
              <a:rPr lang="en-US" sz="2000" dirty="0" err="1" smtClean="0"/>
              <a:t>zapłatę</a:t>
            </a:r>
            <a:r>
              <a:rPr lang="en-US" sz="2000" dirty="0" smtClean="0"/>
              <a:t> </a:t>
            </a:r>
            <a:r>
              <a:rPr lang="en-US" sz="2000" dirty="0" err="1" smtClean="0"/>
              <a:t>sumy</a:t>
            </a:r>
            <a:r>
              <a:rPr lang="en-US" sz="2000" dirty="0" smtClean="0"/>
              <a:t> </a:t>
            </a:r>
            <a:r>
              <a:rPr lang="en-US" sz="2000" dirty="0" err="1" smtClean="0"/>
              <a:t>wekslowej</a:t>
            </a:r>
            <a:r>
              <a:rPr lang="en-US" sz="2000" dirty="0" smtClean="0"/>
              <a:t> </a:t>
            </a:r>
            <a:r>
              <a:rPr lang="en-US" sz="2000" dirty="0" err="1" smtClean="0"/>
              <a:t>bądź</a:t>
            </a:r>
            <a:r>
              <a:rPr lang="en-US" sz="2000" dirty="0" smtClean="0"/>
              <a:t> </a:t>
            </a:r>
            <a:r>
              <a:rPr lang="en-US" sz="2000" dirty="0" err="1" smtClean="0"/>
              <a:t>na</a:t>
            </a:r>
            <a:r>
              <a:rPr lang="en-US" sz="2000" dirty="0" smtClean="0"/>
              <a:t> </a:t>
            </a:r>
            <a:r>
              <a:rPr lang="en-US" sz="2000" dirty="0" err="1" smtClean="0"/>
              <a:t>wniesienie</a:t>
            </a:r>
            <a:r>
              <a:rPr lang="en-US" sz="2000" dirty="0" smtClean="0"/>
              <a:t> </a:t>
            </a:r>
            <a:r>
              <a:rPr lang="en-US" sz="2000" dirty="0" err="1" smtClean="0"/>
              <a:t>przeciwko</a:t>
            </a:r>
            <a:r>
              <a:rPr lang="en-US" sz="2000" dirty="0" smtClean="0"/>
              <a:t> </a:t>
            </a:r>
            <a:r>
              <a:rPr lang="en-US" sz="2000" dirty="0" err="1" smtClean="0"/>
              <a:t>niemu</a:t>
            </a:r>
            <a:r>
              <a:rPr lang="en-US" sz="2000" dirty="0" smtClean="0"/>
              <a:t> </a:t>
            </a:r>
            <a:r>
              <a:rPr lang="en-US" sz="2000" dirty="0" err="1" smtClean="0"/>
              <a:t>zarzutów</a:t>
            </a:r>
            <a:r>
              <a:rPr lang="en-US" sz="2000" dirty="0" smtClean="0"/>
              <a:t>. </a:t>
            </a:r>
            <a:r>
              <a:rPr lang="en-US" sz="2000" dirty="0" err="1" smtClean="0"/>
              <a:t>Niezależnie</a:t>
            </a:r>
            <a:r>
              <a:rPr lang="en-US" sz="2000" dirty="0" smtClean="0"/>
              <a:t> od </a:t>
            </a:r>
            <a:r>
              <a:rPr lang="en-US" sz="2000" dirty="0" err="1" smtClean="0"/>
              <a:t>działań</a:t>
            </a:r>
            <a:r>
              <a:rPr lang="en-US" sz="2000" dirty="0" smtClean="0"/>
              <a:t> </a:t>
            </a:r>
            <a:r>
              <a:rPr lang="en-US" sz="2000" dirty="0" err="1" smtClean="0"/>
              <a:t>dłużnika</a:t>
            </a:r>
            <a:r>
              <a:rPr lang="en-US" sz="2000" dirty="0" smtClean="0"/>
              <a:t>, </a:t>
            </a:r>
            <a:r>
              <a:rPr lang="en-US" sz="2000" dirty="0" err="1" smtClean="0"/>
              <a:t>po</a:t>
            </a:r>
            <a:r>
              <a:rPr lang="en-US" sz="2000" dirty="0" smtClean="0"/>
              <a:t> </a:t>
            </a:r>
            <a:r>
              <a:rPr lang="en-US" sz="2000" dirty="0" err="1" smtClean="0"/>
              <a:t>dwóch</a:t>
            </a:r>
            <a:r>
              <a:rPr lang="en-US" sz="2000" dirty="0" smtClean="0"/>
              <a:t> </a:t>
            </a:r>
            <a:r>
              <a:rPr lang="en-US" sz="2000" dirty="0" err="1" smtClean="0"/>
              <a:t>tygodniach</a:t>
            </a:r>
            <a:r>
              <a:rPr lang="en-US" sz="2000" dirty="0" smtClean="0"/>
              <a:t> </a:t>
            </a:r>
            <a:r>
              <a:rPr lang="en-US" sz="2000" dirty="0" err="1" smtClean="0"/>
              <a:t>nakaz</a:t>
            </a:r>
            <a:r>
              <a:rPr lang="en-US" sz="2000" dirty="0" smtClean="0"/>
              <a:t> </a:t>
            </a:r>
            <a:r>
              <a:rPr lang="en-US" sz="2000" dirty="0" err="1" smtClean="0"/>
              <a:t>zapłaty</a:t>
            </a:r>
            <a:r>
              <a:rPr lang="en-US" sz="2000" dirty="0" smtClean="0"/>
              <a:t> </a:t>
            </a:r>
            <a:r>
              <a:rPr lang="en-US" sz="2000" dirty="0" err="1" smtClean="0"/>
              <a:t>staje</a:t>
            </a:r>
            <a:r>
              <a:rPr lang="en-US" sz="2000" dirty="0" smtClean="0"/>
              <a:t> </a:t>
            </a:r>
            <a:r>
              <a:rPr lang="en-US" sz="2000" dirty="0" err="1" smtClean="0"/>
              <a:t>się</a:t>
            </a:r>
            <a:r>
              <a:rPr lang="en-US" sz="2000" dirty="0" smtClean="0"/>
              <a:t> </a:t>
            </a:r>
            <a:r>
              <a:rPr lang="en-US" sz="2000" dirty="0" err="1" smtClean="0"/>
              <a:t>wykonalny</a:t>
            </a:r>
            <a:r>
              <a:rPr lang="en-US" sz="2000" dirty="0" smtClean="0"/>
              <a:t> </a:t>
            </a:r>
            <a:r>
              <a:rPr lang="en-US" sz="2000" dirty="0" err="1" smtClean="0"/>
              <a:t>i</a:t>
            </a:r>
            <a:r>
              <a:rPr lang="en-US" sz="2000" dirty="0" smtClean="0"/>
              <a:t> </a:t>
            </a:r>
            <a:r>
              <a:rPr lang="en-US" sz="2000" dirty="0" err="1" smtClean="0"/>
              <a:t>może</a:t>
            </a:r>
            <a:r>
              <a:rPr lang="en-US" sz="2000" dirty="0" smtClean="0"/>
              <a:t> </a:t>
            </a:r>
            <a:r>
              <a:rPr lang="en-US" sz="2000" dirty="0" err="1" smtClean="0"/>
              <a:t>być</a:t>
            </a:r>
            <a:r>
              <a:rPr lang="en-US" sz="2000" dirty="0" smtClean="0"/>
              <a:t> </a:t>
            </a:r>
            <a:r>
              <a:rPr lang="en-US" sz="2000" dirty="0" err="1" smtClean="0"/>
              <a:t>przedmiotem</a:t>
            </a:r>
            <a:r>
              <a:rPr lang="en-US" sz="2000" dirty="0" smtClean="0"/>
              <a:t> </a:t>
            </a:r>
            <a:r>
              <a:rPr lang="en-US" sz="2000" dirty="0" err="1" smtClean="0"/>
              <a:t>egzekucji</a:t>
            </a:r>
            <a:r>
              <a:rPr lang="en-US" sz="2000" dirty="0" smtClean="0"/>
              <a:t> </a:t>
            </a:r>
            <a:r>
              <a:rPr lang="en-US" sz="2000" dirty="0" err="1" smtClean="0"/>
              <a:t>komorniczej</a:t>
            </a:r>
            <a:r>
              <a:rPr lang="en-US" sz="2000" dirty="0" smtClean="0"/>
              <a:t> </a:t>
            </a:r>
            <a:r>
              <a:rPr lang="en-US" sz="2000" dirty="0" err="1" smtClean="0"/>
              <a:t>po</a:t>
            </a:r>
            <a:r>
              <a:rPr lang="en-US" sz="2000" dirty="0" smtClean="0"/>
              <a:t> </a:t>
            </a:r>
            <a:r>
              <a:rPr lang="en-US" sz="2000" dirty="0" err="1" smtClean="0"/>
              <a:t>nadaniu</a:t>
            </a:r>
            <a:r>
              <a:rPr lang="en-US" sz="2000" dirty="0" smtClean="0"/>
              <a:t> </a:t>
            </a:r>
            <a:r>
              <a:rPr lang="en-US" sz="2000" dirty="0" err="1" smtClean="0"/>
              <a:t>klauzuli</a:t>
            </a:r>
            <a:r>
              <a:rPr lang="en-US" sz="2000" dirty="0" smtClean="0"/>
              <a:t> </a:t>
            </a:r>
            <a:r>
              <a:rPr lang="en-US" sz="2000" dirty="0" err="1" smtClean="0"/>
              <a:t>wykonalności</a:t>
            </a:r>
            <a:r>
              <a:rPr lang="en-US" sz="2000" dirty="0" smtClean="0"/>
              <a:t>, a </a:t>
            </a:r>
            <a:r>
              <a:rPr lang="en-US" sz="2000" dirty="0" err="1" smtClean="0"/>
              <a:t>więc</a:t>
            </a:r>
            <a:r>
              <a:rPr lang="en-US" sz="2000" dirty="0" smtClean="0"/>
              <a:t> ma </a:t>
            </a:r>
            <a:r>
              <a:rPr lang="en-US" sz="2000" dirty="0" err="1" smtClean="0"/>
              <a:t>moc</a:t>
            </a:r>
            <a:r>
              <a:rPr lang="en-US" sz="2000" dirty="0" smtClean="0"/>
              <a:t> </a:t>
            </a:r>
            <a:r>
              <a:rPr lang="en-US" sz="2000" dirty="0" err="1" smtClean="0"/>
              <a:t>tytułu</a:t>
            </a:r>
            <a:r>
              <a:rPr lang="en-US" sz="2000" dirty="0" smtClean="0"/>
              <a:t> </a:t>
            </a:r>
            <a:r>
              <a:rPr lang="en-US" sz="2000" dirty="0" err="1" smtClean="0"/>
              <a:t>egzekucyjnego</a:t>
            </a:r>
            <a:r>
              <a:rPr lang="en-US" sz="2000" dirty="0" smtClean="0"/>
              <a:t>. </a:t>
            </a:r>
            <a:r>
              <a:rPr lang="en-US" sz="2000" dirty="0" err="1" smtClean="0"/>
              <a:t>Ponadto</a:t>
            </a:r>
            <a:r>
              <a:rPr lang="en-US" sz="2000" dirty="0" smtClean="0"/>
              <a:t> </a:t>
            </a:r>
            <a:r>
              <a:rPr lang="en-US" sz="2000" dirty="0" err="1" smtClean="0"/>
              <a:t>nakaz</a:t>
            </a:r>
            <a:r>
              <a:rPr lang="en-US" sz="2000" dirty="0" smtClean="0"/>
              <a:t> </a:t>
            </a:r>
            <a:r>
              <a:rPr lang="en-US" sz="2000" dirty="0" err="1" smtClean="0"/>
              <a:t>zapłaty</a:t>
            </a:r>
            <a:r>
              <a:rPr lang="en-US" sz="2000" dirty="0" smtClean="0"/>
              <a:t> od </a:t>
            </a:r>
            <a:r>
              <a:rPr lang="en-US" sz="2000" dirty="0" err="1" smtClean="0"/>
              <a:t>chwili</a:t>
            </a:r>
            <a:r>
              <a:rPr lang="en-US" sz="2000" dirty="0" smtClean="0"/>
              <a:t> </a:t>
            </a:r>
            <a:r>
              <a:rPr lang="en-US" sz="2000" dirty="0" err="1" smtClean="0"/>
              <a:t>wydania</a:t>
            </a:r>
            <a:r>
              <a:rPr lang="en-US" sz="2000" dirty="0" smtClean="0"/>
              <a:t> </a:t>
            </a:r>
            <a:r>
              <a:rPr lang="en-US" sz="2000" dirty="0" err="1" smtClean="0"/>
              <a:t>stanowi</a:t>
            </a:r>
            <a:r>
              <a:rPr lang="en-US" sz="2000" dirty="0" smtClean="0"/>
              <a:t> </a:t>
            </a:r>
            <a:r>
              <a:rPr lang="en-US" sz="2000" dirty="0" err="1" smtClean="0"/>
              <a:t>tytuł</a:t>
            </a:r>
            <a:r>
              <a:rPr lang="en-US" sz="2000" dirty="0" smtClean="0"/>
              <a:t> </a:t>
            </a:r>
            <a:r>
              <a:rPr lang="en-US" sz="2000" dirty="0" err="1" smtClean="0"/>
              <a:t>zabezpieczenia</a:t>
            </a:r>
            <a:r>
              <a:rPr lang="en-US" sz="2000" dirty="0" smtClean="0"/>
              <a:t>, </a:t>
            </a:r>
            <a:r>
              <a:rPr lang="en-US" sz="2000" dirty="0" err="1" smtClean="0"/>
              <a:t>będący</a:t>
            </a:r>
            <a:r>
              <a:rPr lang="en-US" sz="2000" dirty="0" smtClean="0"/>
              <a:t> </a:t>
            </a:r>
            <a:r>
              <a:rPr lang="en-US" sz="2000" dirty="0" err="1" smtClean="0"/>
              <a:t>podstawą</a:t>
            </a:r>
            <a:r>
              <a:rPr lang="en-US" sz="2000" dirty="0" smtClean="0"/>
              <a:t> </a:t>
            </a:r>
            <a:r>
              <a:rPr lang="en-US" sz="2000" dirty="0" err="1" smtClean="0"/>
              <a:t>dla</a:t>
            </a:r>
            <a:r>
              <a:rPr lang="en-US" sz="2000" dirty="0" smtClean="0"/>
              <a:t> </a:t>
            </a:r>
            <a:r>
              <a:rPr lang="en-US" sz="2000" dirty="0" err="1" smtClean="0"/>
              <a:t>prowadzenia</a:t>
            </a:r>
            <a:r>
              <a:rPr lang="en-US" sz="2000" dirty="0" smtClean="0"/>
              <a:t> </a:t>
            </a:r>
            <a:r>
              <a:rPr lang="en-US" sz="2000" dirty="0" err="1" smtClean="0"/>
              <a:t>przez</a:t>
            </a:r>
            <a:r>
              <a:rPr lang="en-US" sz="2000" dirty="0" smtClean="0"/>
              <a:t> </a:t>
            </a:r>
            <a:r>
              <a:rPr lang="en-US" sz="2000" dirty="0" err="1" smtClean="0"/>
              <a:t>komornika</a:t>
            </a:r>
            <a:r>
              <a:rPr lang="en-US" sz="2000" dirty="0" smtClean="0"/>
              <a:t> </a:t>
            </a:r>
            <a:r>
              <a:rPr lang="en-US" sz="2000" dirty="0" err="1" smtClean="0"/>
              <a:t>postępowania</a:t>
            </a:r>
            <a:r>
              <a:rPr lang="en-US" sz="2000" dirty="0" smtClean="0"/>
              <a:t> </a:t>
            </a:r>
            <a:r>
              <a:rPr lang="en-US" sz="2000" dirty="0" err="1" smtClean="0"/>
              <a:t>zabezpieczającego</a:t>
            </a:r>
            <a:r>
              <a:rPr lang="en-US" sz="2000" dirty="0" smtClean="0"/>
              <a:t>.</a:t>
            </a:r>
            <a:endParaRPr lang="en-US" sz="2000" dirty="0"/>
          </a:p>
        </p:txBody>
      </p:sp>
    </p:spTree>
    <p:extLst>
      <p:ext uri="{BB962C8B-B14F-4D97-AF65-F5344CB8AC3E}">
        <p14:creationId xmlns:p14="http://schemas.microsoft.com/office/powerpoint/2010/main" val="4104478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CZEKI</a:t>
            </a:r>
            <a:endParaRPr lang="pl-PL" dirty="0"/>
          </a:p>
        </p:txBody>
      </p:sp>
      <p:sp>
        <p:nvSpPr>
          <p:cNvPr id="3" name="Symbol zastępczy zawartości 2"/>
          <p:cNvSpPr>
            <a:spLocks noGrp="1"/>
          </p:cNvSpPr>
          <p:nvPr>
            <p:ph idx="1"/>
          </p:nvPr>
        </p:nvSpPr>
        <p:spPr>
          <a:xfrm>
            <a:off x="1103312" y="1559294"/>
            <a:ext cx="8946541" cy="4689106"/>
          </a:xfrm>
        </p:spPr>
        <p:txBody>
          <a:bodyPr>
            <a:normAutofit/>
          </a:bodyPr>
          <a:lstStyle/>
          <a:p>
            <a:pPr algn="just"/>
            <a:r>
              <a:rPr lang="pl-PL" sz="2400" dirty="0" smtClean="0"/>
              <a:t>ustawa </a:t>
            </a:r>
            <a:r>
              <a:rPr lang="pl-PL" sz="2400" dirty="0" smtClean="0"/>
              <a:t>z dnia 28 kwietnia 1936 r. Prawo </a:t>
            </a:r>
            <a:r>
              <a:rPr lang="pl-PL" sz="2400" dirty="0" smtClean="0"/>
              <a:t>czekowe </a:t>
            </a:r>
          </a:p>
          <a:p>
            <a:pPr algn="just"/>
            <a:r>
              <a:rPr lang="pl-PL" sz="2400" dirty="0" smtClean="0"/>
              <a:t>czek jest pisemnym, wystawionym w określonej przez prawo formie, poleceniem zapłaty</a:t>
            </a:r>
          </a:p>
          <a:p>
            <a:pPr algn="just"/>
            <a:r>
              <a:rPr lang="pl-PL" sz="2400" dirty="0"/>
              <a:t>k</a:t>
            </a:r>
            <a:r>
              <a:rPr lang="pl-PL" sz="2400" dirty="0" smtClean="0"/>
              <a:t>onstrukcja czeku podobnie jak weksla opiera się na konstrukcji przekazu</a:t>
            </a:r>
          </a:p>
          <a:p>
            <a:pPr algn="just"/>
            <a:r>
              <a:rPr lang="pl-PL" sz="2400" dirty="0"/>
              <a:t>c</a:t>
            </a:r>
            <a:r>
              <a:rPr lang="pl-PL" sz="2400" dirty="0" smtClean="0"/>
              <a:t>zek stanowi polecenie skierowane do przekazanego (trasata banku), do dokonania zapłaty sumy pieniężnej z rachunku wystawcy czeku na rzecz odbiorcy przekazu (uprawnionego </a:t>
            </a:r>
            <a:r>
              <a:rPr lang="pl-PL" sz="2400" dirty="0" smtClean="0"/>
              <a:t>z czeku</a:t>
            </a:r>
            <a:r>
              <a:rPr lang="pl-PL" sz="2400" dirty="0" smtClean="0"/>
              <a:t>)</a:t>
            </a:r>
          </a:p>
          <a:p>
            <a:pPr algn="just"/>
            <a:r>
              <a:rPr lang="pl-PL" sz="2400" dirty="0"/>
              <a:t>c</a:t>
            </a:r>
            <a:r>
              <a:rPr lang="pl-PL" sz="2400" dirty="0" smtClean="0"/>
              <a:t>zek spełnia głównie funkcję płatniczą</a:t>
            </a:r>
          </a:p>
          <a:p>
            <a:pPr algn="just"/>
            <a:endParaRPr lang="pl-PL" sz="2400" dirty="0" smtClean="0"/>
          </a:p>
          <a:p>
            <a:endParaRPr lang="pl-PL" sz="2400" dirty="0"/>
          </a:p>
        </p:txBody>
      </p:sp>
    </p:spTree>
    <p:extLst>
      <p:ext uri="{BB962C8B-B14F-4D97-AF65-F5344CB8AC3E}">
        <p14:creationId xmlns:p14="http://schemas.microsoft.com/office/powerpoint/2010/main" val="298953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KONSTRUKCJA CZEKU</a:t>
            </a:r>
            <a:endParaRPr lang="pl-PL" dirty="0"/>
          </a:p>
        </p:txBody>
      </p:sp>
      <p:sp>
        <p:nvSpPr>
          <p:cNvPr id="3" name="Symbol zastępczy zawartości 2"/>
          <p:cNvSpPr>
            <a:spLocks noGrp="1"/>
          </p:cNvSpPr>
          <p:nvPr>
            <p:ph idx="1"/>
          </p:nvPr>
        </p:nvSpPr>
        <p:spPr/>
        <p:txBody>
          <a:bodyPr>
            <a:normAutofit lnSpcReduction="10000"/>
          </a:bodyPr>
          <a:lstStyle/>
          <a:p>
            <a:pPr algn="just"/>
            <a:r>
              <a:rPr lang="pl-PL" dirty="0" smtClean="0"/>
              <a:t>nazwa </a:t>
            </a:r>
            <a:r>
              <a:rPr lang="pl-PL" dirty="0" smtClean="0"/>
              <a:t>„czek” w tekście dokumentu</a:t>
            </a:r>
          </a:p>
          <a:p>
            <a:pPr algn="just"/>
            <a:r>
              <a:rPr lang="pl-PL" dirty="0"/>
              <a:t>p</a:t>
            </a:r>
            <a:r>
              <a:rPr lang="pl-PL" dirty="0" smtClean="0"/>
              <a:t>olecenie bezwarunkowej zapłaty oznaczonej sumy pieniężnej</a:t>
            </a:r>
          </a:p>
          <a:p>
            <a:pPr algn="just"/>
            <a:r>
              <a:rPr lang="pl-PL" dirty="0"/>
              <a:t>n</a:t>
            </a:r>
            <a:r>
              <a:rPr lang="pl-PL" dirty="0" smtClean="0"/>
              <a:t>azwisko osoby, która ma zapłacić (trasata)</a:t>
            </a:r>
          </a:p>
          <a:p>
            <a:pPr algn="just"/>
            <a:r>
              <a:rPr lang="pl-PL" dirty="0"/>
              <a:t>o</a:t>
            </a:r>
            <a:r>
              <a:rPr lang="pl-PL" dirty="0" smtClean="0"/>
              <a:t>znaczenie miejsca płatności – w braku osobnego oznaczenia – miejsce wymienione obok nazwiska trasata uważa się za miejsce płatności; jeżeli obok nazwiska trasata wymienionych jest kilka miejsc, czek jest płatny w miejscu wymienionym w pierwszej kolejności</a:t>
            </a:r>
          </a:p>
          <a:p>
            <a:pPr algn="just"/>
            <a:r>
              <a:rPr lang="pl-PL" dirty="0"/>
              <a:t>o</a:t>
            </a:r>
            <a:r>
              <a:rPr lang="pl-PL" dirty="0" smtClean="0"/>
              <a:t>znaczenie daty i miejsca wystawienia – czek, w którym nie oznaczono miejsca wystawienia, uważa się za wystawiony w miejscu podanym obok nazwiska wystawcy</a:t>
            </a:r>
          </a:p>
          <a:p>
            <a:pPr algn="just"/>
            <a:r>
              <a:rPr lang="pl-PL" dirty="0"/>
              <a:t>p</a:t>
            </a:r>
            <a:r>
              <a:rPr lang="pl-PL" dirty="0" smtClean="0"/>
              <a:t>odpis </a:t>
            </a:r>
            <a:r>
              <a:rPr lang="pl-PL" dirty="0" smtClean="0"/>
              <a:t>wystawcy weksla</a:t>
            </a:r>
          </a:p>
          <a:p>
            <a:endParaRPr lang="pl-PL" dirty="0"/>
          </a:p>
        </p:txBody>
      </p:sp>
    </p:spTree>
    <p:extLst>
      <p:ext uri="{BB962C8B-B14F-4D97-AF65-F5344CB8AC3E}">
        <p14:creationId xmlns:p14="http://schemas.microsoft.com/office/powerpoint/2010/main" val="3960351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Porównanie weksli i czeków - podobieństwa</a:t>
            </a:r>
            <a:endParaRPr lang="pl-PL" dirty="0"/>
          </a:p>
        </p:txBody>
      </p:sp>
      <p:sp>
        <p:nvSpPr>
          <p:cNvPr id="3" name="Symbol zastępczy zawartości 2"/>
          <p:cNvSpPr>
            <a:spLocks noGrp="1"/>
          </p:cNvSpPr>
          <p:nvPr>
            <p:ph idx="1"/>
          </p:nvPr>
        </p:nvSpPr>
        <p:spPr/>
        <p:txBody>
          <a:bodyPr/>
          <a:lstStyle/>
          <a:p>
            <a:r>
              <a:rPr lang="pl-PL" sz="2400" dirty="0" smtClean="0"/>
              <a:t>papiery </a:t>
            </a:r>
            <a:r>
              <a:rPr lang="pl-PL" sz="2400" dirty="0" smtClean="0"/>
              <a:t>wartościowe inkorporujące wierzytelności pieniężne</a:t>
            </a:r>
          </a:p>
          <a:p>
            <a:r>
              <a:rPr lang="pl-PL" sz="2400" dirty="0" smtClean="0"/>
              <a:t>oba zawierają bezwarunkowe polecenie zapłaty określonej sumy pieniężnej</a:t>
            </a:r>
          </a:p>
          <a:p>
            <a:r>
              <a:rPr lang="pl-PL" sz="2400" dirty="0"/>
              <a:t>p</a:t>
            </a:r>
            <a:r>
              <a:rPr lang="pl-PL" sz="2400" dirty="0" smtClean="0"/>
              <a:t>odobnie </a:t>
            </a:r>
            <a:r>
              <a:rPr lang="pl-PL" sz="2400" dirty="0" smtClean="0"/>
              <a:t>zasady w zakresie przenoszenia czeków przez indos</a:t>
            </a:r>
          </a:p>
          <a:p>
            <a:r>
              <a:rPr lang="pl-PL" sz="2400" dirty="0"/>
              <a:t>z</a:t>
            </a:r>
            <a:r>
              <a:rPr lang="pl-PL" sz="2400" dirty="0" smtClean="0"/>
              <a:t>asada </a:t>
            </a:r>
            <a:r>
              <a:rPr lang="pl-PL" sz="2400" dirty="0" smtClean="0"/>
              <a:t>samodzielności podpisów</a:t>
            </a:r>
          </a:p>
          <a:p>
            <a:r>
              <a:rPr lang="pl-PL" sz="2400" dirty="0"/>
              <a:t>p</a:t>
            </a:r>
            <a:r>
              <a:rPr lang="pl-PL" sz="2400" dirty="0" smtClean="0"/>
              <a:t>odobne </a:t>
            </a:r>
            <a:r>
              <a:rPr lang="pl-PL" sz="2400" dirty="0" smtClean="0"/>
              <a:t>zasady w zakresie odpowiedzialności wystawcy weksla i czeku, indosanta, poręczyciela</a:t>
            </a:r>
          </a:p>
          <a:p>
            <a:endParaRPr lang="pl-PL" dirty="0"/>
          </a:p>
        </p:txBody>
      </p:sp>
    </p:spTree>
    <p:extLst>
      <p:ext uri="{BB962C8B-B14F-4D97-AF65-F5344CB8AC3E}">
        <p14:creationId xmlns:p14="http://schemas.microsoft.com/office/powerpoint/2010/main" val="2793145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Funkcje papierów wartościowych:</a:t>
            </a:r>
            <a:endParaRPr lang="pl-PL" dirty="0"/>
          </a:p>
        </p:txBody>
      </p:sp>
      <p:sp>
        <p:nvSpPr>
          <p:cNvPr id="3" name="Symbol zastępczy zawartości 2"/>
          <p:cNvSpPr>
            <a:spLocks noGrp="1"/>
          </p:cNvSpPr>
          <p:nvPr>
            <p:ph idx="1"/>
          </p:nvPr>
        </p:nvSpPr>
        <p:spPr/>
        <p:txBody>
          <a:bodyPr>
            <a:normAutofit/>
          </a:bodyPr>
          <a:lstStyle/>
          <a:p>
            <a:pPr algn="just">
              <a:lnSpc>
                <a:spcPct val="150000"/>
              </a:lnSpc>
            </a:pPr>
            <a:r>
              <a:rPr lang="pl-PL" dirty="0" smtClean="0"/>
              <a:t>wyróżnia się funkcje ogólne papieru wartościowego – funkcja legitymacyjna i funkcja obiegowa</a:t>
            </a:r>
          </a:p>
          <a:p>
            <a:pPr algn="just">
              <a:lnSpc>
                <a:spcPct val="150000"/>
              </a:lnSpc>
            </a:pPr>
            <a:r>
              <a:rPr lang="pl-PL" dirty="0"/>
              <a:t>o</a:t>
            </a:r>
            <a:r>
              <a:rPr lang="pl-PL" dirty="0" smtClean="0"/>
              <a:t>raz funkcję szczegółowe, które są związane z określonym typem papierów wartościowych, wynikają one z roli papieru wartościowego w obrocie oraz odzwierciedlają istotę konkretnego typu papieru wartościowego</a:t>
            </a:r>
          </a:p>
          <a:p>
            <a:pPr marL="0" indent="0" algn="just">
              <a:lnSpc>
                <a:spcPct val="150000"/>
              </a:lnSpc>
              <a:buNone/>
            </a:pPr>
            <a:r>
              <a:rPr lang="pl-PL" dirty="0" smtClean="0"/>
              <a:t>	</a:t>
            </a:r>
            <a:endParaRPr lang="pl-PL" dirty="0"/>
          </a:p>
        </p:txBody>
      </p:sp>
    </p:spTree>
    <p:extLst>
      <p:ext uri="{BB962C8B-B14F-4D97-AF65-F5344CB8AC3E}">
        <p14:creationId xmlns:p14="http://schemas.microsoft.com/office/powerpoint/2010/main" val="1909845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Porównanie weksli i czeków </a:t>
            </a:r>
            <a:r>
              <a:rPr lang="pl-PL" dirty="0" smtClean="0"/>
              <a:t>-różnice</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c</a:t>
            </a:r>
            <a:r>
              <a:rPr lang="pl-PL" dirty="0" smtClean="0"/>
              <a:t>zek pełni głównie funkcję rozliczeniowo-płatniczą, zaś weksel kredytową</a:t>
            </a:r>
          </a:p>
          <a:p>
            <a:r>
              <a:rPr lang="pl-PL" dirty="0"/>
              <a:t>c</a:t>
            </a:r>
            <a:r>
              <a:rPr lang="pl-PL" dirty="0" smtClean="0"/>
              <a:t>zek jest płatny za okazaniem</a:t>
            </a:r>
          </a:p>
          <a:p>
            <a:r>
              <a:rPr lang="pl-PL" dirty="0" smtClean="0"/>
              <a:t>czek, przedstawiony do zapłaty przed dniem wskazanym jako data  wystawienia jest płatny w dniu przedstawienia</a:t>
            </a:r>
          </a:p>
          <a:p>
            <a:r>
              <a:rPr lang="pl-PL" dirty="0" smtClean="0"/>
              <a:t>Stosunkowo krótkie terminy do przedstawienia czeku</a:t>
            </a:r>
          </a:p>
          <a:p>
            <a:pPr marL="0" indent="0">
              <a:buNone/>
            </a:pPr>
            <a:r>
              <a:rPr lang="pl-PL" dirty="0"/>
              <a:t> </a:t>
            </a:r>
            <a:r>
              <a:rPr lang="pl-PL" dirty="0" smtClean="0"/>
              <a:t>   - 10 dni – ten sam kraj </a:t>
            </a:r>
          </a:p>
          <a:p>
            <a:pPr marL="0" indent="0">
              <a:buNone/>
            </a:pPr>
            <a:r>
              <a:rPr lang="pl-PL" dirty="0" smtClean="0"/>
              <a:t>    - 20 lub 70 dni – wystawiony w innym kraju, niż ten w którym jest płatny</a:t>
            </a:r>
          </a:p>
          <a:p>
            <a:r>
              <a:rPr lang="pl-PL" dirty="0"/>
              <a:t>t</a:t>
            </a:r>
            <a:r>
              <a:rPr lang="pl-PL" dirty="0" smtClean="0"/>
              <a:t>rasantem jest wyłącznie bank</a:t>
            </a:r>
          </a:p>
          <a:p>
            <a:r>
              <a:rPr lang="pl-PL" dirty="0"/>
              <a:t>n</a:t>
            </a:r>
            <a:r>
              <a:rPr lang="pl-PL" dirty="0" smtClean="0"/>
              <a:t>ie podlega przyjęciu</a:t>
            </a:r>
          </a:p>
          <a:p>
            <a:r>
              <a:rPr lang="pl-PL" dirty="0"/>
              <a:t>o</a:t>
            </a:r>
            <a:r>
              <a:rPr lang="pl-PL" dirty="0" smtClean="0"/>
              <a:t>dmowa zapłaty musi być stwierdzona przez oświadczenie trasata (warunek zwrotnego poszukiwania)</a:t>
            </a:r>
          </a:p>
          <a:p>
            <a:r>
              <a:rPr lang="pl-PL" dirty="0"/>
              <a:t>c</a:t>
            </a:r>
            <a:r>
              <a:rPr lang="pl-PL" dirty="0" smtClean="0"/>
              <a:t>zek może zostać odwołany</a:t>
            </a:r>
          </a:p>
          <a:p>
            <a:r>
              <a:rPr lang="pl-PL" dirty="0"/>
              <a:t>m</a:t>
            </a:r>
            <a:r>
              <a:rPr lang="pl-PL" dirty="0" smtClean="0"/>
              <a:t>oże być wystawiony na okaziciela</a:t>
            </a:r>
          </a:p>
          <a:p>
            <a:endParaRPr lang="pl-PL" dirty="0"/>
          </a:p>
        </p:txBody>
      </p:sp>
    </p:spTree>
    <p:extLst>
      <p:ext uri="{BB962C8B-B14F-4D97-AF65-F5344CB8AC3E}">
        <p14:creationId xmlns:p14="http://schemas.microsoft.com/office/powerpoint/2010/main" val="31952727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Rodzaje czeków:</a:t>
            </a:r>
            <a:endParaRPr lang="pl-PL" dirty="0"/>
          </a:p>
        </p:txBody>
      </p:sp>
      <p:sp>
        <p:nvSpPr>
          <p:cNvPr id="3" name="Symbol zastępczy zawartości 2"/>
          <p:cNvSpPr>
            <a:spLocks noGrp="1"/>
          </p:cNvSpPr>
          <p:nvPr>
            <p:ph idx="1"/>
          </p:nvPr>
        </p:nvSpPr>
        <p:spPr/>
        <p:txBody>
          <a:bodyPr/>
          <a:lstStyle/>
          <a:p>
            <a:pPr algn="just"/>
            <a:r>
              <a:rPr lang="pl-PL" sz="2400" dirty="0"/>
              <a:t>c</a:t>
            </a:r>
            <a:r>
              <a:rPr lang="pl-PL" sz="2400" dirty="0" smtClean="0"/>
              <a:t>zek gotówkowy </a:t>
            </a:r>
          </a:p>
          <a:p>
            <a:pPr algn="just"/>
            <a:r>
              <a:rPr lang="pl-PL" sz="2400" dirty="0" smtClean="0"/>
              <a:t>czek zakreślony – może być zapłacony tylko do rąk określonej osoby</a:t>
            </a:r>
          </a:p>
          <a:p>
            <a:pPr algn="just"/>
            <a:r>
              <a:rPr lang="pl-PL" sz="2400" dirty="0"/>
              <a:t>c</a:t>
            </a:r>
            <a:r>
              <a:rPr lang="pl-PL" sz="2400" dirty="0" smtClean="0"/>
              <a:t>zek rozrachunkowy- wystawca lub posiadacz zabraniają zapłaty czeku w gotowce poprzez zamieszczenie na dokumencie zastrzeżenia „przelać na rachunek” lub inny równoważny; może on być zatem użyty jedynie do rozrachunku księgowego, który ma skutki zapłaty</a:t>
            </a:r>
          </a:p>
          <a:p>
            <a:endParaRPr lang="pl-PL" dirty="0"/>
          </a:p>
        </p:txBody>
      </p:sp>
    </p:spTree>
    <p:extLst>
      <p:ext uri="{BB962C8B-B14F-4D97-AF65-F5344CB8AC3E}">
        <p14:creationId xmlns:p14="http://schemas.microsoft.com/office/powerpoint/2010/main" val="2029885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OBLIGACJE</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dirty="0"/>
              <a:t>u</a:t>
            </a:r>
            <a:r>
              <a:rPr lang="pl-PL" dirty="0" smtClean="0"/>
              <a:t>stawa z dnia 15 stycznia 2015 roku o obligacjach</a:t>
            </a:r>
          </a:p>
          <a:p>
            <a:pPr algn="just"/>
            <a:r>
              <a:rPr lang="pl-PL" dirty="0"/>
              <a:t>o</a:t>
            </a:r>
            <a:r>
              <a:rPr lang="pl-PL" dirty="0" smtClean="0"/>
              <a:t>bligacje należą </a:t>
            </a:r>
            <a:r>
              <a:rPr lang="pl-PL" dirty="0" smtClean="0"/>
              <a:t>do tzw. dłużnych papierów wartościowych, pełnią funkcję lokacyjno-pożyczkową</a:t>
            </a:r>
          </a:p>
          <a:p>
            <a:pPr algn="just"/>
            <a:r>
              <a:rPr lang="pl-PL" dirty="0"/>
              <a:t>o</a:t>
            </a:r>
            <a:r>
              <a:rPr lang="pl-PL" dirty="0" smtClean="0"/>
              <a:t>bligacja – papier wartościowy emitowany w serii, czyli reprezentujące prawa majątkowe podzielone na określoną liczbę równych jednostek, w którym emitent stwierdza, że jest dłużnikiem wierzyciela obligacji (obligatariusza) i zobowiązuje się wobec niego do spełnienia określonego świadczenia</a:t>
            </a:r>
          </a:p>
          <a:p>
            <a:pPr algn="just"/>
            <a:r>
              <a:rPr lang="pl-PL" dirty="0"/>
              <a:t>p</a:t>
            </a:r>
            <a:r>
              <a:rPr lang="pl-PL" dirty="0" smtClean="0"/>
              <a:t>rawa i obowiązki emitenta i obligatariusza oraz świadczenia wynikające z obligacji, a także sposób ich realizacji określają warunki emisji</a:t>
            </a:r>
          </a:p>
          <a:p>
            <a:pPr algn="just"/>
            <a:r>
              <a:rPr lang="pl-PL" dirty="0"/>
              <a:t>o</a:t>
            </a:r>
            <a:r>
              <a:rPr lang="pl-PL" dirty="0" smtClean="0"/>
              <a:t>bligacje </a:t>
            </a:r>
            <a:r>
              <a:rPr lang="pl-PL" dirty="0" smtClean="0"/>
              <a:t>mogą mieć formę zdematerializowaną – prawa z obligacji powstają z chwilą dokonania zapisu w ewidencji prowadzonej przez Krajowy Depozyt Papierów Wartościowych, firmę inwestycyjną lub bank</a:t>
            </a:r>
          </a:p>
          <a:p>
            <a:pPr algn="just"/>
            <a:endParaRPr lang="pl-PL" dirty="0"/>
          </a:p>
        </p:txBody>
      </p:sp>
    </p:spTree>
    <p:extLst>
      <p:ext uri="{BB962C8B-B14F-4D97-AF65-F5344CB8AC3E}">
        <p14:creationId xmlns:p14="http://schemas.microsoft.com/office/powerpoint/2010/main" val="2223885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Rodzaje obligacji</a:t>
            </a:r>
            <a:endParaRPr lang="pl-PL" dirty="0"/>
          </a:p>
        </p:txBody>
      </p:sp>
      <p:sp>
        <p:nvSpPr>
          <p:cNvPr id="3" name="Symbol zastępczy zawartości 2"/>
          <p:cNvSpPr>
            <a:spLocks noGrp="1"/>
          </p:cNvSpPr>
          <p:nvPr>
            <p:ph idx="1"/>
          </p:nvPr>
        </p:nvSpPr>
        <p:spPr/>
        <p:txBody>
          <a:bodyPr/>
          <a:lstStyle/>
          <a:p>
            <a:r>
              <a:rPr lang="pl-PL" dirty="0"/>
              <a:t>o</a:t>
            </a:r>
            <a:r>
              <a:rPr lang="pl-PL" dirty="0" smtClean="0"/>
              <a:t>bligacje imienne i na okaziciela</a:t>
            </a:r>
          </a:p>
          <a:p>
            <a:r>
              <a:rPr lang="pl-PL" dirty="0"/>
              <a:t>o</a:t>
            </a:r>
            <a:r>
              <a:rPr lang="pl-PL" dirty="0" smtClean="0"/>
              <a:t>bligacje ucieleśniające wierzytelności pieniężne/niepieniężne/mieszane</a:t>
            </a:r>
          </a:p>
          <a:p>
            <a:r>
              <a:rPr lang="pl-PL" dirty="0"/>
              <a:t>o</a:t>
            </a:r>
            <a:r>
              <a:rPr lang="pl-PL" dirty="0" smtClean="0"/>
              <a:t>bligacje o stałej/zmiennej/zerowej stopie oprocentowania</a:t>
            </a:r>
          </a:p>
          <a:p>
            <a:r>
              <a:rPr lang="pl-PL" dirty="0" smtClean="0"/>
              <a:t>Średnio-, krótko- i długoterminowe</a:t>
            </a:r>
          </a:p>
          <a:p>
            <a:r>
              <a:rPr lang="pl-PL" dirty="0" smtClean="0"/>
              <a:t>kr</a:t>
            </a:r>
            <a:r>
              <a:rPr lang="pl-PL" dirty="0" smtClean="0"/>
              <a:t>ajowe i zagraniczne</a:t>
            </a:r>
          </a:p>
          <a:p>
            <a:r>
              <a:rPr lang="pl-PL" dirty="0" smtClean="0"/>
              <a:t>skarbowe/komunalne/przedsiębiorstw</a:t>
            </a:r>
          </a:p>
          <a:p>
            <a:r>
              <a:rPr lang="pl-PL" dirty="0"/>
              <a:t>o</a:t>
            </a:r>
            <a:r>
              <a:rPr lang="pl-PL" dirty="0" smtClean="0"/>
              <a:t>bligacje partycypacyjne</a:t>
            </a:r>
          </a:p>
          <a:p>
            <a:r>
              <a:rPr lang="pl-PL" dirty="0"/>
              <a:t>o</a:t>
            </a:r>
            <a:r>
              <a:rPr lang="pl-PL" dirty="0" smtClean="0"/>
              <a:t>bligacje z prawem pierwszeństwa</a:t>
            </a:r>
          </a:p>
          <a:p>
            <a:r>
              <a:rPr lang="pl-PL" dirty="0"/>
              <a:t>o</a:t>
            </a:r>
            <a:r>
              <a:rPr lang="pl-PL" dirty="0" smtClean="0"/>
              <a:t>bligacje przychodowe</a:t>
            </a:r>
            <a:endParaRPr lang="pl-PL" dirty="0"/>
          </a:p>
        </p:txBody>
      </p:sp>
    </p:spTree>
    <p:extLst>
      <p:ext uri="{BB962C8B-B14F-4D97-AF65-F5344CB8AC3E}">
        <p14:creationId xmlns:p14="http://schemas.microsoft.com/office/powerpoint/2010/main" val="32049638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112" y="446977"/>
            <a:ext cx="10885908" cy="5809443"/>
          </a:xfrm>
        </p:spPr>
        <p:txBody>
          <a:bodyPr>
            <a:noAutofit/>
          </a:bodyPr>
          <a:lstStyle/>
          <a:p>
            <a:pPr algn="just"/>
            <a:r>
              <a:rPr lang="pl-PL" dirty="0"/>
              <a:t>Obligacje mogą emitować:</a:t>
            </a:r>
          </a:p>
          <a:p>
            <a:pPr marL="400050" lvl="1" indent="0" algn="just">
              <a:buNone/>
            </a:pPr>
            <a:r>
              <a:rPr lang="pl-PL" sz="2000" dirty="0"/>
              <a:t>1) </a:t>
            </a:r>
            <a:r>
              <a:rPr lang="pl-PL" sz="2000" dirty="0" smtClean="0"/>
              <a:t>osoby </a:t>
            </a:r>
            <a:r>
              <a:rPr lang="pl-PL" sz="2000" dirty="0"/>
              <a:t>prawne, w tym osoby prawne mające siedzibę poza terytorium Rzeczypospolitej Polskiej: </a:t>
            </a:r>
            <a:r>
              <a:rPr lang="pl-PL" sz="2000" dirty="0" smtClean="0"/>
              <a:t>prowadzące </a:t>
            </a:r>
            <a:r>
              <a:rPr lang="pl-PL" sz="2000" dirty="0"/>
              <a:t>działalność gospodarczą lub </a:t>
            </a:r>
            <a:r>
              <a:rPr lang="pl-PL" sz="2000" dirty="0" smtClean="0"/>
              <a:t>utworzone </a:t>
            </a:r>
            <a:r>
              <a:rPr lang="pl-PL" sz="2000" dirty="0"/>
              <a:t>wyłącznie w celu przeprowadzenia emisji obligacji, </a:t>
            </a:r>
          </a:p>
          <a:p>
            <a:pPr marL="400050" lvl="1" indent="0" algn="just">
              <a:buNone/>
            </a:pPr>
            <a:r>
              <a:rPr lang="pl-PL" sz="2000" dirty="0"/>
              <a:t>2) </a:t>
            </a:r>
            <a:r>
              <a:rPr lang="pl-PL" sz="2000" dirty="0" smtClean="0"/>
              <a:t>osoby </a:t>
            </a:r>
            <a:r>
              <a:rPr lang="pl-PL" sz="2000" dirty="0"/>
              <a:t>prawne upoważnione do emisji obligacji na podstawie odrębnych ustaw,</a:t>
            </a:r>
          </a:p>
          <a:p>
            <a:pPr marL="400050" lvl="1" indent="0" algn="just">
              <a:buNone/>
            </a:pPr>
            <a:r>
              <a:rPr lang="pl-PL" sz="2000" dirty="0"/>
              <a:t>3) </a:t>
            </a:r>
            <a:r>
              <a:rPr lang="pl-PL" sz="2000" dirty="0" smtClean="0"/>
              <a:t>spółki </a:t>
            </a:r>
            <a:r>
              <a:rPr lang="pl-PL" sz="2000" dirty="0"/>
              <a:t>komandytowo-akcyjne,</a:t>
            </a:r>
          </a:p>
          <a:p>
            <a:pPr marL="400050" lvl="1" indent="0" algn="just">
              <a:buNone/>
            </a:pPr>
            <a:r>
              <a:rPr lang="pl-PL" sz="2000" dirty="0"/>
              <a:t>4) </a:t>
            </a:r>
            <a:r>
              <a:rPr lang="pl-PL" sz="2000" dirty="0" smtClean="0"/>
              <a:t>spółdzielcze </a:t>
            </a:r>
            <a:r>
              <a:rPr lang="pl-PL" sz="2000" dirty="0"/>
              <a:t>kasy oszczędnościowo-kredytowe oraz Krajowa Spółdzielcza Kasa Oszczędnościowo-Kredytowa,</a:t>
            </a:r>
          </a:p>
          <a:p>
            <a:pPr marL="400050" lvl="1" indent="0" algn="just">
              <a:buNone/>
            </a:pPr>
            <a:r>
              <a:rPr lang="pl-PL" sz="2000" dirty="0"/>
              <a:t>5) </a:t>
            </a:r>
            <a:r>
              <a:rPr lang="pl-PL" sz="2000" dirty="0" smtClean="0"/>
              <a:t>gminy</a:t>
            </a:r>
            <a:r>
              <a:rPr lang="pl-PL" sz="2000" dirty="0"/>
              <a:t>, powiaty oraz województwa, zwane dalej "jednostkami samorządu terytorialnego", a także związki tych jednostek oraz jednostki władz regionalnych lub lokalnych innego niż Rzeczpospolita Polska państwa członkowskiego Unii Europejskiej, </a:t>
            </a:r>
          </a:p>
          <a:p>
            <a:pPr marL="400050" lvl="1" indent="0" algn="just">
              <a:buNone/>
            </a:pPr>
            <a:r>
              <a:rPr lang="pl-PL" sz="2000" dirty="0"/>
              <a:t>6) </a:t>
            </a:r>
            <a:r>
              <a:rPr lang="pl-PL" sz="2000" dirty="0" smtClean="0"/>
              <a:t>instytucje </a:t>
            </a:r>
            <a:r>
              <a:rPr lang="pl-PL" sz="2000" dirty="0"/>
              <a:t>finansowe, których członkiem jest Rzeczpospolita Polska lub Narodowy Bank Polski, lub przynajmniej jedno z państw należących do Organizacji Współpracy Gospodarczej i Rozwoju (OECD), lub bank centralny takiego państwa, lub instytucje, z którymi Rzeczpospolita Polska zawarła umowy regulujące działalność takich instytucji na terenie Rzeczypospolitej Polskiej i zawierające stosowne postanowienia dotyczące emisji </a:t>
            </a:r>
            <a:r>
              <a:rPr lang="pl-PL" sz="2000" dirty="0" smtClean="0"/>
              <a:t>obligacji</a:t>
            </a:r>
            <a:endParaRPr lang="pl-PL" sz="2000" dirty="0"/>
          </a:p>
        </p:txBody>
      </p:sp>
    </p:spTree>
    <p:extLst>
      <p:ext uri="{BB962C8B-B14F-4D97-AF65-F5344CB8AC3E}">
        <p14:creationId xmlns:p14="http://schemas.microsoft.com/office/powerpoint/2010/main" val="644680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000" dirty="0" smtClean="0"/>
              <a:t>WARUNKI EMISJI</a:t>
            </a:r>
            <a:endParaRPr lang="pl-PL" sz="5000" dirty="0"/>
          </a:p>
        </p:txBody>
      </p:sp>
      <p:sp>
        <p:nvSpPr>
          <p:cNvPr id="3" name="Symbol zastępczy zawartości 2"/>
          <p:cNvSpPr>
            <a:spLocks noGrp="1"/>
          </p:cNvSpPr>
          <p:nvPr>
            <p:ph idx="1"/>
          </p:nvPr>
        </p:nvSpPr>
        <p:spPr>
          <a:xfrm>
            <a:off x="1103312" y="1703672"/>
            <a:ext cx="9676983" cy="5154328"/>
          </a:xfrm>
        </p:spPr>
        <p:txBody>
          <a:bodyPr>
            <a:normAutofit fontScale="85000" lnSpcReduction="20000"/>
          </a:bodyPr>
          <a:lstStyle/>
          <a:p>
            <a:pPr marL="0" indent="0" algn="just">
              <a:buNone/>
            </a:pPr>
            <a:r>
              <a:rPr lang="pl-PL" dirty="0"/>
              <a:t>Warunki emisji zawierają w szczególności:</a:t>
            </a:r>
          </a:p>
          <a:p>
            <a:pPr marL="0" indent="0" algn="just">
              <a:buNone/>
            </a:pPr>
            <a:r>
              <a:rPr lang="pl-PL" dirty="0"/>
              <a:t>1) </a:t>
            </a:r>
            <a:r>
              <a:rPr lang="pl-PL" dirty="0" smtClean="0"/>
              <a:t>rodzaj </a:t>
            </a:r>
            <a:r>
              <a:rPr lang="pl-PL" dirty="0"/>
              <a:t>obligacji;</a:t>
            </a:r>
          </a:p>
          <a:p>
            <a:pPr marL="0" indent="0" algn="just">
              <a:buNone/>
            </a:pPr>
            <a:r>
              <a:rPr lang="pl-PL" dirty="0"/>
              <a:t>2) </a:t>
            </a:r>
            <a:r>
              <a:rPr lang="pl-PL" dirty="0" smtClean="0"/>
              <a:t>oznaczenie </a:t>
            </a:r>
            <a:r>
              <a:rPr lang="pl-PL" dirty="0"/>
              <a:t>emitenta, w tym jego nazwę (firmę) i siedzibę, a w przypadku emitenta podlegającego obowiązkowi wpisu do rejestru dodatkowo numer wpisu do rejestru;</a:t>
            </a:r>
          </a:p>
          <a:p>
            <a:pPr marL="0" indent="0" algn="just">
              <a:buNone/>
            </a:pPr>
            <a:r>
              <a:rPr lang="pl-PL" dirty="0" smtClean="0"/>
              <a:t>3) wskazanie </a:t>
            </a:r>
            <a:r>
              <a:rPr lang="pl-PL" dirty="0"/>
              <a:t>adresu strony internetowej emitenta;</a:t>
            </a:r>
          </a:p>
          <a:p>
            <a:pPr marL="0" indent="0" algn="just">
              <a:buNone/>
            </a:pPr>
            <a:r>
              <a:rPr lang="pl-PL" dirty="0"/>
              <a:t>4) </a:t>
            </a:r>
            <a:r>
              <a:rPr lang="pl-PL" dirty="0" smtClean="0"/>
              <a:t>wskazanie </a:t>
            </a:r>
            <a:r>
              <a:rPr lang="pl-PL" dirty="0"/>
              <a:t>decyzji emitenta o emisji, a w przypadku emitenta mającego siedzibę poza terytorium Rzeczypospolitej Polskiej dodatkowo oświadczenie o posiadaniu uprawnień do emitowania obligacji zgodnie z właściwym dla niego </a:t>
            </a:r>
            <a:r>
              <a:rPr lang="pl-PL" dirty="0" smtClean="0"/>
              <a:t>prawem;</a:t>
            </a:r>
          </a:p>
          <a:p>
            <a:pPr marL="0" indent="0" algn="just">
              <a:buNone/>
            </a:pPr>
            <a:r>
              <a:rPr lang="pl-PL" dirty="0" smtClean="0"/>
              <a:t>5</a:t>
            </a:r>
            <a:r>
              <a:rPr lang="pl-PL" dirty="0"/>
              <a:t>) </a:t>
            </a:r>
            <a:r>
              <a:rPr lang="pl-PL" dirty="0" smtClean="0"/>
              <a:t>wartość </a:t>
            </a:r>
            <a:r>
              <a:rPr lang="pl-PL" dirty="0"/>
              <a:t>nominalną i maksymalną liczbę obligacji proponowanych do nabycia;</a:t>
            </a:r>
          </a:p>
          <a:p>
            <a:pPr marL="0" indent="0" algn="just">
              <a:buNone/>
            </a:pPr>
            <a:r>
              <a:rPr lang="pl-PL" dirty="0"/>
              <a:t>6) </a:t>
            </a:r>
            <a:r>
              <a:rPr lang="pl-PL" dirty="0" smtClean="0"/>
              <a:t>opis </a:t>
            </a:r>
            <a:r>
              <a:rPr lang="pl-PL" dirty="0"/>
              <a:t>świadczeń emitenta wynikających z obligacji, wysokość tych świadczeń lub sposób, w jaki będzie ustalana, oraz termin, miejsce i sposób ich spełniania, a w przypadku obligacji niemających postaci dokumentu dodatkowo określenie dni, według których ustala się uprawnionych do świadczeń;</a:t>
            </a:r>
          </a:p>
          <a:p>
            <a:pPr marL="0" indent="0" algn="just">
              <a:buNone/>
            </a:pPr>
            <a:r>
              <a:rPr lang="pl-PL" dirty="0"/>
              <a:t>7) </a:t>
            </a:r>
            <a:r>
              <a:rPr lang="pl-PL" dirty="0" smtClean="0"/>
              <a:t>informację </a:t>
            </a:r>
            <a:r>
              <a:rPr lang="pl-PL" dirty="0"/>
              <a:t>o ustanowionych lub planowanych do ustanowienia zabezpieczeniach wierzytelności wynikających z obligacji albo braku zabezpieczenia;</a:t>
            </a:r>
          </a:p>
          <a:p>
            <a:pPr marL="0" indent="0" algn="just">
              <a:buNone/>
            </a:pPr>
            <a:r>
              <a:rPr lang="pl-PL" dirty="0"/>
              <a:t>8) </a:t>
            </a:r>
            <a:r>
              <a:rPr lang="pl-PL" dirty="0" smtClean="0"/>
              <a:t>miejsce </a:t>
            </a:r>
            <a:r>
              <a:rPr lang="pl-PL" dirty="0"/>
              <a:t>i datę sporządzenia warunków emisji;</a:t>
            </a:r>
          </a:p>
          <a:p>
            <a:pPr marL="0" indent="0" algn="just">
              <a:buNone/>
            </a:pPr>
            <a:r>
              <a:rPr lang="pl-PL" dirty="0"/>
              <a:t>9) </a:t>
            </a:r>
            <a:r>
              <a:rPr lang="pl-PL" dirty="0" smtClean="0"/>
              <a:t>podpisy </a:t>
            </a:r>
            <a:r>
              <a:rPr lang="pl-PL" dirty="0"/>
              <a:t>osób upoważnionych do zaciągania zobowiązań w imieniu emitenta.</a:t>
            </a:r>
          </a:p>
          <a:p>
            <a:pPr algn="just"/>
            <a:endParaRPr lang="pl-PL" dirty="0"/>
          </a:p>
        </p:txBody>
      </p:sp>
    </p:spTree>
    <p:extLst>
      <p:ext uri="{BB962C8B-B14F-4D97-AF65-F5344CB8AC3E}">
        <p14:creationId xmlns:p14="http://schemas.microsoft.com/office/powerpoint/2010/main" val="30017349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AKCJE</a:t>
            </a:r>
            <a:endParaRPr lang="pl-PL" sz="5400" dirty="0"/>
          </a:p>
        </p:txBody>
      </p:sp>
      <p:sp>
        <p:nvSpPr>
          <p:cNvPr id="3" name="Symbol zastępczy zawartości 2"/>
          <p:cNvSpPr>
            <a:spLocks noGrp="1"/>
          </p:cNvSpPr>
          <p:nvPr>
            <p:ph idx="1"/>
          </p:nvPr>
        </p:nvSpPr>
        <p:spPr/>
        <p:txBody>
          <a:bodyPr>
            <a:normAutofit fontScale="92500"/>
          </a:bodyPr>
          <a:lstStyle/>
          <a:p>
            <a:r>
              <a:rPr lang="pl-PL" dirty="0"/>
              <a:t>a</a:t>
            </a:r>
            <a:r>
              <a:rPr lang="pl-PL" dirty="0" smtClean="0"/>
              <a:t>kcja jest to papier wartościowy inny niż wierzycielski, który inkorporuje prawa udziałowe</a:t>
            </a:r>
          </a:p>
          <a:p>
            <a:r>
              <a:rPr lang="pl-PL" dirty="0"/>
              <a:t>a</a:t>
            </a:r>
            <a:r>
              <a:rPr lang="pl-PL" dirty="0" smtClean="0"/>
              <a:t>kcja może być także rozumiana jako ułamek kapitału zakładowego lub ogół praw i obowiązków akcjonariusza</a:t>
            </a:r>
          </a:p>
          <a:p>
            <a:pPr>
              <a:defRPr/>
            </a:pPr>
            <a:r>
              <a:rPr lang="pl-PL" dirty="0" smtClean="0"/>
              <a:t>stanowi </a:t>
            </a:r>
            <a:r>
              <a:rPr lang="pl-PL" dirty="0"/>
              <a:t>formę kapitałowego finansowania działalności spółki (w odróżnieniu od kredytu, obligacji, pożyczki, leasingu):</a:t>
            </a:r>
          </a:p>
          <a:p>
            <a:pPr lvl="1">
              <a:defRPr/>
            </a:pPr>
            <a:r>
              <a:rPr lang="pl-PL" dirty="0"/>
              <a:t>brak oprocentowania;</a:t>
            </a:r>
          </a:p>
          <a:p>
            <a:pPr lvl="1">
              <a:defRPr/>
            </a:pPr>
            <a:r>
              <a:rPr lang="pl-PL" dirty="0"/>
              <a:t>brak obowiązku zwrotu w </a:t>
            </a:r>
            <a:r>
              <a:rPr lang="pl-PL" sz="1900" dirty="0"/>
              <a:t>czasie</a:t>
            </a:r>
            <a:r>
              <a:rPr lang="pl-PL" dirty="0"/>
              <a:t> trwania spółki;</a:t>
            </a:r>
          </a:p>
          <a:p>
            <a:pPr>
              <a:defRPr/>
            </a:pPr>
            <a:r>
              <a:rPr lang="pl-PL" dirty="0" smtClean="0"/>
              <a:t>stanowi </a:t>
            </a:r>
            <a:r>
              <a:rPr lang="pl-PL" dirty="0"/>
              <a:t>formę inwestowania dla akcjonariusza (w obrocie wtórnym);</a:t>
            </a:r>
          </a:p>
          <a:p>
            <a:pPr>
              <a:defRPr/>
            </a:pPr>
            <a:r>
              <a:rPr lang="pl-PL" dirty="0" smtClean="0"/>
              <a:t>przy </a:t>
            </a:r>
            <a:r>
              <a:rPr lang="pl-PL" dirty="0"/>
              <a:t>akcjonariacie pracowniczym – forma motywacyjna;</a:t>
            </a:r>
          </a:p>
          <a:p>
            <a:pPr>
              <a:defRPr/>
            </a:pPr>
            <a:r>
              <a:rPr lang="pl-PL" dirty="0" smtClean="0"/>
              <a:t>umożliwia </a:t>
            </a:r>
            <a:r>
              <a:rPr lang="pl-PL" dirty="0"/>
              <a:t>przejęcie przedsiębiorstwa </a:t>
            </a:r>
            <a:r>
              <a:rPr lang="pl-PL" dirty="0" smtClean="0"/>
              <a:t>spółki</a:t>
            </a:r>
            <a:endParaRPr lang="pl-PL" dirty="0"/>
          </a:p>
          <a:p>
            <a:endParaRPr lang="pl-PL" dirty="0"/>
          </a:p>
        </p:txBody>
      </p:sp>
    </p:spTree>
    <p:extLst>
      <p:ext uri="{BB962C8B-B14F-4D97-AF65-F5344CB8AC3E}">
        <p14:creationId xmlns:p14="http://schemas.microsoft.com/office/powerpoint/2010/main" val="3008017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Prawa inkorporowane w AKCJI</a:t>
            </a:r>
            <a:endParaRPr lang="pl-PL" dirty="0"/>
          </a:p>
        </p:txBody>
      </p:sp>
      <p:sp>
        <p:nvSpPr>
          <p:cNvPr id="3" name="Symbol zastępczy zawartości 2"/>
          <p:cNvSpPr>
            <a:spLocks noGrp="1"/>
          </p:cNvSpPr>
          <p:nvPr>
            <p:ph idx="1"/>
          </p:nvPr>
        </p:nvSpPr>
        <p:spPr/>
        <p:txBody>
          <a:bodyPr/>
          <a:lstStyle/>
          <a:p>
            <a:r>
              <a:rPr lang="pl-PL" sz="2400" dirty="0" smtClean="0"/>
              <a:t>KORPORACYJNE</a:t>
            </a:r>
          </a:p>
          <a:p>
            <a:pPr>
              <a:buFont typeface="Arial" panose="020B0604020202020204" pitchFamily="34" charset="0"/>
              <a:buChar char="•"/>
              <a:defRPr/>
            </a:pPr>
            <a:r>
              <a:rPr lang="pl-PL" sz="2400" dirty="0"/>
              <a:t>prawo głosu;</a:t>
            </a:r>
          </a:p>
          <a:p>
            <a:pPr>
              <a:buFont typeface="Arial" panose="020B0604020202020204" pitchFamily="34" charset="0"/>
              <a:buChar char="•"/>
              <a:defRPr/>
            </a:pPr>
            <a:r>
              <a:rPr lang="pl-PL" sz="2400" dirty="0"/>
              <a:t>prawo do udziału w walnym zgromadzeniu;</a:t>
            </a:r>
          </a:p>
          <a:p>
            <a:pPr>
              <a:buFont typeface="Arial" panose="020B0604020202020204" pitchFamily="34" charset="0"/>
              <a:buChar char="•"/>
              <a:defRPr/>
            </a:pPr>
            <a:r>
              <a:rPr lang="pl-PL" sz="2400" dirty="0"/>
              <a:t>prawo zaskarżania uchwał;</a:t>
            </a:r>
          </a:p>
          <a:p>
            <a:pPr>
              <a:buFont typeface="Arial" panose="020B0604020202020204" pitchFamily="34" charset="0"/>
              <a:buChar char="•"/>
              <a:defRPr/>
            </a:pPr>
            <a:r>
              <a:rPr lang="pl-PL" sz="2400" dirty="0"/>
              <a:t>prawo żądania zwołania walnego zgromadzenia i umieszczenia spraw w porządku obrad;</a:t>
            </a:r>
          </a:p>
          <a:p>
            <a:pPr>
              <a:buFont typeface="Arial" panose="020B0604020202020204" pitchFamily="34" charset="0"/>
              <a:buChar char="•"/>
              <a:defRPr/>
            </a:pPr>
            <a:r>
              <a:rPr lang="pl-PL" sz="2400" dirty="0" smtClean="0"/>
              <a:t>prawo </a:t>
            </a:r>
            <a:r>
              <a:rPr lang="pl-PL" sz="2400" dirty="0"/>
              <a:t>do informacji oraz przeglądania listy </a:t>
            </a:r>
            <a:r>
              <a:rPr lang="pl-PL" sz="2400" dirty="0" smtClean="0"/>
              <a:t>akcjonariuszy;</a:t>
            </a:r>
            <a:endParaRPr lang="pl-PL" sz="2400" dirty="0"/>
          </a:p>
          <a:p>
            <a:pPr>
              <a:buFont typeface="Arial" panose="020B0604020202020204" pitchFamily="34" charset="0"/>
              <a:buChar char="•"/>
              <a:defRPr/>
            </a:pPr>
            <a:r>
              <a:rPr lang="pl-PL" sz="2400" dirty="0" smtClean="0"/>
              <a:t>prawo </a:t>
            </a:r>
            <a:r>
              <a:rPr lang="pl-PL" sz="2400" dirty="0"/>
              <a:t>żądania głosowania oddzielnymi </a:t>
            </a:r>
            <a:r>
              <a:rPr lang="pl-PL" sz="2400" dirty="0" smtClean="0"/>
              <a:t>grup</a:t>
            </a:r>
            <a:endParaRPr lang="pl-PL" sz="2400" dirty="0"/>
          </a:p>
          <a:p>
            <a:endParaRPr lang="pl-PL" dirty="0" smtClean="0"/>
          </a:p>
          <a:p>
            <a:endParaRPr lang="pl-PL" dirty="0"/>
          </a:p>
          <a:p>
            <a:endParaRPr lang="pl-PL" dirty="0"/>
          </a:p>
        </p:txBody>
      </p:sp>
    </p:spTree>
    <p:extLst>
      <p:ext uri="{BB962C8B-B14F-4D97-AF65-F5344CB8AC3E}">
        <p14:creationId xmlns:p14="http://schemas.microsoft.com/office/powerpoint/2010/main" val="35552635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Prawa inkorporowane w AKCJI</a:t>
            </a:r>
          </a:p>
        </p:txBody>
      </p:sp>
      <p:sp>
        <p:nvSpPr>
          <p:cNvPr id="3" name="Symbol zastępczy zawartości 2"/>
          <p:cNvSpPr>
            <a:spLocks noGrp="1"/>
          </p:cNvSpPr>
          <p:nvPr>
            <p:ph idx="1"/>
          </p:nvPr>
        </p:nvSpPr>
        <p:spPr>
          <a:xfrm>
            <a:off x="1062199" y="1648657"/>
            <a:ext cx="8946541" cy="4195481"/>
          </a:xfrm>
        </p:spPr>
        <p:txBody>
          <a:bodyPr>
            <a:normAutofit/>
          </a:bodyPr>
          <a:lstStyle/>
          <a:p>
            <a:pPr marL="0" indent="0">
              <a:buNone/>
              <a:defRPr/>
            </a:pPr>
            <a:r>
              <a:rPr lang="pl-PL" sz="2400" dirty="0" smtClean="0"/>
              <a:t>MAJĄTKOWE</a:t>
            </a:r>
          </a:p>
          <a:p>
            <a:pPr>
              <a:buFont typeface="Arial" panose="020B0604020202020204" pitchFamily="34" charset="0"/>
              <a:buChar char="•"/>
              <a:defRPr/>
            </a:pPr>
            <a:r>
              <a:rPr lang="pl-PL" sz="2400" dirty="0" smtClean="0"/>
              <a:t>prawo </a:t>
            </a:r>
            <a:r>
              <a:rPr lang="pl-PL" sz="2400" dirty="0"/>
              <a:t>do udziału w zysku (dywidenda);</a:t>
            </a:r>
          </a:p>
          <a:p>
            <a:pPr>
              <a:buFont typeface="Arial" panose="020B0604020202020204" pitchFamily="34" charset="0"/>
              <a:buChar char="•"/>
              <a:defRPr/>
            </a:pPr>
            <a:r>
              <a:rPr lang="pl-PL" sz="2400" dirty="0"/>
              <a:t>prawo poboru akcji;</a:t>
            </a:r>
          </a:p>
          <a:p>
            <a:pPr>
              <a:buFont typeface="Arial" panose="020B0604020202020204" pitchFamily="34" charset="0"/>
              <a:buChar char="•"/>
              <a:defRPr/>
            </a:pPr>
            <a:r>
              <a:rPr lang="pl-PL" sz="2400" dirty="0"/>
              <a:t>prawo do udziału w majątku pozostałym po likwidacji;</a:t>
            </a:r>
          </a:p>
          <a:p>
            <a:pPr>
              <a:buFont typeface="Arial" panose="020B0604020202020204" pitchFamily="34" charset="0"/>
              <a:buChar char="•"/>
              <a:defRPr/>
            </a:pPr>
            <a:r>
              <a:rPr lang="pl-PL" sz="2400" dirty="0"/>
              <a:t>prawo żądania wynagrodzenia za powtarzające się świadczenia niepieniężne (gdy zostało przyznane);</a:t>
            </a:r>
          </a:p>
          <a:p>
            <a:pPr>
              <a:buFont typeface="Arial" panose="020B0604020202020204" pitchFamily="34" charset="0"/>
              <a:buChar char="•"/>
              <a:defRPr/>
            </a:pPr>
            <a:r>
              <a:rPr lang="pl-PL" sz="2400" dirty="0"/>
              <a:t>pozostałe uprawnienia do żądania zapłaty, np. wynagrodzenia przy </a:t>
            </a:r>
            <a:r>
              <a:rPr lang="pl-PL" sz="2400" dirty="0" err="1"/>
              <a:t>squeeze</a:t>
            </a:r>
            <a:r>
              <a:rPr lang="pl-PL" sz="2400" dirty="0"/>
              <a:t> – out, żądania odpłatnego </a:t>
            </a:r>
            <a:r>
              <a:rPr lang="pl-PL" sz="2400" dirty="0" smtClean="0"/>
              <a:t>odkupu</a:t>
            </a:r>
            <a:endParaRPr lang="pl-PL" sz="2400" dirty="0"/>
          </a:p>
        </p:txBody>
      </p:sp>
    </p:spTree>
    <p:extLst>
      <p:ext uri="{BB962C8B-B14F-4D97-AF65-F5344CB8AC3E}">
        <p14:creationId xmlns:p14="http://schemas.microsoft.com/office/powerpoint/2010/main" val="2050061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Prawa inkorporowane w AKCJI</a:t>
            </a:r>
          </a:p>
        </p:txBody>
      </p:sp>
      <p:sp>
        <p:nvSpPr>
          <p:cNvPr id="3" name="Symbol zastępczy zawartości 2"/>
          <p:cNvSpPr>
            <a:spLocks noGrp="1"/>
          </p:cNvSpPr>
          <p:nvPr>
            <p:ph idx="1"/>
          </p:nvPr>
        </p:nvSpPr>
        <p:spPr>
          <a:xfrm>
            <a:off x="1104293" y="2043293"/>
            <a:ext cx="8946541" cy="4195481"/>
          </a:xfrm>
        </p:spPr>
        <p:txBody>
          <a:bodyPr>
            <a:noAutofit/>
          </a:bodyPr>
          <a:lstStyle/>
          <a:p>
            <a:pPr>
              <a:defRPr/>
            </a:pPr>
            <a:r>
              <a:rPr lang="pl-PL" dirty="0"/>
              <a:t>Akcja jest </a:t>
            </a:r>
            <a:r>
              <a:rPr lang="pl-PL" b="1" dirty="0"/>
              <a:t>niepodzielna</a:t>
            </a:r>
            <a:r>
              <a:rPr lang="pl-PL" dirty="0"/>
              <a:t>, może jednak przysługiwać kilku osobom wspólnie (udział w prawach z akcji</a:t>
            </a:r>
            <a:r>
              <a:rPr lang="pl-PL" dirty="0" smtClean="0"/>
              <a:t>)</a:t>
            </a:r>
            <a:endParaRPr lang="pl-PL" dirty="0"/>
          </a:p>
          <a:p>
            <a:pPr>
              <a:defRPr/>
            </a:pPr>
            <a:r>
              <a:rPr lang="pl-PL" dirty="0"/>
              <a:t>Co do zasady prawa z akcji nie podlegają </a:t>
            </a:r>
            <a:r>
              <a:rPr lang="pl-PL" b="1" dirty="0"/>
              <a:t>rozszczepieniu</a:t>
            </a:r>
            <a:r>
              <a:rPr lang="pl-PL" dirty="0"/>
              <a:t>, a więc nie można zbywać ich odrębnie (możliwość zbycia tylko ogółu praw poprzez zbycie akcji</a:t>
            </a:r>
            <a:r>
              <a:rPr lang="pl-PL" dirty="0" smtClean="0"/>
              <a:t>)</a:t>
            </a:r>
          </a:p>
          <a:p>
            <a:pPr>
              <a:defRPr/>
            </a:pPr>
            <a:r>
              <a:rPr lang="pl-PL" dirty="0" smtClean="0"/>
              <a:t>Prawa mniejszości:</a:t>
            </a:r>
          </a:p>
          <a:p>
            <a:pPr lvl="1">
              <a:buFont typeface="Arial" panose="020B0604020202020204" pitchFamily="34" charset="0"/>
              <a:buChar char="•"/>
              <a:defRPr/>
            </a:pPr>
            <a:r>
              <a:rPr lang="pl-PL" sz="2000" dirty="0" smtClean="0"/>
              <a:t>prawo </a:t>
            </a:r>
            <a:r>
              <a:rPr lang="pl-PL" sz="2000" dirty="0"/>
              <a:t>żądania wyboru rady nadzorczej oddzielnymi grupami – 20% akcjonariuszy;</a:t>
            </a:r>
          </a:p>
          <a:p>
            <a:pPr lvl="1">
              <a:buFont typeface="Arial" panose="020B0604020202020204" pitchFamily="34" charset="0"/>
              <a:buChar char="•"/>
              <a:defRPr/>
            </a:pPr>
            <a:r>
              <a:rPr lang="pl-PL" sz="2000" dirty="0"/>
              <a:t>prawo żądania zwołania walnego zgromadzenia i umieszczenia w porządku obrad poszczególnych spraw – 5% akcjonariuszy;</a:t>
            </a:r>
          </a:p>
          <a:p>
            <a:pPr lvl="1">
              <a:buFont typeface="Arial" panose="020B0604020202020204" pitchFamily="34" charset="0"/>
              <a:buChar char="•"/>
              <a:defRPr/>
            </a:pPr>
            <a:r>
              <a:rPr lang="pl-PL" sz="2000" dirty="0"/>
              <a:t>prawo żądania odkupu akcji stanowiących nie mniej, niż 5% kapitału zakładowego</a:t>
            </a:r>
          </a:p>
        </p:txBody>
      </p:sp>
    </p:spTree>
    <p:extLst>
      <p:ext uri="{BB962C8B-B14F-4D97-AF65-F5344CB8AC3E}">
        <p14:creationId xmlns:p14="http://schemas.microsoft.com/office/powerpoint/2010/main" val="314811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papierów wartościowych:</a:t>
            </a:r>
          </a:p>
        </p:txBody>
      </p:sp>
      <p:sp>
        <p:nvSpPr>
          <p:cNvPr id="3" name="Symbol zastępczy zawartości 2"/>
          <p:cNvSpPr>
            <a:spLocks noGrp="1"/>
          </p:cNvSpPr>
          <p:nvPr>
            <p:ph idx="1"/>
          </p:nvPr>
        </p:nvSpPr>
        <p:spPr/>
        <p:txBody>
          <a:bodyPr/>
          <a:lstStyle/>
          <a:p>
            <a:pPr algn="just"/>
            <a:r>
              <a:rPr lang="pl-PL" dirty="0"/>
              <a:t>p</a:t>
            </a:r>
            <a:r>
              <a:rPr lang="pl-PL" dirty="0" smtClean="0"/>
              <a:t>łatnicza – umożliwiają bezgotówkowe rozliczanie się między przedsiębiorcami (czeki)</a:t>
            </a:r>
          </a:p>
          <a:p>
            <a:pPr algn="just"/>
            <a:r>
              <a:rPr lang="pl-PL" dirty="0"/>
              <a:t>k</a:t>
            </a:r>
            <a:r>
              <a:rPr lang="pl-PL" dirty="0" smtClean="0"/>
              <a:t>redytowa – umożliwiają odroczenie płatności (weksle, obligacje)</a:t>
            </a:r>
          </a:p>
          <a:p>
            <a:pPr algn="just"/>
            <a:r>
              <a:rPr lang="pl-PL" dirty="0"/>
              <a:t>g</a:t>
            </a:r>
            <a:r>
              <a:rPr lang="pl-PL" dirty="0" smtClean="0"/>
              <a:t>warancyjna – zabezpiecza wykonanie zobowiązania (weksel)</a:t>
            </a:r>
          </a:p>
          <a:p>
            <a:pPr algn="just"/>
            <a:r>
              <a:rPr lang="pl-PL" dirty="0"/>
              <a:t>i</a:t>
            </a:r>
            <a:r>
              <a:rPr lang="pl-PL" dirty="0" smtClean="0"/>
              <a:t>nwestycyjna – umożliwiają lokowanie kapitału (nabywca) i są sposobem na pozyskanie środków (emitent)</a:t>
            </a:r>
          </a:p>
          <a:p>
            <a:pPr algn="just"/>
            <a:r>
              <a:rPr lang="pl-PL" dirty="0"/>
              <a:t>u</a:t>
            </a:r>
            <a:r>
              <a:rPr lang="pl-PL" dirty="0" smtClean="0"/>
              <a:t>łatwienie obrotu towarem – papiery towarowe stanową potwierdzenie faktu oddania pod pieczę wystawcy papieru towarów przeznaczonych do obrotu handlowego i zobowiązują do ich wydania osobie legitymowanej z papieru wartościowego</a:t>
            </a:r>
          </a:p>
          <a:p>
            <a:endParaRPr lang="pl-PL" dirty="0"/>
          </a:p>
        </p:txBody>
      </p:sp>
    </p:spTree>
    <p:extLst>
      <p:ext uri="{BB962C8B-B14F-4D97-AF65-F5344CB8AC3E}">
        <p14:creationId xmlns:p14="http://schemas.microsoft.com/office/powerpoint/2010/main" val="8722432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DOKUMENT AKCJI</a:t>
            </a:r>
            <a:endParaRPr lang="pl-PL" sz="5400" dirty="0"/>
          </a:p>
        </p:txBody>
      </p:sp>
      <p:sp>
        <p:nvSpPr>
          <p:cNvPr id="3" name="Symbol zastępczy zawartości 2"/>
          <p:cNvSpPr>
            <a:spLocks noGrp="1"/>
          </p:cNvSpPr>
          <p:nvPr>
            <p:ph idx="1"/>
          </p:nvPr>
        </p:nvSpPr>
        <p:spPr>
          <a:xfrm>
            <a:off x="1103312" y="1645920"/>
            <a:ext cx="9676983" cy="4918509"/>
          </a:xfrm>
        </p:spPr>
        <p:txBody>
          <a:bodyPr>
            <a:normAutofit fontScale="92500" lnSpcReduction="10000"/>
          </a:bodyPr>
          <a:lstStyle/>
          <a:p>
            <a:r>
              <a:rPr lang="pl-PL" dirty="0"/>
              <a:t>§ 1. Dokument akcji powinien być sporządzony na piśmie i zawierać następujące dane:</a:t>
            </a:r>
            <a:br>
              <a:rPr lang="pl-PL" dirty="0"/>
            </a:br>
            <a:r>
              <a:rPr lang="pl-PL" dirty="0"/>
              <a:t>1) firmę, siedzibę i adres spółki;</a:t>
            </a:r>
            <a:br>
              <a:rPr lang="pl-PL" dirty="0"/>
            </a:br>
            <a:r>
              <a:rPr lang="pl-PL" dirty="0"/>
              <a:t>2) oznaczenie sądu rejestrowego i numer, pod którym spółka jest wpisana do rejestru;</a:t>
            </a:r>
            <a:br>
              <a:rPr lang="pl-PL" dirty="0"/>
            </a:br>
            <a:r>
              <a:rPr lang="pl-PL" dirty="0"/>
              <a:t>3) datę zarejestrowania spółki i wystawienia akcji;</a:t>
            </a:r>
            <a:br>
              <a:rPr lang="pl-PL" dirty="0"/>
            </a:br>
            <a:r>
              <a:rPr lang="pl-PL" dirty="0"/>
              <a:t>4) wartość nominalną, serię i numer, rodzaj danej akcji i uprawnienia szczególne z akcji;</a:t>
            </a:r>
            <a:br>
              <a:rPr lang="pl-PL" dirty="0"/>
            </a:br>
            <a:r>
              <a:rPr lang="pl-PL" dirty="0"/>
              <a:t>5) wysokość dokonanej wpłaty w przypadku akcji imiennych;</a:t>
            </a:r>
            <a:br>
              <a:rPr lang="pl-PL" dirty="0"/>
            </a:br>
            <a:r>
              <a:rPr lang="pl-PL" dirty="0"/>
              <a:t>6) ograniczenia co do rozporządzania akcją;</a:t>
            </a:r>
            <a:br>
              <a:rPr lang="pl-PL" dirty="0"/>
            </a:br>
            <a:r>
              <a:rPr lang="pl-PL" dirty="0"/>
              <a:t>7) postanowienia statutu o związanych z akcją obowiązkach wobec spółki.</a:t>
            </a:r>
            <a:br>
              <a:rPr lang="pl-PL" dirty="0"/>
            </a:br>
            <a:r>
              <a:rPr lang="pl-PL" dirty="0"/>
              <a:t>§ 2. Dokument akcji powinien być opatrzony pieczęcią spółki oraz podpisem zarządu. Podpis może być mechanicznie odtwarzany. </a:t>
            </a:r>
            <a:br>
              <a:rPr lang="pl-PL" dirty="0"/>
            </a:br>
            <a:r>
              <a:rPr lang="pl-PL" dirty="0"/>
              <a:t>§ 3. Statut może przewidywać dodatkowe postanowienia dotyczące treści dokumentu akcji oraz jego formy.</a:t>
            </a:r>
            <a:br>
              <a:rPr lang="pl-PL" dirty="0"/>
            </a:br>
            <a:r>
              <a:rPr lang="pl-PL" dirty="0"/>
              <a:t>§ 4. Naruszenie przepisów § 1 pkt 1, 2 i 4 lub § 2 powoduje nieważność dokumentu</a:t>
            </a:r>
            <a:br>
              <a:rPr lang="pl-PL" dirty="0"/>
            </a:br>
            <a:r>
              <a:rPr lang="pl-PL" dirty="0"/>
              <a:t>akcji.</a:t>
            </a:r>
          </a:p>
        </p:txBody>
      </p:sp>
    </p:spTree>
    <p:extLst>
      <p:ext uri="{BB962C8B-B14F-4D97-AF65-F5344CB8AC3E}">
        <p14:creationId xmlns:p14="http://schemas.microsoft.com/office/powerpoint/2010/main" val="38053943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6000" dirty="0" smtClean="0"/>
              <a:t>Rodzaje AKCJI</a:t>
            </a:r>
            <a:endParaRPr lang="pl-PL" sz="6000" dirty="0"/>
          </a:p>
        </p:txBody>
      </p:sp>
      <p:sp>
        <p:nvSpPr>
          <p:cNvPr id="3" name="Symbol zastępczy zawartości 2"/>
          <p:cNvSpPr>
            <a:spLocks noGrp="1"/>
          </p:cNvSpPr>
          <p:nvPr>
            <p:ph idx="1"/>
          </p:nvPr>
        </p:nvSpPr>
        <p:spPr/>
        <p:txBody>
          <a:bodyPr>
            <a:normAutofit lnSpcReduction="10000"/>
          </a:bodyPr>
          <a:lstStyle/>
          <a:p>
            <a:pPr algn="just"/>
            <a:r>
              <a:rPr lang="pl-PL" dirty="0" smtClean="0"/>
              <a:t>Akcje zwykłe lub uprzywilejowane (co do prawa głosu, dywidendy, podziału majątku uzyskanego z likwidacji)</a:t>
            </a:r>
          </a:p>
          <a:p>
            <a:pPr algn="just"/>
            <a:r>
              <a:rPr lang="pl-PL" dirty="0" smtClean="0"/>
              <a:t>Akcje nieme – szczególny rodzaj akcji uprzywilejowanych, brak prawa głosu, lecz uprzywilejowanie co do dywidendy (bez limitu 150%)</a:t>
            </a:r>
          </a:p>
          <a:p>
            <a:pPr algn="just"/>
            <a:r>
              <a:rPr lang="pl-PL" dirty="0" smtClean="0"/>
              <a:t>Złota akcja – akcja, która wiąże się ze szczególnymi przywilejami, dająca wpływ na strategiczne decyzje w spółce, w dobie prywatyzacji związana była  z uprzywilejowaniem Państwa; niedopuszczalnym </a:t>
            </a:r>
            <a:r>
              <a:rPr lang="pl-PL" dirty="0"/>
              <a:t>jest prawo veta w sprawach ustawowo zastrzeżonych dla walnego zgromadzenia i naruszających zasadę równouprawnienia </a:t>
            </a:r>
            <a:r>
              <a:rPr lang="pl-PL" dirty="0" smtClean="0"/>
              <a:t>akcjonariuszy, niedopuszczalne jest prawo indywidulanej kontroli, dopuszczalne jest z kolei uprawnienie do powoływania i odwoływania członków zarządu/rady </a:t>
            </a:r>
            <a:r>
              <a:rPr lang="pl-PL" dirty="0" err="1" smtClean="0"/>
              <a:t>nadzdorczej</a:t>
            </a:r>
            <a:endParaRPr lang="pl-PL" dirty="0"/>
          </a:p>
        </p:txBody>
      </p:sp>
    </p:spTree>
    <p:extLst>
      <p:ext uri="{BB962C8B-B14F-4D97-AF65-F5344CB8AC3E}">
        <p14:creationId xmlns:p14="http://schemas.microsoft.com/office/powerpoint/2010/main" val="1862970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Rodzaje AKCJI</a:t>
            </a:r>
            <a:endParaRPr lang="pl-PL" sz="5400" dirty="0"/>
          </a:p>
        </p:txBody>
      </p:sp>
      <p:sp>
        <p:nvSpPr>
          <p:cNvPr id="3" name="Symbol zastępczy zawartości 2"/>
          <p:cNvSpPr>
            <a:spLocks noGrp="1"/>
          </p:cNvSpPr>
          <p:nvPr>
            <p:ph idx="1"/>
          </p:nvPr>
        </p:nvSpPr>
        <p:spPr>
          <a:xfrm>
            <a:off x="1193533" y="1482291"/>
            <a:ext cx="9472337" cy="4660231"/>
          </a:xfrm>
        </p:spPr>
        <p:txBody>
          <a:bodyPr>
            <a:noAutofit/>
          </a:bodyPr>
          <a:lstStyle/>
          <a:p>
            <a:pPr algn="just"/>
            <a:r>
              <a:rPr lang="pl-PL" dirty="0"/>
              <a:t>g</a:t>
            </a:r>
            <a:r>
              <a:rPr lang="pl-PL" dirty="0" smtClean="0"/>
              <a:t>otówkowe – nabywane za pieniądze</a:t>
            </a:r>
            <a:endParaRPr lang="pl-PL" dirty="0"/>
          </a:p>
          <a:p>
            <a:pPr algn="just"/>
            <a:r>
              <a:rPr lang="pl-PL" dirty="0" smtClean="0"/>
              <a:t>aportowe – nabywane za środki niepieniężne wnoszone do spółki, muszą być imienne, nie mogą być zbywane do czasu zatwierdzenia przez WZA sprawozdania finansowego</a:t>
            </a:r>
          </a:p>
          <a:p>
            <a:pPr algn="just"/>
            <a:r>
              <a:rPr lang="pl-PL" dirty="0"/>
              <a:t>a</a:t>
            </a:r>
            <a:r>
              <a:rPr lang="pl-PL" dirty="0" smtClean="0"/>
              <a:t>kcje </a:t>
            </a:r>
            <a:r>
              <a:rPr lang="pl-PL" dirty="0" err="1" smtClean="0"/>
              <a:t>winkulowane</a:t>
            </a:r>
            <a:r>
              <a:rPr lang="pl-PL" dirty="0"/>
              <a:t> - to akcje o wyłącznej możliwości </a:t>
            </a:r>
            <a:r>
              <a:rPr lang="pl-PL" dirty="0" smtClean="0"/>
              <a:t>zbytu, ograniczenie </a:t>
            </a:r>
            <a:r>
              <a:rPr lang="pl-PL" dirty="0"/>
              <a:t>to nie jest jednak absolutne, może bowiem trwać maksymalnie do 5 lat od chwili podpisania umowy między akcjonariuszem a </a:t>
            </a:r>
            <a:r>
              <a:rPr lang="pl-PL" dirty="0" smtClean="0"/>
              <a:t>spółką, co </a:t>
            </a:r>
            <a:r>
              <a:rPr lang="pl-PL" dirty="0"/>
              <a:t>ważne, umowa taka wywiera skutki tylko między jej stronami – tym samym zbycie takiej akcji osobie trzeciej będzie skuteczne i ważne, a akcjonariusz może zostać pociągnięty jedynie do odpowiedzialności odszkodowawczej względem </a:t>
            </a:r>
            <a:r>
              <a:rPr lang="pl-PL" dirty="0" smtClean="0"/>
              <a:t>spółki</a:t>
            </a:r>
          </a:p>
          <a:p>
            <a:pPr algn="just"/>
            <a:r>
              <a:rPr lang="pl-PL" dirty="0" smtClean="0"/>
              <a:t>akcje </a:t>
            </a:r>
            <a:r>
              <a:rPr lang="pl-PL" dirty="0"/>
              <a:t>własne </a:t>
            </a:r>
            <a:r>
              <a:rPr lang="pl-PL" dirty="0" smtClean="0"/>
              <a:t>– są to </a:t>
            </a:r>
            <a:r>
              <a:rPr lang="pl-PL" dirty="0"/>
              <a:t>akcje zwykłe spółki akcyjnej wchodzące w skład jej kapitału zakładowego, lecz nie będące w obiegu (tzn. w posiadaniu zewnętrznych inwestorów</a:t>
            </a:r>
            <a:r>
              <a:rPr lang="pl-PL" dirty="0" smtClean="0"/>
              <a:t>), co do zasady KSH zakazuje nabywania akcji własnych, ale przewiduje w tym zakresie szereg wyjątków</a:t>
            </a:r>
            <a:endParaRPr lang="pl-PL" dirty="0"/>
          </a:p>
        </p:txBody>
      </p:sp>
    </p:spTree>
    <p:extLst>
      <p:ext uri="{BB962C8B-B14F-4D97-AF65-F5344CB8AC3E}">
        <p14:creationId xmlns:p14="http://schemas.microsoft.com/office/powerpoint/2010/main" val="32507296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Rodzaje AKCJI</a:t>
            </a:r>
            <a:endParaRPr lang="pl-PL" sz="5400" dirty="0"/>
          </a:p>
        </p:txBody>
      </p:sp>
      <p:sp>
        <p:nvSpPr>
          <p:cNvPr id="3" name="Symbol zastępczy zawartości 2"/>
          <p:cNvSpPr>
            <a:spLocks noGrp="1"/>
          </p:cNvSpPr>
          <p:nvPr>
            <p:ph idx="1"/>
          </p:nvPr>
        </p:nvSpPr>
        <p:spPr>
          <a:xfrm>
            <a:off x="1103312" y="2052918"/>
            <a:ext cx="9340099" cy="4434509"/>
          </a:xfrm>
        </p:spPr>
        <p:txBody>
          <a:bodyPr/>
          <a:lstStyle/>
          <a:p>
            <a:pPr algn="just"/>
            <a:r>
              <a:rPr lang="pl-PL" dirty="0" smtClean="0"/>
              <a:t>imienne – uprawnionym z akcji jest osoba imiennie wskazana w treści dokumentu</a:t>
            </a:r>
          </a:p>
          <a:p>
            <a:pPr algn="just"/>
            <a:r>
              <a:rPr lang="pl-PL" dirty="0" smtClean="0"/>
              <a:t>na okaziciela </a:t>
            </a:r>
            <a:r>
              <a:rPr lang="pl-PL" dirty="0"/>
              <a:t>- </a:t>
            </a:r>
            <a:r>
              <a:rPr lang="pl-PL" dirty="0" smtClean="0"/>
              <a:t>uprawnionym </a:t>
            </a:r>
            <a:r>
              <a:rPr lang="pl-PL" dirty="0"/>
              <a:t>z tych akcji jest każdy, kto posiada dokument akcji, nie zaś określona </a:t>
            </a:r>
            <a:r>
              <a:rPr lang="pl-PL" dirty="0" smtClean="0"/>
              <a:t>osoba; nie </a:t>
            </a:r>
            <a:r>
              <a:rPr lang="pl-PL" dirty="0"/>
              <a:t>można ograniczyć zbywalności tych akcji, stąd akcje na okaziciela w porównaniu z akcjami imiennymi zapewniają swobodny obrót nimi. Akcje na okaziciela można zbyć bez odrębnej umowy, przez wręczenie dokumentu akcyjnego. </a:t>
            </a:r>
            <a:endParaRPr lang="pl-PL" dirty="0" smtClean="0"/>
          </a:p>
          <a:p>
            <a:pPr algn="just"/>
            <a:r>
              <a:rPr lang="pl-PL" dirty="0" smtClean="0"/>
              <a:t>gratisowe - akcje </a:t>
            </a:r>
            <a:r>
              <a:rPr lang="pl-PL" dirty="0"/>
              <a:t>wydawane przez spółkę w przypadku podjęcia uchwały o podwyższeniu kapitału zakładowego pokrywanego albo z funduszu zapasowego albo z rezerwowego</a:t>
            </a:r>
          </a:p>
        </p:txBody>
      </p:sp>
    </p:spTree>
    <p:extLst>
      <p:ext uri="{BB962C8B-B14F-4D97-AF65-F5344CB8AC3E}">
        <p14:creationId xmlns:p14="http://schemas.microsoft.com/office/powerpoint/2010/main" val="1842407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Świadectwa tymczasowe</a:t>
            </a:r>
            <a:endParaRPr lang="pl-PL" sz="5400" dirty="0"/>
          </a:p>
        </p:txBody>
      </p:sp>
      <p:sp>
        <p:nvSpPr>
          <p:cNvPr id="3" name="Symbol zastępczy zawartości 2"/>
          <p:cNvSpPr>
            <a:spLocks noGrp="1"/>
          </p:cNvSpPr>
          <p:nvPr>
            <p:ph idx="1"/>
          </p:nvPr>
        </p:nvSpPr>
        <p:spPr/>
        <p:txBody>
          <a:bodyPr>
            <a:normAutofit lnSpcReduction="10000"/>
          </a:bodyPr>
          <a:lstStyle/>
          <a:p>
            <a:pPr algn="just"/>
            <a:r>
              <a:rPr lang="pl-PL" dirty="0"/>
              <a:t>i</a:t>
            </a:r>
            <a:r>
              <a:rPr lang="pl-PL" dirty="0" smtClean="0"/>
              <a:t>mienne świadectwa tymczasowe są papierami wartościowymi  inkorporującymi prawa udziałowe w spółce akcyjnej, inkorporuje te same prawa co akcja</a:t>
            </a:r>
          </a:p>
          <a:p>
            <a:pPr algn="just"/>
            <a:r>
              <a:rPr lang="pl-PL" dirty="0"/>
              <a:t>j</a:t>
            </a:r>
            <a:r>
              <a:rPr lang="pl-PL" dirty="0" smtClean="0"/>
              <a:t>est to dokument zawsze imienny</a:t>
            </a:r>
          </a:p>
          <a:p>
            <a:pPr algn="just"/>
            <a:r>
              <a:rPr lang="pl-PL" dirty="0" smtClean="0"/>
              <a:t>wydawany w celu potwierdzenia częściowej wpłaty na akcje</a:t>
            </a:r>
          </a:p>
          <a:p>
            <a:pPr algn="just"/>
            <a:r>
              <a:rPr lang="pl-PL" dirty="0"/>
              <a:t>a</a:t>
            </a:r>
            <a:r>
              <a:rPr lang="pl-PL" dirty="0" smtClean="0"/>
              <a:t>kcje na okaziciela wydawane są dopiero po całkowitym ich opłaceniu</a:t>
            </a:r>
          </a:p>
          <a:p>
            <a:pPr algn="just"/>
            <a:r>
              <a:rPr lang="pl-PL" dirty="0"/>
              <a:t>k</a:t>
            </a:r>
            <a:r>
              <a:rPr lang="pl-PL" dirty="0" smtClean="0"/>
              <a:t>ażdorazowa wpłata na akcje musi być uwidoczniona na dokumencie świadectwa</a:t>
            </a:r>
          </a:p>
          <a:p>
            <a:pPr algn="just"/>
            <a:r>
              <a:rPr lang="pl-PL" dirty="0"/>
              <a:t>p</a:t>
            </a:r>
            <a:r>
              <a:rPr lang="pl-PL" dirty="0" smtClean="0"/>
              <a:t>rzeniesienie praw ze świadectwa następuje przez pisemne oświadczenie na świadectwie tymczasowym lub w osobnym dokumencie oraz wymaga przeniesienia posiadania</a:t>
            </a:r>
            <a:endParaRPr lang="pl-PL" dirty="0"/>
          </a:p>
        </p:txBody>
      </p:sp>
    </p:spTree>
    <p:extLst>
      <p:ext uri="{BB962C8B-B14F-4D97-AF65-F5344CB8AC3E}">
        <p14:creationId xmlns:p14="http://schemas.microsoft.com/office/powerpoint/2010/main" val="9090686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Warranty subskrypcyjne</a:t>
            </a:r>
            <a:endParaRPr lang="pl-PL" sz="5400" dirty="0"/>
          </a:p>
        </p:txBody>
      </p:sp>
      <p:sp>
        <p:nvSpPr>
          <p:cNvPr id="3" name="Symbol zastępczy zawartości 2"/>
          <p:cNvSpPr>
            <a:spLocks noGrp="1"/>
          </p:cNvSpPr>
          <p:nvPr>
            <p:ph idx="1"/>
          </p:nvPr>
        </p:nvSpPr>
        <p:spPr/>
        <p:txBody>
          <a:bodyPr>
            <a:normAutofit fontScale="92500" lnSpcReduction="10000"/>
          </a:bodyPr>
          <a:lstStyle/>
          <a:p>
            <a:pPr algn="just"/>
            <a:r>
              <a:rPr lang="pl-PL" dirty="0"/>
              <a:t>o</a:t>
            </a:r>
            <a:r>
              <a:rPr lang="pl-PL" dirty="0" smtClean="0"/>
              <a:t>drębny rodzaj papierów wartościowych ale związany bezpośrednio z emisją akcji</a:t>
            </a:r>
          </a:p>
          <a:p>
            <a:pPr algn="just"/>
            <a:r>
              <a:rPr lang="pl-PL" dirty="0"/>
              <a:t>w</a:t>
            </a:r>
            <a:r>
              <a:rPr lang="pl-PL" dirty="0" smtClean="0"/>
              <a:t>ykorzystywane przy podwyższeniu kapitału zakładowego w ramach kapitału docelowego lub warunkowego podwyższenia kapitału zakładowego</a:t>
            </a:r>
          </a:p>
          <a:p>
            <a:pPr algn="just"/>
            <a:r>
              <a:rPr lang="pl-PL" dirty="0"/>
              <a:t>i</a:t>
            </a:r>
            <a:r>
              <a:rPr lang="pl-PL" dirty="0" smtClean="0"/>
              <a:t>nkorporują wierzytelność niepieniężną – ucieleśnia prawo zapisu na akcje nowej emisji lub uprawnia do objęcia akcji nowej emisji (w zależności od trybu podwyższenia kapitału zakładowego)</a:t>
            </a:r>
          </a:p>
          <a:p>
            <a:pPr algn="just"/>
            <a:r>
              <a:rPr lang="pl-PL" dirty="0"/>
              <a:t>w</a:t>
            </a:r>
            <a:r>
              <a:rPr lang="pl-PL" dirty="0" smtClean="0"/>
              <a:t>iążą się ściśle z pozbawieniem prawa poboru dotychczasowych akcjonariuszy</a:t>
            </a:r>
          </a:p>
          <a:p>
            <a:pPr algn="just"/>
            <a:r>
              <a:rPr lang="pl-PL" dirty="0"/>
              <a:t>m</a:t>
            </a:r>
            <a:r>
              <a:rPr lang="pl-PL" dirty="0" smtClean="0"/>
              <a:t>ogą być imienne i na okaziciela, mogą mieć także formę zdematerializowaną</a:t>
            </a:r>
          </a:p>
          <a:p>
            <a:pPr algn="just"/>
            <a:r>
              <a:rPr lang="pl-PL" dirty="0"/>
              <a:t>p</a:t>
            </a:r>
            <a:r>
              <a:rPr lang="pl-PL" dirty="0" smtClean="0"/>
              <a:t>odobne do obligacji z prawem pierwszeństwa</a:t>
            </a:r>
          </a:p>
          <a:p>
            <a:endParaRPr lang="pl-PL" dirty="0"/>
          </a:p>
        </p:txBody>
      </p:sp>
    </p:spTree>
    <p:extLst>
      <p:ext uri="{BB962C8B-B14F-4D97-AF65-F5344CB8AC3E}">
        <p14:creationId xmlns:p14="http://schemas.microsoft.com/office/powerpoint/2010/main" val="754505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Świadectwa użytkowe</a:t>
            </a:r>
            <a:endParaRPr lang="pl-PL" sz="5400" dirty="0"/>
          </a:p>
        </p:txBody>
      </p:sp>
      <p:sp>
        <p:nvSpPr>
          <p:cNvPr id="3" name="Symbol zastępczy zawartości 2"/>
          <p:cNvSpPr>
            <a:spLocks noGrp="1"/>
          </p:cNvSpPr>
          <p:nvPr>
            <p:ph idx="1"/>
          </p:nvPr>
        </p:nvSpPr>
        <p:spPr/>
        <p:txBody>
          <a:bodyPr/>
          <a:lstStyle/>
          <a:p>
            <a:pPr algn="just">
              <a:defRPr/>
            </a:pPr>
            <a:r>
              <a:rPr lang="pl-PL" sz="2400" dirty="0"/>
              <a:t>papier wartościowy imienny lub na </a:t>
            </a:r>
            <a:r>
              <a:rPr lang="pl-PL" sz="2400" dirty="0" smtClean="0"/>
              <a:t>okaziciela</a:t>
            </a:r>
          </a:p>
          <a:p>
            <a:pPr algn="just">
              <a:defRPr/>
            </a:pPr>
            <a:r>
              <a:rPr lang="pl-PL" sz="2400" dirty="0" smtClean="0"/>
              <a:t>wydawany w </a:t>
            </a:r>
            <a:r>
              <a:rPr lang="pl-PL" sz="2400" dirty="0"/>
              <a:t>zamian za umorzone </a:t>
            </a:r>
            <a:r>
              <a:rPr lang="pl-PL" sz="2400" dirty="0" smtClean="0"/>
              <a:t>akcje, jeżeli dopuszcza to statut</a:t>
            </a:r>
          </a:p>
          <a:p>
            <a:pPr algn="just">
              <a:defRPr/>
            </a:pPr>
            <a:r>
              <a:rPr lang="pl-PL" sz="2400" dirty="0" smtClean="0"/>
              <a:t> nie </a:t>
            </a:r>
            <a:r>
              <a:rPr lang="pl-PL" sz="2400" dirty="0"/>
              <a:t>daje żadnych praw korporacyjnych, a wyłącznie prawo obligacyjne do: udziału w dywidendzie i majątku spółki </a:t>
            </a:r>
          </a:p>
          <a:p>
            <a:pPr algn="just">
              <a:defRPr/>
            </a:pPr>
            <a:r>
              <a:rPr lang="pl-PL" sz="2400" dirty="0"/>
              <a:t>n</a:t>
            </a:r>
            <a:r>
              <a:rPr lang="pl-PL" sz="2400" dirty="0" smtClean="0"/>
              <a:t>ajczęściej </a:t>
            </a:r>
            <a:r>
              <a:rPr lang="pl-PL" sz="2400" dirty="0"/>
              <a:t>wydawane są przy umorzeniu akcji bez </a:t>
            </a:r>
            <a:r>
              <a:rPr lang="pl-PL" sz="2400" dirty="0" smtClean="0"/>
              <a:t>wynagrodzenia</a:t>
            </a:r>
            <a:endParaRPr lang="pl-PL" sz="2400" dirty="0"/>
          </a:p>
        </p:txBody>
      </p:sp>
    </p:spTree>
    <p:extLst>
      <p:ext uri="{BB962C8B-B14F-4D97-AF65-F5344CB8AC3E}">
        <p14:creationId xmlns:p14="http://schemas.microsoft.com/office/powerpoint/2010/main" val="1468109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1" y="452717"/>
            <a:ext cx="9404723" cy="1250955"/>
          </a:xfrm>
        </p:spPr>
        <p:txBody>
          <a:bodyPr/>
          <a:lstStyle/>
          <a:p>
            <a:pPr algn="just"/>
            <a:r>
              <a:rPr lang="pl-PL" dirty="0" smtClean="0"/>
              <a:t>Rodzaje papierów wartościowych </a:t>
            </a:r>
            <a:br>
              <a:rPr lang="pl-PL" dirty="0" smtClean="0"/>
            </a:br>
            <a:endParaRPr lang="pl-PL" dirty="0"/>
          </a:p>
        </p:txBody>
      </p:sp>
      <p:sp>
        <p:nvSpPr>
          <p:cNvPr id="3" name="Symbol zastępczy zawartości 2"/>
          <p:cNvSpPr>
            <a:spLocks noGrp="1"/>
          </p:cNvSpPr>
          <p:nvPr>
            <p:ph idx="1"/>
          </p:nvPr>
        </p:nvSpPr>
        <p:spPr>
          <a:xfrm>
            <a:off x="1103312" y="1703672"/>
            <a:ext cx="9522979" cy="4544727"/>
          </a:xfrm>
        </p:spPr>
        <p:txBody>
          <a:bodyPr/>
          <a:lstStyle/>
          <a:p>
            <a:pPr marL="0" indent="0">
              <a:buNone/>
            </a:pPr>
            <a:r>
              <a:rPr lang="pl-PL" u="sng" dirty="0" smtClean="0"/>
              <a:t>Ze względu na sposób wskazania osoby uprawnionej:</a:t>
            </a:r>
          </a:p>
          <a:p>
            <a:pPr algn="just"/>
            <a:r>
              <a:rPr lang="pl-PL" dirty="0"/>
              <a:t>i</a:t>
            </a:r>
            <a:r>
              <a:rPr lang="pl-PL" dirty="0" smtClean="0"/>
              <a:t>mienne – legitymują osobę imiennie wskazaną w treści dokumentu, przenoszone są przez przelew połączony z wydaniem dokumentu</a:t>
            </a:r>
            <a:endParaRPr lang="pl-PL" dirty="0"/>
          </a:p>
          <a:p>
            <a:pPr algn="just"/>
            <a:r>
              <a:rPr lang="pl-PL" dirty="0" smtClean="0"/>
              <a:t>na </a:t>
            </a:r>
            <a:r>
              <a:rPr lang="pl-PL" dirty="0" smtClean="0"/>
              <a:t>okaziciela – uprawniona jest każda osoba, która posiada dokument, a przeniesienie praw z tego dokumentu wymaga wydania tego </a:t>
            </a:r>
            <a:r>
              <a:rPr lang="pl-PL" dirty="0" smtClean="0"/>
              <a:t>dokumentu</a:t>
            </a:r>
          </a:p>
          <a:p>
            <a:pPr algn="just"/>
            <a:r>
              <a:rPr lang="pl-PL" dirty="0"/>
              <a:t>na zlecenie – jako osobę uprawnioną wskazują osobę imiennie wskazaną w treści dokumentu, osoba ta może jednak wskazać jako uprawnioną inną osobę i niejako zlecić spełnienie świadczenia do jej rąk, przeniesienie praw z papieru następuje przez indos</a:t>
            </a:r>
          </a:p>
          <a:p>
            <a:pPr algn="just"/>
            <a:endParaRPr lang="pl-PL" dirty="0" smtClean="0"/>
          </a:p>
          <a:p>
            <a:pPr marL="0" indent="0">
              <a:buNone/>
            </a:pPr>
            <a:endParaRPr lang="pl-PL" dirty="0"/>
          </a:p>
        </p:txBody>
      </p:sp>
    </p:spTree>
    <p:extLst>
      <p:ext uri="{BB962C8B-B14F-4D97-AF65-F5344CB8AC3E}">
        <p14:creationId xmlns:p14="http://schemas.microsoft.com/office/powerpoint/2010/main" val="1888927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papierów wartościowych</a:t>
            </a:r>
          </a:p>
        </p:txBody>
      </p:sp>
      <p:sp>
        <p:nvSpPr>
          <p:cNvPr id="3" name="Symbol zastępczy zawartości 2"/>
          <p:cNvSpPr>
            <a:spLocks noGrp="1"/>
          </p:cNvSpPr>
          <p:nvPr>
            <p:ph idx="1"/>
          </p:nvPr>
        </p:nvSpPr>
        <p:spPr>
          <a:xfrm>
            <a:off x="1104293" y="2081793"/>
            <a:ext cx="8946541" cy="4195481"/>
          </a:xfrm>
        </p:spPr>
        <p:txBody>
          <a:bodyPr>
            <a:normAutofit fontScale="92500" lnSpcReduction="10000"/>
          </a:bodyPr>
          <a:lstStyle/>
          <a:p>
            <a:pPr marL="0" indent="0">
              <a:buNone/>
            </a:pPr>
            <a:r>
              <a:rPr lang="pl-PL" u="sng" dirty="0"/>
              <a:t>Ze względu na </a:t>
            </a:r>
            <a:r>
              <a:rPr lang="pl-PL" u="sng" dirty="0" smtClean="0"/>
              <a:t>rodzaj inkorporowanego prawa:</a:t>
            </a:r>
          </a:p>
          <a:p>
            <a:r>
              <a:rPr lang="pl-PL" dirty="0" smtClean="0"/>
              <a:t>inkorporujące wierzytelności – weksle, czeki, obligacje</a:t>
            </a:r>
          </a:p>
          <a:p>
            <a:r>
              <a:rPr lang="pl-PL" dirty="0"/>
              <a:t>i</a:t>
            </a:r>
            <a:r>
              <a:rPr lang="pl-PL" dirty="0" smtClean="0"/>
              <a:t>nkorporujące prawa do rozporządzania towarem – </a:t>
            </a:r>
            <a:r>
              <a:rPr lang="pl-PL" dirty="0" err="1" smtClean="0"/>
              <a:t>konosomanty</a:t>
            </a:r>
            <a:endParaRPr lang="pl-PL" dirty="0" smtClean="0"/>
          </a:p>
          <a:p>
            <a:r>
              <a:rPr lang="pl-PL" dirty="0"/>
              <a:t>i</a:t>
            </a:r>
            <a:r>
              <a:rPr lang="pl-PL" dirty="0" smtClean="0"/>
              <a:t>nkorporujące prawa udziałowe – akcje</a:t>
            </a:r>
          </a:p>
          <a:p>
            <a:pPr marL="0" indent="0">
              <a:buNone/>
            </a:pPr>
            <a:r>
              <a:rPr lang="pl-PL" u="sng" dirty="0" smtClean="0"/>
              <a:t>Ze względu na kryterium nośnika:</a:t>
            </a:r>
          </a:p>
          <a:p>
            <a:r>
              <a:rPr lang="pl-PL" dirty="0" smtClean="0"/>
              <a:t>w formie dokumentu</a:t>
            </a:r>
          </a:p>
          <a:p>
            <a:r>
              <a:rPr lang="pl-PL" dirty="0"/>
              <a:t>z</a:t>
            </a:r>
            <a:r>
              <a:rPr lang="pl-PL" dirty="0" smtClean="0"/>
              <a:t>dematerializowane</a:t>
            </a:r>
          </a:p>
          <a:p>
            <a:pPr marL="0" indent="0">
              <a:buNone/>
            </a:pPr>
            <a:r>
              <a:rPr lang="pl-PL" u="sng" dirty="0" smtClean="0"/>
              <a:t>Papiery wartościowe można także podzielić na:</a:t>
            </a:r>
          </a:p>
          <a:p>
            <a:r>
              <a:rPr lang="pl-PL" dirty="0"/>
              <a:t>k</a:t>
            </a:r>
            <a:r>
              <a:rPr lang="pl-PL" dirty="0" smtClean="0"/>
              <a:t>onstytutywne – powstanie prawa inkorporowanego w dokumencie jest równoznaczne z wydaniem samego dokumentu</a:t>
            </a:r>
          </a:p>
          <a:p>
            <a:r>
              <a:rPr lang="pl-PL" dirty="0"/>
              <a:t>d</a:t>
            </a:r>
            <a:r>
              <a:rPr lang="pl-PL" dirty="0" smtClean="0"/>
              <a:t>eklaratoryjne – ucieleśniające prawa, które powstały wcześniej </a:t>
            </a:r>
            <a:endParaRPr lang="pl-PL" dirty="0"/>
          </a:p>
          <a:p>
            <a:pPr marL="0" indent="0">
              <a:buNone/>
            </a:pPr>
            <a:endParaRPr lang="pl-PL" dirty="0"/>
          </a:p>
        </p:txBody>
      </p:sp>
    </p:spTree>
    <p:extLst>
      <p:ext uri="{BB962C8B-B14F-4D97-AF65-F5344CB8AC3E}">
        <p14:creationId xmlns:p14="http://schemas.microsoft.com/office/powerpoint/2010/main" val="2976078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400" dirty="0" smtClean="0"/>
              <a:t>WEKSLE</a:t>
            </a:r>
            <a:endParaRPr lang="pl-PL" sz="5400" dirty="0"/>
          </a:p>
        </p:txBody>
      </p:sp>
      <p:sp>
        <p:nvSpPr>
          <p:cNvPr id="3" name="Symbol zastępczy zawartości 2"/>
          <p:cNvSpPr>
            <a:spLocks noGrp="1"/>
          </p:cNvSpPr>
          <p:nvPr>
            <p:ph idx="1"/>
          </p:nvPr>
        </p:nvSpPr>
        <p:spPr/>
        <p:txBody>
          <a:bodyPr/>
          <a:lstStyle/>
          <a:p>
            <a:pPr algn="just"/>
            <a:r>
              <a:rPr lang="pl-PL" dirty="0"/>
              <a:t>u</a:t>
            </a:r>
            <a:r>
              <a:rPr lang="pl-PL" dirty="0" smtClean="0"/>
              <a:t>stawa z dnia 28 kwietnia 1936 roku – Prawo wekslowe</a:t>
            </a:r>
          </a:p>
          <a:p>
            <a:pPr algn="just"/>
            <a:r>
              <a:rPr lang="en-US" dirty="0" smtClean="0"/>
              <a:t>(</a:t>
            </a:r>
            <a:r>
              <a:rPr lang="en-US" dirty="0"/>
              <a:t>z nm. </a:t>
            </a:r>
            <a:r>
              <a:rPr lang="en-US" dirty="0" err="1"/>
              <a:t>Wechsel</a:t>
            </a:r>
            <a:r>
              <a:rPr lang="en-US" dirty="0"/>
              <a:t> '</a:t>
            </a:r>
            <a:r>
              <a:rPr lang="en-US" dirty="0" err="1"/>
              <a:t>zmiana</a:t>
            </a:r>
            <a:r>
              <a:rPr lang="en-US" dirty="0"/>
              <a:t>') – </a:t>
            </a:r>
            <a:r>
              <a:rPr lang="en-US" dirty="0" err="1"/>
              <a:t>rodzaj</a:t>
            </a:r>
            <a:r>
              <a:rPr lang="en-US" dirty="0"/>
              <a:t> </a:t>
            </a:r>
            <a:r>
              <a:rPr lang="en-US" dirty="0" err="1"/>
              <a:t>papieru</a:t>
            </a:r>
            <a:r>
              <a:rPr lang="en-US" dirty="0"/>
              <a:t> </a:t>
            </a:r>
            <a:r>
              <a:rPr lang="en-US" dirty="0" err="1"/>
              <a:t>wartościowego</a:t>
            </a:r>
            <a:r>
              <a:rPr lang="en-US" dirty="0"/>
              <a:t> o </a:t>
            </a:r>
            <a:r>
              <a:rPr lang="en-US" dirty="0" err="1"/>
              <a:t>określonej</a:t>
            </a:r>
            <a:r>
              <a:rPr lang="en-US" dirty="0"/>
              <a:t> </a:t>
            </a:r>
            <a:r>
              <a:rPr lang="en-US" dirty="0" err="1"/>
              <a:t>przez</a:t>
            </a:r>
            <a:r>
              <a:rPr lang="en-US" dirty="0"/>
              <a:t> </a:t>
            </a:r>
            <a:r>
              <a:rPr lang="en-US" dirty="0" err="1"/>
              <a:t>prawo</a:t>
            </a:r>
            <a:r>
              <a:rPr lang="en-US" dirty="0"/>
              <a:t> </a:t>
            </a:r>
            <a:r>
              <a:rPr lang="en-US" dirty="0" err="1"/>
              <a:t>wekslowe</a:t>
            </a:r>
            <a:r>
              <a:rPr lang="en-US" dirty="0"/>
              <a:t> </a:t>
            </a:r>
            <a:r>
              <a:rPr lang="en-US" dirty="0" err="1"/>
              <a:t>formie</a:t>
            </a:r>
            <a:r>
              <a:rPr lang="en-US" dirty="0"/>
              <a:t>, </a:t>
            </a:r>
            <a:r>
              <a:rPr lang="en-US" dirty="0" err="1"/>
              <a:t>charakteryzujący</a:t>
            </a:r>
            <a:r>
              <a:rPr lang="en-US" dirty="0"/>
              <a:t> </a:t>
            </a:r>
            <a:r>
              <a:rPr lang="en-US" dirty="0" err="1"/>
              <a:t>się</a:t>
            </a:r>
            <a:r>
              <a:rPr lang="en-US" dirty="0"/>
              <a:t> </a:t>
            </a:r>
            <a:r>
              <a:rPr lang="en-US" dirty="0" err="1"/>
              <a:t>tym</a:t>
            </a:r>
            <a:r>
              <a:rPr lang="en-US" dirty="0"/>
              <a:t>, </a:t>
            </a:r>
            <a:r>
              <a:rPr lang="en-US" dirty="0" err="1"/>
              <a:t>że</a:t>
            </a:r>
            <a:r>
              <a:rPr lang="en-US" dirty="0"/>
              <a:t> </a:t>
            </a:r>
            <a:r>
              <a:rPr lang="en-US" dirty="0" err="1"/>
              <a:t>złożenie</a:t>
            </a:r>
            <a:r>
              <a:rPr lang="en-US" dirty="0"/>
              <a:t> </a:t>
            </a:r>
            <a:r>
              <a:rPr lang="en-US" dirty="0" err="1"/>
              <a:t>na</a:t>
            </a:r>
            <a:r>
              <a:rPr lang="en-US" dirty="0"/>
              <a:t> </a:t>
            </a:r>
            <a:r>
              <a:rPr lang="en-US" dirty="0" err="1"/>
              <a:t>nim</a:t>
            </a:r>
            <a:r>
              <a:rPr lang="en-US" dirty="0"/>
              <a:t> </a:t>
            </a:r>
            <a:r>
              <a:rPr lang="en-US" dirty="0" err="1"/>
              <a:t>podpisu</a:t>
            </a:r>
            <a:r>
              <a:rPr lang="en-US" dirty="0"/>
              <a:t> </a:t>
            </a:r>
            <a:r>
              <a:rPr lang="en-US" dirty="0" err="1"/>
              <a:t>stanowi</a:t>
            </a:r>
            <a:r>
              <a:rPr lang="en-US" dirty="0"/>
              <a:t> </a:t>
            </a:r>
            <a:r>
              <a:rPr lang="en-US" dirty="0" err="1"/>
              <a:t>podstawę</a:t>
            </a:r>
            <a:r>
              <a:rPr lang="en-US" dirty="0"/>
              <a:t> </a:t>
            </a:r>
            <a:r>
              <a:rPr lang="en-US" dirty="0" err="1"/>
              <a:t>i</a:t>
            </a:r>
            <a:r>
              <a:rPr lang="en-US" dirty="0"/>
              <a:t> </a:t>
            </a:r>
            <a:r>
              <a:rPr lang="en-US" dirty="0" err="1"/>
              <a:t>przyczynę</a:t>
            </a:r>
            <a:r>
              <a:rPr lang="en-US" dirty="0"/>
              <a:t> </a:t>
            </a:r>
            <a:r>
              <a:rPr lang="en-US" dirty="0" err="1"/>
              <a:t>zobowiązania</a:t>
            </a:r>
            <a:r>
              <a:rPr lang="en-US" dirty="0"/>
              <a:t> </a:t>
            </a:r>
            <a:r>
              <a:rPr lang="en-US" dirty="0" err="1"/>
              <a:t>wekslowego</a:t>
            </a:r>
            <a:r>
              <a:rPr lang="en-US" dirty="0"/>
              <a:t> </a:t>
            </a:r>
            <a:r>
              <a:rPr lang="en-US" dirty="0" err="1" smtClean="0"/>
              <a:t>podpisującego</a:t>
            </a:r>
            <a:r>
              <a:rPr lang="en-US" dirty="0" smtClean="0"/>
              <a:t> </a:t>
            </a:r>
            <a:endParaRPr lang="pl-PL" dirty="0" smtClean="0"/>
          </a:p>
          <a:p>
            <a:pPr algn="just"/>
            <a:r>
              <a:rPr lang="pl-PL" dirty="0"/>
              <a:t>n</a:t>
            </a:r>
            <a:r>
              <a:rPr lang="pl-PL" dirty="0" smtClean="0"/>
              <a:t>ależy do papierów wartościowych na zlecenie, inkorporujących wierzytelność pieniężną</a:t>
            </a:r>
          </a:p>
          <a:p>
            <a:pPr algn="just"/>
            <a:r>
              <a:rPr lang="pl-PL" dirty="0"/>
              <a:t>w</a:t>
            </a:r>
            <a:r>
              <a:rPr lang="pl-PL" dirty="0" smtClean="0"/>
              <a:t>ystępuje </a:t>
            </a:r>
            <a:r>
              <a:rPr lang="pl-PL" dirty="0" smtClean="0"/>
              <a:t>w dwóch zasadniczych postaciach </a:t>
            </a:r>
            <a:r>
              <a:rPr lang="pl-PL" dirty="0" smtClean="0"/>
              <a:t>– weksel </a:t>
            </a:r>
            <a:r>
              <a:rPr lang="pl-PL" dirty="0" smtClean="0"/>
              <a:t>trasowany i weksel własny</a:t>
            </a:r>
            <a:endParaRPr lang="pl-PL" dirty="0"/>
          </a:p>
        </p:txBody>
      </p:sp>
    </p:spTree>
    <p:extLst>
      <p:ext uri="{BB962C8B-B14F-4D97-AF65-F5344CB8AC3E}">
        <p14:creationId xmlns:p14="http://schemas.microsoft.com/office/powerpoint/2010/main" val="1835270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WEKSLE - funkcje</a:t>
            </a:r>
            <a:endParaRPr lang="pl-PL" dirty="0"/>
          </a:p>
        </p:txBody>
      </p:sp>
      <p:sp>
        <p:nvSpPr>
          <p:cNvPr id="3" name="Symbol zastępczy zawartości 2"/>
          <p:cNvSpPr>
            <a:spLocks noGrp="1"/>
          </p:cNvSpPr>
          <p:nvPr>
            <p:ph idx="1"/>
          </p:nvPr>
        </p:nvSpPr>
        <p:spPr>
          <a:xfrm>
            <a:off x="1632701" y="1956665"/>
            <a:ext cx="8946541" cy="4195481"/>
          </a:xfrm>
        </p:spPr>
        <p:txBody>
          <a:bodyPr/>
          <a:lstStyle/>
          <a:p>
            <a:pPr marL="457200" indent="-457200" algn="just">
              <a:lnSpc>
                <a:spcPct val="80000"/>
              </a:lnSpc>
              <a:buFontTx/>
              <a:buAutoNum type="arabicPeriod"/>
            </a:pPr>
            <a:r>
              <a:rPr lang="pl-PL" b="1" dirty="0"/>
              <a:t>Płatnicza - </a:t>
            </a:r>
            <a:r>
              <a:rPr lang="pl-PL" dirty="0"/>
              <a:t>weksel może być wręczany zamiast zapłaty przy zakupie towarów i usług.</a:t>
            </a:r>
            <a:endParaRPr lang="pl-PL" b="1" dirty="0"/>
          </a:p>
          <a:p>
            <a:pPr marL="457200" indent="-457200" algn="just">
              <a:lnSpc>
                <a:spcPct val="80000"/>
              </a:lnSpc>
              <a:buFontTx/>
              <a:buAutoNum type="arabicPeriod"/>
            </a:pPr>
            <a:r>
              <a:rPr lang="pl-PL" b="1" dirty="0"/>
              <a:t>Kredytowa - </a:t>
            </a:r>
            <a:r>
              <a:rPr lang="pl-PL" dirty="0"/>
              <a:t>funkcja wyraża się w odroczonym terminie płatności weksla.</a:t>
            </a:r>
            <a:endParaRPr lang="pl-PL" b="1" dirty="0"/>
          </a:p>
          <a:p>
            <a:pPr marL="457200" indent="-457200" algn="just">
              <a:lnSpc>
                <a:spcPct val="80000"/>
              </a:lnSpc>
              <a:buFontTx/>
              <a:buAutoNum type="arabicPeriod"/>
            </a:pPr>
            <a:r>
              <a:rPr lang="pl-PL" b="1" dirty="0"/>
              <a:t>Obiegowa - </a:t>
            </a:r>
            <a:r>
              <a:rPr lang="pl-PL" dirty="0"/>
              <a:t>funkcja ta związana jest z możliwością nieograniczonego przenoszenia praw wekslowych z jednej strony na drugą przez indos; w związku z tym ten sam weksel może być wręczony jako zapłata w wielu transakcjach</a:t>
            </a:r>
            <a:endParaRPr lang="pl-PL" b="1" dirty="0"/>
          </a:p>
          <a:p>
            <a:pPr marL="457200" indent="-457200" algn="just">
              <a:lnSpc>
                <a:spcPct val="80000"/>
              </a:lnSpc>
              <a:buFontTx/>
              <a:buAutoNum type="arabicPeriod"/>
            </a:pPr>
            <a:r>
              <a:rPr lang="pl-PL" b="1" dirty="0"/>
              <a:t>Gwarancyjna - </a:t>
            </a:r>
            <a:r>
              <a:rPr lang="pl-PL" dirty="0"/>
              <a:t>polega na zabezpieczeniu zapłaty weksla przez wszystkie osoby podpisane na wekslu</a:t>
            </a:r>
            <a:endParaRPr lang="pl-PL" b="1" dirty="0"/>
          </a:p>
          <a:p>
            <a:pPr marL="457200" indent="-457200" algn="just">
              <a:lnSpc>
                <a:spcPct val="80000"/>
              </a:lnSpc>
              <a:buFontTx/>
              <a:buAutoNum type="arabicPeriod"/>
            </a:pPr>
            <a:r>
              <a:rPr lang="pl-PL" b="1" dirty="0"/>
              <a:t>Refinansowa - </a:t>
            </a:r>
            <a:r>
              <a:rPr lang="pl-PL" dirty="0"/>
              <a:t>weksel może być złożony do dyskonta w banku przed terminem płatności</a:t>
            </a:r>
          </a:p>
          <a:p>
            <a:endParaRPr lang="pl-PL" dirty="0"/>
          </a:p>
        </p:txBody>
      </p:sp>
    </p:spTree>
    <p:extLst>
      <p:ext uri="{BB962C8B-B14F-4D97-AF65-F5344CB8AC3E}">
        <p14:creationId xmlns:p14="http://schemas.microsoft.com/office/powerpoint/2010/main" val="1024043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5000" dirty="0" smtClean="0"/>
              <a:t>ZOBOWIĄZANIE WEKSLOWE</a:t>
            </a:r>
            <a:endParaRPr lang="pl-PL" sz="5000" dirty="0"/>
          </a:p>
        </p:txBody>
      </p:sp>
      <p:sp>
        <p:nvSpPr>
          <p:cNvPr id="3" name="Symbol zastępczy zawartości 2"/>
          <p:cNvSpPr>
            <a:spLocks noGrp="1"/>
          </p:cNvSpPr>
          <p:nvPr>
            <p:ph idx="1"/>
          </p:nvPr>
        </p:nvSpPr>
        <p:spPr/>
        <p:txBody>
          <a:bodyPr/>
          <a:lstStyle/>
          <a:p>
            <a:pPr algn="just"/>
            <a:r>
              <a:rPr lang="pl-PL" sz="2400" dirty="0"/>
              <a:t>ma charakter abstrakcyjny, tj. oderwane od istnienia przyczyny (</a:t>
            </a:r>
            <a:r>
              <a:rPr lang="pl-PL" sz="2400" i="1" dirty="0"/>
              <a:t>causa</a:t>
            </a:r>
            <a:r>
              <a:rPr lang="pl-PL" sz="2400" dirty="0"/>
              <a:t>)</a:t>
            </a:r>
          </a:p>
          <a:p>
            <a:pPr algn="just"/>
            <a:r>
              <a:rPr lang="pl-PL" sz="2400" dirty="0"/>
              <a:t>obowiązek zapłaty sumy wekslowej jest niezależny od istnienia i ważności zobowiązania podstawowego</a:t>
            </a:r>
          </a:p>
          <a:p>
            <a:pPr algn="just"/>
            <a:r>
              <a:rPr lang="pl-PL" sz="2400" dirty="0"/>
              <a:t>bezwarunkowe, tj. dłużnik zobowiązuje się do zapłaty bez względu na inne okoliczności, które mogą zaistnieć</a:t>
            </a:r>
          </a:p>
          <a:p>
            <a:pPr algn="just"/>
            <a:r>
              <a:rPr lang="pl-PL" sz="2400" dirty="0"/>
              <a:t>posiadanie dokumentu weksla jest okolicznością warunkująca istnienie uprawnień wynikających z </a:t>
            </a:r>
            <a:r>
              <a:rPr lang="pl-PL" sz="2400" dirty="0" smtClean="0"/>
              <a:t>weksla</a:t>
            </a:r>
            <a:endParaRPr lang="pl-PL" sz="2400" dirty="0"/>
          </a:p>
          <a:p>
            <a:endParaRPr lang="pl-PL" dirty="0"/>
          </a:p>
        </p:txBody>
      </p:sp>
    </p:spTree>
    <p:extLst>
      <p:ext uri="{BB962C8B-B14F-4D97-AF65-F5344CB8AC3E}">
        <p14:creationId xmlns:p14="http://schemas.microsoft.com/office/powerpoint/2010/main" val="11627469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Niebiesk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439</TotalTime>
  <Words>3455</Words>
  <Application>Microsoft Office PowerPoint</Application>
  <PresentationFormat>Panoramiczny</PresentationFormat>
  <Paragraphs>282</Paragraphs>
  <Slides>46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46</vt:i4>
      </vt:variant>
    </vt:vector>
  </HeadingPairs>
  <TitlesOfParts>
    <vt:vector size="51" baseType="lpstr">
      <vt:lpstr>Arial</vt:lpstr>
      <vt:lpstr>Century Gothic</vt:lpstr>
      <vt:lpstr>Wingdings</vt:lpstr>
      <vt:lpstr>Wingdings 3</vt:lpstr>
      <vt:lpstr>Jon</vt:lpstr>
      <vt:lpstr>Papiery wartościowe</vt:lpstr>
      <vt:lpstr>Pojęcie papieru wartościowego</vt:lpstr>
      <vt:lpstr>Funkcje papierów wartościowych:</vt:lpstr>
      <vt:lpstr>Funkcje papierów wartościowych:</vt:lpstr>
      <vt:lpstr>Rodzaje papierów wartościowych  </vt:lpstr>
      <vt:lpstr>Rodzaje papierów wartościowych</vt:lpstr>
      <vt:lpstr>WEKSLE</vt:lpstr>
      <vt:lpstr>WEKSLE - funkcje</vt:lpstr>
      <vt:lpstr>ZOBOWIĄZANIE WEKSLOWE</vt:lpstr>
      <vt:lpstr>WEKSLE - rodzaje</vt:lpstr>
      <vt:lpstr>WEKSE WŁASNY</vt:lpstr>
      <vt:lpstr>WEKSEL WŁASNY</vt:lpstr>
      <vt:lpstr>WEKSLE IN BLANCO</vt:lpstr>
      <vt:lpstr>WEKSEL TRASOWANY</vt:lpstr>
      <vt:lpstr>WEKSEL TRASOWANY</vt:lpstr>
      <vt:lpstr>WEKSEL TRASOWANY</vt:lpstr>
      <vt:lpstr>Poszukiwanie zwrotne (regres)</vt:lpstr>
      <vt:lpstr>DEKLARACJA WEKSLOWA</vt:lpstr>
      <vt:lpstr>KLAUZULE WEKSLOWE</vt:lpstr>
      <vt:lpstr>Poręczenie wekslowe (awal)</vt:lpstr>
      <vt:lpstr>Poręczenie wekslowe (awal)</vt:lpstr>
      <vt:lpstr>Poręczenie wekslowe a poręcznie w K.C.</vt:lpstr>
      <vt:lpstr>INDOS</vt:lpstr>
      <vt:lpstr>PŁATNOŚĆ WEKSLA</vt:lpstr>
      <vt:lpstr>PRZEDAWNIENIE</vt:lpstr>
      <vt:lpstr>DOCHODZENIE ROSZCZEŃ Z WEKSLA</vt:lpstr>
      <vt:lpstr>CZEKI</vt:lpstr>
      <vt:lpstr>KONSTRUKCJA CZEKU</vt:lpstr>
      <vt:lpstr>Porównanie weksli i czeków - podobieństwa</vt:lpstr>
      <vt:lpstr>Porównanie weksli i czeków -różnice</vt:lpstr>
      <vt:lpstr>Rodzaje czeków:</vt:lpstr>
      <vt:lpstr>OBLIGACJE</vt:lpstr>
      <vt:lpstr>Rodzaje obligacji</vt:lpstr>
      <vt:lpstr>Prezentacja programu PowerPoint</vt:lpstr>
      <vt:lpstr>WARUNKI EMISJI</vt:lpstr>
      <vt:lpstr>AKCJE</vt:lpstr>
      <vt:lpstr>Prawa inkorporowane w AKCJI</vt:lpstr>
      <vt:lpstr>Prawa inkorporowane w AKCJI</vt:lpstr>
      <vt:lpstr>Prawa inkorporowane w AKCJI</vt:lpstr>
      <vt:lpstr>DOKUMENT AKCJI</vt:lpstr>
      <vt:lpstr>Rodzaje AKCJI</vt:lpstr>
      <vt:lpstr>Rodzaje AKCJI</vt:lpstr>
      <vt:lpstr>Rodzaje AKCJI</vt:lpstr>
      <vt:lpstr>Świadectwa tymczasowe</vt:lpstr>
      <vt:lpstr>Warranty subskrypcyjne</vt:lpstr>
      <vt:lpstr>Świadectwa użytkowe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Papiery wartościowe</dc:title>
  <dc:creator>Ewa Calus</dc:creator>
  <cp:lastModifiedBy>Ewa Calus</cp:lastModifiedBy>
  <cp:revision>35</cp:revision>
  <dcterms:created xsi:type="dcterms:W3CDTF">2016-01-16T08:41:35Z</dcterms:created>
  <dcterms:modified xsi:type="dcterms:W3CDTF">2016-01-16T19:13:11Z</dcterms:modified>
</cp:coreProperties>
</file>