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3" r:id="rId20"/>
    <p:sldId id="273" r:id="rId21"/>
    <p:sldId id="277" r:id="rId22"/>
    <p:sldId id="278" r:id="rId23"/>
    <p:sldId id="279" r:id="rId24"/>
    <p:sldId id="276" r:id="rId25"/>
    <p:sldId id="281" r:id="rId26"/>
    <p:sldId id="280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07" autoAdjust="0"/>
  </p:normalViewPr>
  <p:slideViewPr>
    <p:cSldViewPr snapToGrid="0"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FC98-FE0F-4A9E-AB42-F084A10596EB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46FCF-A503-42F9-9F89-12EC4F68CD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0335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46FCF-A503-42F9-9F89-12EC4F68CD0A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335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2BB0E6B-7C53-4D52-9F02-0D4C1BD8C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CB6F0FB3-29CA-49E4-BEF4-7B55B6B09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335FC29-AA49-46A0-8E39-A27037CF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10A5267-B6F6-47B3-9371-1A1830F6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4D3DFF6B-623C-4ACB-93CE-2CDFBF03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8053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83E4D30-F8A6-4746-BBF0-74FBB28B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43E0BF77-093D-45CB-8148-DC178052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EAB8BD9-F2F1-4957-B71F-AFC896F9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66189AC-1572-45F3-9C72-3BE7CBBD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A25B0F6C-BD53-4266-B05F-4C078D4A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7992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C1E2961C-2E62-4807-B2F2-7AF0A8116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2926EC4B-7ECB-41FB-BAE6-708342BE2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117EE97-79B4-4DE2-BA15-B80CFA8D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72202C5F-B419-4E62-8D33-F26992AD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E9570E19-3D08-4987-82C2-CFB2FCE4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6660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C3C1221-A1C5-4A35-9694-F91BC7E3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54E7134-91BA-4641-BB72-8AE5AD67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89DB37CB-93EC-44F3-924A-AFCC20C8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3764B74-AA7F-499F-9CE4-5A8B18C5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0B0D1F7-6540-4EBB-856B-49BB9A13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0519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F1F2ED7-14F6-486B-B445-6049D6F31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C9E4E737-0967-45DE-984C-7F9F76E68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B0F2A409-FD11-4EB6-B9CC-3871DD7E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78ED3CC-F0DD-4E08-B567-50EE867E1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47D1FA7-F202-4203-9A38-C270CFDD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4629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A05DB61-2766-4C2F-BDF2-121DA6EA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ECA7ABA-872D-4DB2-92FC-E9F2C637D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6523F60F-CB82-4422-9883-173C12488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92B5C93E-5D85-420C-AFC1-07D7D72C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5E3EFF1-D6AB-46DF-B52C-866A3D89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8DE8663D-1BA1-4947-8A5B-ED5C3CE6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8479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F58661A-067F-4835-B07C-D22145A4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E4DE14E9-9687-4B17-8ECF-7B69DBCB4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F6969295-0544-42FF-90C0-E24CFD23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C0198C4F-B5D2-42BC-8E2B-0DE9A320C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70167014-0B50-40A6-9A2B-65E65E5CF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C274278-1BFA-4E36-8E98-8AE69BB5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17F22658-8C1F-4086-817F-03BD699A8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394CDEA5-32F8-4AFE-AC6F-13E6304C9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7163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DCF8A93-9477-4968-8B6A-E4F1FBC5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7E5E2B24-C93D-4572-817C-B21A4BE9C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FE2839D2-699D-4513-883B-EBA1A0C3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E4382272-9C5C-4002-9CE8-3D25AC3C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3250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F3671324-9240-4B51-B4FB-FFF0C0B7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9F889A1B-965D-4939-A759-A02F0B2C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BB022602-B56F-428C-9C8C-506C47103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7241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853BE1A-D645-4B80-9307-8E897FD5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5A1E1F2-0BD3-4F23-A71D-2A28A0A7C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42D00AB0-8A23-418F-853B-371465F2D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AF543944-70CD-447F-9819-0225B48A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7FEDF06-48A1-4647-A46A-B0AE4E421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B439217B-A156-475B-883D-A43D0278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7043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89B8E27-9514-45B2-8661-AF629F89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49011AB9-FBA2-46F7-B325-EA5BD1F40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2C138C01-FBE7-45F0-AC4E-C9E05A00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09982212-F342-44DC-81A7-6077DA59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D163F46-365E-4CB7-8287-8CC41B36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2C675DCC-A022-4F25-9152-15389744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65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5009E575-EED8-4275-B6E0-B5475385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8B4E4B4D-1926-434E-BFC4-0223BA88B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9D51C8D-7948-4536-B40D-9017F66F2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0A1A-D082-4C64-91BC-BFC9F0B085E6}" type="datetimeFigureOut">
              <a:rPr lang="pl-PL" smtClean="0"/>
              <a:pPr/>
              <a:t>2018-06-11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FA669AD-529D-447C-863B-2E6D8B151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51382AE2-A2AB-4EC9-ADE1-BDEAFE4E7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A1934-EBFF-427B-8AA1-5E463B5E69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1482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8CC80CB-A82B-422E-961A-0964E29D6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461" y="1977887"/>
            <a:ext cx="9144000" cy="1689651"/>
          </a:xfrm>
        </p:spPr>
        <p:txBody>
          <a:bodyPr/>
          <a:lstStyle/>
          <a:p>
            <a:r>
              <a:rPr lang="pl-PL" dirty="0"/>
              <a:t>Papiery wartościowe</a:t>
            </a:r>
          </a:p>
        </p:txBody>
      </p:sp>
    </p:spTree>
    <p:extLst>
      <p:ext uri="{BB962C8B-B14F-4D97-AF65-F5344CB8AC3E}">
        <p14:creationId xmlns="" xmlns:p14="http://schemas.microsoft.com/office/powerpoint/2010/main" val="9158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D4E8727-7DE0-46FB-9954-099FDA5F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60" y="359352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Papiery wartościowe na zlecenie</a:t>
            </a:r>
            <a:br>
              <a:rPr lang="pl-PL" dirty="0"/>
            </a:br>
            <a:r>
              <a:rPr lang="pl-PL" dirty="0"/>
              <a:t>-indos-</a:t>
            </a:r>
          </a:p>
        </p:txBody>
      </p:sp>
      <p:pic>
        <p:nvPicPr>
          <p:cNvPr id="8" name="Symbol zastępczy zawartości 7" descr="Strzałka: obrót w prawo">
            <a:extLst>
              <a:ext uri="{FF2B5EF4-FFF2-40B4-BE49-F238E27FC236}">
                <a16:creationId xmlns="" xmlns:a16="http://schemas.microsoft.com/office/drawing/2014/main" id="{FB03A0EA-68BE-4E33-9545-DBD97D818C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9820" y="2060020"/>
            <a:ext cx="914400" cy="914400"/>
          </a:xfrm>
        </p:spPr>
      </p:pic>
      <p:pic>
        <p:nvPicPr>
          <p:cNvPr id="10" name="Grafika 9" descr="Strzałka: obrót w lewo">
            <a:extLst>
              <a:ext uri="{FF2B5EF4-FFF2-40B4-BE49-F238E27FC236}">
                <a16:creationId xmlns="" xmlns:a16="http://schemas.microsoft.com/office/drawing/2014/main" id="{EC2D8CAE-451A-4912-9EFA-F3DD7D5F0C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33382" y="2060020"/>
            <a:ext cx="914400" cy="914400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2ABFCEBB-E326-45AB-86B2-FD4FBDAB2A41}"/>
              </a:ext>
            </a:extLst>
          </p:cNvPr>
          <p:cNvSpPr txBox="1"/>
          <p:nvPr/>
        </p:nvSpPr>
        <p:spPr>
          <a:xfrm>
            <a:off x="3911600" y="1690688"/>
            <a:ext cx="3474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 </a:t>
            </a:r>
            <a:r>
              <a:rPr lang="pl-PL" sz="4400" cap="small" dirty="0"/>
              <a:t>indos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="" xmlns:a16="http://schemas.microsoft.com/office/drawing/2014/main" id="{BB22B821-087F-4CDC-A58E-FF5E5EFD0998}"/>
              </a:ext>
            </a:extLst>
          </p:cNvPr>
          <p:cNvSpPr txBox="1"/>
          <p:nvPr/>
        </p:nvSpPr>
        <p:spPr>
          <a:xfrm>
            <a:off x="1232452" y="3210339"/>
            <a:ext cx="3474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W znaczeniu </a:t>
            </a:r>
            <a:r>
              <a:rPr lang="pl-PL" sz="2000" b="1" dirty="0">
                <a:solidFill>
                  <a:srgbClr val="FF0000"/>
                </a:solidFill>
              </a:rPr>
              <a:t>formalnym</a:t>
            </a:r>
          </a:p>
          <a:p>
            <a:pPr algn="ctr"/>
            <a:r>
              <a:rPr lang="pl-PL" sz="2000" b="1" dirty="0"/>
              <a:t>wzmianka na dokumencie – </a:t>
            </a:r>
            <a:br>
              <a:rPr lang="pl-PL" sz="2000" b="1" dirty="0"/>
            </a:br>
            <a:r>
              <a:rPr lang="pl-PL" sz="2000" b="1" dirty="0"/>
              <a:t>„</a:t>
            </a:r>
            <a:r>
              <a:rPr lang="pl-PL" sz="2000" dirty="0"/>
              <a:t>Indos jest pisemnym oświadczeniem umieszczonym na papierze wartościowym na zlecenie i zawierającym co najmniej podpis zbywcy, oznaczającym przeniesienie praw na inną osobę.”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="" xmlns:a16="http://schemas.microsoft.com/office/drawing/2014/main" id="{6338DDC4-E7EC-493D-A13D-4766A294E2EE}"/>
              </a:ext>
            </a:extLst>
          </p:cNvPr>
          <p:cNvSpPr txBox="1"/>
          <p:nvPr/>
        </p:nvSpPr>
        <p:spPr>
          <a:xfrm>
            <a:off x="6460434" y="3210339"/>
            <a:ext cx="37271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W znaczeniu </a:t>
            </a:r>
            <a:r>
              <a:rPr lang="pl-PL" b="1" dirty="0">
                <a:solidFill>
                  <a:srgbClr val="FF0000"/>
                </a:solidFill>
              </a:rPr>
              <a:t>materialnym</a:t>
            </a:r>
          </a:p>
          <a:p>
            <a:pPr algn="ctr"/>
            <a:r>
              <a:rPr lang="pl-PL" b="1" dirty="0"/>
              <a:t>umowa przenosząca wierzytelność inkorporowaną w papierze wartościowym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dirty="0"/>
              <a:t> oświadczenie zbywcy musi mieć formę indosu (art. 921</a:t>
            </a:r>
            <a:r>
              <a:rPr lang="pl-PL" baseline="30000" dirty="0"/>
              <a:t>9</a:t>
            </a:r>
            <a:r>
              <a:rPr lang="pl-PL" dirty="0"/>
              <a:t> §2 KC)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dirty="0"/>
              <a:t>dla skuteczności umowy konieczne jest </a:t>
            </a:r>
            <a:r>
              <a:rPr lang="pl-PL" b="1" dirty="0"/>
              <a:t>wydanie</a:t>
            </a:r>
            <a:r>
              <a:rPr lang="pl-PL" dirty="0"/>
              <a:t> papieru wartościowego nabywcy i istnienie </a:t>
            </a:r>
            <a:r>
              <a:rPr lang="pl-PL" b="1" dirty="0"/>
              <a:t>nieprzerwanego szeregu indosów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400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0DD2E60-B635-4354-BB5A-6CD9BB87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Papiery wartościowe na zlecenie</a:t>
            </a:r>
            <a:br>
              <a:rPr lang="pl-PL" dirty="0"/>
            </a:br>
            <a:r>
              <a:rPr lang="pl-PL" dirty="0"/>
              <a:t>-indos-</a:t>
            </a:r>
          </a:p>
        </p:txBody>
      </p:sp>
      <p:pic>
        <p:nvPicPr>
          <p:cNvPr id="4" name="Symbol zastępczy zawartości 7" descr="Strzałka: obrót w prawo">
            <a:extLst>
              <a:ext uri="{FF2B5EF4-FFF2-40B4-BE49-F238E27FC236}">
                <a16:creationId xmlns="" xmlns:a16="http://schemas.microsoft.com/office/drawing/2014/main" id="{948B3177-2C3B-402F-AE6F-4E8F113259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9515" y="2322850"/>
            <a:ext cx="914400" cy="914400"/>
          </a:xfrm>
          <a:prstGeom prst="rect">
            <a:avLst/>
          </a:prstGeom>
        </p:spPr>
      </p:pic>
      <p:pic>
        <p:nvPicPr>
          <p:cNvPr id="5" name="Grafika 4" descr="Strzałka: obrót w lewo">
            <a:extLst>
              <a:ext uri="{FF2B5EF4-FFF2-40B4-BE49-F238E27FC236}">
                <a16:creationId xmlns="" xmlns:a16="http://schemas.microsoft.com/office/drawing/2014/main" id="{571A8CBD-1878-4FF8-9AB3-4BFA1C5DEA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22354" y="2345323"/>
            <a:ext cx="914400" cy="9144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E94E4D0C-50F2-4704-ABEF-FFF22FB1A1CB}"/>
              </a:ext>
            </a:extLst>
          </p:cNvPr>
          <p:cNvSpPr txBox="1"/>
          <p:nvPr/>
        </p:nvSpPr>
        <p:spPr>
          <a:xfrm>
            <a:off x="3911600" y="1690688"/>
            <a:ext cx="3474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 </a:t>
            </a:r>
            <a:r>
              <a:rPr lang="pl-PL" sz="4400" cap="small" dirty="0"/>
              <a:t>indos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="" xmlns:a16="http://schemas.microsoft.com/office/drawing/2014/main" id="{BAE35963-2E23-4129-9871-C3FE8B452847}"/>
              </a:ext>
            </a:extLst>
          </p:cNvPr>
          <p:cNvSpPr txBox="1"/>
          <p:nvPr/>
        </p:nvSpPr>
        <p:spPr>
          <a:xfrm>
            <a:off x="1997765" y="3237250"/>
            <a:ext cx="3050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indos pełny</a:t>
            </a:r>
            <a:r>
              <a:rPr lang="pl-PL" sz="2400" dirty="0"/>
              <a:t> </a:t>
            </a:r>
          </a:p>
          <a:p>
            <a:pPr algn="ctr"/>
            <a:r>
              <a:rPr lang="pl-PL" sz="2400" dirty="0"/>
              <a:t>wskazuje nabywcę prawa 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C8C30E7C-1605-4001-8BC0-3E85B13412B1}"/>
              </a:ext>
            </a:extLst>
          </p:cNvPr>
          <p:cNvSpPr txBox="1"/>
          <p:nvPr/>
        </p:nvSpPr>
        <p:spPr>
          <a:xfrm>
            <a:off x="6719515" y="3144917"/>
            <a:ext cx="3474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indos</a:t>
            </a:r>
            <a:r>
              <a:rPr lang="pl-PL" sz="2000" dirty="0"/>
              <a:t> </a:t>
            </a:r>
            <a:r>
              <a:rPr lang="pl-PL" sz="2000" b="1" i="1" dirty="0"/>
              <a:t>in blanco</a:t>
            </a:r>
            <a:r>
              <a:rPr lang="pl-PL" sz="2000" dirty="0"/>
              <a:t>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2000" dirty="0"/>
              <a:t>nie wskazuje nabywcy prawa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l-PL" sz="2000" dirty="0"/>
              <a:t>powoduje, że legitymowanym z papieru wartościowego staje się każdy jego okaziciel</a:t>
            </a:r>
          </a:p>
        </p:txBody>
      </p:sp>
    </p:spTree>
    <p:extLst>
      <p:ext uri="{BB962C8B-B14F-4D97-AF65-F5344CB8AC3E}">
        <p14:creationId xmlns="" xmlns:p14="http://schemas.microsoft.com/office/powerpoint/2010/main" val="236144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10CB4EB-9033-4B6D-90F3-F0AA784C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Papier wartościowy na okaziciela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545C31A-3CC3-4E87-A955-AAB2A93A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Art. 921</a:t>
            </a:r>
            <a:r>
              <a:rPr lang="pl-PL" baseline="30000" dirty="0"/>
              <a:t>10</a:t>
            </a:r>
            <a:r>
              <a:rPr lang="pl-PL" dirty="0"/>
              <a:t> [Dokumenty na okaziciela]</a:t>
            </a:r>
          </a:p>
          <a:p>
            <a:pPr marL="0" indent="0">
              <a:buNone/>
            </a:pPr>
            <a:r>
              <a:rPr lang="pl-PL" dirty="0"/>
              <a:t>§ 1. Jeżeli do puszczenia w obieg dokumentu na okaziciela jest wymagane zezwolenie właściwego organu państwowego, dokument wystawiony bez takiego zezwolenia jest nieważny.</a:t>
            </a:r>
          </a:p>
          <a:p>
            <a:pPr marL="0" indent="0">
              <a:buNone/>
            </a:pPr>
            <a:r>
              <a:rPr lang="pl-PL" dirty="0"/>
              <a:t>§ 2. Podpis dłużnika może być odbity sposobem mechanicznym, chyba że przepisy szczególne stanowią inaczej.</a:t>
            </a:r>
          </a:p>
          <a:p>
            <a:pPr marL="0" indent="0">
              <a:buNone/>
            </a:pPr>
            <a:r>
              <a:rPr lang="pl-PL" dirty="0"/>
              <a:t>Art. 921</a:t>
            </a:r>
            <a:r>
              <a:rPr lang="pl-PL" baseline="30000" dirty="0"/>
              <a:t>11</a:t>
            </a:r>
            <a:r>
              <a:rPr lang="pl-PL" dirty="0"/>
              <a:t> [Rozwinięcie]</a:t>
            </a:r>
          </a:p>
          <a:p>
            <a:pPr marL="0" indent="0">
              <a:buNone/>
            </a:pPr>
            <a:r>
              <a:rPr lang="pl-PL" dirty="0"/>
              <a:t>§ 1. Dłużnik nie ma obowiązku dochodzenia, czy okaziciel jest właścicielem dokumentu. Jednakże w razie uzasadnionych wątpliwości, czy okaziciel dokumentu jest wierzycielem, dłużnik powinien złożyć przedmiot świadczenia do depozytu sądowego.</a:t>
            </a:r>
          </a:p>
          <a:p>
            <a:pPr marL="0" indent="0">
              <a:buNone/>
            </a:pPr>
            <a:r>
              <a:rPr lang="pl-PL" dirty="0"/>
              <a:t>§ 2. Jeżeli właściwy organ państwowy wydał zakaz świadczenia, zwolnienie z zobowiązania następuje przez złożenie przedmiotu świadczenia do depozytu sądowego.</a:t>
            </a:r>
          </a:p>
          <a:p>
            <a:pPr marL="0" indent="0">
              <a:buNone/>
            </a:pPr>
            <a:r>
              <a:rPr lang="pl-PL" dirty="0"/>
              <a:t>Art. 921</a:t>
            </a:r>
            <a:r>
              <a:rPr lang="pl-PL" baseline="30000" dirty="0"/>
              <a:t>12</a:t>
            </a:r>
            <a:r>
              <a:rPr lang="pl-PL" dirty="0"/>
              <a:t> [Przeniesienie praw]</a:t>
            </a:r>
          </a:p>
          <a:p>
            <a:pPr marL="0" indent="0">
              <a:buNone/>
            </a:pPr>
            <a:r>
              <a:rPr lang="pl-PL" dirty="0"/>
              <a:t>Przeniesienie praw z dokumentu na okaziciela wymaga wydania tego dokumentu.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9863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4E347A0-EC37-42E0-B3BE-51B62ACA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Papier wartościowy na okaziciela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FB0C852-C591-49F8-B169-2D9CAD5B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brak imiennego wskazania osoby uprawnionej,</a:t>
            </a:r>
          </a:p>
          <a:p>
            <a:r>
              <a:rPr lang="pl-PL" dirty="0"/>
              <a:t> dokument legitymuje każdego, kto nim włada,</a:t>
            </a:r>
          </a:p>
          <a:p>
            <a:r>
              <a:rPr lang="pl-PL" dirty="0"/>
              <a:t>władający dokumentem </a:t>
            </a:r>
            <a:r>
              <a:rPr lang="pl-PL" u="sng" dirty="0"/>
              <a:t>nie musi </a:t>
            </a:r>
            <a:r>
              <a:rPr lang="pl-PL" dirty="0"/>
              <a:t>wykazywać w inny sposób swoich uprawnień, </a:t>
            </a:r>
          </a:p>
          <a:p>
            <a:r>
              <a:rPr lang="pl-PL" dirty="0"/>
              <a:t> spełnienie świadczenia przez dłużnika będącego w dobrej wierze nieuprawnionemu okazicielowi zwalnia dłużnika,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02264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814F9C3-5607-4617-B0BA-6148C247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Umarzanie papierów wartościowych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BC55281-F6A6-4C3F-ADB8-4E3AB85A5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Art. 921</a:t>
            </a:r>
            <a:r>
              <a:rPr lang="pl-PL" baseline="30000" dirty="0"/>
              <a:t>14</a:t>
            </a:r>
            <a:r>
              <a:rPr lang="pl-PL" dirty="0"/>
              <a:t> [Umarzanie]</a:t>
            </a:r>
          </a:p>
          <a:p>
            <a:pPr marL="0" indent="0">
              <a:buNone/>
            </a:pPr>
            <a:r>
              <a:rPr lang="pl-PL" dirty="0"/>
              <a:t>§ 1. Umarzanie papierów wartościowych regulują przepisy szczególne.</a:t>
            </a:r>
          </a:p>
          <a:p>
            <a:pPr marL="0" indent="0">
              <a:buNone/>
            </a:pPr>
            <a:r>
              <a:rPr lang="pl-PL" dirty="0"/>
              <a:t>§ 2. Jeżeli papier wartościowy został prawomocnie umorzony, dłużnik jest obowiązany wydać osobie, na której rzecz nastąpiło umorzenie, na jej koszt nowy dokument, a gdy wierzytelność jest wymagalna - spełnić świadczenie.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36056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6ACBB1E-ADD5-44A0-AA40-C902CABD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Umarzanie papierów wartościowych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DAC63AF-1E94-402B-B9FC-42223B395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zrealizowania uprawnień z papieru wartościowego konieczne jest przedłożenie go osobie zobowiązanej </a:t>
            </a: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 potrzeba uregulowana </a:t>
            </a:r>
            <a:r>
              <a:rPr lang="pl-PL" b="1" dirty="0"/>
              <a:t>skutków utraty papieru wartościowego przez uprawnionego</a:t>
            </a:r>
          </a:p>
          <a:p>
            <a:r>
              <a:rPr lang="pl-PL" dirty="0"/>
              <a:t>przepisy pozakodeksowe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/>
              <a:t>dekret z 10.12.1946 r. o umarzaniu utraconych dokumentów (Dz.U. z 1947 r. Nr 5, poz. 20)</a:t>
            </a:r>
          </a:p>
        </p:txBody>
      </p:sp>
    </p:spTree>
    <p:extLst>
      <p:ext uri="{BB962C8B-B14F-4D97-AF65-F5344CB8AC3E}">
        <p14:creationId xmlns="" xmlns:p14="http://schemas.microsoft.com/office/powerpoint/2010/main" val="134457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ECD4441-A370-43A9-AFB3-AB2CFEF7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Znaki legitymacyjne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A2F14A-083F-4E48-BF6B-BC2B47EE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Art. 921</a:t>
            </a:r>
            <a:r>
              <a:rPr lang="pl-PL" baseline="30000" dirty="0"/>
              <a:t>15</a:t>
            </a:r>
            <a:r>
              <a:rPr lang="pl-PL" dirty="0"/>
              <a:t> [Znaki legitymacyjne]</a:t>
            </a:r>
          </a:p>
          <a:p>
            <a:pPr marL="0" indent="0">
              <a:buNone/>
            </a:pPr>
            <a:r>
              <a:rPr lang="pl-PL" dirty="0"/>
              <a:t>§ 1. Przepisy o papierach wartościowych stosuje się odpowiednio do znaków legitymacyjnych stwierdzających obowiązek świadczenia.</a:t>
            </a:r>
          </a:p>
          <a:p>
            <a:pPr marL="0" indent="0">
              <a:buNone/>
            </a:pPr>
            <a:r>
              <a:rPr lang="pl-PL" dirty="0"/>
              <a:t>§ 2. W razie utraty znaku legitymacyjnego stwierdzającego w swej treści obowiązek świadczenia na żądanie wierzyciela, dłużnik może uzależnić spełnienie świadczenia od wykazania uprawnienia przez osobę zgłaszającą takie żądanie.</a:t>
            </a:r>
          </a:p>
          <a:p>
            <a:pPr marL="0" indent="0">
              <a:buNone/>
            </a:pPr>
            <a:r>
              <a:rPr lang="pl-PL" dirty="0"/>
              <a:t>§ 3. Do znaku legitymacyjnego, który nie określa imiennie osoby uprawnionej, stosuje się odpowiednio przepisy o papierach wartościowych na okaziciela, chyba że co innego wynika z przepisów szczególnych.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1663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507C545-EEA0-42BA-AEC6-FF207991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Znaki legitymacyjne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4499AE9-A6AE-4B91-974A-D7760DBCC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np. bilet do kina, „numerek” do szatni, kwit bagażowy</a:t>
            </a:r>
          </a:p>
          <a:p>
            <a:r>
              <a:rPr lang="pl-PL" dirty="0"/>
              <a:t>szybsze wykonanie przez dłużnika jego zobowiązań w sytuacji istnienia wielości zobowiązań o tej samej treści, często podlegających jednoczesnemu lub prawie jednoczesnemu wykonaniu</a:t>
            </a:r>
          </a:p>
          <a:p>
            <a:r>
              <a:rPr lang="pl-PL" dirty="0"/>
              <a:t>dokument dłużny, którego wystawienie wywołuje </a:t>
            </a:r>
            <a:r>
              <a:rPr lang="pl-PL" b="1" dirty="0"/>
              <a:t>dwa skutki </a:t>
            </a:r>
            <a:r>
              <a:rPr lang="pl-PL" dirty="0"/>
              <a:t>dla zasad wykonania zobowiązania: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dłużnik może powstrzymać się ze spełnieniem świadczenia, dopóki wierzyciel nie zwróci mu dokumentu lub nie udostępnieni go w celu pozbawienia mocy prawnej w sposób zwyczajowo przyjęty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jeżeli dłużnik spełni w dobrej wierze świadczenie do rąk osoby legitymowanej treścią dokumentu, </a:t>
            </a:r>
            <a:r>
              <a:rPr lang="pl-PL" b="1" dirty="0"/>
              <a:t>zwolni się ze zobowiązania</a:t>
            </a:r>
            <a:r>
              <a:rPr lang="pl-PL" dirty="0"/>
              <a:t> nawet wtedy, gdy osoba ta okaże się nieuprawniona.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01782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5F385EB-8DA0-4696-8ED0-BFE36DE2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Znaki legitymacyjne a papiery wartościowe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2DCB066-F823-4D8A-8F6F-50102F4C5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przypadku wierzytelności stwierdzonej znakiem legitymacyjnym dłużnik może zwolnić się ze zobowiązania, spełniając świadczenie do rąk osoby, która zbyła już wierzytelność, jeżeli dłużnik, spełniając świadczenie, o przelewie nie wiedział (art. 512 KC)</a:t>
            </a:r>
          </a:p>
          <a:p>
            <a:r>
              <a:rPr lang="pl-PL" dirty="0"/>
              <a:t>od papierów wartościowych </a:t>
            </a:r>
            <a:r>
              <a:rPr lang="pl-PL" u="sng" dirty="0"/>
              <a:t>na zlecenie </a:t>
            </a:r>
            <a:r>
              <a:rPr lang="pl-PL" dirty="0"/>
              <a:t>i </a:t>
            </a:r>
            <a:r>
              <a:rPr lang="pl-PL" u="sng" dirty="0"/>
              <a:t>na okaziciela </a:t>
            </a:r>
            <a:r>
              <a:rPr lang="pl-PL" dirty="0"/>
              <a:t>znaki legitymacyjne różnią się tym, że dłużnik może nie spełniać świadczenia mimo okazania mu przez nabywcę prawa dokumentu i </a:t>
            </a:r>
            <a:r>
              <a:rPr lang="pl-PL" b="1" dirty="0"/>
              <a:t>domagać się dalszych dowodów przysługiwania uprawnień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832908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75525BC-D420-4A96-9982-1B2D2273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AE7AA92-D52F-476E-BFCA-780B08007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Prawo wekslowe</a:t>
            </a:r>
          </a:p>
          <a:p>
            <a:pPr marL="0" indent="0" algn="ctr">
              <a:buNone/>
            </a:pPr>
            <a:r>
              <a:rPr lang="pl-PL" dirty="0"/>
              <a:t>z dnia 28 kwietnia 1936 r.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0099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F102589-F381-44BE-96B9-6E69231F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Regulacja prawna papierów wartościowych w KC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D55184E-B59B-40E6-BC67-F8C75729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Art. 921</a:t>
            </a:r>
            <a:r>
              <a:rPr lang="pl-PL" baseline="30000" dirty="0"/>
              <a:t>6</a:t>
            </a:r>
            <a:r>
              <a:rPr lang="pl-PL" dirty="0"/>
              <a:t>–921</a:t>
            </a:r>
            <a:r>
              <a:rPr lang="pl-PL" baseline="30000" dirty="0"/>
              <a:t>16</a:t>
            </a:r>
            <a:r>
              <a:rPr lang="pl-PL" dirty="0"/>
              <a:t> KC</a:t>
            </a:r>
          </a:p>
          <a:p>
            <a:pPr algn="just"/>
            <a:r>
              <a:rPr lang="pl-PL" dirty="0"/>
              <a:t>W intencji ustawodawcy miały być "</a:t>
            </a:r>
            <a:r>
              <a:rPr lang="pl-PL" b="1" dirty="0"/>
              <a:t>częścią ogólną</a:t>
            </a:r>
            <a:r>
              <a:rPr lang="pl-PL" dirty="0"/>
              <a:t>" prawa papierów wartościowych</a:t>
            </a:r>
          </a:p>
          <a:p>
            <a:pPr algn="just"/>
            <a:r>
              <a:rPr lang="pl-PL" dirty="0"/>
              <a:t>Podstawowe znaczenie mają jednak </a:t>
            </a:r>
            <a:r>
              <a:rPr lang="pl-PL" b="1" dirty="0"/>
              <a:t>przepisy szczególne </a:t>
            </a:r>
            <a:r>
              <a:rPr lang="pl-PL" b="1" dirty="0">
                <a:sym typeface="Wingdings" panose="05000000000000000000" pitchFamily="2" charset="2"/>
              </a:rPr>
              <a:t> </a:t>
            </a:r>
            <a:r>
              <a:rPr lang="pl-PL" dirty="0">
                <a:sym typeface="Wingdings" panose="05000000000000000000" pitchFamily="2" charset="2"/>
              </a:rPr>
              <a:t>regulują</a:t>
            </a:r>
            <a:r>
              <a:rPr lang="pl-PL" b="1" dirty="0">
                <a:sym typeface="Wingdings" panose="05000000000000000000" pitchFamily="2" charset="2"/>
              </a:rPr>
              <a:t> </a:t>
            </a:r>
            <a:r>
              <a:rPr lang="pl-PL" dirty="0"/>
              <a:t>określony typ papieru wartościowego, zawarte są w ustawach o poszczególnych typach papierów wartościowych (np. prawo wekslowe, prawo czekowe)</a:t>
            </a:r>
          </a:p>
          <a:p>
            <a:pPr algn="just"/>
            <a:r>
              <a:rPr lang="pl-PL" dirty="0"/>
              <a:t>Oprócz przepisów art. 921</a:t>
            </a:r>
            <a:r>
              <a:rPr lang="pl-PL" baseline="30000" dirty="0"/>
              <a:t>6</a:t>
            </a:r>
            <a:r>
              <a:rPr lang="pl-PL" dirty="0"/>
              <a:t>–921</a:t>
            </a:r>
            <a:r>
              <a:rPr lang="pl-PL" baseline="30000" dirty="0"/>
              <a:t>16</a:t>
            </a:r>
            <a:r>
              <a:rPr lang="pl-PL" dirty="0"/>
              <a:t> KC, przepisy art. 55</a:t>
            </a:r>
            <a:r>
              <a:rPr lang="pl-PL" baseline="30000" dirty="0"/>
              <a:t>1</a:t>
            </a:r>
            <a:r>
              <a:rPr lang="pl-PL" dirty="0"/>
              <a:t>, 763, 788 § 3, art. 801 § 3, art. 849 § 3 KC</a:t>
            </a:r>
          </a:p>
          <a:p>
            <a:pPr algn="just"/>
            <a:r>
              <a:rPr lang="pl-PL" b="1" dirty="0">
                <a:solidFill>
                  <a:srgbClr val="FF0000"/>
                </a:solidFill>
              </a:rPr>
              <a:t>Brak definicji papieru wartościowego w KC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61162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BA454A7-9C23-4514-861F-75694BF3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623F084-6C34-4FD1-9706-961CD2F26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26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dirty="0"/>
              <a:t>abstrakcyjność zobowiązania wekslowego </a:t>
            </a:r>
            <a:r>
              <a:rPr lang="pl-PL" dirty="0">
                <a:sym typeface="Wingdings" panose="05000000000000000000" pitchFamily="2" charset="2"/>
              </a:rPr>
              <a:t>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wystawienie weksla </a:t>
            </a:r>
            <a:r>
              <a:rPr lang="pl-PL" u="sng" dirty="0"/>
              <a:t>nie stanowi potwierdzenia zobowiązania, które już istnieje, </a:t>
            </a:r>
            <a:r>
              <a:rPr lang="pl-PL" dirty="0"/>
              <a:t>jest natomiast utworzeniem nowego roszczenia, polegającego na możliwości żądania przez wierzyciela od dłużnika zapłaty sumy pieniężnej, papier wartościowy konstytutywny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treść weksla nie może odwoływać się do stosunków prawnych istniejących poza wekslem, ponieważ zarówno polecenie, jak i przyrzeczenie zapłaty, a także przyjęcie weksla muszą być bezwarunkowe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skutek niezależnie od tego, czy causa dla zaciągnięcia zobowiązania - wystawienie weksla przez osobę niezobowiązaną wobec wierzyciela wekslowego jest skuteczne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5063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5B14254-EDB7-4563-9D12-48B00F10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="" xmlns:a16="http://schemas.microsoft.com/office/drawing/2014/main" id="{F3942865-2235-4C8D-88EA-ABB2AE8E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2339" y="2081972"/>
            <a:ext cx="4247322" cy="9740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/>
              <a:t>weksel</a:t>
            </a:r>
          </a:p>
        </p:txBody>
      </p:sp>
      <p:pic>
        <p:nvPicPr>
          <p:cNvPr id="5" name="Symbol zastępczy zawartości 7" descr="Strzałka: obrót w prawo">
            <a:extLst>
              <a:ext uri="{FF2B5EF4-FFF2-40B4-BE49-F238E27FC236}">
                <a16:creationId xmlns="" xmlns:a16="http://schemas.microsoft.com/office/drawing/2014/main" id="{36FC3CF3-6DFD-414D-9D40-6F72C055E4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3820" y="2700100"/>
            <a:ext cx="914400" cy="914400"/>
          </a:xfrm>
          <a:prstGeom prst="rect">
            <a:avLst/>
          </a:prstGeom>
        </p:spPr>
      </p:pic>
      <p:pic>
        <p:nvPicPr>
          <p:cNvPr id="6" name="Grafika 5" descr="Strzałka: obrót w lewo">
            <a:extLst>
              <a:ext uri="{FF2B5EF4-FFF2-40B4-BE49-F238E27FC236}">
                <a16:creationId xmlns="" xmlns:a16="http://schemas.microsoft.com/office/drawing/2014/main" id="{57E70BA5-8E3E-44A7-AD67-2FBF5D300D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7382" y="2700100"/>
            <a:ext cx="914400" cy="9144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B13650F5-06F4-4469-BBE5-130EDC14E686}"/>
              </a:ext>
            </a:extLst>
          </p:cNvPr>
          <p:cNvSpPr txBox="1"/>
          <p:nvPr/>
        </p:nvSpPr>
        <p:spPr>
          <a:xfrm>
            <a:off x="1589376" y="3801994"/>
            <a:ext cx="39999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Weksel własny </a:t>
            </a:r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wystawca</a:t>
            </a:r>
            <a:r>
              <a:rPr lang="pl-PL" dirty="0"/>
              <a:t> zobowiązuje się do zapłaty sumy wekslowej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przyrzeczenie zapłaty</a:t>
            </a:r>
          </a:p>
          <a:p>
            <a:pPr algn="just"/>
            <a:r>
              <a:rPr lang="pl-PL" dirty="0"/>
              <a:t>wystawca </a:t>
            </a:r>
            <a:r>
              <a:rPr lang="pl-PL" dirty="0">
                <a:highlight>
                  <a:srgbClr val="C0C0C0"/>
                </a:highlight>
              </a:rPr>
              <a:t>dłużnik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 remitent </a:t>
            </a:r>
            <a:r>
              <a:rPr lang="pl-PL" dirty="0">
                <a:highlight>
                  <a:srgbClr val="C0C0C0"/>
                </a:highlight>
                <a:sym typeface="Wingdings" panose="05000000000000000000" pitchFamily="2" charset="2"/>
              </a:rPr>
              <a:t>wierzyciel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B83DFE90-1D39-4251-90C1-4BE7EB8A6CC2}"/>
              </a:ext>
            </a:extLst>
          </p:cNvPr>
          <p:cNvSpPr txBox="1"/>
          <p:nvPr/>
        </p:nvSpPr>
        <p:spPr>
          <a:xfrm>
            <a:off x="6224298" y="3614500"/>
            <a:ext cx="4857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Weksel trasowany</a:t>
            </a:r>
          </a:p>
          <a:p>
            <a:pPr algn="ctr"/>
            <a:r>
              <a:rPr lang="pl-PL" dirty="0"/>
              <a:t>wystawca poleca zapłatę sumy wekslowej określonej osobie (zwanej </a:t>
            </a:r>
            <a:r>
              <a:rPr lang="pl-PL" b="1" dirty="0">
                <a:solidFill>
                  <a:srgbClr val="FF0000"/>
                </a:solidFill>
              </a:rPr>
              <a:t>trasatem</a:t>
            </a:r>
            <a:r>
              <a:rPr lang="pl-PL" dirty="0"/>
              <a:t>)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polecenie zapłaty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Wystawca </a:t>
            </a:r>
            <a:r>
              <a:rPr lang="pl-PL" dirty="0">
                <a:highlight>
                  <a:srgbClr val="C0C0C0"/>
                </a:highlight>
              </a:rPr>
              <a:t>dłużnik uboczny</a:t>
            </a:r>
            <a:r>
              <a:rPr lang="pl-PL" dirty="0">
                <a:sym typeface="Wingdings" panose="05000000000000000000" pitchFamily="2" charset="2"/>
              </a:rPr>
              <a:t> trasat /jest </a:t>
            </a:r>
            <a:r>
              <a:rPr lang="pl-PL" u="sng" dirty="0">
                <a:sym typeface="Wingdings" panose="05000000000000000000" pitchFamily="2" charset="2"/>
              </a:rPr>
              <a:t>akceptantem</a:t>
            </a:r>
            <a:r>
              <a:rPr lang="pl-PL" dirty="0">
                <a:sym typeface="Wingdings" panose="05000000000000000000" pitchFamily="2" charset="2"/>
              </a:rPr>
              <a:t>, gdy przyjmie weksel, </a:t>
            </a:r>
            <a:r>
              <a:rPr lang="pl-PL" dirty="0"/>
              <a:t>zobowiązując się do zapłacenia sumy wekslowej</a:t>
            </a:r>
            <a:r>
              <a:rPr lang="pl-PL" dirty="0">
                <a:sym typeface="Wingdings" panose="05000000000000000000" pitchFamily="2" charset="2"/>
              </a:rPr>
              <a:t>/ </a:t>
            </a:r>
            <a:r>
              <a:rPr lang="pl-PL" dirty="0">
                <a:highlight>
                  <a:srgbClr val="C0C0C0"/>
                </a:highlight>
                <a:sym typeface="Wingdings" panose="05000000000000000000" pitchFamily="2" charset="2"/>
              </a:rPr>
              <a:t>dłużnik główny</a:t>
            </a:r>
            <a:r>
              <a:rPr lang="pl-PL" dirty="0">
                <a:sym typeface="Wingdings" panose="05000000000000000000" pitchFamily="2" charset="2"/>
              </a:rPr>
              <a:t> remitent </a:t>
            </a:r>
            <a:r>
              <a:rPr lang="pl-PL" dirty="0">
                <a:highlight>
                  <a:srgbClr val="C0C0C0"/>
                </a:highlight>
                <a:sym typeface="Wingdings" panose="05000000000000000000" pitchFamily="2" charset="2"/>
              </a:rPr>
              <a:t>wierzyciel</a:t>
            </a:r>
            <a:endParaRPr lang="pl-PL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9017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7B7FDB9-6E7F-49AF-A2D2-655206D9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 trasowany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6FB1821-13D8-42E8-9980-E83904A0B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/>
              <a:t>Wystawca </a:t>
            </a:r>
            <a:r>
              <a:rPr lang="pl-PL" dirty="0">
                <a:sym typeface="Wingdings" panose="05000000000000000000" pitchFamily="2" charset="2"/>
              </a:rPr>
              <a:t> trasat / akceptant remitent</a:t>
            </a:r>
          </a:p>
          <a:p>
            <a:pPr algn="just"/>
            <a:r>
              <a:rPr lang="pl-PL" dirty="0"/>
              <a:t>wystawiany zazwyczaj w sytuacji, gdy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 wystawcę i akceptanta oraz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wystawcę i remitenta </a:t>
            </a:r>
          </a:p>
          <a:p>
            <a:pPr marL="0" indent="0" algn="just">
              <a:buNone/>
            </a:pPr>
            <a:r>
              <a:rPr lang="pl-PL" dirty="0"/>
              <a:t>łączą jakieś wcześniejsze stosunki prawne</a:t>
            </a:r>
          </a:p>
          <a:p>
            <a:pPr marL="0" indent="0" algn="just">
              <a:buNone/>
            </a:pPr>
            <a:r>
              <a:rPr lang="pl-PL" dirty="0"/>
              <a:t>Po akcepcie weksla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/>
              <a:t>zobowiązanie akceptanta wobec remitenta </a:t>
            </a:r>
          </a:p>
          <a:p>
            <a:pPr marL="0" indent="0" algn="ctr">
              <a:buNone/>
            </a:pPr>
            <a:r>
              <a:rPr lang="pl-PL" dirty="0"/>
              <a:t>trzy stosunki prawne między trzema podmiotami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68210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3454AB6-D51F-4562-A61D-7C424836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 trasowany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16D0EA-A693-432F-B27E-7DACABE04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pl-PL" dirty="0">
                <a:highlight>
                  <a:srgbClr val="FF0000"/>
                </a:highlight>
              </a:rPr>
              <a:t>Wystawca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 trasat / </a:t>
            </a:r>
            <a:r>
              <a:rPr lang="pl-PL" u="sng" dirty="0">
                <a:sym typeface="Wingdings" panose="05000000000000000000" pitchFamily="2" charset="2"/>
              </a:rPr>
              <a:t>akceptant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>
                <a:highlight>
                  <a:srgbClr val="FF0000"/>
                </a:highlight>
                <a:sym typeface="Wingdings" panose="05000000000000000000" pitchFamily="2" charset="2"/>
              </a:rPr>
              <a:t>remitent</a:t>
            </a:r>
          </a:p>
          <a:p>
            <a:pPr algn="ctr"/>
            <a:r>
              <a:rPr lang="pl-PL" dirty="0"/>
              <a:t>stosunek prawny pomiędzy wystawcą weksla a remitentem </a:t>
            </a:r>
            <a:r>
              <a:rPr lang="pl-PL" dirty="0">
                <a:sym typeface="Wingdings" panose="05000000000000000000" pitchFamily="2" charset="2"/>
              </a:rPr>
              <a:t>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stosunek </a:t>
            </a:r>
            <a:r>
              <a:rPr lang="pl-PL" b="1" dirty="0"/>
              <a:t>waluty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highlight>
                  <a:srgbClr val="00FF00"/>
                </a:highlight>
              </a:rPr>
              <a:t>Wystawca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>
                <a:highlight>
                  <a:srgbClr val="00FF00"/>
                </a:highlight>
                <a:sym typeface="Wingdings" panose="05000000000000000000" pitchFamily="2" charset="2"/>
              </a:rPr>
              <a:t>trasat</a:t>
            </a:r>
            <a:r>
              <a:rPr lang="pl-PL" dirty="0">
                <a:sym typeface="Wingdings" panose="05000000000000000000" pitchFamily="2" charset="2"/>
              </a:rPr>
              <a:t> / </a:t>
            </a:r>
            <a:r>
              <a:rPr lang="pl-PL" u="sng" dirty="0">
                <a:sym typeface="Wingdings" panose="05000000000000000000" pitchFamily="2" charset="2"/>
              </a:rPr>
              <a:t>akceptant</a:t>
            </a:r>
            <a:r>
              <a:rPr lang="pl-PL" dirty="0">
                <a:sym typeface="Wingdings" panose="05000000000000000000" pitchFamily="2" charset="2"/>
              </a:rPr>
              <a:t> remitent</a:t>
            </a:r>
          </a:p>
          <a:p>
            <a:pPr algn="ctr"/>
            <a:r>
              <a:rPr lang="pl-PL" dirty="0"/>
              <a:t>stosunek prawny pomiędzy wystawcą a trasatem</a:t>
            </a:r>
            <a:r>
              <a:rPr lang="pl-PL" dirty="0">
                <a:sym typeface="Wingdings" panose="05000000000000000000" pitchFamily="2" charset="2"/>
              </a:rPr>
              <a:t></a:t>
            </a:r>
          </a:p>
          <a:p>
            <a:pPr marL="0" indent="0" algn="ctr">
              <a:buNone/>
            </a:pPr>
            <a:r>
              <a:rPr lang="pl-PL" dirty="0"/>
              <a:t>stosunek </a:t>
            </a:r>
            <a:r>
              <a:rPr lang="pl-PL" b="1" dirty="0"/>
              <a:t>pokrycia</a:t>
            </a:r>
          </a:p>
          <a:p>
            <a:pPr marL="0" indent="0" algn="ctr">
              <a:buNone/>
            </a:pPr>
            <a:endParaRPr lang="pl-PL" dirty="0"/>
          </a:p>
          <a:p>
            <a:pPr algn="ctr"/>
            <a:r>
              <a:rPr lang="pl-PL" dirty="0"/>
              <a:t>Wystawca </a:t>
            </a:r>
            <a:r>
              <a:rPr lang="pl-PL" dirty="0">
                <a:sym typeface="Wingdings" panose="05000000000000000000" pitchFamily="2" charset="2"/>
              </a:rPr>
              <a:t> trasat / </a:t>
            </a:r>
            <a:r>
              <a:rPr lang="pl-PL" u="sng" dirty="0">
                <a:highlight>
                  <a:srgbClr val="FF00FF"/>
                </a:highlight>
                <a:sym typeface="Wingdings" panose="05000000000000000000" pitchFamily="2" charset="2"/>
              </a:rPr>
              <a:t>akceptant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>
                <a:highlight>
                  <a:srgbClr val="FF00FF"/>
                </a:highlight>
                <a:sym typeface="Wingdings" panose="05000000000000000000" pitchFamily="2" charset="2"/>
              </a:rPr>
              <a:t>remitent</a:t>
            </a:r>
          </a:p>
          <a:p>
            <a:pPr algn="ctr"/>
            <a:r>
              <a:rPr lang="pl-PL" dirty="0"/>
              <a:t>stosunek prawny pomiędzy akceptantem  a remitentem</a:t>
            </a:r>
            <a:r>
              <a:rPr lang="pl-PL" dirty="0">
                <a:sym typeface="Wingdings" panose="05000000000000000000" pitchFamily="2" charset="2"/>
              </a:rPr>
              <a:t></a:t>
            </a:r>
          </a:p>
          <a:p>
            <a:pPr marL="0" indent="0" algn="ctr">
              <a:buNone/>
            </a:pPr>
            <a:r>
              <a:rPr lang="pl-PL" dirty="0">
                <a:sym typeface="Wingdings" panose="05000000000000000000" pitchFamily="2" charset="2"/>
              </a:rPr>
              <a:t>stosunek </a:t>
            </a:r>
            <a:r>
              <a:rPr lang="pl-PL" b="1" dirty="0">
                <a:sym typeface="Wingdings" panose="05000000000000000000" pitchFamily="2" charset="2"/>
              </a:rPr>
              <a:t>zapłaty</a:t>
            </a:r>
          </a:p>
          <a:p>
            <a:pPr algn="ctr"/>
            <a:endParaRPr lang="pl-PL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pl-PL" dirty="0"/>
          </a:p>
          <a:p>
            <a:pPr algn="just"/>
            <a:endParaRPr lang="pl-PL" dirty="0">
              <a:highlight>
                <a:srgbClr val="FF0000"/>
              </a:highlight>
              <a:sym typeface="Wingdings" panose="05000000000000000000" pitchFamily="2" charset="2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352382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201D612-36B8-4DC9-A077-FC1F19C3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</a:t>
            </a:r>
            <a:br>
              <a:rPr lang="pl-PL" dirty="0"/>
            </a:br>
            <a:r>
              <a:rPr lang="pl-PL" dirty="0"/>
              <a:t>-forma-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F2B2779-94FF-46E9-B2C6-B73102A9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charakterystyczna odmiana formy pisemnej, </a:t>
            </a: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 konieczne jest nie tylko </a:t>
            </a:r>
            <a:r>
              <a:rPr lang="pl-PL" b="1" dirty="0"/>
              <a:t>oświadczenie </a:t>
            </a:r>
            <a:r>
              <a:rPr lang="pl-PL" dirty="0"/>
              <a:t>wystawcy w dokumencie i złożenie własnoręcznego </a:t>
            </a:r>
            <a:r>
              <a:rPr lang="pl-PL" b="1" dirty="0"/>
              <a:t>podpisu</a:t>
            </a:r>
            <a:r>
              <a:rPr lang="pl-PL" dirty="0"/>
              <a:t>, ale także nadanie temu oświadczeniu określonej treści - umieszczenie w nim </a:t>
            </a:r>
            <a:r>
              <a:rPr lang="pl-PL" b="1" dirty="0"/>
              <a:t>wymaganych przez ustawę elementów</a:t>
            </a:r>
          </a:p>
        </p:txBody>
      </p:sp>
    </p:spTree>
    <p:extLst>
      <p:ext uri="{BB962C8B-B14F-4D97-AF65-F5344CB8AC3E}">
        <p14:creationId xmlns="" xmlns:p14="http://schemas.microsoft.com/office/powerpoint/2010/main" val="222803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A108F16-4851-4810-B221-C79C82EE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4" y="0"/>
            <a:ext cx="9647583" cy="549275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Forma weksla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5AEB943-8D45-44BD-A378-938B3653D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" y="519458"/>
            <a:ext cx="11966713" cy="553347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pl-PL" sz="1600" dirty="0"/>
              <a:t>Art. 101 [Treść] Weksel własny zawiera:</a:t>
            </a:r>
          </a:p>
          <a:p>
            <a:pPr marL="0" indent="0">
              <a:buNone/>
            </a:pPr>
            <a:r>
              <a:rPr lang="pl-PL" sz="1600" dirty="0"/>
              <a:t>1)nazwę "weksel" w samym tekście dokumentu, w języku, w jakim go wystawiono;</a:t>
            </a:r>
          </a:p>
          <a:p>
            <a:pPr marL="0" indent="0">
              <a:buNone/>
            </a:pPr>
            <a:r>
              <a:rPr lang="pl-PL" sz="1600" dirty="0"/>
              <a:t>2)przyrzeczenie bezwarunkowe zapłacenia oznaczonej sumy pieniężnej;</a:t>
            </a:r>
          </a:p>
          <a:p>
            <a:pPr marL="0" indent="0">
              <a:buNone/>
            </a:pPr>
            <a:r>
              <a:rPr lang="pl-PL" sz="1600" dirty="0"/>
              <a:t>3)oznaczenie terminu płatności;</a:t>
            </a:r>
          </a:p>
          <a:p>
            <a:pPr marL="0" indent="0">
              <a:buNone/>
            </a:pPr>
            <a:r>
              <a:rPr lang="pl-PL" sz="1600" dirty="0"/>
              <a:t>4)oznaczenie miejsca płatności;</a:t>
            </a:r>
          </a:p>
          <a:p>
            <a:pPr marL="0" indent="0">
              <a:buNone/>
            </a:pPr>
            <a:r>
              <a:rPr lang="pl-PL" sz="1600" dirty="0"/>
              <a:t>5)nazwisko osoby, na której rzecz lub na której zlecenie zapłata ma być dokonana;</a:t>
            </a:r>
          </a:p>
          <a:p>
            <a:pPr marL="0" indent="0">
              <a:buNone/>
            </a:pPr>
            <a:r>
              <a:rPr lang="pl-PL" sz="1600" dirty="0"/>
              <a:t>6)oznaczenie daty i miejsca wystawienia wekslu;</a:t>
            </a:r>
          </a:p>
          <a:p>
            <a:pPr marL="0" indent="0">
              <a:buNone/>
            </a:pPr>
            <a:r>
              <a:rPr lang="pl-PL" sz="1600" dirty="0"/>
              <a:t>7)podpis wystawcy wekslu.</a:t>
            </a:r>
          </a:p>
          <a:p>
            <a:pPr marL="0" indent="0">
              <a:buNone/>
            </a:pPr>
            <a:r>
              <a:rPr lang="pl-PL" sz="1600" dirty="0"/>
              <a:t>Art. 102 [Brak niektórych cech] Nie będzie uważany za weksel własny dokument, któremu brak jednej z cech, wskazanych w artykule poprzedzającym, wyjąwszy przypadki, określone w ustępach następujących.</a:t>
            </a:r>
          </a:p>
          <a:p>
            <a:pPr marL="0" indent="0">
              <a:buNone/>
            </a:pPr>
            <a:r>
              <a:rPr lang="pl-PL" sz="1600" dirty="0"/>
              <a:t>Weksel własny bez oznaczenia terminu płatności uważa się za płatny za okazaniem.</a:t>
            </a:r>
          </a:p>
          <a:p>
            <a:pPr marL="0" indent="0">
              <a:buNone/>
            </a:pPr>
            <a:r>
              <a:rPr lang="pl-PL" sz="1600" dirty="0"/>
              <a:t>W braku osobnego oznaczenia, miejsce wystawienia wekslu uważa się za miejsce płatności, a także za miejsce zamieszkania wystawcy.</a:t>
            </a:r>
          </a:p>
          <a:p>
            <a:pPr marL="0" indent="0">
              <a:buNone/>
            </a:pPr>
            <a:r>
              <a:rPr lang="pl-PL" sz="1600" dirty="0"/>
              <a:t>Weksel własny, w którym nie oznaczono miejsca wystawienia, uważa się za wystawiony w miejscu, </a:t>
            </a:r>
            <a:r>
              <a:rPr lang="pl-PL" sz="1600" dirty="0" err="1"/>
              <a:t>podanem</a:t>
            </a:r>
            <a:r>
              <a:rPr lang="pl-PL" sz="1600" dirty="0"/>
              <a:t> obok nazwiska wystawcy.</a:t>
            </a:r>
          </a:p>
          <a:p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Art. 1 [Treść] Weksel trasowany zawiera:</a:t>
            </a:r>
          </a:p>
          <a:p>
            <a:pPr marL="0" indent="0">
              <a:buNone/>
            </a:pPr>
            <a:r>
              <a:rPr lang="pl-PL" sz="1600" dirty="0"/>
              <a:t>1)nazwę "weksel" w samym tekście dokumentu, w języku, w jakim go wystawiono;</a:t>
            </a:r>
          </a:p>
          <a:p>
            <a:pPr marL="0" indent="0">
              <a:buNone/>
            </a:pPr>
            <a:r>
              <a:rPr lang="pl-PL" sz="1600" dirty="0"/>
              <a:t>2)polecenie bezwarunkowe zapłacenia oznaczonej sumy pieniężnej;</a:t>
            </a:r>
          </a:p>
          <a:p>
            <a:pPr marL="0" indent="0">
              <a:buNone/>
            </a:pPr>
            <a:r>
              <a:rPr lang="pl-PL" sz="1600" dirty="0"/>
              <a:t>3)nazwisko osoby, która ma zapłacić (trasata);</a:t>
            </a:r>
          </a:p>
          <a:p>
            <a:pPr marL="0" indent="0">
              <a:buNone/>
            </a:pPr>
            <a:r>
              <a:rPr lang="pl-PL" sz="1600" dirty="0"/>
              <a:t>4)oznaczenie terminu płatności;</a:t>
            </a:r>
          </a:p>
          <a:p>
            <a:pPr marL="0" indent="0">
              <a:buNone/>
            </a:pPr>
            <a:r>
              <a:rPr lang="pl-PL" sz="1600" dirty="0"/>
              <a:t>5)oznaczenie miejsca płatności;</a:t>
            </a:r>
          </a:p>
          <a:p>
            <a:pPr marL="0" indent="0">
              <a:buNone/>
            </a:pPr>
            <a:r>
              <a:rPr lang="pl-PL" sz="1600" dirty="0"/>
              <a:t>6)nazwisko osoby, na której rzecz lub na której zlecenie zapłata ma być dokonana;</a:t>
            </a:r>
          </a:p>
          <a:p>
            <a:pPr marL="0" indent="0">
              <a:buNone/>
            </a:pPr>
            <a:r>
              <a:rPr lang="pl-PL" sz="1600" dirty="0"/>
              <a:t>7)oznaczenie daty i miejsca wystawienia wekslu;8)podpis wystawcy wekslu.</a:t>
            </a:r>
          </a:p>
          <a:p>
            <a:pPr marL="0" indent="0">
              <a:buNone/>
            </a:pPr>
            <a:r>
              <a:rPr lang="pl-PL" sz="1600" dirty="0"/>
              <a:t>Art. 2 [Brak niektórych cech]  Nie będzie uważany za weksel trasowany dokument, któremu brak jednej z cech, wskazanych w artykule poprzedzającym, wyjąwszy przypadki, określone w ustępach następujących.</a:t>
            </a:r>
          </a:p>
          <a:p>
            <a:pPr marL="0" indent="0">
              <a:buNone/>
            </a:pPr>
            <a:r>
              <a:rPr lang="pl-PL" sz="1600" dirty="0"/>
              <a:t>Weksel bez oznaczenia terminu płatności uważa się za płatny za okazaniem.</a:t>
            </a:r>
          </a:p>
          <a:p>
            <a:pPr marL="0" indent="0">
              <a:buNone/>
            </a:pPr>
            <a:r>
              <a:rPr lang="pl-PL" sz="1600" dirty="0"/>
              <a:t>W braku osobnego oznaczenia, miejsce, wymienione obok nazwiska trasata, uważa się za miejsce płatności, a także za miejsce zamieszkania trasata.</a:t>
            </a:r>
          </a:p>
          <a:p>
            <a:pPr marL="0" indent="0">
              <a:buNone/>
            </a:pPr>
            <a:r>
              <a:rPr lang="pl-PL" sz="1600" dirty="0"/>
              <a:t>Weksel, w którym nie oznaczono miejsca wystawienia, uważa się za wystawiony w miejscu, </a:t>
            </a:r>
            <a:r>
              <a:rPr lang="pl-PL" sz="1600" dirty="0" err="1"/>
              <a:t>podanem</a:t>
            </a:r>
            <a:r>
              <a:rPr lang="pl-PL" sz="1600" dirty="0"/>
              <a:t> obok nazwiska wystawcy</a:t>
            </a:r>
          </a:p>
        </p:txBody>
      </p:sp>
    </p:spTree>
    <p:extLst>
      <p:ext uri="{BB962C8B-B14F-4D97-AF65-F5344CB8AC3E}">
        <p14:creationId xmlns="" xmlns:p14="http://schemas.microsoft.com/office/powerpoint/2010/main" val="4232551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3C4A5CE-E8FF-43B8-9B4F-D587D6DC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Poręczenie wekslowe</a:t>
            </a:r>
            <a:br>
              <a:rPr lang="pl-PL" dirty="0"/>
            </a:br>
            <a:r>
              <a:rPr lang="pl-PL" dirty="0"/>
              <a:t> (</a:t>
            </a:r>
            <a:r>
              <a:rPr lang="pl-PL" i="1" dirty="0" err="1"/>
              <a:t>aval</a:t>
            </a:r>
            <a:r>
              <a:rPr lang="pl-PL" dirty="0"/>
              <a:t>) 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105D5CD-8898-41E5-9DED-E2F49B0B3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Art. 30 [Dopuszczalność]</a:t>
            </a:r>
          </a:p>
          <a:p>
            <a:pPr marL="0" indent="0">
              <a:buNone/>
            </a:pPr>
            <a:r>
              <a:rPr lang="pl-PL" dirty="0"/>
              <a:t>Zapłatę wekslu można zabezpieczyć poręczeniem </a:t>
            </a:r>
            <a:r>
              <a:rPr lang="pl-PL" dirty="0" err="1"/>
              <a:t>wekslowem</a:t>
            </a:r>
            <a:r>
              <a:rPr lang="pl-PL" dirty="0"/>
              <a:t> (</a:t>
            </a:r>
            <a:r>
              <a:rPr lang="pl-PL" dirty="0" err="1"/>
              <a:t>aval</a:t>
            </a:r>
            <a:r>
              <a:rPr lang="pl-PL" dirty="0"/>
              <a:t>) co do całości sumy wekslowej lub co do jej części. Poręczenie może dać osoba trzecia lub nawet osoba, podpisana na wekslu.</a:t>
            </a:r>
          </a:p>
          <a:p>
            <a:r>
              <a:rPr lang="pl-PL" dirty="0"/>
              <a:t>szczególna formą poręczenia</a:t>
            </a:r>
            <a:r>
              <a:rPr lang="pl-PL" b="1" dirty="0"/>
              <a:t>(</a:t>
            </a: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 cel)</a:t>
            </a:r>
          </a:p>
          <a:p>
            <a:r>
              <a:rPr lang="pl-PL" dirty="0"/>
              <a:t>dodatkowe zabezpieczenie dla wierzyciela wekslowego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997993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45BF7D4-043E-47FD-94DE-DCA9F43E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91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Weksel </a:t>
            </a:r>
            <a:r>
              <a:rPr lang="pl-PL" i="1" dirty="0"/>
              <a:t>in blanco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FCAD281-E063-4DAD-AF3A-D672F34F9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10 [Weksel in blanco]</a:t>
            </a:r>
          </a:p>
          <a:p>
            <a:pPr marL="0" indent="0" algn="just">
              <a:buNone/>
            </a:pPr>
            <a:r>
              <a:rPr lang="pl-PL" dirty="0"/>
              <a:t>Jeżeli weksel, niezupełny w chwili wystawienia, uzupełniony został niezgodnie z </a:t>
            </a:r>
            <a:r>
              <a:rPr lang="pl-PL" dirty="0" err="1"/>
              <a:t>zawartem</a:t>
            </a:r>
            <a:r>
              <a:rPr lang="pl-PL" dirty="0"/>
              <a:t> porozumieniem, nie można wobec posiadacza zasłaniać się zarzutem, że nie zastosowano się do tego porozumienia, chyba że posiadacz nabył weksel w złej wierze albo przy nabyciu dopuścił się rażącego niedbalstwa.</a:t>
            </a:r>
          </a:p>
          <a:p>
            <a:pPr marL="0" indent="0" algn="just">
              <a:buNone/>
            </a:pP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/>
              <a:t>nie znajduje zastosowania, gdy weksel pozostaje w posiadaniu </a:t>
            </a:r>
            <a:r>
              <a:rPr lang="pl-PL" b="1" dirty="0"/>
              <a:t>remitenta</a:t>
            </a:r>
            <a:r>
              <a:rPr lang="pl-PL" dirty="0"/>
              <a:t> i </a:t>
            </a:r>
            <a:r>
              <a:rPr lang="pl-PL" u="sng" dirty="0"/>
              <a:t>nie został zbyty innej osobie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42888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E786BB3-11F1-44F7-A923-AF3BB217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 </a:t>
            </a:r>
            <a:r>
              <a:rPr lang="pl-PL" i="1" dirty="0"/>
              <a:t>in blanco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D0BA906-8B9B-4E8C-A797-EB4600A1C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weksel </a:t>
            </a:r>
            <a:r>
              <a:rPr lang="pl-PL" i="1" dirty="0"/>
              <a:t>in blanco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tylko jeden artykuł prawa wekslowego</a:t>
            </a:r>
          </a:p>
          <a:p>
            <a:r>
              <a:rPr lang="pl-PL" dirty="0"/>
              <a:t>funkcja gwarancyjna </a:t>
            </a:r>
          </a:p>
          <a:p>
            <a:r>
              <a:rPr lang="pl-PL" dirty="0"/>
              <a:t>sytuacja, kiedy strony przy zawarciu umowy chcą zabezpieczyć ewentualne roszczenia pieniężne mogące z niej wyniknąć, ale nie są jeszcze w stanie oznaczyć np. wysokości roszczeń pieniężnych albo daty płatności</a:t>
            </a:r>
          </a:p>
          <a:p>
            <a:r>
              <a:rPr lang="pl-PL" dirty="0"/>
              <a:t>Weksel in blanco to dokument</a:t>
            </a:r>
            <a:r>
              <a:rPr lang="pl-PL" b="1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zawierający </a:t>
            </a:r>
            <a:r>
              <a:rPr lang="pl-PL" b="1" dirty="0">
                <a:solidFill>
                  <a:srgbClr val="FF0000"/>
                </a:solidFill>
              </a:rPr>
              <a:t>co najmniej podpis</a:t>
            </a:r>
            <a:r>
              <a:rPr lang="pl-PL" dirty="0"/>
              <a:t> wystawcy bądź akceptanta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złożony </a:t>
            </a:r>
            <a:r>
              <a:rPr lang="pl-PL" b="1" dirty="0">
                <a:solidFill>
                  <a:srgbClr val="FF0000"/>
                </a:solidFill>
              </a:rPr>
              <a:t>w zamiarze zaciągnięcia zobowiązania wekslowego</a:t>
            </a:r>
            <a:r>
              <a:rPr lang="pl-PL" dirty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któremu – zgodnie z zamiarem stron - </a:t>
            </a:r>
            <a:r>
              <a:rPr lang="pl-PL" b="1" dirty="0">
                <a:solidFill>
                  <a:srgbClr val="FF0000"/>
                </a:solidFill>
              </a:rPr>
              <a:t>brak niektórych ustawowych elementów weksla,</a:t>
            </a:r>
            <a:r>
              <a:rPr lang="pl-PL" dirty="0"/>
              <a:t> określonych w art. 1 lub 101 prawa wekslowego oraz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co do którego istnieje </a:t>
            </a:r>
            <a:r>
              <a:rPr lang="pl-PL" b="1" dirty="0">
                <a:solidFill>
                  <a:srgbClr val="FF0000"/>
                </a:solidFill>
              </a:rPr>
              <a:t>porozumienie</a:t>
            </a:r>
            <a:r>
              <a:rPr lang="pl-PL" dirty="0"/>
              <a:t> między wystawcą a remitentem, </a:t>
            </a:r>
            <a:r>
              <a:rPr lang="pl-PL" b="1" dirty="0">
                <a:solidFill>
                  <a:srgbClr val="FF0000"/>
                </a:solidFill>
              </a:rPr>
              <a:t>dotyczące warunków późniejszego uzupełnienia brakujących elementów</a:t>
            </a:r>
          </a:p>
        </p:txBody>
      </p:sp>
    </p:spTree>
    <p:extLst>
      <p:ext uri="{BB962C8B-B14F-4D97-AF65-F5344CB8AC3E}">
        <p14:creationId xmlns="" xmlns:p14="http://schemas.microsoft.com/office/powerpoint/2010/main" val="3850571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D29DC17-6038-44C5-9707-81FEF5BB3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Weksel </a:t>
            </a:r>
            <a:r>
              <a:rPr lang="pl-PL" i="1" dirty="0"/>
              <a:t>in blanco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73F1AE5-EB8E-40D7-BA6F-A527F21B4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Porozumienie</a:t>
            </a:r>
            <a:r>
              <a:rPr lang="pl-PL" dirty="0"/>
              <a:t> wystawcy z remitentem, dotyczące  uzupełnienia weksla </a:t>
            </a:r>
            <a:r>
              <a:rPr lang="pl-PL" i="1" dirty="0"/>
              <a:t>in blanco </a:t>
            </a:r>
            <a:r>
              <a:rPr lang="pl-PL" dirty="0"/>
              <a:t>może być zawarte </a:t>
            </a:r>
            <a:r>
              <a:rPr lang="pl-PL" b="1" dirty="0"/>
              <a:t>w dowolnej formie, </a:t>
            </a:r>
            <a:r>
              <a:rPr lang="pl-PL" dirty="0"/>
              <a:t>nie musi być sporządzone na piśmie, czyli mieć postaci tzw. deklaracji wekslowej(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/>
              <a:t>jeżeli w formie pisemnej – nazywane jest deklaracją wekslową)lecz może dojść do skutku także w sposób dorozumiany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br>
              <a:rPr lang="pl-PL" dirty="0">
                <a:sym typeface="Wingdings" panose="05000000000000000000" pitchFamily="2" charset="2"/>
              </a:rPr>
            </a:br>
            <a:r>
              <a:rPr lang="pl-PL" dirty="0"/>
              <a:t>SN z 28.5.1998 r., III CKN 531/97, OSNC 1999, Nr 1, poz. 13</a:t>
            </a:r>
          </a:p>
          <a:p>
            <a:pPr algn="just"/>
            <a:r>
              <a:rPr lang="pl-PL" dirty="0"/>
              <a:t>Porozumienie zawiera </a:t>
            </a:r>
            <a:r>
              <a:rPr lang="pl-PL" b="1" dirty="0"/>
              <a:t>upoważnienie</a:t>
            </a:r>
            <a:r>
              <a:rPr lang="pl-PL" dirty="0"/>
              <a:t> nabywcy </a:t>
            </a:r>
            <a:r>
              <a:rPr lang="pl-PL" b="1" dirty="0"/>
              <a:t>do uzupełnienia weksla </a:t>
            </a:r>
            <a:r>
              <a:rPr lang="pl-PL" dirty="0"/>
              <a:t>oraz określa </a:t>
            </a:r>
            <a:r>
              <a:rPr lang="pl-PL" b="1" dirty="0"/>
              <a:t>warunki</a:t>
            </a:r>
            <a:r>
              <a:rPr lang="pl-PL" dirty="0"/>
              <a:t> i </a:t>
            </a:r>
            <a:r>
              <a:rPr lang="pl-PL" b="1" dirty="0"/>
              <a:t>sposób</a:t>
            </a:r>
            <a:r>
              <a:rPr lang="pl-PL" dirty="0"/>
              <a:t> uzupełnienia weksla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4794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A33C8C9-CCD3-4E29-BFC3-A3EB464A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Papiery wartościowe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77C6387-8ED9-4291-B17C-0244470CF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b="1" u="sng" dirty="0"/>
              <a:t>dokumenty</a:t>
            </a:r>
            <a:r>
              <a:rPr lang="pl-PL" b="1" dirty="0"/>
              <a:t> dłużne (</a:t>
            </a:r>
            <a:r>
              <a:rPr lang="pl-PL" dirty="0"/>
              <a:t>dokumenty stwierdzające istnienie stosunku prawnego)</a:t>
            </a:r>
          </a:p>
          <a:p>
            <a:r>
              <a:rPr lang="pl-PL" dirty="0"/>
              <a:t> funkcja dowodowa - </a:t>
            </a:r>
            <a:r>
              <a:rPr lang="pl-PL" b="1" dirty="0"/>
              <a:t>dowód istnienia stosunku prawnego </a:t>
            </a:r>
            <a:r>
              <a:rPr lang="pl-PL" dirty="0"/>
              <a:t>wraz z towarzyszącymi mu uprawnieniami i obowiązkami</a:t>
            </a:r>
          </a:p>
          <a:p>
            <a:r>
              <a:rPr lang="pl-PL" dirty="0"/>
              <a:t>nie zmieniają zasad wykonywania zobowiązania</a:t>
            </a:r>
          </a:p>
          <a:p>
            <a:pPr algn="ctr"/>
            <a:r>
              <a:rPr lang="pl-PL" dirty="0"/>
              <a:t>papiery wartościowe </a:t>
            </a: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 </a:t>
            </a:r>
            <a:r>
              <a:rPr lang="pl-PL" b="1" dirty="0"/>
              <a:t>dokumenty dłużne </a:t>
            </a:r>
            <a:r>
              <a:rPr lang="pl-PL" b="1" dirty="0">
                <a:solidFill>
                  <a:srgbClr val="FF0000"/>
                </a:solidFill>
              </a:rPr>
              <a:t>kwalifikowane</a:t>
            </a:r>
            <a:endParaRPr lang="pl-PL" dirty="0">
              <a:solidFill>
                <a:srgbClr val="FF0000"/>
              </a:solidFill>
            </a:endParaRPr>
          </a:p>
          <a:p>
            <a:pPr algn="just"/>
            <a:r>
              <a:rPr lang="pl-PL" dirty="0"/>
              <a:t>dłużnik może (bez popadnięcia w zwłokę) wstrzymać się</a:t>
            </a:r>
            <a:r>
              <a:rPr lang="pl-PL" b="1" dirty="0"/>
              <a:t> </a:t>
            </a:r>
            <a:r>
              <a:rPr lang="pl-PL" dirty="0"/>
              <a:t>ze spełnieniem świadczenia, do momentu, </a:t>
            </a:r>
            <a:r>
              <a:rPr lang="pl-PL" b="1" dirty="0"/>
              <a:t>gdy wierzyciel nie zwróci mu dokumentu </a:t>
            </a:r>
            <a:r>
              <a:rPr lang="pl-PL" dirty="0"/>
              <a:t>lub </a:t>
            </a:r>
            <a:r>
              <a:rPr lang="pl-PL" b="1" dirty="0"/>
              <a:t>nie udostępni go w celu pozbawienia go mocy prawnej w sposób zwyczajowo przyjęty </a:t>
            </a:r>
            <a:r>
              <a:rPr lang="pl-PL" b="1" dirty="0">
                <a:sym typeface="Wingdings" panose="05000000000000000000" pitchFamily="2" charset="2"/>
              </a:rPr>
              <a:t> </a:t>
            </a:r>
            <a:r>
              <a:rPr lang="pl-PL" dirty="0"/>
              <a:t>ochrona dłużnika w przypadku, gdyby wierzyciel zażądał tego samego świadczenia ponownie</a:t>
            </a:r>
            <a:endParaRPr lang="pl-PL" b="1" dirty="0"/>
          </a:p>
          <a:p>
            <a:pPr algn="just"/>
            <a:r>
              <a:rPr lang="pl-PL" dirty="0"/>
              <a:t>zmiana sposobu przenoszenia praw objętych papierem wartościowym </a:t>
            </a: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 dodatkowa przesłanka: </a:t>
            </a:r>
            <a:r>
              <a:rPr lang="pl-PL" b="1" dirty="0"/>
              <a:t>wydanie dokumentu</a:t>
            </a:r>
          </a:p>
        </p:txBody>
      </p:sp>
    </p:spTree>
    <p:extLst>
      <p:ext uri="{BB962C8B-B14F-4D97-AF65-F5344CB8AC3E}">
        <p14:creationId xmlns="" xmlns:p14="http://schemas.microsoft.com/office/powerpoint/2010/main" val="248288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FE2FF86-2681-4FEE-9967-02A9F2F1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Przesłanka wydania dokumentu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7F14C22-ABE0-4196-8FD6-3C845BDEA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Art. 921</a:t>
            </a:r>
            <a:r>
              <a:rPr lang="pl-PL" baseline="30000" dirty="0"/>
              <a:t>8</a:t>
            </a:r>
            <a:r>
              <a:rPr lang="pl-PL" dirty="0"/>
              <a:t> [Dokumenty imienne]Papiery wartościowe imienne legitymują osobę imiennie wskazaną w treści dokumentu. </a:t>
            </a:r>
            <a:r>
              <a:rPr lang="pl-PL" b="1" dirty="0"/>
              <a:t>Przeniesienie praw następuje przez przelew </a:t>
            </a:r>
            <a:r>
              <a:rPr lang="pl-PL" b="1" dirty="0">
                <a:solidFill>
                  <a:srgbClr val="FF0000"/>
                </a:solidFill>
              </a:rPr>
              <a:t>połączony z wydaniem dokumentu.</a:t>
            </a:r>
          </a:p>
          <a:p>
            <a:r>
              <a:rPr lang="pl-PL" dirty="0"/>
              <a:t>Art. 921</a:t>
            </a:r>
            <a:r>
              <a:rPr lang="pl-PL" baseline="30000" dirty="0"/>
              <a:t>9</a:t>
            </a:r>
            <a:r>
              <a:rPr lang="pl-PL" dirty="0"/>
              <a:t> [Dokumenty na zlecenie; indos]§ 1. Papiery wartościowe na zlecenie legitymują osobę wymienioną w dokumencie oraz każdego, na kogo prawa zostały przeniesione przez indos.</a:t>
            </a:r>
          </a:p>
          <a:p>
            <a:r>
              <a:rPr lang="pl-PL" dirty="0"/>
              <a:t>§ 2. Indos jest pisemnym oświadczeniem umieszczonym na papierze wartościowym na zlecenie i zawierającym co najmniej podpis zbywcy, oznaczającym przeniesienie praw na inną osobę.</a:t>
            </a:r>
          </a:p>
          <a:p>
            <a:r>
              <a:rPr lang="pl-PL" dirty="0"/>
              <a:t>§ 3</a:t>
            </a:r>
            <a:r>
              <a:rPr lang="pl-PL" b="1" dirty="0"/>
              <a:t>. Do przeniesienia praw z dokumentu potrzebne jest jego </a:t>
            </a:r>
            <a:r>
              <a:rPr lang="pl-PL" b="1" dirty="0">
                <a:solidFill>
                  <a:srgbClr val="FF0000"/>
                </a:solidFill>
              </a:rPr>
              <a:t>wydanie</a:t>
            </a:r>
            <a:r>
              <a:rPr lang="pl-PL" b="1" dirty="0"/>
              <a:t> oraz istnienie nieprzerwanego szeregu indosów.</a:t>
            </a:r>
          </a:p>
          <a:p>
            <a:r>
              <a:rPr lang="pl-PL" dirty="0"/>
              <a:t>Art. 921</a:t>
            </a:r>
            <a:r>
              <a:rPr lang="pl-PL" baseline="30000" dirty="0"/>
              <a:t>12</a:t>
            </a:r>
            <a:r>
              <a:rPr lang="pl-PL" dirty="0"/>
              <a:t> [Przeniesienie praw]</a:t>
            </a:r>
            <a:r>
              <a:rPr lang="pl-PL" b="1" dirty="0"/>
              <a:t>Przeniesienie praw z dokumentu na okaziciela wymaga </a:t>
            </a:r>
            <a:r>
              <a:rPr lang="pl-PL" b="1" dirty="0">
                <a:solidFill>
                  <a:srgbClr val="FF0000"/>
                </a:solidFill>
              </a:rPr>
              <a:t>wydania</a:t>
            </a:r>
            <a:r>
              <a:rPr lang="pl-PL" b="1" dirty="0"/>
              <a:t> tego dokumentu</a:t>
            </a:r>
            <a:r>
              <a:rPr lang="pl-PL" dirty="0"/>
              <a:t>.</a:t>
            </a:r>
            <a:endParaRPr lang="pl-PL" b="1" dirty="0"/>
          </a:p>
          <a:p>
            <a:pPr algn="just"/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19916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2F5A90B-07D7-4A08-8063-F36006FA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247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Papiery wartościowe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15963ABA-F745-4A48-BC51-38C897084E03}"/>
              </a:ext>
            </a:extLst>
          </p:cNvPr>
          <p:cNvSpPr txBox="1"/>
          <p:nvPr/>
        </p:nvSpPr>
        <p:spPr>
          <a:xfrm>
            <a:off x="3696059" y="1428419"/>
            <a:ext cx="4696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znaczenie wystawienia dokumentu dla istnienia </a:t>
            </a:r>
            <a:r>
              <a:rPr lang="pl-PL" sz="2800" i="1" dirty="0"/>
              <a:t>prawa</a:t>
            </a:r>
            <a:r>
              <a:rPr lang="pl-PL" sz="2800" dirty="0"/>
              <a:t> </a:t>
            </a:r>
          </a:p>
        </p:txBody>
      </p:sp>
      <p:pic>
        <p:nvPicPr>
          <p:cNvPr id="15" name="Symbol zastępczy zawartości 7" descr="Strzałka: obrót w prawo">
            <a:extLst>
              <a:ext uri="{FF2B5EF4-FFF2-40B4-BE49-F238E27FC236}">
                <a16:creationId xmlns="" xmlns:a16="http://schemas.microsoft.com/office/drawing/2014/main" id="{D8716D03-C457-450D-9820-4D473157F3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5420" y="2217500"/>
            <a:ext cx="914400" cy="914400"/>
          </a:xfrm>
        </p:spPr>
      </p:pic>
      <p:pic>
        <p:nvPicPr>
          <p:cNvPr id="16" name="Grafika 15" descr="Strzałka: obrót w lewo">
            <a:extLst>
              <a:ext uri="{FF2B5EF4-FFF2-40B4-BE49-F238E27FC236}">
                <a16:creationId xmlns="" xmlns:a16="http://schemas.microsoft.com/office/drawing/2014/main" id="{8B2356C9-4814-48ED-BFE2-990307390A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20022" y="2217500"/>
            <a:ext cx="914400" cy="914400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="" xmlns:a16="http://schemas.microsoft.com/office/drawing/2014/main" id="{A85EBA48-308F-4AE9-993D-F3CB740E0B3A}"/>
              </a:ext>
            </a:extLst>
          </p:cNvPr>
          <p:cNvSpPr txBox="1"/>
          <p:nvPr/>
        </p:nvSpPr>
        <p:spPr>
          <a:xfrm>
            <a:off x="1249680" y="3131900"/>
            <a:ext cx="3677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papiery wartościowe</a:t>
            </a:r>
          </a:p>
          <a:p>
            <a:pPr algn="ctr"/>
            <a:r>
              <a:rPr lang="pl-PL" sz="2400" dirty="0"/>
              <a:t>konstytutywne</a:t>
            </a:r>
          </a:p>
          <a:p>
            <a:pPr algn="ctr"/>
            <a:r>
              <a:rPr lang="pl-PL" sz="2400" dirty="0"/>
              <a:t>stosunek prawny powstaje w drodze czynności prawnej wystawienia papieru wartościowego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2C298036-BC9D-4266-B289-C48084AA96F0}"/>
              </a:ext>
            </a:extLst>
          </p:cNvPr>
          <p:cNvSpPr txBox="1"/>
          <p:nvPr/>
        </p:nvSpPr>
        <p:spPr>
          <a:xfrm>
            <a:off x="6678598" y="3261360"/>
            <a:ext cx="3887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papiery wartościowe </a:t>
            </a:r>
          </a:p>
          <a:p>
            <a:pPr algn="ctr"/>
            <a:r>
              <a:rPr lang="pl-PL" sz="2400" dirty="0"/>
              <a:t>deklaratywne</a:t>
            </a:r>
          </a:p>
          <a:p>
            <a:pPr algn="ctr"/>
            <a:r>
              <a:rPr lang="pl-PL" sz="2400" dirty="0"/>
              <a:t>stwierdzają istnienie prawa, które powstało już przed wystawieniem dokumentu</a:t>
            </a:r>
          </a:p>
        </p:txBody>
      </p:sp>
    </p:spTree>
    <p:extLst>
      <p:ext uri="{BB962C8B-B14F-4D97-AF65-F5344CB8AC3E}">
        <p14:creationId xmlns="" xmlns:p14="http://schemas.microsoft.com/office/powerpoint/2010/main" val="99118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0C216C-60A8-4A43-AC81-7074E9A8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Legitymacja formalna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BE0DDA9-CFF5-4BC4-A47E-0C9AEF5D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8" y="185544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Art. 921</a:t>
            </a:r>
            <a:r>
              <a:rPr lang="pl-PL" baseline="30000" dirty="0"/>
              <a:t>7</a:t>
            </a:r>
            <a:r>
              <a:rPr lang="pl-PL" dirty="0"/>
              <a:t> [Legitymacja posiadacza dokumentu]</a:t>
            </a:r>
          </a:p>
          <a:p>
            <a:pPr marL="0" indent="0">
              <a:buNone/>
            </a:pPr>
            <a:r>
              <a:rPr lang="pl-PL" dirty="0"/>
              <a:t>Spełnienie świadczenia do rąk posiadacza legitymowanego treścią papieru wartościowego zwalnia dłużnika, chyba że działał on w złej wierze. </a:t>
            </a:r>
          </a:p>
          <a:p>
            <a:pPr marL="0" indent="0" algn="ctr">
              <a:buNone/>
            </a:pPr>
            <a:r>
              <a:rPr lang="pl-PL" dirty="0"/>
              <a:t>Legitymacja formalna</a:t>
            </a:r>
            <a:r>
              <a:rPr lang="pl-PL" dirty="0">
                <a:sym typeface="Wingdings" panose="05000000000000000000" pitchFamily="2" charset="2"/>
              </a:rPr>
              <a:t> </a:t>
            </a:r>
          </a:p>
          <a:p>
            <a:pPr marL="0" indent="0" algn="just">
              <a:buNone/>
            </a:pP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treść papieru wartościowego </a:t>
            </a:r>
            <a:r>
              <a:rPr lang="pl-PL" b="1" dirty="0"/>
              <a:t>wyczerpująco </a:t>
            </a:r>
            <a:r>
              <a:rPr lang="pl-PL" dirty="0"/>
              <a:t>„udowadnia” </a:t>
            </a:r>
            <a:r>
              <a:rPr lang="pl-PL" b="1" dirty="0"/>
              <a:t>uprawnienie</a:t>
            </a:r>
            <a:r>
              <a:rPr lang="pl-PL" dirty="0"/>
              <a:t> wierzyciela</a:t>
            </a:r>
          </a:p>
          <a:p>
            <a:pPr marL="0" indent="0" algn="just">
              <a:buNone/>
            </a:pPr>
            <a:r>
              <a:rPr lang="pl-PL" dirty="0">
                <a:sym typeface="Wingdings" panose="05000000000000000000" pitchFamily="2" charset="2"/>
              </a:rPr>
              <a:t>w</a:t>
            </a:r>
            <a:r>
              <a:rPr lang="pl-PL" dirty="0"/>
              <a:t>ierzyciel nie ma on obowiązku przedstawiania innych dowodów swojego prawa, by uzyskać świadczenie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/>
              <a:t>dłużnik nie może powstrzymać się od świadczenia do czasu przedstawienia przez wierzyciela innych dowodów uprawnienia (ponieważ popadłby w zwłokę)</a:t>
            </a:r>
          </a:p>
          <a:p>
            <a:pPr marL="0" indent="0" algn="ctr">
              <a:buNone/>
            </a:pPr>
            <a:r>
              <a:rPr lang="pl-PL" dirty="0"/>
              <a:t>ochrona osób dokonujących w dobrej wierze czynności z podmiotami nieuprawnionymi, ale w treści dokumentu wskazanymi jako uprawnione</a:t>
            </a:r>
          </a:p>
        </p:txBody>
      </p:sp>
    </p:spTree>
    <p:extLst>
      <p:ext uri="{BB962C8B-B14F-4D97-AF65-F5344CB8AC3E}">
        <p14:creationId xmlns="" xmlns:p14="http://schemas.microsoft.com/office/powerpoint/2010/main" val="97239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6D0CA95-D3CF-4759-9B71-1360E8800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Papiery wartościowe imienne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F2C96C8-E24D-4022-BE34-646471F6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" y="1368425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Art. 921</a:t>
            </a:r>
            <a:r>
              <a:rPr lang="pl-PL" baseline="30000" dirty="0"/>
              <a:t>8</a:t>
            </a:r>
            <a:r>
              <a:rPr lang="pl-PL" dirty="0"/>
              <a:t> [Dokumenty imienne]</a:t>
            </a:r>
          </a:p>
          <a:p>
            <a:pPr marL="0" indent="0" algn="just">
              <a:buNone/>
            </a:pPr>
            <a:r>
              <a:rPr lang="pl-PL" dirty="0"/>
              <a:t>Papiery wartościowe imienne </a:t>
            </a:r>
            <a:r>
              <a:rPr lang="pl-PL" b="1" dirty="0"/>
              <a:t>legitymują osobę </a:t>
            </a:r>
            <a:r>
              <a:rPr lang="pl-PL" b="1" u="sng" dirty="0">
                <a:solidFill>
                  <a:srgbClr val="FF0000"/>
                </a:solidFill>
              </a:rPr>
              <a:t>imiennie</a:t>
            </a:r>
            <a:r>
              <a:rPr lang="pl-PL" b="1" dirty="0"/>
              <a:t> wskazaną w treści dokumentu.</a:t>
            </a:r>
            <a:r>
              <a:rPr lang="pl-PL" dirty="0"/>
              <a:t> Przeniesienie praw następuje przez </a:t>
            </a:r>
            <a:r>
              <a:rPr lang="pl-PL" b="1" dirty="0">
                <a:solidFill>
                  <a:srgbClr val="FF0000"/>
                </a:solidFill>
              </a:rPr>
              <a:t>przelew</a:t>
            </a:r>
            <a:r>
              <a:rPr lang="pl-PL" dirty="0"/>
              <a:t> połączony z </a:t>
            </a:r>
            <a:r>
              <a:rPr lang="pl-PL" b="1" dirty="0">
                <a:solidFill>
                  <a:srgbClr val="FF0000"/>
                </a:solidFill>
              </a:rPr>
              <a:t>wydaniem</a:t>
            </a:r>
            <a:r>
              <a:rPr lang="pl-PL" dirty="0"/>
              <a:t> dokumentu.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/>
              <a:t>osoba uprawnionego jest imiennie wskazana (np. obligacje imienne)</a:t>
            </a:r>
          </a:p>
          <a:p>
            <a:pPr marL="0" indent="0" algn="just">
              <a:buNone/>
            </a:pP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zobowiązany może powstrzymać się się ze spełnieniem świadczenia, jeżeli </a:t>
            </a:r>
            <a:r>
              <a:rPr lang="pl-PL" b="1" dirty="0"/>
              <a:t>żądający go nie przedkłada dokumentu </a:t>
            </a:r>
          </a:p>
          <a:p>
            <a:pPr marL="0" indent="0" algn="just">
              <a:buNone/>
            </a:pP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 gdyby zobowiązany spełnił świadczenie mimo nieprzedłożenia mu dokumentu, nie zwalnia się ze zobowiązania, o ile odbiorca świadczenia nie jest uprawniony </a:t>
            </a:r>
          </a:p>
          <a:p>
            <a:pPr marL="0" indent="0" algn="just">
              <a:buNone/>
            </a:pPr>
            <a:r>
              <a:rPr lang="pl-PL" dirty="0">
                <a:sym typeface="Wingdings" panose="05000000000000000000" pitchFamily="2" charset="2"/>
              </a:rPr>
              <a:t>d</a:t>
            </a:r>
            <a:r>
              <a:rPr lang="pl-PL" dirty="0"/>
              <a:t>łużnik spełniający w dobrej wierze świadczenie do rąk osoby przedkładającej dokument i wymienionej w jego treści zwolni się ze zobowiązania, nawet gdyby osoba przedkładająca dokument nie była uprawniona</a:t>
            </a:r>
          </a:p>
        </p:txBody>
      </p:sp>
    </p:spTree>
    <p:extLst>
      <p:ext uri="{BB962C8B-B14F-4D97-AF65-F5344CB8AC3E}">
        <p14:creationId xmlns="" xmlns:p14="http://schemas.microsoft.com/office/powerpoint/2010/main" val="219485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EB9F2F6-3594-459E-82C7-AEC3A957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Papiery wartościowe na zlecenie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B0C3932-47E6-45BA-9D4F-84C9D066A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921</a:t>
            </a:r>
            <a:r>
              <a:rPr lang="pl-PL" baseline="30000" dirty="0"/>
              <a:t>9</a:t>
            </a:r>
            <a:r>
              <a:rPr lang="pl-PL" dirty="0"/>
              <a:t> [Dokumenty na zlecenie; indos]</a:t>
            </a:r>
          </a:p>
          <a:p>
            <a:pPr marL="0" indent="0">
              <a:buNone/>
            </a:pPr>
            <a:r>
              <a:rPr lang="pl-PL" dirty="0"/>
              <a:t>§ 1. Papiery wartościowe na zlecenie </a:t>
            </a:r>
            <a:r>
              <a:rPr lang="pl-PL" b="1" dirty="0"/>
              <a:t>legitymują </a:t>
            </a:r>
            <a:r>
              <a:rPr lang="pl-PL" b="1" dirty="0">
                <a:solidFill>
                  <a:srgbClr val="FF0000"/>
                </a:solidFill>
              </a:rPr>
              <a:t>osobę wymienioną w dokumencie</a:t>
            </a:r>
            <a:r>
              <a:rPr lang="pl-PL" b="1" dirty="0"/>
              <a:t> oraz </a:t>
            </a:r>
            <a:r>
              <a:rPr lang="pl-PL" b="1" dirty="0">
                <a:solidFill>
                  <a:srgbClr val="FF0000"/>
                </a:solidFill>
              </a:rPr>
              <a:t>każdego, na kogo prawa zostały przeniesione przez </a:t>
            </a:r>
            <a:r>
              <a:rPr lang="pl-PL" b="1" cap="small" dirty="0">
                <a:solidFill>
                  <a:srgbClr val="FF0000"/>
                </a:solidFill>
              </a:rPr>
              <a:t>indos.</a:t>
            </a:r>
          </a:p>
          <a:p>
            <a:pPr marL="0" indent="0">
              <a:buNone/>
            </a:pPr>
            <a:r>
              <a:rPr lang="pl-PL" dirty="0"/>
              <a:t>§ 2. </a:t>
            </a:r>
            <a:r>
              <a:rPr lang="pl-PL" b="1" dirty="0"/>
              <a:t>Indos jest pisemnym oświadczeniem umieszczonym na papierze wartościowym na zlecenie i zawierającym co najmniej podpis zbywcy, oznaczającym przeniesienie praw na inną osobę.</a:t>
            </a:r>
          </a:p>
          <a:p>
            <a:pPr marL="0" indent="0">
              <a:buNone/>
            </a:pPr>
            <a:r>
              <a:rPr lang="pl-PL" dirty="0"/>
              <a:t>§ 3. Do przeniesienia praw z dokumentu potrzebne jest jego </a:t>
            </a:r>
            <a:r>
              <a:rPr lang="pl-PL" b="1" dirty="0"/>
              <a:t>wydanie</a:t>
            </a:r>
            <a:r>
              <a:rPr lang="pl-PL" dirty="0"/>
              <a:t> oraz </a:t>
            </a:r>
            <a:r>
              <a:rPr lang="pl-PL" b="1" dirty="0"/>
              <a:t>istnienie nieprzerwanego szeregu indosów.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2881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ACEB854-1246-4A24-8146-462121947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Papiery wartościowe na zlecenie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B3679B3-D63F-445A-A724-9EE9A55E8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wskazują jako uprawnionego osobę </a:t>
            </a:r>
            <a:r>
              <a:rPr lang="pl-PL" b="1" dirty="0"/>
              <a:t>imiennie oznaczoną w</a:t>
            </a:r>
            <a:r>
              <a:rPr lang="pl-PL" dirty="0"/>
              <a:t> dokumencie oraz każdego, kogo uprawniony</a:t>
            </a:r>
            <a:r>
              <a:rPr lang="pl-PL" b="1" dirty="0"/>
              <a:t> wskaże za pomocą indosu</a:t>
            </a:r>
            <a:r>
              <a:rPr lang="pl-PL" b="1" dirty="0">
                <a:sym typeface="Wingdings" panose="05000000000000000000" pitchFamily="2" charset="2"/>
              </a:rPr>
              <a:t></a:t>
            </a:r>
            <a:r>
              <a:rPr lang="pl-PL" dirty="0"/>
              <a:t> zlecenie dłużnikowi spełnienie świadczenie do rąk tej wskazanej przez siebie osoby (np. weksel, czek)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85264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2227</Words>
  <Application>Microsoft Office PowerPoint</Application>
  <PresentationFormat>Niestandardowy</PresentationFormat>
  <Paragraphs>194</Paragraphs>
  <Slides>29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Papiery wartościowe</vt:lpstr>
      <vt:lpstr>Regulacja prawna papierów wartościowych w KC</vt:lpstr>
      <vt:lpstr>Papiery wartościowe</vt:lpstr>
      <vt:lpstr>Przesłanka wydania dokumentu</vt:lpstr>
      <vt:lpstr>Papiery wartościowe</vt:lpstr>
      <vt:lpstr>Legitymacja formalna</vt:lpstr>
      <vt:lpstr>Papiery wartościowe imienne</vt:lpstr>
      <vt:lpstr>Papiery wartościowe na zlecenie</vt:lpstr>
      <vt:lpstr>Papiery wartościowe na zlecenie</vt:lpstr>
      <vt:lpstr>Papiery wartościowe na zlecenie -indos-</vt:lpstr>
      <vt:lpstr>Papiery wartościowe na zlecenie -indos-</vt:lpstr>
      <vt:lpstr>Papier wartościowy na okaziciela</vt:lpstr>
      <vt:lpstr>Papier wartościowy na okaziciela</vt:lpstr>
      <vt:lpstr>Umarzanie papierów wartościowych</vt:lpstr>
      <vt:lpstr>Umarzanie papierów wartościowych</vt:lpstr>
      <vt:lpstr>Znaki legitymacyjne</vt:lpstr>
      <vt:lpstr>Znaki legitymacyjne</vt:lpstr>
      <vt:lpstr>Znaki legitymacyjne a papiery wartościowe</vt:lpstr>
      <vt:lpstr>Weksel</vt:lpstr>
      <vt:lpstr>Weksel</vt:lpstr>
      <vt:lpstr>Weksel</vt:lpstr>
      <vt:lpstr>Weksel trasowany </vt:lpstr>
      <vt:lpstr>Weksel trasowany </vt:lpstr>
      <vt:lpstr>Weksel -forma-</vt:lpstr>
      <vt:lpstr>Forma weksla</vt:lpstr>
      <vt:lpstr>Poręczenie wekslowe  (aval)  </vt:lpstr>
      <vt:lpstr>Weksel in blanco </vt:lpstr>
      <vt:lpstr>Weksel in blanco </vt:lpstr>
      <vt:lpstr>Weksel in blanco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Karolina Drechny-Dolińska</dc:creator>
  <cp:lastModifiedBy>Agata</cp:lastModifiedBy>
  <cp:revision>34</cp:revision>
  <dcterms:created xsi:type="dcterms:W3CDTF">2018-05-23T07:14:24Z</dcterms:created>
  <dcterms:modified xsi:type="dcterms:W3CDTF">2018-06-11T06:17:50Z</dcterms:modified>
</cp:coreProperties>
</file>