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8" r:id="rId4"/>
    <p:sldId id="270" r:id="rId5"/>
    <p:sldId id="264" r:id="rId6"/>
    <p:sldId id="258" r:id="rId7"/>
    <p:sldId id="269" r:id="rId8"/>
    <p:sldId id="271" r:id="rId9"/>
    <p:sldId id="272" r:id="rId10"/>
    <p:sldId id="273" r:id="rId11"/>
    <p:sldId id="274" r:id="rId12"/>
    <p:sldId id="262" r:id="rId13"/>
  </p:sldIdLst>
  <p:sldSz cx="9144000" cy="6858000" type="screen4x3"/>
  <p:notesSz cx="7104063" cy="10234613"/>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4" name="Symbol zastępczy daty 29"/>
          <p:cNvSpPr>
            <a:spLocks noGrp="1"/>
          </p:cNvSpPr>
          <p:nvPr>
            <p:ph type="dt" sz="half" idx="10"/>
          </p:nvPr>
        </p:nvSpPr>
        <p:spPr/>
        <p:txBody>
          <a:bodyPr/>
          <a:lstStyle>
            <a:lvl1pPr>
              <a:defRPr/>
            </a:lvl1pPr>
          </a:lstStyle>
          <a:p>
            <a:pPr>
              <a:defRPr/>
            </a:pPr>
            <a:fld id="{4448686B-80E1-4278-AB61-3A62AEC19E21}" type="datetimeFigureOut">
              <a:rPr lang="pl-PL"/>
              <a:pPr>
                <a:defRPr/>
              </a:pPr>
              <a:t>2016-02-23</a:t>
            </a:fld>
            <a:endParaRPr lang="pl-PL"/>
          </a:p>
        </p:txBody>
      </p:sp>
      <p:sp>
        <p:nvSpPr>
          <p:cNvPr id="5" name="Symbol zastępczy stopki 18"/>
          <p:cNvSpPr>
            <a:spLocks noGrp="1"/>
          </p:cNvSpPr>
          <p:nvPr>
            <p:ph type="ftr" sz="quarter" idx="11"/>
          </p:nvPr>
        </p:nvSpPr>
        <p:spPr/>
        <p:txBody>
          <a:bodyPr/>
          <a:lstStyle>
            <a:lvl1pPr>
              <a:defRPr/>
            </a:lvl1pPr>
          </a:lstStyle>
          <a:p>
            <a:pPr>
              <a:defRPr/>
            </a:pPr>
            <a:endParaRPr lang="pl-PL"/>
          </a:p>
        </p:txBody>
      </p:sp>
      <p:sp>
        <p:nvSpPr>
          <p:cNvPr id="6" name="Symbol zastępczy numeru slajdu 26"/>
          <p:cNvSpPr>
            <a:spLocks noGrp="1"/>
          </p:cNvSpPr>
          <p:nvPr>
            <p:ph type="sldNum" sz="quarter" idx="12"/>
          </p:nvPr>
        </p:nvSpPr>
        <p:spPr/>
        <p:txBody>
          <a:bodyPr/>
          <a:lstStyle>
            <a:lvl1pPr>
              <a:defRPr/>
            </a:lvl1pPr>
          </a:lstStyle>
          <a:p>
            <a:pPr>
              <a:defRPr/>
            </a:pPr>
            <a:fld id="{40ADB217-9FF3-4467-AA91-F06122DD9CD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DDDF75F-5ED8-473B-8F36-0D797DFB955E}" type="datetimeFigureOut">
              <a:rPr lang="pl-PL"/>
              <a:pPr>
                <a:defRPr/>
              </a:pPr>
              <a:t>2016-02-23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53537471-E0AC-41B3-A466-3D96BD66CD1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2F7B3113-E9BB-49C7-82CA-579869616DE9}" type="datetimeFigureOut">
              <a:rPr lang="pl-PL"/>
              <a:pPr>
                <a:defRPr/>
              </a:pPr>
              <a:t>2016-02-23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B16C3D9-EF25-4F30-BD78-683B563E82C5}"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C976A9F9-EEE8-4FC8-A951-2B1718A0437A}" type="datetimeFigureOut">
              <a:rPr lang="pl-PL"/>
              <a:pPr>
                <a:defRPr/>
              </a:pPr>
              <a:t>2016-02-23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D0ACF6E3-2055-4723-B565-45F3B5A60EDE}"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E328283-6C5E-4632-8DBD-885609EBFA2E}" type="datetimeFigureOut">
              <a:rPr lang="pl-PL"/>
              <a:pPr>
                <a:defRPr/>
              </a:pPr>
              <a:t>2016-02-23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A29E107-B0FB-4523-8758-5C348A7729E5}"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6D1BF797-8D2E-42F3-8C84-30254E9E47AD}" type="datetimeFigureOut">
              <a:rPr lang="pl-PL"/>
              <a:pPr>
                <a:defRPr/>
              </a:pPr>
              <a:t>2016-02-23</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763D8327-18CE-4396-B98A-9BA3B48DD29F}"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9"/>
          <p:cNvSpPr>
            <a:spLocks noGrp="1"/>
          </p:cNvSpPr>
          <p:nvPr>
            <p:ph type="dt" sz="half" idx="10"/>
          </p:nvPr>
        </p:nvSpPr>
        <p:spPr/>
        <p:txBody>
          <a:bodyPr/>
          <a:lstStyle>
            <a:lvl1pPr>
              <a:defRPr/>
            </a:lvl1pPr>
          </a:lstStyle>
          <a:p>
            <a:pPr>
              <a:defRPr/>
            </a:pPr>
            <a:fld id="{BD70CF4C-DB36-4A46-974D-0C16EE88055A}" type="datetimeFigureOut">
              <a:rPr lang="pl-PL"/>
              <a:pPr>
                <a:defRPr/>
              </a:pPr>
              <a:t>2016-02-23</a:t>
            </a:fld>
            <a:endParaRPr lang="pl-PL"/>
          </a:p>
        </p:txBody>
      </p:sp>
      <p:sp>
        <p:nvSpPr>
          <p:cNvPr id="8" name="Symbol zastępczy stopki 21"/>
          <p:cNvSpPr>
            <a:spLocks noGrp="1"/>
          </p:cNvSpPr>
          <p:nvPr>
            <p:ph type="ftr" sz="quarter" idx="11"/>
          </p:nvPr>
        </p:nvSpPr>
        <p:spPr/>
        <p:txBody>
          <a:bodyPr/>
          <a:lstStyle>
            <a:lvl1pPr>
              <a:defRPr/>
            </a:lvl1pPr>
          </a:lstStyle>
          <a:p>
            <a:pPr>
              <a:defRPr/>
            </a:pPr>
            <a:endParaRPr lang="pl-PL"/>
          </a:p>
        </p:txBody>
      </p:sp>
      <p:sp>
        <p:nvSpPr>
          <p:cNvPr id="9" name="Symbol zastępczy numeru slajdu 17"/>
          <p:cNvSpPr>
            <a:spLocks noGrp="1"/>
          </p:cNvSpPr>
          <p:nvPr>
            <p:ph type="sldNum" sz="quarter" idx="12"/>
          </p:nvPr>
        </p:nvSpPr>
        <p:spPr/>
        <p:txBody>
          <a:bodyPr/>
          <a:lstStyle>
            <a:lvl1pPr>
              <a:defRPr/>
            </a:lvl1pPr>
          </a:lstStyle>
          <a:p>
            <a:pPr>
              <a:defRPr/>
            </a:pPr>
            <a:fld id="{56839D59-64F0-4321-B328-ABF513FCEC53}"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198AA277-776D-4151-9EE5-D815770274E0}" type="datetimeFigureOut">
              <a:rPr lang="pl-PL"/>
              <a:pPr>
                <a:defRPr/>
              </a:pPr>
              <a:t>2016-02-23</a:t>
            </a:fld>
            <a:endParaRPr lang="pl-PL"/>
          </a:p>
        </p:txBody>
      </p:sp>
      <p:sp>
        <p:nvSpPr>
          <p:cNvPr id="4" name="Symbol zastępczy stopki 21"/>
          <p:cNvSpPr>
            <a:spLocks noGrp="1"/>
          </p:cNvSpPr>
          <p:nvPr>
            <p:ph type="ftr" sz="quarter" idx="11"/>
          </p:nvPr>
        </p:nvSpPr>
        <p:spPr/>
        <p:txBody>
          <a:bodyPr/>
          <a:lstStyle>
            <a:lvl1pPr>
              <a:defRPr/>
            </a:lvl1pPr>
          </a:lstStyle>
          <a:p>
            <a:pPr>
              <a:defRPr/>
            </a:pPr>
            <a:endParaRPr lang="pl-PL"/>
          </a:p>
        </p:txBody>
      </p:sp>
      <p:sp>
        <p:nvSpPr>
          <p:cNvPr id="5" name="Symbol zastępczy numeru slajdu 17"/>
          <p:cNvSpPr>
            <a:spLocks noGrp="1"/>
          </p:cNvSpPr>
          <p:nvPr>
            <p:ph type="sldNum" sz="quarter" idx="12"/>
          </p:nvPr>
        </p:nvSpPr>
        <p:spPr/>
        <p:txBody>
          <a:bodyPr/>
          <a:lstStyle>
            <a:lvl1pPr>
              <a:defRPr/>
            </a:lvl1pPr>
          </a:lstStyle>
          <a:p>
            <a:pPr>
              <a:defRPr/>
            </a:pPr>
            <a:fld id="{FE8DF03B-6C4B-4511-ADB7-4FAF7E077EC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7B97501B-62B6-4671-8ECB-9A1178CB074D}" type="datetimeFigureOut">
              <a:rPr lang="pl-PL"/>
              <a:pPr>
                <a:defRPr/>
              </a:pPr>
              <a:t>2016-02-23</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5E7CD656-578F-45B1-9ADE-1A99A02281C9}"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C1D8DA5B-7C4D-4F92-A8C5-F7037CBE7FAC}" type="datetimeFigureOut">
              <a:rPr lang="pl-PL"/>
              <a:pPr>
                <a:defRPr/>
              </a:pPr>
              <a:t>2016-02-23</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F9500D4A-757F-4956-A9A5-DA0D70C80A3F}"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ze ściętym i zaokrąglonym rogiem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ójkąt prostokątny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olny kształt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ytuł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l-PL" smtClean="0"/>
              <a:t>Kliknij, aby edytować styl</a:t>
            </a:r>
            <a:endParaRPr lang="en-US"/>
          </a:p>
        </p:txBody>
      </p:sp>
      <p:sp>
        <p:nvSpPr>
          <p:cNvPr id="4" name="Symbol zastępczy tekstu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l-PL" smtClean="0"/>
              <a:t>Kliknij, aby edytować style wzorca tekstu</a:t>
            </a:r>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4"/>
          <p:cNvSpPr>
            <a:spLocks noGrp="1"/>
          </p:cNvSpPr>
          <p:nvPr>
            <p:ph type="dt" sz="half" idx="10"/>
          </p:nvPr>
        </p:nvSpPr>
        <p:spPr/>
        <p:txBody>
          <a:bodyPr/>
          <a:lstStyle>
            <a:lvl1pPr>
              <a:defRPr/>
            </a:lvl1pPr>
          </a:lstStyle>
          <a:p>
            <a:pPr>
              <a:defRPr/>
            </a:pPr>
            <a:fld id="{9B108747-3DB5-4145-9902-FDD45AA091CB}" type="datetimeFigureOut">
              <a:rPr lang="pl-PL"/>
              <a:pPr>
                <a:defRPr/>
              </a:pPr>
              <a:t>2016-02-23</a:t>
            </a:fld>
            <a:endParaRPr lang="pl-PL"/>
          </a:p>
        </p:txBody>
      </p:sp>
      <p:sp>
        <p:nvSpPr>
          <p:cNvPr id="10" name="Symbol zastępczy stopki 5"/>
          <p:cNvSpPr>
            <a:spLocks noGrp="1"/>
          </p:cNvSpPr>
          <p:nvPr>
            <p:ph type="ftr" sz="quarter" idx="11"/>
          </p:nvPr>
        </p:nvSpPr>
        <p:spPr/>
        <p:txBody>
          <a:bodyPr/>
          <a:lstStyle>
            <a:lvl1pPr>
              <a:defRPr/>
            </a:lvl1pPr>
          </a:lstStyle>
          <a:p>
            <a:pPr>
              <a:defRPr/>
            </a:pPr>
            <a:endParaRPr lang="pl-PL"/>
          </a:p>
        </p:txBody>
      </p:sp>
      <p:sp>
        <p:nvSpPr>
          <p:cNvPr id="11" name="Symbol zastępczy numeru slajdu 6"/>
          <p:cNvSpPr>
            <a:spLocks noGrp="1"/>
          </p:cNvSpPr>
          <p:nvPr>
            <p:ph type="sldNum" sz="quarter" idx="12"/>
          </p:nvPr>
        </p:nvSpPr>
        <p:spPr>
          <a:xfrm>
            <a:off x="8077200" y="6356350"/>
            <a:ext cx="609600" cy="365125"/>
          </a:xfrm>
        </p:spPr>
        <p:txBody>
          <a:bodyPr/>
          <a:lstStyle>
            <a:lvl1pPr>
              <a:defRPr/>
            </a:lvl1pPr>
          </a:lstStyle>
          <a:p>
            <a:pPr>
              <a:defRPr/>
            </a:pPr>
            <a:fld id="{E5ED1329-AC81-412F-A932-AE013D5842F3}"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ymbol zastępczy tytułu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BD75615-49EF-4832-8558-7C3B421548DE}" type="datetimeFigureOut">
              <a:rPr lang="pl-PL"/>
              <a:pPr>
                <a:defRPr/>
              </a:pPr>
              <a:t>2016-02-23</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3F0C878-A010-4CCD-A672-D6A52BEE913D}" type="slidenum">
              <a:rPr lang="pl-PL"/>
              <a:pPr>
                <a:defRPr/>
              </a:pPr>
              <a:t>‹#›</a:t>
            </a:fld>
            <a:endParaRPr lang="pl-PL"/>
          </a:p>
        </p:txBody>
      </p:sp>
      <p:grpSp>
        <p:nvGrpSpPr>
          <p:cNvPr id="1033" name="Grupa 1"/>
          <p:cNvGrpSpPr>
            <a:grpSpLocks/>
          </p:cNvGrpSpPr>
          <p:nvPr/>
        </p:nvGrpSpPr>
        <p:grpSpPr bwMode="auto">
          <a:xfrm>
            <a:off x="-19050" y="203200"/>
            <a:ext cx="9180513" cy="647700"/>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3528" y="620688"/>
            <a:ext cx="8424936" cy="4032447"/>
          </a:xfrm>
        </p:spPr>
        <p:txBody>
          <a:bodyPr>
            <a:noAutofit/>
          </a:bodyPr>
          <a:lstStyle/>
          <a:p>
            <a:pPr algn="ctr" fontAlgn="auto">
              <a:spcAft>
                <a:spcPts val="0"/>
              </a:spcAft>
              <a:defRPr/>
            </a:pPr>
            <a:r>
              <a:rPr lang="pl-PL" sz="4400" b="0" dirty="0" smtClean="0"/>
              <a:t>Zygota, płód, dziecko- rozważania wokół ochrony prawnej dziecka poczętego</a:t>
            </a:r>
            <a:endParaRPr lang="pl-PL" sz="4400" dirty="0">
              <a:solidFill>
                <a:schemeClr val="tx1">
                  <a:lumMod val="95000"/>
                </a:schemeClr>
              </a:solidFill>
            </a:endParaRPr>
          </a:p>
        </p:txBody>
      </p:sp>
      <p:sp>
        <p:nvSpPr>
          <p:cNvPr id="3" name="Podtytuł 2"/>
          <p:cNvSpPr>
            <a:spLocks noGrp="1"/>
          </p:cNvSpPr>
          <p:nvPr>
            <p:ph type="subTitle" idx="1"/>
          </p:nvPr>
        </p:nvSpPr>
        <p:spPr>
          <a:xfrm>
            <a:off x="971600" y="5589240"/>
            <a:ext cx="7853362" cy="960908"/>
          </a:xfrm>
        </p:spPr>
        <p:txBody>
          <a:bodyPr>
            <a:normAutofit fontScale="47500" lnSpcReduction="20000"/>
          </a:bodyPr>
          <a:lstStyle/>
          <a:p>
            <a:pPr marR="0">
              <a:lnSpc>
                <a:spcPct val="90000"/>
              </a:lnSpc>
            </a:pPr>
            <a:endParaRPr lang="pl-PL" sz="2400" dirty="0" smtClean="0"/>
          </a:p>
          <a:p>
            <a:pPr marR="0">
              <a:lnSpc>
                <a:spcPct val="90000"/>
              </a:lnSpc>
            </a:pPr>
            <a:endParaRPr lang="pl-PL" sz="2400" dirty="0" smtClean="0"/>
          </a:p>
          <a:p>
            <a:pPr marR="0">
              <a:lnSpc>
                <a:spcPct val="90000"/>
              </a:lnSpc>
            </a:pPr>
            <a:endParaRPr lang="pl-PL" sz="2400" dirty="0" smtClean="0"/>
          </a:p>
          <a:p>
            <a:pPr marR="0">
              <a:lnSpc>
                <a:spcPct val="90000"/>
              </a:lnSpc>
            </a:pPr>
            <a:r>
              <a:rPr lang="pl-PL" sz="5100" dirty="0" smtClean="0"/>
              <a:t> mgr Magdalena Debita</a:t>
            </a:r>
          </a:p>
        </p:txBody>
      </p:sp>
      <p:sp>
        <p:nvSpPr>
          <p:cNvPr id="4" name="pole tekstowe 3"/>
          <p:cNvSpPr txBox="1"/>
          <p:nvPr/>
        </p:nvSpPr>
        <p:spPr>
          <a:xfrm>
            <a:off x="395536" y="4869160"/>
            <a:ext cx="4176464" cy="923330"/>
          </a:xfrm>
          <a:prstGeom prst="rect">
            <a:avLst/>
          </a:prstGeom>
          <a:noFill/>
        </p:spPr>
        <p:txBody>
          <a:bodyPr wrap="square" rtlCol="0">
            <a:spAutoFit/>
          </a:bodyPr>
          <a:lstStyle/>
          <a:p>
            <a:r>
              <a:rPr lang="pl-PL" dirty="0" smtClean="0"/>
              <a:t>Projekt zrealizowany w ramach Programu Operacyjnego Kapitał Ludzki </a:t>
            </a:r>
          </a:p>
          <a:p>
            <a:r>
              <a:rPr lang="pl-PL" dirty="0" err="1" smtClean="0"/>
              <a:t>Poddziałanie</a:t>
            </a:r>
            <a:r>
              <a:rPr lang="pl-PL" dirty="0" smtClean="0"/>
              <a:t> 4.1.1.</a:t>
            </a:r>
            <a:endParaRPr lang="pl-PL" dirty="0"/>
          </a:p>
        </p:txBody>
      </p:sp>
      <p:pic>
        <p:nvPicPr>
          <p:cNvPr id="10242" name="Picture 2" descr="http://www.radomsko.pl/_zdjecia/kl/kl3_1.jpg"/>
          <p:cNvPicPr>
            <a:picLocks noChangeAspect="1" noChangeArrowheads="1"/>
          </p:cNvPicPr>
          <p:nvPr/>
        </p:nvPicPr>
        <p:blipFill>
          <a:blip r:embed="rId2" cstate="print"/>
          <a:srcRect/>
          <a:stretch>
            <a:fillRect/>
          </a:stretch>
        </p:blipFill>
        <p:spPr bwMode="auto">
          <a:xfrm>
            <a:off x="467544" y="5733256"/>
            <a:ext cx="4392488" cy="8740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t/>
            </a:r>
            <a:br>
              <a:rPr lang="pl-PL" sz="3200" b="1" dirty="0" smtClean="0"/>
            </a:br>
            <a:r>
              <a:rPr lang="pl-PL" sz="3200" b="1" dirty="0" smtClean="0"/>
              <a:t/>
            </a:r>
            <a:br>
              <a:rPr lang="pl-PL" sz="3200" b="1" dirty="0" smtClean="0"/>
            </a:br>
            <a:r>
              <a:rPr lang="pl-PL" sz="3200" b="1" dirty="0" smtClean="0"/>
              <a:t/>
            </a:r>
            <a:br>
              <a:rPr lang="pl-PL" sz="3200" b="1" dirty="0" smtClean="0"/>
            </a:br>
            <a:r>
              <a:rPr lang="pl-PL" sz="3200" b="1" dirty="0" smtClean="0"/>
              <a:t/>
            </a:r>
            <a:br>
              <a:rPr lang="pl-PL" sz="3200" b="1" dirty="0" smtClean="0"/>
            </a:br>
            <a:r>
              <a:rPr lang="pl-PL" sz="3200" b="1" dirty="0" smtClean="0"/>
              <a:t/>
            </a:r>
            <a:br>
              <a:rPr lang="pl-PL" sz="3200" b="1" dirty="0" smtClean="0"/>
            </a:br>
            <a:r>
              <a:rPr lang="pl-PL" b="1" dirty="0" smtClean="0"/>
              <a:t/>
            </a:r>
            <a:br>
              <a:rPr lang="pl-PL" b="1" dirty="0" smtClean="0"/>
            </a:br>
            <a:r>
              <a:rPr lang="pl-PL" sz="3200" b="1" dirty="0" smtClean="0"/>
              <a:t>Sytuacja prawna płodu w Polsce na podstawie przepisów prawa cywilnego</a:t>
            </a:r>
            <a:endParaRPr lang="pl-PL" sz="3200" dirty="0"/>
          </a:p>
        </p:txBody>
      </p:sp>
      <p:sp>
        <p:nvSpPr>
          <p:cNvPr id="3" name="Symbol zastępczy zawartości 2"/>
          <p:cNvSpPr>
            <a:spLocks noGrp="1"/>
          </p:cNvSpPr>
          <p:nvPr>
            <p:ph idx="1"/>
          </p:nvPr>
        </p:nvSpPr>
        <p:spPr/>
        <p:txBody>
          <a:bodyPr/>
          <a:lstStyle/>
          <a:p>
            <a:r>
              <a:rPr lang="pl-PL" dirty="0" smtClean="0"/>
              <a:t>„Prawo do życia podlega ochronie, w tym również w </a:t>
            </a:r>
            <a:r>
              <a:rPr lang="pl-PL" dirty="0" err="1" smtClean="0"/>
              <a:t>fazieprenatalnej</a:t>
            </a:r>
            <a:r>
              <a:rPr lang="pl-PL" dirty="0" smtClean="0"/>
              <a:t> </a:t>
            </a:r>
            <a:r>
              <a:rPr lang="pl-PL" dirty="0" smtClean="0"/>
              <a:t>w granicach określonych w ustawie</a:t>
            </a:r>
            <a:r>
              <a:rPr lang="pl-PL" dirty="0" smtClean="0"/>
              <a:t>”</a:t>
            </a:r>
          </a:p>
          <a:p>
            <a:pPr>
              <a:buNone/>
            </a:pPr>
            <a:r>
              <a:rPr lang="pl-PL" sz="1200" dirty="0" smtClean="0"/>
              <a:t>	Ustawa </a:t>
            </a:r>
            <a:r>
              <a:rPr lang="pl-PL" sz="1200" dirty="0" smtClean="0"/>
              <a:t>z dnia 7 stycznia 1993 roku o planowaniu rodziny, ochronie płodu ludzkiego i warunkach dopuszczalności przerywania ciąży (</a:t>
            </a:r>
            <a:r>
              <a:rPr lang="pl-PL" sz="1200" dirty="0" err="1" smtClean="0"/>
              <a:t>Dz.U</a:t>
            </a:r>
            <a:r>
              <a:rPr lang="pl-PL" sz="1200" dirty="0" smtClean="0"/>
              <a:t>. 1993, nr 17, poz. 78 ze zm</a:t>
            </a:r>
            <a:r>
              <a:rPr lang="pl-PL" sz="1200" dirty="0" smtClean="0"/>
              <a:t>.).</a:t>
            </a:r>
          </a:p>
          <a:p>
            <a:r>
              <a:rPr lang="pl-PL" dirty="0" smtClean="0"/>
              <a:t>„</a:t>
            </a:r>
            <a:r>
              <a:rPr lang="pl-PL" dirty="0" smtClean="0"/>
              <a:t>każdy człowiek od momentu urodzenia ma zdolność prawną</a:t>
            </a:r>
            <a:r>
              <a:rPr lang="pl-PL" dirty="0" smtClean="0"/>
              <a:t>” – pierwotne brzmienie art. 8: </a:t>
            </a:r>
            <a:r>
              <a:rPr lang="pl-PL" dirty="0" smtClean="0"/>
              <a:t>„Zdolność prawną ma również dziecko poczęte; jednakże prawa i zobowiązania majątkowe uzyskuje ono pod warunkiem, że urodzi się żywe”. Wskazany przepis obowiązywał do 4 stycznia 1997 roku. </a:t>
            </a:r>
            <a:endParaRPr lang="pl-PL" dirty="0" smtClean="0"/>
          </a:p>
          <a:p>
            <a:pPr>
              <a:buNone/>
            </a:pPr>
            <a:r>
              <a:rPr lang="pl-PL" sz="1000" dirty="0" smtClean="0"/>
              <a:t>	</a:t>
            </a:r>
            <a:r>
              <a:rPr lang="pl-PL" sz="1200" dirty="0" smtClean="0"/>
              <a:t>Ustawa </a:t>
            </a:r>
            <a:r>
              <a:rPr lang="pl-PL" sz="1200" dirty="0" smtClean="0"/>
              <a:t>z dnia 23 kwietnia 1964 r. – Kodeks cywilny (Dz. U. z 1964 r. Nr 16, poz. 93)</a:t>
            </a:r>
            <a:endParaRPr lang="pl-PL" sz="1200" dirty="0" smtClean="0"/>
          </a:p>
          <a:p>
            <a:pPr>
              <a:buNone/>
            </a:pPr>
            <a:endParaRPr lang="pl-PL"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48680"/>
            <a:ext cx="8229600" cy="1143000"/>
          </a:xfrm>
        </p:spPr>
        <p:txBody>
          <a:bodyPr/>
          <a:lstStyle/>
          <a:p>
            <a:r>
              <a:rPr lang="pl-PL" sz="2800" b="1" dirty="0" smtClean="0"/>
              <a:t>Sytuacja prawna płodu w Polsce na podstawie przepisów prawa </a:t>
            </a:r>
            <a:r>
              <a:rPr lang="pl-PL" sz="2800" b="1" dirty="0" smtClean="0"/>
              <a:t>karnego</a:t>
            </a:r>
            <a:endParaRPr lang="pl-PL" dirty="0"/>
          </a:p>
        </p:txBody>
      </p:sp>
      <p:sp>
        <p:nvSpPr>
          <p:cNvPr id="3" name="Symbol zastępczy zawartości 2"/>
          <p:cNvSpPr>
            <a:spLocks noGrp="1"/>
          </p:cNvSpPr>
          <p:nvPr>
            <p:ph idx="1"/>
          </p:nvPr>
        </p:nvSpPr>
        <p:spPr>
          <a:xfrm>
            <a:off x="179512" y="1700808"/>
            <a:ext cx="8712968" cy="4824535"/>
          </a:xfrm>
        </p:spPr>
        <p:txBody>
          <a:bodyPr/>
          <a:lstStyle/>
          <a:p>
            <a:r>
              <a:rPr lang="pl-PL" dirty="0" smtClean="0"/>
              <a:t>art. 152, 153 oraz 154 Kodeksu </a:t>
            </a:r>
            <a:r>
              <a:rPr lang="pl-PL" dirty="0" smtClean="0"/>
              <a:t>karnego</a:t>
            </a:r>
          </a:p>
          <a:p>
            <a:pPr algn="just"/>
            <a:r>
              <a:rPr lang="pl-PL" sz="2000" dirty="0" smtClean="0"/>
              <a:t>W art. 152 k.k. wskazano, że osoba, która za zgodą kobiety przerywa jej ciążę z naruszeniem przepisów ustawowych, naraża się na sankcję w postaci kary pozbawienia wolności do lat 3. Pomocnictwo lub nakłanianie do tego czynu są zagrożone sankcją karną o identycznej wysokości</a:t>
            </a:r>
            <a:r>
              <a:rPr lang="pl-PL" sz="2000" dirty="0" smtClean="0"/>
              <a:t>.</a:t>
            </a:r>
          </a:p>
          <a:p>
            <a:pPr algn="just"/>
            <a:r>
              <a:rPr lang="pl-PL" sz="2000" dirty="0" smtClean="0"/>
              <a:t>W art. 153 k.k. ustawodawca obłożył sankcją karną w postaci kary pozbawienia wolności od 6 miesięcy do 8 lat (a w sytuacji, gdy dziecko poczęte osiągnęło już zdolność do samodzielnego życia poza organizmem kobiety ciężarnej – od 1 roku do 10 lat) czyn polegający na przerwaniu ciąży bez zgody kobiety. </a:t>
            </a:r>
            <a:endParaRPr lang="pl-PL" sz="2000" dirty="0" smtClean="0"/>
          </a:p>
          <a:p>
            <a:pPr algn="just"/>
            <a:r>
              <a:rPr lang="pl-PL" sz="2000" dirty="0" smtClean="0"/>
              <a:t>art</a:t>
            </a:r>
            <a:r>
              <a:rPr lang="pl-PL" sz="2000" dirty="0" smtClean="0"/>
              <a:t>. 154 k.k., ewentualna śmierć matki w następstwie tego czynu, jest karana w polskim prawie karnym surowiej, bo karą pozbawienia wolności od 1 roku do 10 lat, bądź od 2 lat do 12 lat.</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ymbol zastępczy zawartości 2"/>
          <p:cNvSpPr>
            <a:spLocks noGrp="1"/>
          </p:cNvSpPr>
          <p:nvPr>
            <p:ph idx="1"/>
          </p:nvPr>
        </p:nvSpPr>
        <p:spPr/>
        <p:txBody>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lgn="r">
              <a:buNone/>
            </a:pPr>
            <a:r>
              <a:rPr lang="pl-PL" dirty="0" smtClean="0"/>
              <a:t>Dziękuję za uwagę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3"/>
            <a:ext cx="8229600" cy="5487888"/>
          </a:xfrm>
        </p:spPr>
        <p:txBody>
          <a:bodyPr>
            <a:normAutofit/>
          </a:bodyPr>
          <a:lstStyle/>
          <a:p>
            <a:pPr marL="274320" indent="-274320" algn="just" fontAlgn="auto">
              <a:spcAft>
                <a:spcPts val="0"/>
              </a:spcAft>
              <a:buClr>
                <a:schemeClr val="accent3"/>
              </a:buClr>
              <a:buNone/>
              <a:defRPr/>
            </a:pPr>
            <a:r>
              <a:rPr lang="pl-PL" sz="3200" dirty="0" smtClean="0"/>
              <a:t>	Z punktu widzenia medycznego problematyka ochrony takiego życia jest szeroko rozumiana i wpisuje się w ogólny kontekst zawodowy. W myśl takiego rozumienia embrion już jest życiem, jako że niezależnie od tego, czy według innych środowisk posiada podmiotowość typową człowiekowi czy też nie, należy mu się przyglądać oraz chronić go przed szkodliwym działaniem rozmaitych czynników wewnętrznych i zewnętrznych.</a:t>
            </a:r>
            <a:endParaRPr lang="pl-PL"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7-1__Ewa_Goncikowska_thumb_005.jpg"/>
          <p:cNvPicPr>
            <a:picLocks noGrp="1" noChangeAspect="1"/>
          </p:cNvPicPr>
          <p:nvPr>
            <p:ph idx="1"/>
          </p:nvPr>
        </p:nvPicPr>
        <p:blipFill>
          <a:blip r:embed="rId2" cstate="print"/>
          <a:stretch>
            <a:fillRect/>
          </a:stretch>
        </p:blipFill>
        <p:spPr>
          <a:xfrm>
            <a:off x="251520" y="396480"/>
            <a:ext cx="8640960" cy="6102678"/>
          </a:xfrm>
        </p:spPr>
      </p:pic>
      <p:sp>
        <p:nvSpPr>
          <p:cNvPr id="5" name="pole tekstowe 4"/>
          <p:cNvSpPr txBox="1"/>
          <p:nvPr/>
        </p:nvSpPr>
        <p:spPr>
          <a:xfrm>
            <a:off x="971600" y="5805264"/>
            <a:ext cx="7128792" cy="215444"/>
          </a:xfrm>
          <a:prstGeom prst="rect">
            <a:avLst/>
          </a:prstGeom>
          <a:noFill/>
        </p:spPr>
        <p:txBody>
          <a:bodyPr wrap="square" rtlCol="0">
            <a:spAutoFit/>
          </a:bodyPr>
          <a:lstStyle/>
          <a:p>
            <a:r>
              <a:rPr lang="pl-PL" sz="800" dirty="0" smtClean="0"/>
              <a:t>Źródło: Ewa </a:t>
            </a:r>
            <a:r>
              <a:rPr lang="pl-PL" sz="800" dirty="0" err="1" smtClean="0"/>
              <a:t>Grocikowska</a:t>
            </a:r>
            <a:r>
              <a:rPr lang="pl-PL" sz="800" dirty="0" smtClean="0"/>
              <a:t>, </a:t>
            </a:r>
            <a:r>
              <a:rPr lang="pl-PL" sz="800" i="1" dirty="0" smtClean="0"/>
              <a:t>http://presenter.qbrick.com/?pguid=94b75653-86a4-4df3-9b01-5cc027dd3909, 20.01.2016</a:t>
            </a:r>
            <a:endParaRPr lang="pl-PL" sz="8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559897"/>
          </a:xfrm>
        </p:spPr>
        <p:txBody>
          <a:bodyPr/>
          <a:lstStyle/>
          <a:p>
            <a:pPr algn="just">
              <a:buNone/>
            </a:pPr>
            <a:r>
              <a:rPr lang="pl-PL" dirty="0" smtClean="0"/>
              <a:t>	</a:t>
            </a:r>
            <a:r>
              <a:rPr lang="pl-PL" sz="2800" dirty="0" smtClean="0"/>
              <a:t>Podstawową </a:t>
            </a:r>
            <a:r>
              <a:rPr lang="pl-PL" sz="2800" dirty="0" smtClean="0"/>
              <a:t>różnicą między spojrzeniem </a:t>
            </a:r>
            <a:r>
              <a:rPr lang="pl-PL" sz="2800" dirty="0" smtClean="0"/>
              <a:t>medycznym, </a:t>
            </a:r>
            <a:r>
              <a:rPr lang="pl-PL" sz="2800" dirty="0" smtClean="0"/>
              <a:t>a bioetycznym na podmiotowość embrionu jest fakt, iż w tym pierwszym nie broni się życia za wszelką cenę, z kolei dla wielu osób opowiadających się za wzmocnieniem oddziaływania bioetycznego na środowisko lekarskie postuluje się tezę o wyższej konieczności ochrony każdego życia, gdyż przypisuje się mu indywidualną podmiotowość – niezależnie od tego, czy na przykład dziecko urodzi się żywe, </a:t>
            </a:r>
            <a:r>
              <a:rPr lang="pl-PL" sz="2800" dirty="0" smtClean="0"/>
              <a:t>        z określonymi </a:t>
            </a:r>
            <a:r>
              <a:rPr lang="pl-PL" sz="2800" dirty="0" smtClean="0"/>
              <a:t>wadami genetycznymi, czy też nastąpi obumarcie płodu. </a:t>
            </a:r>
            <a:endParaRPr lang="pl-PL"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76672"/>
            <a:ext cx="8229600" cy="864096"/>
          </a:xfrm>
        </p:spPr>
        <p:txBody>
          <a:bodyPr/>
          <a:lstStyle/>
          <a:p>
            <a:r>
              <a:rPr lang="pl-PL" dirty="0" smtClean="0"/>
              <a:t>Projekty ustaw</a:t>
            </a:r>
            <a:endParaRPr lang="pl-PL" dirty="0"/>
          </a:p>
        </p:txBody>
      </p:sp>
      <p:sp>
        <p:nvSpPr>
          <p:cNvPr id="3" name="Symbol zastępczy zawartości 2"/>
          <p:cNvSpPr>
            <a:spLocks noGrp="1"/>
          </p:cNvSpPr>
          <p:nvPr>
            <p:ph idx="1"/>
          </p:nvPr>
        </p:nvSpPr>
        <p:spPr>
          <a:xfrm>
            <a:off x="251520" y="1340768"/>
            <a:ext cx="8640960" cy="5256583"/>
          </a:xfrm>
        </p:spPr>
        <p:txBody>
          <a:bodyPr/>
          <a:lstStyle/>
          <a:p>
            <a:pPr lvl="0" algn="just" hangingPunct="0"/>
            <a:r>
              <a:rPr lang="pl-PL" sz="1200" dirty="0" smtClean="0"/>
              <a:t>Projekt ustawy z dnia 5 września 2008r. o zmianie ustawy o świadczeniach opieki zdrowotnej finansowanych ze środków publicznych (J. </a:t>
            </a:r>
            <a:r>
              <a:rPr lang="pl-PL" sz="1200" dirty="0" err="1" smtClean="0"/>
              <a:t>Synyszyn</a:t>
            </a:r>
            <a:r>
              <a:rPr lang="pl-PL" sz="1200" dirty="0" smtClean="0"/>
              <a:t>)</a:t>
            </a:r>
          </a:p>
          <a:p>
            <a:pPr lvl="0" algn="just" hangingPunct="0"/>
            <a:r>
              <a:rPr lang="pl-PL" sz="1200" dirty="0" smtClean="0"/>
              <a:t>Projekt ustawy z dnia 18 czerwca 2009r. o ochronie genomu ludzkiego i embrionu ludzkiego (B. Piecha)</a:t>
            </a:r>
          </a:p>
          <a:p>
            <a:pPr lvl="0" algn="just" hangingPunct="0"/>
            <a:r>
              <a:rPr lang="pl-PL" sz="1200" dirty="0" smtClean="0"/>
              <a:t>Projekt ustawy z dnia 20 sierpnia 2009r. o podstawowych prawach i wolnościach człowieka w dziedzinie zastosowań biologii i medycyny oraz o utworzeniu Polskiej Rady Biomedycznej (M. Kidawa-Błońska)</a:t>
            </a:r>
          </a:p>
          <a:p>
            <a:pPr lvl="0" algn="just" hangingPunct="0"/>
            <a:r>
              <a:rPr lang="pl-PL" sz="1200" dirty="0" smtClean="0"/>
              <a:t>Projekt ustawy z dnia 20 sierpnia 2009r. o ochronie genomu ludzkiego i embrionu ludzkiego oraz Polskiej Radzie Bioetycznej i zmianie innych ustaw (J. </a:t>
            </a:r>
            <a:r>
              <a:rPr lang="pl-PL" sz="1200" dirty="0" err="1" smtClean="0"/>
              <a:t>Gowin</a:t>
            </a:r>
            <a:r>
              <a:rPr lang="pl-PL" sz="1200" dirty="0" smtClean="0"/>
              <a:t>)</a:t>
            </a:r>
          </a:p>
          <a:p>
            <a:pPr lvl="0" algn="just" hangingPunct="0"/>
            <a:r>
              <a:rPr lang="pl-PL" sz="1200" dirty="0" smtClean="0"/>
              <a:t>Projekt ustawy z dnia 26 sierpnia 2009r. o zmianie ustawy o pobieraniu i przeszczepianiu komórek, tkanek i narządów (M. Balicki)</a:t>
            </a:r>
          </a:p>
          <a:p>
            <a:pPr lvl="0" algn="just" hangingPunct="0"/>
            <a:r>
              <a:rPr lang="pl-PL" sz="1200" dirty="0" smtClean="0"/>
              <a:t>Projekt ustawy z dnia 4 września 2009r. o zmianie ustawy o pobieraniu i przeszczepianiu komórek, tkanek i narządów (M. Kidawa-Błońska)</a:t>
            </a:r>
          </a:p>
          <a:p>
            <a:pPr lvl="0" algn="just" hangingPunct="0"/>
            <a:r>
              <a:rPr lang="pl-PL" sz="1200" dirty="0" smtClean="0"/>
              <a:t>Projekt ustawy z dnia 23 listopada 2011r. o zmianie ustawy o pobieraniu i przeszczepianiu komórek, tkanek i narządów (H. </a:t>
            </a:r>
            <a:r>
              <a:rPr lang="pl-PL" sz="1200" dirty="0" err="1" smtClean="0"/>
              <a:t>Szymaniec-Raczyńska</a:t>
            </a:r>
            <a:r>
              <a:rPr lang="pl-PL" sz="1200" dirty="0" smtClean="0"/>
              <a:t>)</a:t>
            </a:r>
          </a:p>
          <a:p>
            <a:pPr lvl="0" algn="just" hangingPunct="0"/>
            <a:r>
              <a:rPr lang="pl-PL" sz="1200" dirty="0" smtClean="0"/>
              <a:t>Projekt ustawy z dnia 1 grudnia 2011r. o zmianie ustawy o pobieraniu i przeszczepianiu komórek, tkanek i narządów (M. </a:t>
            </a:r>
            <a:r>
              <a:rPr lang="pl-PL" sz="1200" dirty="0" err="1" smtClean="0"/>
              <a:t>Balt</a:t>
            </a:r>
            <a:r>
              <a:rPr lang="pl-PL" sz="1200" dirty="0" smtClean="0"/>
              <a:t>)</a:t>
            </a:r>
          </a:p>
          <a:p>
            <a:pPr lvl="0" algn="just" hangingPunct="0"/>
            <a:r>
              <a:rPr lang="pl-PL" sz="1200" dirty="0" smtClean="0"/>
              <a:t>Projekt ustawy z dnia 14 marca 2012 o Rzeczniku Praw Rodziny (T. Woźniak)</a:t>
            </a:r>
          </a:p>
          <a:p>
            <a:pPr lvl="0" algn="just" hangingPunct="0"/>
            <a:r>
              <a:rPr lang="pl-PL" sz="1200" dirty="0" smtClean="0"/>
              <a:t>Projekt ustawy z dnia 15 czerwca 2012r. o zmianie ustawy o planowaniu rodziny, ochronie płodu ludzkiego i warunkach dopuszczalności przerywania ciąży (B. Kownacki)</a:t>
            </a:r>
          </a:p>
          <a:p>
            <a:pPr lvl="0" algn="just" hangingPunct="0"/>
            <a:r>
              <a:rPr lang="pl-PL" sz="1200" dirty="0" smtClean="0"/>
              <a:t>Projekt ustawy z dnia 13 grudnia 2013 r. o  świadomym rodzicielstwie (A. </a:t>
            </a:r>
            <a:r>
              <a:rPr lang="pl-PL" sz="1200" dirty="0" err="1" smtClean="0"/>
              <a:t>Ryfiński</a:t>
            </a:r>
            <a:r>
              <a:rPr lang="pl-PL" sz="1200" dirty="0" smtClean="0"/>
              <a:t>)</a:t>
            </a:r>
          </a:p>
          <a:p>
            <a:pPr lvl="0" algn="just" hangingPunct="0"/>
            <a:r>
              <a:rPr lang="pl-PL" sz="1200" dirty="0" smtClean="0"/>
              <a:t>Projekt ustawy 2014r. o zmianie ustawy o pobieraniu, przechowywaniu i przeszczepianiu komórek, tkanek i narządów </a:t>
            </a:r>
          </a:p>
          <a:p>
            <a:pPr lvl="0" algn="just" hangingPunct="0"/>
            <a:r>
              <a:rPr lang="pl-PL" sz="1200" dirty="0" smtClean="0"/>
              <a:t>Projekt ustawy z dnia 10 lipca 2014r. o zmianie ustawy o zawodach lekarza i lekarza dentysty oraz ustawy o zawodach pielęgniarki i położnej (Ł. Krupa)</a:t>
            </a:r>
          </a:p>
          <a:p>
            <a:pPr lvl="0" algn="just" hangingPunct="0"/>
            <a:r>
              <a:rPr lang="pl-PL" sz="1200" b="1" dirty="0" smtClean="0"/>
              <a:t>Projekt ustawy z dnia 16 lipca 2014r. ustawa o leczeniu niepłodności</a:t>
            </a:r>
            <a:endParaRPr lang="pl-PL" sz="1200" dirty="0" smtClean="0"/>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fontAlgn="auto">
              <a:spcAft>
                <a:spcPts val="0"/>
              </a:spcAft>
              <a:defRPr/>
            </a:pPr>
            <a:r>
              <a:rPr lang="pl-PL" dirty="0" smtClean="0"/>
              <a:t>Podstawa prawna</a:t>
            </a:r>
            <a:endParaRPr lang="pl-PL" dirty="0"/>
          </a:p>
        </p:txBody>
      </p:sp>
      <p:sp>
        <p:nvSpPr>
          <p:cNvPr id="3" name="Symbol zastępczy zawartości 2"/>
          <p:cNvSpPr>
            <a:spLocks noGrp="1"/>
          </p:cNvSpPr>
          <p:nvPr>
            <p:ph idx="1"/>
          </p:nvPr>
        </p:nvSpPr>
        <p:spPr>
          <a:xfrm>
            <a:off x="457200" y="1935163"/>
            <a:ext cx="8229600" cy="4662487"/>
          </a:xfrm>
        </p:spPr>
        <p:txBody>
          <a:bodyPr>
            <a:normAutofit fontScale="85000" lnSpcReduction="20000"/>
          </a:bodyPr>
          <a:lstStyle/>
          <a:p>
            <a:pPr marL="274320" indent="-274320" algn="just" fontAlgn="auto">
              <a:spcAft>
                <a:spcPts val="0"/>
              </a:spcAft>
              <a:buClr>
                <a:schemeClr val="accent3"/>
              </a:buClr>
              <a:buFont typeface="Wingdings 2"/>
              <a:buChar char=""/>
              <a:defRPr/>
            </a:pPr>
            <a:r>
              <a:rPr lang="pl-PL" sz="3200" dirty="0" smtClean="0"/>
              <a:t>Konstytucja Rzeczpospolitej Polskiej, art. 38; </a:t>
            </a:r>
          </a:p>
          <a:p>
            <a:pPr marL="274320" indent="-274320" algn="just" fontAlgn="auto">
              <a:spcAft>
                <a:spcPts val="0"/>
              </a:spcAft>
              <a:buClr>
                <a:schemeClr val="accent3"/>
              </a:buClr>
              <a:buFont typeface="Wingdings 2"/>
              <a:buChar char=""/>
              <a:defRPr/>
            </a:pPr>
            <a:r>
              <a:rPr lang="pl-PL" sz="3200" dirty="0" smtClean="0"/>
              <a:t>Kodeks cywilny;</a:t>
            </a:r>
          </a:p>
          <a:p>
            <a:pPr marL="274320" indent="-274320" algn="just" fontAlgn="auto">
              <a:spcAft>
                <a:spcPts val="0"/>
              </a:spcAft>
              <a:buClr>
                <a:schemeClr val="accent3"/>
              </a:buClr>
              <a:buFont typeface="Wingdings 2"/>
              <a:buChar char=""/>
              <a:defRPr/>
            </a:pPr>
            <a:r>
              <a:rPr lang="pl-PL" sz="3200" dirty="0" smtClean="0"/>
              <a:t>Kodeks karny;</a:t>
            </a:r>
          </a:p>
          <a:p>
            <a:pPr marL="274320" indent="-274320" algn="just" fontAlgn="auto">
              <a:spcAft>
                <a:spcPts val="0"/>
              </a:spcAft>
              <a:buClr>
                <a:schemeClr val="accent3"/>
              </a:buClr>
              <a:buFont typeface="Wingdings 2"/>
              <a:buChar char=""/>
              <a:defRPr/>
            </a:pPr>
            <a:r>
              <a:rPr lang="pl-PL" sz="3200" dirty="0" smtClean="0"/>
              <a:t>Europejska Konwencja Biomedyczna;</a:t>
            </a:r>
          </a:p>
          <a:p>
            <a:pPr marL="274320" indent="-274320" algn="just" fontAlgn="auto">
              <a:spcAft>
                <a:spcPts val="0"/>
              </a:spcAft>
              <a:buClr>
                <a:schemeClr val="accent3"/>
              </a:buClr>
              <a:buFont typeface="Wingdings 2"/>
              <a:buChar char=""/>
              <a:defRPr/>
            </a:pPr>
            <a:r>
              <a:rPr lang="pl-PL" sz="3200" dirty="0" smtClean="0"/>
              <a:t>Ustawa o zawodach lekarza i lekarza dentysty;</a:t>
            </a:r>
          </a:p>
          <a:p>
            <a:pPr marL="274320" indent="-274320" algn="just" fontAlgn="auto">
              <a:spcAft>
                <a:spcPts val="0"/>
              </a:spcAft>
              <a:buClr>
                <a:schemeClr val="accent3"/>
              </a:buClr>
              <a:buFont typeface="Wingdings 2"/>
              <a:buChar char=""/>
              <a:defRPr/>
            </a:pPr>
            <a:r>
              <a:rPr lang="pl-PL" sz="3200" dirty="0" smtClean="0"/>
              <a:t>Ustawa o świadczeniach opieki zdrowotnej finansowanych ze środków publicznych;</a:t>
            </a:r>
          </a:p>
          <a:p>
            <a:pPr marL="274320" indent="-274320" algn="just" fontAlgn="auto">
              <a:spcAft>
                <a:spcPts val="0"/>
              </a:spcAft>
              <a:buClr>
                <a:schemeClr val="accent3"/>
              </a:buClr>
              <a:buFont typeface="Wingdings 2"/>
              <a:buChar char=""/>
              <a:defRPr/>
            </a:pPr>
            <a:r>
              <a:rPr lang="pl-PL" sz="3200" dirty="0" smtClean="0"/>
              <a:t>Ustawa o systemie informacji w ochronie zdrowia</a:t>
            </a:r>
            <a:r>
              <a:rPr lang="pl-PL" sz="3200" dirty="0" smtClean="0"/>
              <a:t>;</a:t>
            </a:r>
          </a:p>
          <a:p>
            <a:pPr marL="274320" indent="-274320" algn="just" fontAlgn="auto">
              <a:spcAft>
                <a:spcPts val="0"/>
              </a:spcAft>
              <a:buClr>
                <a:schemeClr val="accent3"/>
              </a:buClr>
              <a:buFont typeface="Wingdings 2"/>
              <a:buChar char=""/>
              <a:defRPr/>
            </a:pPr>
            <a:r>
              <a:rPr lang="pl-PL" sz="2800" dirty="0" smtClean="0"/>
              <a:t>Ustawa </a:t>
            </a:r>
            <a:r>
              <a:rPr lang="pl-PL" sz="2800" dirty="0" smtClean="0"/>
              <a:t>o planowaniu rodziny, ochronie płodu ludzkiego i warunkach dopuszczalności przerywania ciąży</a:t>
            </a:r>
            <a:endParaRPr lang="pl-PL" sz="3200" dirty="0" smtClean="0"/>
          </a:p>
          <a:p>
            <a:pPr marL="274320" indent="-274320" algn="just" fontAlgn="auto">
              <a:spcAft>
                <a:spcPts val="0"/>
              </a:spcAft>
              <a:buClr>
                <a:schemeClr val="accent3"/>
              </a:buClr>
              <a:buFont typeface="Wingdings 2"/>
              <a:buChar char=""/>
              <a:defRPr/>
            </a:pPr>
            <a:r>
              <a:rPr lang="pl-PL" sz="3200" dirty="0" smtClean="0"/>
              <a:t>Ustawa o leczeniu niepłodności.</a:t>
            </a:r>
          </a:p>
          <a:p>
            <a:pPr marL="274320" indent="-274320" fontAlgn="auto">
              <a:spcAft>
                <a:spcPts val="0"/>
              </a:spcAft>
              <a:buClr>
                <a:schemeClr val="accent3"/>
              </a:buClr>
              <a:buFont typeface="Wingdings 2"/>
              <a:buChar char=""/>
              <a:defRPr/>
            </a:pPr>
            <a:endParaRPr lang="pl-PL" sz="3200" dirty="0" smtClean="0"/>
          </a:p>
          <a:p>
            <a:pPr marL="274320" indent="-274320" fontAlgn="auto">
              <a:spcAft>
                <a:spcPts val="0"/>
              </a:spcAft>
              <a:buClr>
                <a:schemeClr val="accent3"/>
              </a:buClr>
              <a:buFont typeface="Wingdings 2"/>
              <a:buChar char=""/>
              <a:defRPr/>
            </a:pPr>
            <a:endParaRPr lang="pl-PL" sz="3200" dirty="0" smtClean="0"/>
          </a:p>
          <a:p>
            <a:pPr marL="274320" indent="-274320" fontAlgn="auto">
              <a:spcAft>
                <a:spcPts val="0"/>
              </a:spcAft>
              <a:buClr>
                <a:schemeClr val="accent3"/>
              </a:buClr>
              <a:buFont typeface="Wingdings 2"/>
              <a:buChar char=""/>
              <a:defRPr/>
            </a:pP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Podmiotowość embrionu </a:t>
            </a:r>
            <a:endParaRPr lang="pl-PL" dirty="0"/>
          </a:p>
        </p:txBody>
      </p:sp>
      <p:sp>
        <p:nvSpPr>
          <p:cNvPr id="3" name="Symbol zastępczy zawartości 2"/>
          <p:cNvSpPr>
            <a:spLocks noGrp="1"/>
          </p:cNvSpPr>
          <p:nvPr>
            <p:ph idx="1"/>
          </p:nvPr>
        </p:nvSpPr>
        <p:spPr/>
        <p:txBody>
          <a:bodyPr/>
          <a:lstStyle/>
          <a:p>
            <a:pPr algn="just">
              <a:buNone/>
            </a:pPr>
            <a:r>
              <a:rPr lang="pl-PL" dirty="0" smtClean="0"/>
              <a:t>	</a:t>
            </a:r>
            <a:r>
              <a:rPr lang="pl-PL" sz="3000" dirty="0" smtClean="0"/>
              <a:t>Artykuł 38 Konstytucji RP stanowi,                   iż: „Rzeczpospolita Polska zapewnia każdemu człowiekowi prawną ochronę życia”.</a:t>
            </a:r>
          </a:p>
          <a:p>
            <a:pPr algn="just">
              <a:buNone/>
            </a:pPr>
            <a:r>
              <a:rPr lang="pl-PL" sz="3000" dirty="0" smtClean="0"/>
              <a:t>	</a:t>
            </a:r>
          </a:p>
          <a:p>
            <a:pPr algn="just">
              <a:buNone/>
            </a:pPr>
            <a:r>
              <a:rPr lang="pl-PL" sz="3000" dirty="0" smtClean="0"/>
              <a:t>	Kodeks cywilny - art. 446, stanowi, iż: „Z chwilą urodzenia dziecko może żądać naprawienia szkód doznanych przed urodzeniem”.</a:t>
            </a:r>
            <a:endParaRPr lang="pl-PL"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Konstytucja RP</a:t>
            </a:r>
            <a:endParaRPr lang="pl-PL" dirty="0"/>
          </a:p>
        </p:txBody>
      </p:sp>
      <p:sp>
        <p:nvSpPr>
          <p:cNvPr id="3" name="Symbol zastępczy zawartości 2"/>
          <p:cNvSpPr>
            <a:spLocks noGrp="1"/>
          </p:cNvSpPr>
          <p:nvPr>
            <p:ph idx="1"/>
          </p:nvPr>
        </p:nvSpPr>
        <p:spPr/>
        <p:txBody>
          <a:bodyPr/>
          <a:lstStyle/>
          <a:p>
            <a:pPr algn="just">
              <a:buNone/>
            </a:pPr>
            <a:r>
              <a:rPr lang="pl-PL" sz="3200" dirty="0" smtClean="0"/>
              <a:t>	W </a:t>
            </a:r>
            <a:r>
              <a:rPr lang="pl-PL" sz="3200" dirty="0" smtClean="0"/>
              <a:t>dyskursie </a:t>
            </a:r>
            <a:r>
              <a:rPr lang="pl-PL" sz="3200" dirty="0" smtClean="0"/>
              <a:t>prawnym i bioetycznym </a:t>
            </a:r>
            <a:r>
              <a:rPr lang="pl-PL" sz="3200" dirty="0" smtClean="0"/>
              <a:t>najistotniejszą rolę stanowią następujące artykuły Konstytucji </a:t>
            </a:r>
            <a:r>
              <a:rPr lang="pl-PL" sz="3200" dirty="0" smtClean="0"/>
              <a:t>RP: </a:t>
            </a:r>
            <a:r>
              <a:rPr lang="pl-PL" sz="3200" dirty="0" smtClean="0"/>
              <a:t>art. 30 – „godność człowieka”, art. 32 i 33 – „zasady niedyskryminacji”, art. 38 – „życie każdego człowieka”, art. 47 w zw. z art. 18 – „życie prywatne i </a:t>
            </a:r>
            <a:r>
              <a:rPr lang="pl-PL" sz="3200" dirty="0" smtClean="0"/>
              <a:t>rodzinne” oraz </a:t>
            </a:r>
            <a:r>
              <a:rPr lang="pl-PL" sz="3200" dirty="0" smtClean="0"/>
              <a:t>„ochrona życia”, art. 79 ust. 1 – „ochrona wolności i praw”. </a:t>
            </a:r>
            <a:endParaRPr lang="pl-PL"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lstStyle/>
          <a:p>
            <a:pPr algn="ctr"/>
            <a:r>
              <a:rPr lang="pl-PL" sz="2800" dirty="0" smtClean="0"/>
              <a:t>Wyrok </a:t>
            </a:r>
            <a:r>
              <a:rPr lang="pl-PL" sz="2800" dirty="0" smtClean="0"/>
              <a:t>TK z dnia 7 stycznia 2004 r. Sygn. akt K 14/03 </a:t>
            </a:r>
            <a:endParaRPr lang="pl-PL" sz="2800" dirty="0"/>
          </a:p>
        </p:txBody>
      </p:sp>
      <p:sp>
        <p:nvSpPr>
          <p:cNvPr id="3" name="Symbol zastępczy zawartości 2"/>
          <p:cNvSpPr>
            <a:spLocks noGrp="1"/>
          </p:cNvSpPr>
          <p:nvPr>
            <p:ph idx="1"/>
          </p:nvPr>
        </p:nvSpPr>
        <p:spPr>
          <a:xfrm>
            <a:off x="457200" y="1484785"/>
            <a:ext cx="8229600" cy="4839816"/>
          </a:xfrm>
        </p:spPr>
        <p:txBody>
          <a:bodyPr/>
          <a:lstStyle/>
          <a:p>
            <a:pPr algn="just">
              <a:buNone/>
            </a:pPr>
            <a:r>
              <a:rPr lang="pl-PL" dirty="0" smtClean="0"/>
              <a:t>	</a:t>
            </a:r>
            <a:r>
              <a:rPr lang="pl-PL" sz="2800" dirty="0" smtClean="0"/>
              <a:t>Prawna </a:t>
            </a:r>
            <a:r>
              <a:rPr lang="pl-PL" sz="2800" dirty="0" smtClean="0"/>
              <a:t>ochrona życia ma charakter wieloaspektowy. „Jej sformułowanie już w pierwszym z przepisów konstytucyjnych dotyczących wolności i praw osobistych zdaje się przesądzać o nadrzędności życia ludzkiego w hierarchii wartości chronionych przez prawo. Skłania ona jednocześnie do przyjęcia w procesie stanowienia prawa dyrektywy interpretacyjnej, wedle której wszelkie możliwe wątpliwości co do ochrony życia ludzkiego powinny być rozstrzygane na rzecz tej ochrony (</a:t>
            </a:r>
            <a:r>
              <a:rPr lang="pl-PL" sz="2800" i="1" dirty="0" smtClean="0"/>
              <a:t>in </a:t>
            </a:r>
            <a:r>
              <a:rPr lang="pl-PL" sz="2800" i="1" dirty="0" err="1" smtClean="0"/>
              <a:t>dubio</a:t>
            </a:r>
            <a:r>
              <a:rPr lang="pl-PL" sz="2800" i="1" dirty="0" smtClean="0"/>
              <a:t> pro </a:t>
            </a:r>
            <a:r>
              <a:rPr lang="pl-PL" sz="2800" i="1" dirty="0" err="1" smtClean="0"/>
              <a:t>vita</a:t>
            </a:r>
            <a:r>
              <a:rPr lang="pl-PL" sz="2800" i="1" dirty="0" smtClean="0"/>
              <a:t> </a:t>
            </a:r>
            <a:r>
              <a:rPr lang="pl-PL" sz="2800" i="1" dirty="0" err="1" smtClean="0"/>
              <a:t>humana</a:t>
            </a:r>
            <a:r>
              <a:rPr lang="pl-PL" sz="2800" dirty="0" smtClean="0"/>
              <a:t>)”.</a:t>
            </a:r>
            <a:endParaRPr lang="pl-PL" sz="2800" dirty="0" smtClean="0"/>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1089</TotalTime>
  <Words>509</Words>
  <Application>Microsoft Office PowerPoint</Application>
  <PresentationFormat>Pokaz na ekranie (4:3)</PresentationFormat>
  <Paragraphs>63</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Przepływ</vt:lpstr>
      <vt:lpstr>Zygota, płód, dziecko- rozważania wokół ochrony prawnej dziecka poczętego</vt:lpstr>
      <vt:lpstr>Slajd 2</vt:lpstr>
      <vt:lpstr>Slajd 3</vt:lpstr>
      <vt:lpstr>Slajd 4</vt:lpstr>
      <vt:lpstr>Projekty ustaw</vt:lpstr>
      <vt:lpstr>Podstawa prawna</vt:lpstr>
      <vt:lpstr>     Podmiotowość embrionu </vt:lpstr>
      <vt:lpstr>Konstytucja RP</vt:lpstr>
      <vt:lpstr>Wyrok TK z dnia 7 stycznia 2004 r. Sygn. akt K 14/03 </vt:lpstr>
      <vt:lpstr>      Sytuacja prawna płodu w Polsce na podstawie przepisów prawa cywilnego</vt:lpstr>
      <vt:lpstr>Sytuacja prawna płodu w Polsce na podstawie przepisów prawa karnego</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Refundacja In vitro przez samorządy – polityka prorodzinna czy marnowanie publicznych pieniędzy?</dc:title>
  <cp:lastModifiedBy>ok</cp:lastModifiedBy>
  <cp:revision>101</cp:revision>
  <dcterms:modified xsi:type="dcterms:W3CDTF">2016-02-23T22:17:39Z</dcterms:modified>
</cp:coreProperties>
</file>