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09" r:id="rId1"/>
  </p:sldMasterIdLst>
  <p:notesMasterIdLst>
    <p:notesMasterId r:id="rId22"/>
  </p:notesMasterIdLst>
  <p:sldIdLst>
    <p:sldId id="256" r:id="rId2"/>
    <p:sldId id="257" r:id="rId3"/>
    <p:sldId id="266" r:id="rId4"/>
    <p:sldId id="278" r:id="rId5"/>
    <p:sldId id="258" r:id="rId6"/>
    <p:sldId id="259" r:id="rId7"/>
    <p:sldId id="260" r:id="rId8"/>
    <p:sldId id="261" r:id="rId9"/>
    <p:sldId id="262" r:id="rId10"/>
    <p:sldId id="263" r:id="rId11"/>
    <p:sldId id="264" r:id="rId12"/>
    <p:sldId id="265" r:id="rId13"/>
    <p:sldId id="267" r:id="rId14"/>
    <p:sldId id="268" r:id="rId15"/>
    <p:sldId id="269" r:id="rId16"/>
    <p:sldId id="270"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8BD3CE9B-30B8-254A-AAC3-1030F3119A6E}">
          <p14:sldIdLst>
            <p14:sldId id="256"/>
            <p14:sldId id="257"/>
            <p14:sldId id="266"/>
            <p14:sldId id="278"/>
            <p14:sldId id="258"/>
            <p14:sldId id="259"/>
            <p14:sldId id="260"/>
            <p14:sldId id="261"/>
            <p14:sldId id="262"/>
            <p14:sldId id="263"/>
            <p14:sldId id="264"/>
            <p14:sldId id="265"/>
            <p14:sldId id="267"/>
            <p14:sldId id="268"/>
            <p14:sldId id="269"/>
            <p14:sldId id="270"/>
            <p14:sldId id="272"/>
            <p14:sldId id="273"/>
            <p14:sldId id="27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595"/>
  </p:normalViewPr>
  <p:slideViewPr>
    <p:cSldViewPr snapToGrid="0" snapToObjects="1">
      <p:cViewPr varScale="1">
        <p:scale>
          <a:sx n="86" d="100"/>
          <a:sy n="86" d="100"/>
        </p:scale>
        <p:origin x="248"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6B69B3-E0DE-C140-A657-664174BC150D}" type="doc">
      <dgm:prSet loTypeId="urn:microsoft.com/office/officeart/2005/8/layout/hierarchy4" loCatId="" qsTypeId="urn:microsoft.com/office/officeart/2005/8/quickstyle/simple4" qsCatId="simple" csTypeId="urn:microsoft.com/office/officeart/2005/8/colors/colorful2" csCatId="colorful" phldr="1"/>
      <dgm:spPr/>
      <dgm:t>
        <a:bodyPr/>
        <a:lstStyle/>
        <a:p>
          <a:endParaRPr lang="pl-PL"/>
        </a:p>
      </dgm:t>
    </dgm:pt>
    <dgm:pt modelId="{4315AA97-9F18-7F4B-B771-918511AD1832}">
      <dgm:prSet phldrT="[Tekst]"/>
      <dgm:spPr/>
      <dgm:t>
        <a:bodyPr/>
        <a:lstStyle/>
        <a:p>
          <a:r>
            <a:rPr lang="pl-PL" dirty="0"/>
            <a:t>Dystrybutor ubezpieczeń</a:t>
          </a:r>
        </a:p>
      </dgm:t>
    </dgm:pt>
    <dgm:pt modelId="{6063968F-A80A-7142-99AB-369545031675}" type="parTrans" cxnId="{CC24D1ED-22DF-9F41-B81E-5C49850C75FA}">
      <dgm:prSet/>
      <dgm:spPr/>
      <dgm:t>
        <a:bodyPr/>
        <a:lstStyle/>
        <a:p>
          <a:endParaRPr lang="pl-PL"/>
        </a:p>
      </dgm:t>
    </dgm:pt>
    <dgm:pt modelId="{EC203B98-B348-4945-8639-FAC1827F3F2B}" type="sibTrans" cxnId="{CC24D1ED-22DF-9F41-B81E-5C49850C75FA}">
      <dgm:prSet/>
      <dgm:spPr/>
      <dgm:t>
        <a:bodyPr/>
        <a:lstStyle/>
        <a:p>
          <a:endParaRPr lang="pl-PL"/>
        </a:p>
      </dgm:t>
    </dgm:pt>
    <dgm:pt modelId="{85FAC7E9-5E53-1546-BAFF-89BFA115776B}">
      <dgm:prSet phldrT="[Tekst]"/>
      <dgm:spPr/>
      <dgm:t>
        <a:bodyPr/>
        <a:lstStyle/>
        <a:p>
          <a:r>
            <a:rPr lang="pl-PL" dirty="0"/>
            <a:t>Agent ubezpieczeniowy</a:t>
          </a:r>
        </a:p>
      </dgm:t>
    </dgm:pt>
    <dgm:pt modelId="{44538088-5DF0-3447-98E6-B1F980F3E88E}" type="parTrans" cxnId="{B7BC0BD9-29DA-C94E-AF0E-2C4440854BCE}">
      <dgm:prSet/>
      <dgm:spPr/>
      <dgm:t>
        <a:bodyPr/>
        <a:lstStyle/>
        <a:p>
          <a:endParaRPr lang="pl-PL"/>
        </a:p>
      </dgm:t>
    </dgm:pt>
    <dgm:pt modelId="{79556837-9CCF-B449-9B27-671CE37F2412}" type="sibTrans" cxnId="{B7BC0BD9-29DA-C94E-AF0E-2C4440854BCE}">
      <dgm:prSet/>
      <dgm:spPr/>
      <dgm:t>
        <a:bodyPr/>
        <a:lstStyle/>
        <a:p>
          <a:endParaRPr lang="pl-PL"/>
        </a:p>
      </dgm:t>
    </dgm:pt>
    <dgm:pt modelId="{DCB27EB0-C18F-DB41-BC84-0CAC4C9D172B}">
      <dgm:prSet phldrT="[Tekst]"/>
      <dgm:spPr/>
      <dgm:t>
        <a:bodyPr/>
        <a:lstStyle/>
        <a:p>
          <a:r>
            <a:rPr lang="pl-PL" dirty="0"/>
            <a:t>Broker ubezpieczeniowy</a:t>
          </a:r>
        </a:p>
      </dgm:t>
    </dgm:pt>
    <dgm:pt modelId="{7225AC0A-8BE4-854D-9FFC-4C42F9138413}" type="parTrans" cxnId="{8C795CC3-0183-7B4C-A76B-F7CC5F4C50AD}">
      <dgm:prSet/>
      <dgm:spPr/>
      <dgm:t>
        <a:bodyPr/>
        <a:lstStyle/>
        <a:p>
          <a:endParaRPr lang="pl-PL"/>
        </a:p>
      </dgm:t>
    </dgm:pt>
    <dgm:pt modelId="{DCDD502A-5A74-D04E-9D51-9E9B0BD6FF66}" type="sibTrans" cxnId="{8C795CC3-0183-7B4C-A76B-F7CC5F4C50AD}">
      <dgm:prSet/>
      <dgm:spPr/>
      <dgm:t>
        <a:bodyPr/>
        <a:lstStyle/>
        <a:p>
          <a:endParaRPr lang="pl-PL"/>
        </a:p>
      </dgm:t>
    </dgm:pt>
    <dgm:pt modelId="{2914C259-942D-394D-B083-9CB9F12B3631}">
      <dgm:prSet phldrT="[Tekst]"/>
      <dgm:spPr/>
      <dgm:t>
        <a:bodyPr/>
        <a:lstStyle/>
        <a:p>
          <a:r>
            <a:rPr lang="pl-PL" dirty="0"/>
            <a:t>Zakład ubezpieczeń</a:t>
          </a:r>
        </a:p>
      </dgm:t>
    </dgm:pt>
    <dgm:pt modelId="{097FAD2E-42A8-B944-A4E4-C7B2630BBE71}" type="parTrans" cxnId="{03963690-5E62-BE42-A2DE-8C61373E97D9}">
      <dgm:prSet/>
      <dgm:spPr/>
      <dgm:t>
        <a:bodyPr/>
        <a:lstStyle/>
        <a:p>
          <a:endParaRPr lang="pl-PL"/>
        </a:p>
      </dgm:t>
    </dgm:pt>
    <dgm:pt modelId="{40CCDBC1-4982-C644-AA5E-98C5BB511C7B}" type="sibTrans" cxnId="{03963690-5E62-BE42-A2DE-8C61373E97D9}">
      <dgm:prSet/>
      <dgm:spPr/>
      <dgm:t>
        <a:bodyPr/>
        <a:lstStyle/>
        <a:p>
          <a:endParaRPr lang="pl-PL"/>
        </a:p>
      </dgm:t>
    </dgm:pt>
    <dgm:pt modelId="{A7888F75-1A15-7742-9262-9052D025FE26}">
      <dgm:prSet phldrT="[Tekst]"/>
      <dgm:spPr/>
      <dgm:t>
        <a:bodyPr/>
        <a:lstStyle/>
        <a:p>
          <a:r>
            <a:rPr lang="pl-PL" dirty="0"/>
            <a:t>Agent oferujący ubezpieczenia uzupełniające</a:t>
          </a:r>
        </a:p>
      </dgm:t>
    </dgm:pt>
    <dgm:pt modelId="{57660AFF-F461-8240-8B4E-A6E64932958C}" type="parTrans" cxnId="{77666A86-C458-184F-AEC9-98DB647CD6E6}">
      <dgm:prSet/>
      <dgm:spPr/>
      <dgm:t>
        <a:bodyPr/>
        <a:lstStyle/>
        <a:p>
          <a:endParaRPr lang="pl-PL"/>
        </a:p>
      </dgm:t>
    </dgm:pt>
    <dgm:pt modelId="{B742DC4C-A424-C749-ADC2-17EF98E6E43F}" type="sibTrans" cxnId="{77666A86-C458-184F-AEC9-98DB647CD6E6}">
      <dgm:prSet/>
      <dgm:spPr/>
      <dgm:t>
        <a:bodyPr/>
        <a:lstStyle/>
        <a:p>
          <a:endParaRPr lang="pl-PL"/>
        </a:p>
      </dgm:t>
    </dgm:pt>
    <dgm:pt modelId="{EB3208B3-2BDD-D745-9CDB-723651E8A964}" type="pres">
      <dgm:prSet presAssocID="{4C6B69B3-E0DE-C140-A657-664174BC150D}" presName="Name0" presStyleCnt="0">
        <dgm:presLayoutVars>
          <dgm:chPref val="1"/>
          <dgm:dir/>
          <dgm:animOne val="branch"/>
          <dgm:animLvl val="lvl"/>
          <dgm:resizeHandles/>
        </dgm:presLayoutVars>
      </dgm:prSet>
      <dgm:spPr/>
    </dgm:pt>
    <dgm:pt modelId="{24742B0D-554C-6445-B235-D40319C67068}" type="pres">
      <dgm:prSet presAssocID="{4315AA97-9F18-7F4B-B771-918511AD1832}" presName="vertOne" presStyleCnt="0"/>
      <dgm:spPr/>
    </dgm:pt>
    <dgm:pt modelId="{D99ECF20-1AE2-A645-8496-6D6DC95F6E26}" type="pres">
      <dgm:prSet presAssocID="{4315AA97-9F18-7F4B-B771-918511AD1832}" presName="txOne" presStyleLbl="node0" presStyleIdx="0" presStyleCnt="1">
        <dgm:presLayoutVars>
          <dgm:chPref val="3"/>
        </dgm:presLayoutVars>
      </dgm:prSet>
      <dgm:spPr/>
    </dgm:pt>
    <dgm:pt modelId="{3C52E364-9EE9-1446-8FD5-9EF2EEE69D8F}" type="pres">
      <dgm:prSet presAssocID="{4315AA97-9F18-7F4B-B771-918511AD1832}" presName="parTransOne" presStyleCnt="0"/>
      <dgm:spPr/>
    </dgm:pt>
    <dgm:pt modelId="{2A5F366B-DA3C-CD4F-AB56-34BD9F00F87A}" type="pres">
      <dgm:prSet presAssocID="{4315AA97-9F18-7F4B-B771-918511AD1832}" presName="horzOne" presStyleCnt="0"/>
      <dgm:spPr/>
    </dgm:pt>
    <dgm:pt modelId="{537C4FF4-49D8-5243-BCD0-A849CAFCDE49}" type="pres">
      <dgm:prSet presAssocID="{85FAC7E9-5E53-1546-BAFF-89BFA115776B}" presName="vertTwo" presStyleCnt="0"/>
      <dgm:spPr/>
    </dgm:pt>
    <dgm:pt modelId="{772ABE03-75D6-014A-B182-25C7CA25B78C}" type="pres">
      <dgm:prSet presAssocID="{85FAC7E9-5E53-1546-BAFF-89BFA115776B}" presName="txTwo" presStyleLbl="node2" presStyleIdx="0" presStyleCnt="4">
        <dgm:presLayoutVars>
          <dgm:chPref val="3"/>
        </dgm:presLayoutVars>
      </dgm:prSet>
      <dgm:spPr/>
    </dgm:pt>
    <dgm:pt modelId="{2CD44BAA-D230-ED4F-8644-C3BA4912FC50}" type="pres">
      <dgm:prSet presAssocID="{85FAC7E9-5E53-1546-BAFF-89BFA115776B}" presName="horzTwo" presStyleCnt="0"/>
      <dgm:spPr/>
    </dgm:pt>
    <dgm:pt modelId="{5831769A-E958-F747-9F3F-CD795B361E32}" type="pres">
      <dgm:prSet presAssocID="{79556837-9CCF-B449-9B27-671CE37F2412}" presName="sibSpaceTwo" presStyleCnt="0"/>
      <dgm:spPr/>
    </dgm:pt>
    <dgm:pt modelId="{96FC8563-8A22-1146-9E62-90412908B07D}" type="pres">
      <dgm:prSet presAssocID="{A7888F75-1A15-7742-9262-9052D025FE26}" presName="vertTwo" presStyleCnt="0"/>
      <dgm:spPr/>
    </dgm:pt>
    <dgm:pt modelId="{E075DED5-31E9-344D-AC17-8BF91626D715}" type="pres">
      <dgm:prSet presAssocID="{A7888F75-1A15-7742-9262-9052D025FE26}" presName="txTwo" presStyleLbl="node2" presStyleIdx="1" presStyleCnt="4">
        <dgm:presLayoutVars>
          <dgm:chPref val="3"/>
        </dgm:presLayoutVars>
      </dgm:prSet>
      <dgm:spPr/>
    </dgm:pt>
    <dgm:pt modelId="{72684E5B-AEC5-A041-852B-E36BC35D31D5}" type="pres">
      <dgm:prSet presAssocID="{A7888F75-1A15-7742-9262-9052D025FE26}" presName="horzTwo" presStyleCnt="0"/>
      <dgm:spPr/>
    </dgm:pt>
    <dgm:pt modelId="{D6150A09-8BCF-114C-8278-AFD9B9BA22D0}" type="pres">
      <dgm:prSet presAssocID="{B742DC4C-A424-C749-ADC2-17EF98E6E43F}" presName="sibSpaceTwo" presStyleCnt="0"/>
      <dgm:spPr/>
    </dgm:pt>
    <dgm:pt modelId="{9A59C58F-3F08-4546-A6DE-346C81AD4C7B}" type="pres">
      <dgm:prSet presAssocID="{DCB27EB0-C18F-DB41-BC84-0CAC4C9D172B}" presName="vertTwo" presStyleCnt="0"/>
      <dgm:spPr/>
    </dgm:pt>
    <dgm:pt modelId="{C6B9BBA4-F5B7-6146-90CD-F273EA092265}" type="pres">
      <dgm:prSet presAssocID="{DCB27EB0-C18F-DB41-BC84-0CAC4C9D172B}" presName="txTwo" presStyleLbl="node2" presStyleIdx="2" presStyleCnt="4">
        <dgm:presLayoutVars>
          <dgm:chPref val="3"/>
        </dgm:presLayoutVars>
      </dgm:prSet>
      <dgm:spPr/>
    </dgm:pt>
    <dgm:pt modelId="{801BC7FC-DD4A-4A4C-A341-CD4BD5F7FC4E}" type="pres">
      <dgm:prSet presAssocID="{DCB27EB0-C18F-DB41-BC84-0CAC4C9D172B}" presName="horzTwo" presStyleCnt="0"/>
      <dgm:spPr/>
    </dgm:pt>
    <dgm:pt modelId="{CAF33A26-AB2D-944A-8491-95FD38C1AFF2}" type="pres">
      <dgm:prSet presAssocID="{DCDD502A-5A74-D04E-9D51-9E9B0BD6FF66}" presName="sibSpaceTwo" presStyleCnt="0"/>
      <dgm:spPr/>
    </dgm:pt>
    <dgm:pt modelId="{F9C8F904-4F0F-B849-97AD-FFD524FA5911}" type="pres">
      <dgm:prSet presAssocID="{2914C259-942D-394D-B083-9CB9F12B3631}" presName="vertTwo" presStyleCnt="0"/>
      <dgm:spPr/>
    </dgm:pt>
    <dgm:pt modelId="{F998ED80-43B3-5745-AEA0-03702A05A2C9}" type="pres">
      <dgm:prSet presAssocID="{2914C259-942D-394D-B083-9CB9F12B3631}" presName="txTwo" presStyleLbl="node2" presStyleIdx="3" presStyleCnt="4">
        <dgm:presLayoutVars>
          <dgm:chPref val="3"/>
        </dgm:presLayoutVars>
      </dgm:prSet>
      <dgm:spPr/>
    </dgm:pt>
    <dgm:pt modelId="{35CB402F-CC03-DA40-BA85-6BFC68F1E996}" type="pres">
      <dgm:prSet presAssocID="{2914C259-942D-394D-B083-9CB9F12B3631}" presName="horzTwo" presStyleCnt="0"/>
      <dgm:spPr/>
    </dgm:pt>
  </dgm:ptLst>
  <dgm:cxnLst>
    <dgm:cxn modelId="{E793011B-1975-F94D-A867-E38E27809534}" type="presOf" srcId="{2914C259-942D-394D-B083-9CB9F12B3631}" destId="{F998ED80-43B3-5745-AEA0-03702A05A2C9}" srcOrd="0" destOrd="0" presId="urn:microsoft.com/office/officeart/2005/8/layout/hierarchy4"/>
    <dgm:cxn modelId="{8BD9E444-49FF-6C4C-8D18-4CD61760590B}" type="presOf" srcId="{DCB27EB0-C18F-DB41-BC84-0CAC4C9D172B}" destId="{C6B9BBA4-F5B7-6146-90CD-F273EA092265}" srcOrd="0" destOrd="0" presId="urn:microsoft.com/office/officeart/2005/8/layout/hierarchy4"/>
    <dgm:cxn modelId="{D7DCCE5F-90AA-8B46-BF0A-614DB2838E3A}" type="presOf" srcId="{85FAC7E9-5E53-1546-BAFF-89BFA115776B}" destId="{772ABE03-75D6-014A-B182-25C7CA25B78C}" srcOrd="0" destOrd="0" presId="urn:microsoft.com/office/officeart/2005/8/layout/hierarchy4"/>
    <dgm:cxn modelId="{77666A86-C458-184F-AEC9-98DB647CD6E6}" srcId="{4315AA97-9F18-7F4B-B771-918511AD1832}" destId="{A7888F75-1A15-7742-9262-9052D025FE26}" srcOrd="1" destOrd="0" parTransId="{57660AFF-F461-8240-8B4E-A6E64932958C}" sibTransId="{B742DC4C-A424-C749-ADC2-17EF98E6E43F}"/>
    <dgm:cxn modelId="{03963690-5E62-BE42-A2DE-8C61373E97D9}" srcId="{4315AA97-9F18-7F4B-B771-918511AD1832}" destId="{2914C259-942D-394D-B083-9CB9F12B3631}" srcOrd="3" destOrd="0" parTransId="{097FAD2E-42A8-B944-A4E4-C7B2630BBE71}" sibTransId="{40CCDBC1-4982-C644-AA5E-98C5BB511C7B}"/>
    <dgm:cxn modelId="{04566BA0-C6C5-E14E-8CC0-29D5AF838374}" type="presOf" srcId="{A7888F75-1A15-7742-9262-9052D025FE26}" destId="{E075DED5-31E9-344D-AC17-8BF91626D715}" srcOrd="0" destOrd="0" presId="urn:microsoft.com/office/officeart/2005/8/layout/hierarchy4"/>
    <dgm:cxn modelId="{590CE2A0-F5FD-7C41-B332-3EC27AB37292}" type="presOf" srcId="{4315AA97-9F18-7F4B-B771-918511AD1832}" destId="{D99ECF20-1AE2-A645-8496-6D6DC95F6E26}" srcOrd="0" destOrd="0" presId="urn:microsoft.com/office/officeart/2005/8/layout/hierarchy4"/>
    <dgm:cxn modelId="{8C795CC3-0183-7B4C-A76B-F7CC5F4C50AD}" srcId="{4315AA97-9F18-7F4B-B771-918511AD1832}" destId="{DCB27EB0-C18F-DB41-BC84-0CAC4C9D172B}" srcOrd="2" destOrd="0" parTransId="{7225AC0A-8BE4-854D-9FFC-4C42F9138413}" sibTransId="{DCDD502A-5A74-D04E-9D51-9E9B0BD6FF66}"/>
    <dgm:cxn modelId="{B7BC0BD9-29DA-C94E-AF0E-2C4440854BCE}" srcId="{4315AA97-9F18-7F4B-B771-918511AD1832}" destId="{85FAC7E9-5E53-1546-BAFF-89BFA115776B}" srcOrd="0" destOrd="0" parTransId="{44538088-5DF0-3447-98E6-B1F980F3E88E}" sibTransId="{79556837-9CCF-B449-9B27-671CE37F2412}"/>
    <dgm:cxn modelId="{244D3DDB-D9A3-324D-AA8E-3E8BF375B3B1}" type="presOf" srcId="{4C6B69B3-E0DE-C140-A657-664174BC150D}" destId="{EB3208B3-2BDD-D745-9CDB-723651E8A964}" srcOrd="0" destOrd="0" presId="urn:microsoft.com/office/officeart/2005/8/layout/hierarchy4"/>
    <dgm:cxn modelId="{CC24D1ED-22DF-9F41-B81E-5C49850C75FA}" srcId="{4C6B69B3-E0DE-C140-A657-664174BC150D}" destId="{4315AA97-9F18-7F4B-B771-918511AD1832}" srcOrd="0" destOrd="0" parTransId="{6063968F-A80A-7142-99AB-369545031675}" sibTransId="{EC203B98-B348-4945-8639-FAC1827F3F2B}"/>
    <dgm:cxn modelId="{4F0B9003-41B6-1540-B7B9-F61D8C24D8FC}" type="presParOf" srcId="{EB3208B3-2BDD-D745-9CDB-723651E8A964}" destId="{24742B0D-554C-6445-B235-D40319C67068}" srcOrd="0" destOrd="0" presId="urn:microsoft.com/office/officeart/2005/8/layout/hierarchy4"/>
    <dgm:cxn modelId="{3A9B5C24-DFCA-A94C-A9C2-2614361648BF}" type="presParOf" srcId="{24742B0D-554C-6445-B235-D40319C67068}" destId="{D99ECF20-1AE2-A645-8496-6D6DC95F6E26}" srcOrd="0" destOrd="0" presId="urn:microsoft.com/office/officeart/2005/8/layout/hierarchy4"/>
    <dgm:cxn modelId="{2AB41956-5FA8-7D4D-9C43-E5C901087B8F}" type="presParOf" srcId="{24742B0D-554C-6445-B235-D40319C67068}" destId="{3C52E364-9EE9-1446-8FD5-9EF2EEE69D8F}" srcOrd="1" destOrd="0" presId="urn:microsoft.com/office/officeart/2005/8/layout/hierarchy4"/>
    <dgm:cxn modelId="{485DECBE-CE86-C849-ACA1-1AC64739E0D3}" type="presParOf" srcId="{24742B0D-554C-6445-B235-D40319C67068}" destId="{2A5F366B-DA3C-CD4F-AB56-34BD9F00F87A}" srcOrd="2" destOrd="0" presId="urn:microsoft.com/office/officeart/2005/8/layout/hierarchy4"/>
    <dgm:cxn modelId="{C8571588-1EE1-474B-8889-A6442273A325}" type="presParOf" srcId="{2A5F366B-DA3C-CD4F-AB56-34BD9F00F87A}" destId="{537C4FF4-49D8-5243-BCD0-A849CAFCDE49}" srcOrd="0" destOrd="0" presId="urn:microsoft.com/office/officeart/2005/8/layout/hierarchy4"/>
    <dgm:cxn modelId="{EFB6A7E9-0126-3C49-9F27-2353D1D45173}" type="presParOf" srcId="{537C4FF4-49D8-5243-BCD0-A849CAFCDE49}" destId="{772ABE03-75D6-014A-B182-25C7CA25B78C}" srcOrd="0" destOrd="0" presId="urn:microsoft.com/office/officeart/2005/8/layout/hierarchy4"/>
    <dgm:cxn modelId="{A55B68AE-26E6-DC40-BFD2-0DAE436C353C}" type="presParOf" srcId="{537C4FF4-49D8-5243-BCD0-A849CAFCDE49}" destId="{2CD44BAA-D230-ED4F-8644-C3BA4912FC50}" srcOrd="1" destOrd="0" presId="urn:microsoft.com/office/officeart/2005/8/layout/hierarchy4"/>
    <dgm:cxn modelId="{B0C9FB32-3B8F-A94D-B866-740514DF42FE}" type="presParOf" srcId="{2A5F366B-DA3C-CD4F-AB56-34BD9F00F87A}" destId="{5831769A-E958-F747-9F3F-CD795B361E32}" srcOrd="1" destOrd="0" presId="urn:microsoft.com/office/officeart/2005/8/layout/hierarchy4"/>
    <dgm:cxn modelId="{35AA2C34-63E0-F340-9C49-467F87B971E7}" type="presParOf" srcId="{2A5F366B-DA3C-CD4F-AB56-34BD9F00F87A}" destId="{96FC8563-8A22-1146-9E62-90412908B07D}" srcOrd="2" destOrd="0" presId="urn:microsoft.com/office/officeart/2005/8/layout/hierarchy4"/>
    <dgm:cxn modelId="{1673D61A-A705-954C-950F-D7822C36D0F2}" type="presParOf" srcId="{96FC8563-8A22-1146-9E62-90412908B07D}" destId="{E075DED5-31E9-344D-AC17-8BF91626D715}" srcOrd="0" destOrd="0" presId="urn:microsoft.com/office/officeart/2005/8/layout/hierarchy4"/>
    <dgm:cxn modelId="{71FE53F6-87D5-AC42-A8FE-178F25B0F6FE}" type="presParOf" srcId="{96FC8563-8A22-1146-9E62-90412908B07D}" destId="{72684E5B-AEC5-A041-852B-E36BC35D31D5}" srcOrd="1" destOrd="0" presId="urn:microsoft.com/office/officeart/2005/8/layout/hierarchy4"/>
    <dgm:cxn modelId="{058AFD17-D357-E246-8EB4-B3F40DC8700D}" type="presParOf" srcId="{2A5F366B-DA3C-CD4F-AB56-34BD9F00F87A}" destId="{D6150A09-8BCF-114C-8278-AFD9B9BA22D0}" srcOrd="3" destOrd="0" presId="urn:microsoft.com/office/officeart/2005/8/layout/hierarchy4"/>
    <dgm:cxn modelId="{30C1DF62-0FA6-CD4F-BD30-DDD6B4683A5E}" type="presParOf" srcId="{2A5F366B-DA3C-CD4F-AB56-34BD9F00F87A}" destId="{9A59C58F-3F08-4546-A6DE-346C81AD4C7B}" srcOrd="4" destOrd="0" presId="urn:microsoft.com/office/officeart/2005/8/layout/hierarchy4"/>
    <dgm:cxn modelId="{CE65BD19-F326-044A-9382-5B628DCAD137}" type="presParOf" srcId="{9A59C58F-3F08-4546-A6DE-346C81AD4C7B}" destId="{C6B9BBA4-F5B7-6146-90CD-F273EA092265}" srcOrd="0" destOrd="0" presId="urn:microsoft.com/office/officeart/2005/8/layout/hierarchy4"/>
    <dgm:cxn modelId="{1417092A-75B1-B846-8F7E-BDF2CD845B9A}" type="presParOf" srcId="{9A59C58F-3F08-4546-A6DE-346C81AD4C7B}" destId="{801BC7FC-DD4A-4A4C-A341-CD4BD5F7FC4E}" srcOrd="1" destOrd="0" presId="urn:microsoft.com/office/officeart/2005/8/layout/hierarchy4"/>
    <dgm:cxn modelId="{CD18D4E5-7C2E-6946-B8D2-5220FE0D1036}" type="presParOf" srcId="{2A5F366B-DA3C-CD4F-AB56-34BD9F00F87A}" destId="{CAF33A26-AB2D-944A-8491-95FD38C1AFF2}" srcOrd="5" destOrd="0" presId="urn:microsoft.com/office/officeart/2005/8/layout/hierarchy4"/>
    <dgm:cxn modelId="{FBC8A2EE-493F-3042-85E7-F7B4B1B4CD63}" type="presParOf" srcId="{2A5F366B-DA3C-CD4F-AB56-34BD9F00F87A}" destId="{F9C8F904-4F0F-B849-97AD-FFD524FA5911}" srcOrd="6" destOrd="0" presId="urn:microsoft.com/office/officeart/2005/8/layout/hierarchy4"/>
    <dgm:cxn modelId="{5A4C4519-0FB5-8446-BE72-5DA9BF79213F}" type="presParOf" srcId="{F9C8F904-4F0F-B849-97AD-FFD524FA5911}" destId="{F998ED80-43B3-5745-AEA0-03702A05A2C9}" srcOrd="0" destOrd="0" presId="urn:microsoft.com/office/officeart/2005/8/layout/hierarchy4"/>
    <dgm:cxn modelId="{F6EAA4BE-C5D9-0B4C-8E38-C3EE67802F00}" type="presParOf" srcId="{F9C8F904-4F0F-B849-97AD-FFD524FA5911}" destId="{35CB402F-CC03-DA40-BA85-6BFC68F1E99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6B69B3-E0DE-C140-A657-664174BC150D}" type="doc">
      <dgm:prSet loTypeId="urn:microsoft.com/office/officeart/2005/8/layout/hierarchy4" loCatId="" qsTypeId="urn:microsoft.com/office/officeart/2005/8/quickstyle/simple4" qsCatId="simple" csTypeId="urn:microsoft.com/office/officeart/2005/8/colors/colorful2" csCatId="colorful" phldr="1"/>
      <dgm:spPr/>
      <dgm:t>
        <a:bodyPr/>
        <a:lstStyle/>
        <a:p>
          <a:endParaRPr lang="pl-PL"/>
        </a:p>
      </dgm:t>
    </dgm:pt>
    <dgm:pt modelId="{4315AA97-9F18-7F4B-B771-918511AD1832}">
      <dgm:prSet phldrT="[Tekst]"/>
      <dgm:spPr/>
      <dgm:t>
        <a:bodyPr/>
        <a:lstStyle/>
        <a:p>
          <a:r>
            <a:rPr lang="pl-PL" dirty="0"/>
            <a:t>Pośrednik ubezpieczeniowy</a:t>
          </a:r>
        </a:p>
      </dgm:t>
    </dgm:pt>
    <dgm:pt modelId="{6063968F-A80A-7142-99AB-369545031675}" type="parTrans" cxnId="{CC24D1ED-22DF-9F41-B81E-5C49850C75FA}">
      <dgm:prSet/>
      <dgm:spPr/>
      <dgm:t>
        <a:bodyPr/>
        <a:lstStyle/>
        <a:p>
          <a:endParaRPr lang="pl-PL"/>
        </a:p>
      </dgm:t>
    </dgm:pt>
    <dgm:pt modelId="{EC203B98-B348-4945-8639-FAC1827F3F2B}" type="sibTrans" cxnId="{CC24D1ED-22DF-9F41-B81E-5C49850C75FA}">
      <dgm:prSet/>
      <dgm:spPr/>
      <dgm:t>
        <a:bodyPr/>
        <a:lstStyle/>
        <a:p>
          <a:endParaRPr lang="pl-PL"/>
        </a:p>
      </dgm:t>
    </dgm:pt>
    <dgm:pt modelId="{85FAC7E9-5E53-1546-BAFF-89BFA115776B}">
      <dgm:prSet phldrT="[Tekst]"/>
      <dgm:spPr/>
      <dgm:t>
        <a:bodyPr/>
        <a:lstStyle/>
        <a:p>
          <a:r>
            <a:rPr lang="pl-PL" dirty="0"/>
            <a:t>Agent ubezpieczeniowy</a:t>
          </a:r>
        </a:p>
      </dgm:t>
    </dgm:pt>
    <dgm:pt modelId="{44538088-5DF0-3447-98E6-B1F980F3E88E}" type="parTrans" cxnId="{B7BC0BD9-29DA-C94E-AF0E-2C4440854BCE}">
      <dgm:prSet/>
      <dgm:spPr/>
      <dgm:t>
        <a:bodyPr/>
        <a:lstStyle/>
        <a:p>
          <a:endParaRPr lang="pl-PL"/>
        </a:p>
      </dgm:t>
    </dgm:pt>
    <dgm:pt modelId="{79556837-9CCF-B449-9B27-671CE37F2412}" type="sibTrans" cxnId="{B7BC0BD9-29DA-C94E-AF0E-2C4440854BCE}">
      <dgm:prSet/>
      <dgm:spPr/>
      <dgm:t>
        <a:bodyPr/>
        <a:lstStyle/>
        <a:p>
          <a:endParaRPr lang="pl-PL"/>
        </a:p>
      </dgm:t>
    </dgm:pt>
    <dgm:pt modelId="{DCB27EB0-C18F-DB41-BC84-0CAC4C9D172B}">
      <dgm:prSet phldrT="[Tekst]"/>
      <dgm:spPr/>
      <dgm:t>
        <a:bodyPr/>
        <a:lstStyle/>
        <a:p>
          <a:r>
            <a:rPr lang="pl-PL" dirty="0"/>
            <a:t>Broker ubezpieczeniowy</a:t>
          </a:r>
        </a:p>
      </dgm:t>
    </dgm:pt>
    <dgm:pt modelId="{7225AC0A-8BE4-854D-9FFC-4C42F9138413}" type="parTrans" cxnId="{8C795CC3-0183-7B4C-A76B-F7CC5F4C50AD}">
      <dgm:prSet/>
      <dgm:spPr/>
      <dgm:t>
        <a:bodyPr/>
        <a:lstStyle/>
        <a:p>
          <a:endParaRPr lang="pl-PL"/>
        </a:p>
      </dgm:t>
    </dgm:pt>
    <dgm:pt modelId="{DCDD502A-5A74-D04E-9D51-9E9B0BD6FF66}" type="sibTrans" cxnId="{8C795CC3-0183-7B4C-A76B-F7CC5F4C50AD}">
      <dgm:prSet/>
      <dgm:spPr/>
      <dgm:t>
        <a:bodyPr/>
        <a:lstStyle/>
        <a:p>
          <a:endParaRPr lang="pl-PL"/>
        </a:p>
      </dgm:t>
    </dgm:pt>
    <dgm:pt modelId="{A7888F75-1A15-7742-9262-9052D025FE26}">
      <dgm:prSet phldrT="[Tekst]"/>
      <dgm:spPr/>
      <dgm:t>
        <a:bodyPr/>
        <a:lstStyle/>
        <a:p>
          <a:r>
            <a:rPr lang="pl-PL" dirty="0"/>
            <a:t>Agent oferujący ubezpieczenia uzupełniające</a:t>
          </a:r>
        </a:p>
      </dgm:t>
    </dgm:pt>
    <dgm:pt modelId="{57660AFF-F461-8240-8B4E-A6E64932958C}" type="parTrans" cxnId="{77666A86-C458-184F-AEC9-98DB647CD6E6}">
      <dgm:prSet/>
      <dgm:spPr/>
      <dgm:t>
        <a:bodyPr/>
        <a:lstStyle/>
        <a:p>
          <a:endParaRPr lang="pl-PL"/>
        </a:p>
      </dgm:t>
    </dgm:pt>
    <dgm:pt modelId="{B742DC4C-A424-C749-ADC2-17EF98E6E43F}" type="sibTrans" cxnId="{77666A86-C458-184F-AEC9-98DB647CD6E6}">
      <dgm:prSet/>
      <dgm:spPr/>
      <dgm:t>
        <a:bodyPr/>
        <a:lstStyle/>
        <a:p>
          <a:endParaRPr lang="pl-PL"/>
        </a:p>
      </dgm:t>
    </dgm:pt>
    <dgm:pt modelId="{EB3208B3-2BDD-D745-9CDB-723651E8A964}" type="pres">
      <dgm:prSet presAssocID="{4C6B69B3-E0DE-C140-A657-664174BC150D}" presName="Name0" presStyleCnt="0">
        <dgm:presLayoutVars>
          <dgm:chPref val="1"/>
          <dgm:dir/>
          <dgm:animOne val="branch"/>
          <dgm:animLvl val="lvl"/>
          <dgm:resizeHandles/>
        </dgm:presLayoutVars>
      </dgm:prSet>
      <dgm:spPr/>
    </dgm:pt>
    <dgm:pt modelId="{24742B0D-554C-6445-B235-D40319C67068}" type="pres">
      <dgm:prSet presAssocID="{4315AA97-9F18-7F4B-B771-918511AD1832}" presName="vertOne" presStyleCnt="0"/>
      <dgm:spPr/>
    </dgm:pt>
    <dgm:pt modelId="{D99ECF20-1AE2-A645-8496-6D6DC95F6E26}" type="pres">
      <dgm:prSet presAssocID="{4315AA97-9F18-7F4B-B771-918511AD1832}" presName="txOne" presStyleLbl="node0" presStyleIdx="0" presStyleCnt="1">
        <dgm:presLayoutVars>
          <dgm:chPref val="3"/>
        </dgm:presLayoutVars>
      </dgm:prSet>
      <dgm:spPr/>
    </dgm:pt>
    <dgm:pt modelId="{3C52E364-9EE9-1446-8FD5-9EF2EEE69D8F}" type="pres">
      <dgm:prSet presAssocID="{4315AA97-9F18-7F4B-B771-918511AD1832}" presName="parTransOne" presStyleCnt="0"/>
      <dgm:spPr/>
    </dgm:pt>
    <dgm:pt modelId="{2A5F366B-DA3C-CD4F-AB56-34BD9F00F87A}" type="pres">
      <dgm:prSet presAssocID="{4315AA97-9F18-7F4B-B771-918511AD1832}" presName="horzOne" presStyleCnt="0"/>
      <dgm:spPr/>
    </dgm:pt>
    <dgm:pt modelId="{537C4FF4-49D8-5243-BCD0-A849CAFCDE49}" type="pres">
      <dgm:prSet presAssocID="{85FAC7E9-5E53-1546-BAFF-89BFA115776B}" presName="vertTwo" presStyleCnt="0"/>
      <dgm:spPr/>
    </dgm:pt>
    <dgm:pt modelId="{772ABE03-75D6-014A-B182-25C7CA25B78C}" type="pres">
      <dgm:prSet presAssocID="{85FAC7E9-5E53-1546-BAFF-89BFA115776B}" presName="txTwo" presStyleLbl="node2" presStyleIdx="0" presStyleCnt="3">
        <dgm:presLayoutVars>
          <dgm:chPref val="3"/>
        </dgm:presLayoutVars>
      </dgm:prSet>
      <dgm:spPr/>
    </dgm:pt>
    <dgm:pt modelId="{2CD44BAA-D230-ED4F-8644-C3BA4912FC50}" type="pres">
      <dgm:prSet presAssocID="{85FAC7E9-5E53-1546-BAFF-89BFA115776B}" presName="horzTwo" presStyleCnt="0"/>
      <dgm:spPr/>
    </dgm:pt>
    <dgm:pt modelId="{5831769A-E958-F747-9F3F-CD795B361E32}" type="pres">
      <dgm:prSet presAssocID="{79556837-9CCF-B449-9B27-671CE37F2412}" presName="sibSpaceTwo" presStyleCnt="0"/>
      <dgm:spPr/>
    </dgm:pt>
    <dgm:pt modelId="{96FC8563-8A22-1146-9E62-90412908B07D}" type="pres">
      <dgm:prSet presAssocID="{A7888F75-1A15-7742-9262-9052D025FE26}" presName="vertTwo" presStyleCnt="0"/>
      <dgm:spPr/>
    </dgm:pt>
    <dgm:pt modelId="{E075DED5-31E9-344D-AC17-8BF91626D715}" type="pres">
      <dgm:prSet presAssocID="{A7888F75-1A15-7742-9262-9052D025FE26}" presName="txTwo" presStyleLbl="node2" presStyleIdx="1" presStyleCnt="3">
        <dgm:presLayoutVars>
          <dgm:chPref val="3"/>
        </dgm:presLayoutVars>
      </dgm:prSet>
      <dgm:spPr/>
    </dgm:pt>
    <dgm:pt modelId="{72684E5B-AEC5-A041-852B-E36BC35D31D5}" type="pres">
      <dgm:prSet presAssocID="{A7888F75-1A15-7742-9262-9052D025FE26}" presName="horzTwo" presStyleCnt="0"/>
      <dgm:spPr/>
    </dgm:pt>
    <dgm:pt modelId="{D6150A09-8BCF-114C-8278-AFD9B9BA22D0}" type="pres">
      <dgm:prSet presAssocID="{B742DC4C-A424-C749-ADC2-17EF98E6E43F}" presName="sibSpaceTwo" presStyleCnt="0"/>
      <dgm:spPr/>
    </dgm:pt>
    <dgm:pt modelId="{9A59C58F-3F08-4546-A6DE-346C81AD4C7B}" type="pres">
      <dgm:prSet presAssocID="{DCB27EB0-C18F-DB41-BC84-0CAC4C9D172B}" presName="vertTwo" presStyleCnt="0"/>
      <dgm:spPr/>
    </dgm:pt>
    <dgm:pt modelId="{C6B9BBA4-F5B7-6146-90CD-F273EA092265}" type="pres">
      <dgm:prSet presAssocID="{DCB27EB0-C18F-DB41-BC84-0CAC4C9D172B}" presName="txTwo" presStyleLbl="node2" presStyleIdx="2" presStyleCnt="3">
        <dgm:presLayoutVars>
          <dgm:chPref val="3"/>
        </dgm:presLayoutVars>
      </dgm:prSet>
      <dgm:spPr/>
    </dgm:pt>
    <dgm:pt modelId="{801BC7FC-DD4A-4A4C-A341-CD4BD5F7FC4E}" type="pres">
      <dgm:prSet presAssocID="{DCB27EB0-C18F-DB41-BC84-0CAC4C9D172B}" presName="horzTwo" presStyleCnt="0"/>
      <dgm:spPr/>
    </dgm:pt>
  </dgm:ptLst>
  <dgm:cxnLst>
    <dgm:cxn modelId="{8BD9E444-49FF-6C4C-8D18-4CD61760590B}" type="presOf" srcId="{DCB27EB0-C18F-DB41-BC84-0CAC4C9D172B}" destId="{C6B9BBA4-F5B7-6146-90CD-F273EA092265}" srcOrd="0" destOrd="0" presId="urn:microsoft.com/office/officeart/2005/8/layout/hierarchy4"/>
    <dgm:cxn modelId="{D7DCCE5F-90AA-8B46-BF0A-614DB2838E3A}" type="presOf" srcId="{85FAC7E9-5E53-1546-BAFF-89BFA115776B}" destId="{772ABE03-75D6-014A-B182-25C7CA25B78C}" srcOrd="0" destOrd="0" presId="urn:microsoft.com/office/officeart/2005/8/layout/hierarchy4"/>
    <dgm:cxn modelId="{77666A86-C458-184F-AEC9-98DB647CD6E6}" srcId="{4315AA97-9F18-7F4B-B771-918511AD1832}" destId="{A7888F75-1A15-7742-9262-9052D025FE26}" srcOrd="1" destOrd="0" parTransId="{57660AFF-F461-8240-8B4E-A6E64932958C}" sibTransId="{B742DC4C-A424-C749-ADC2-17EF98E6E43F}"/>
    <dgm:cxn modelId="{04566BA0-C6C5-E14E-8CC0-29D5AF838374}" type="presOf" srcId="{A7888F75-1A15-7742-9262-9052D025FE26}" destId="{E075DED5-31E9-344D-AC17-8BF91626D715}" srcOrd="0" destOrd="0" presId="urn:microsoft.com/office/officeart/2005/8/layout/hierarchy4"/>
    <dgm:cxn modelId="{590CE2A0-F5FD-7C41-B332-3EC27AB37292}" type="presOf" srcId="{4315AA97-9F18-7F4B-B771-918511AD1832}" destId="{D99ECF20-1AE2-A645-8496-6D6DC95F6E26}" srcOrd="0" destOrd="0" presId="urn:microsoft.com/office/officeart/2005/8/layout/hierarchy4"/>
    <dgm:cxn modelId="{8C795CC3-0183-7B4C-A76B-F7CC5F4C50AD}" srcId="{4315AA97-9F18-7F4B-B771-918511AD1832}" destId="{DCB27EB0-C18F-DB41-BC84-0CAC4C9D172B}" srcOrd="2" destOrd="0" parTransId="{7225AC0A-8BE4-854D-9FFC-4C42F9138413}" sibTransId="{DCDD502A-5A74-D04E-9D51-9E9B0BD6FF66}"/>
    <dgm:cxn modelId="{B7BC0BD9-29DA-C94E-AF0E-2C4440854BCE}" srcId="{4315AA97-9F18-7F4B-B771-918511AD1832}" destId="{85FAC7E9-5E53-1546-BAFF-89BFA115776B}" srcOrd="0" destOrd="0" parTransId="{44538088-5DF0-3447-98E6-B1F980F3E88E}" sibTransId="{79556837-9CCF-B449-9B27-671CE37F2412}"/>
    <dgm:cxn modelId="{244D3DDB-D9A3-324D-AA8E-3E8BF375B3B1}" type="presOf" srcId="{4C6B69B3-E0DE-C140-A657-664174BC150D}" destId="{EB3208B3-2BDD-D745-9CDB-723651E8A964}" srcOrd="0" destOrd="0" presId="urn:microsoft.com/office/officeart/2005/8/layout/hierarchy4"/>
    <dgm:cxn modelId="{CC24D1ED-22DF-9F41-B81E-5C49850C75FA}" srcId="{4C6B69B3-E0DE-C140-A657-664174BC150D}" destId="{4315AA97-9F18-7F4B-B771-918511AD1832}" srcOrd="0" destOrd="0" parTransId="{6063968F-A80A-7142-99AB-369545031675}" sibTransId="{EC203B98-B348-4945-8639-FAC1827F3F2B}"/>
    <dgm:cxn modelId="{4F0B9003-41B6-1540-B7B9-F61D8C24D8FC}" type="presParOf" srcId="{EB3208B3-2BDD-D745-9CDB-723651E8A964}" destId="{24742B0D-554C-6445-B235-D40319C67068}" srcOrd="0" destOrd="0" presId="urn:microsoft.com/office/officeart/2005/8/layout/hierarchy4"/>
    <dgm:cxn modelId="{3A9B5C24-DFCA-A94C-A9C2-2614361648BF}" type="presParOf" srcId="{24742B0D-554C-6445-B235-D40319C67068}" destId="{D99ECF20-1AE2-A645-8496-6D6DC95F6E26}" srcOrd="0" destOrd="0" presId="urn:microsoft.com/office/officeart/2005/8/layout/hierarchy4"/>
    <dgm:cxn modelId="{2AB41956-5FA8-7D4D-9C43-E5C901087B8F}" type="presParOf" srcId="{24742B0D-554C-6445-B235-D40319C67068}" destId="{3C52E364-9EE9-1446-8FD5-9EF2EEE69D8F}" srcOrd="1" destOrd="0" presId="urn:microsoft.com/office/officeart/2005/8/layout/hierarchy4"/>
    <dgm:cxn modelId="{485DECBE-CE86-C849-ACA1-1AC64739E0D3}" type="presParOf" srcId="{24742B0D-554C-6445-B235-D40319C67068}" destId="{2A5F366B-DA3C-CD4F-AB56-34BD9F00F87A}" srcOrd="2" destOrd="0" presId="urn:microsoft.com/office/officeart/2005/8/layout/hierarchy4"/>
    <dgm:cxn modelId="{C8571588-1EE1-474B-8889-A6442273A325}" type="presParOf" srcId="{2A5F366B-DA3C-CD4F-AB56-34BD9F00F87A}" destId="{537C4FF4-49D8-5243-BCD0-A849CAFCDE49}" srcOrd="0" destOrd="0" presId="urn:microsoft.com/office/officeart/2005/8/layout/hierarchy4"/>
    <dgm:cxn modelId="{EFB6A7E9-0126-3C49-9F27-2353D1D45173}" type="presParOf" srcId="{537C4FF4-49D8-5243-BCD0-A849CAFCDE49}" destId="{772ABE03-75D6-014A-B182-25C7CA25B78C}" srcOrd="0" destOrd="0" presId="urn:microsoft.com/office/officeart/2005/8/layout/hierarchy4"/>
    <dgm:cxn modelId="{A55B68AE-26E6-DC40-BFD2-0DAE436C353C}" type="presParOf" srcId="{537C4FF4-49D8-5243-BCD0-A849CAFCDE49}" destId="{2CD44BAA-D230-ED4F-8644-C3BA4912FC50}" srcOrd="1" destOrd="0" presId="urn:microsoft.com/office/officeart/2005/8/layout/hierarchy4"/>
    <dgm:cxn modelId="{B0C9FB32-3B8F-A94D-B866-740514DF42FE}" type="presParOf" srcId="{2A5F366B-DA3C-CD4F-AB56-34BD9F00F87A}" destId="{5831769A-E958-F747-9F3F-CD795B361E32}" srcOrd="1" destOrd="0" presId="urn:microsoft.com/office/officeart/2005/8/layout/hierarchy4"/>
    <dgm:cxn modelId="{35AA2C34-63E0-F340-9C49-467F87B971E7}" type="presParOf" srcId="{2A5F366B-DA3C-CD4F-AB56-34BD9F00F87A}" destId="{96FC8563-8A22-1146-9E62-90412908B07D}" srcOrd="2" destOrd="0" presId="urn:microsoft.com/office/officeart/2005/8/layout/hierarchy4"/>
    <dgm:cxn modelId="{1673D61A-A705-954C-950F-D7822C36D0F2}" type="presParOf" srcId="{96FC8563-8A22-1146-9E62-90412908B07D}" destId="{E075DED5-31E9-344D-AC17-8BF91626D715}" srcOrd="0" destOrd="0" presId="urn:microsoft.com/office/officeart/2005/8/layout/hierarchy4"/>
    <dgm:cxn modelId="{71FE53F6-87D5-AC42-A8FE-178F25B0F6FE}" type="presParOf" srcId="{96FC8563-8A22-1146-9E62-90412908B07D}" destId="{72684E5B-AEC5-A041-852B-E36BC35D31D5}" srcOrd="1" destOrd="0" presId="urn:microsoft.com/office/officeart/2005/8/layout/hierarchy4"/>
    <dgm:cxn modelId="{058AFD17-D357-E246-8EB4-B3F40DC8700D}" type="presParOf" srcId="{2A5F366B-DA3C-CD4F-AB56-34BD9F00F87A}" destId="{D6150A09-8BCF-114C-8278-AFD9B9BA22D0}" srcOrd="3" destOrd="0" presId="urn:microsoft.com/office/officeart/2005/8/layout/hierarchy4"/>
    <dgm:cxn modelId="{30C1DF62-0FA6-CD4F-BD30-DDD6B4683A5E}" type="presParOf" srcId="{2A5F366B-DA3C-CD4F-AB56-34BD9F00F87A}" destId="{9A59C58F-3F08-4546-A6DE-346C81AD4C7B}" srcOrd="4" destOrd="0" presId="urn:microsoft.com/office/officeart/2005/8/layout/hierarchy4"/>
    <dgm:cxn modelId="{CE65BD19-F326-044A-9382-5B628DCAD137}" type="presParOf" srcId="{9A59C58F-3F08-4546-A6DE-346C81AD4C7B}" destId="{C6B9BBA4-F5B7-6146-90CD-F273EA092265}" srcOrd="0" destOrd="0" presId="urn:microsoft.com/office/officeart/2005/8/layout/hierarchy4"/>
    <dgm:cxn modelId="{1417092A-75B1-B846-8F7E-BDF2CD845B9A}" type="presParOf" srcId="{9A59C58F-3F08-4546-A6DE-346C81AD4C7B}" destId="{801BC7FC-DD4A-4A4C-A341-CD4BD5F7FC4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ECF20-1AE2-A645-8496-6D6DC95F6E26}">
      <dsp:nvSpPr>
        <dsp:cNvPr id="0" name=""/>
        <dsp:cNvSpPr/>
      </dsp:nvSpPr>
      <dsp:spPr>
        <a:xfrm>
          <a:off x="1249" y="326"/>
          <a:ext cx="7728625" cy="1449506"/>
        </a:xfrm>
        <a:prstGeom prst="roundRect">
          <a:avLst>
            <a:gd name="adj" fmla="val 1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pl-PL" sz="5500" kern="1200" dirty="0"/>
            <a:t>Dystrybutor ubezpieczeń</a:t>
          </a:r>
        </a:p>
      </dsp:txBody>
      <dsp:txXfrm>
        <a:off x="43704" y="42781"/>
        <a:ext cx="7643715" cy="1364596"/>
      </dsp:txXfrm>
    </dsp:sp>
    <dsp:sp modelId="{772ABE03-75D6-014A-B182-25C7CA25B78C}">
      <dsp:nvSpPr>
        <dsp:cNvPr id="0" name=""/>
        <dsp:cNvSpPr/>
      </dsp:nvSpPr>
      <dsp:spPr>
        <a:xfrm>
          <a:off x="1249" y="1652141"/>
          <a:ext cx="1817644"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Agent ubezpieczeniowy</a:t>
          </a:r>
        </a:p>
      </dsp:txBody>
      <dsp:txXfrm>
        <a:off x="43704" y="1694596"/>
        <a:ext cx="1732734" cy="1364596"/>
      </dsp:txXfrm>
    </dsp:sp>
    <dsp:sp modelId="{E075DED5-31E9-344D-AC17-8BF91626D715}">
      <dsp:nvSpPr>
        <dsp:cNvPr id="0" name=""/>
        <dsp:cNvSpPr/>
      </dsp:nvSpPr>
      <dsp:spPr>
        <a:xfrm>
          <a:off x="1971576" y="1652141"/>
          <a:ext cx="1817644"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Agent oferujący ubezpieczenia uzupełniające</a:t>
          </a:r>
        </a:p>
      </dsp:txBody>
      <dsp:txXfrm>
        <a:off x="2014031" y="1694596"/>
        <a:ext cx="1732734" cy="1364596"/>
      </dsp:txXfrm>
    </dsp:sp>
    <dsp:sp modelId="{C6B9BBA4-F5B7-6146-90CD-F273EA092265}">
      <dsp:nvSpPr>
        <dsp:cNvPr id="0" name=""/>
        <dsp:cNvSpPr/>
      </dsp:nvSpPr>
      <dsp:spPr>
        <a:xfrm>
          <a:off x="3941903" y="1652141"/>
          <a:ext cx="1817644"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Broker ubezpieczeniowy</a:t>
          </a:r>
        </a:p>
      </dsp:txBody>
      <dsp:txXfrm>
        <a:off x="3984358" y="1694596"/>
        <a:ext cx="1732734" cy="1364596"/>
      </dsp:txXfrm>
    </dsp:sp>
    <dsp:sp modelId="{F998ED80-43B3-5745-AEA0-03702A05A2C9}">
      <dsp:nvSpPr>
        <dsp:cNvPr id="0" name=""/>
        <dsp:cNvSpPr/>
      </dsp:nvSpPr>
      <dsp:spPr>
        <a:xfrm>
          <a:off x="5912230" y="1652141"/>
          <a:ext cx="1817644"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Zakład ubezpieczeń</a:t>
          </a:r>
        </a:p>
      </dsp:txBody>
      <dsp:txXfrm>
        <a:off x="5954685" y="1694596"/>
        <a:ext cx="1732734" cy="1364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ECF20-1AE2-A645-8496-6D6DC95F6E26}">
      <dsp:nvSpPr>
        <dsp:cNvPr id="0" name=""/>
        <dsp:cNvSpPr/>
      </dsp:nvSpPr>
      <dsp:spPr>
        <a:xfrm>
          <a:off x="2778" y="326"/>
          <a:ext cx="7725568" cy="1449506"/>
        </a:xfrm>
        <a:prstGeom prst="roundRect">
          <a:avLst>
            <a:gd name="adj" fmla="val 1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pl-PL" sz="5100" kern="1200" dirty="0"/>
            <a:t>Pośrednik ubezpieczeniowy</a:t>
          </a:r>
        </a:p>
      </dsp:txBody>
      <dsp:txXfrm>
        <a:off x="45233" y="42781"/>
        <a:ext cx="7640658" cy="1364596"/>
      </dsp:txXfrm>
    </dsp:sp>
    <dsp:sp modelId="{772ABE03-75D6-014A-B182-25C7CA25B78C}">
      <dsp:nvSpPr>
        <dsp:cNvPr id="0" name=""/>
        <dsp:cNvSpPr/>
      </dsp:nvSpPr>
      <dsp:spPr>
        <a:xfrm>
          <a:off x="2778" y="1652141"/>
          <a:ext cx="2438626"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Agent ubezpieczeniowy</a:t>
          </a:r>
        </a:p>
      </dsp:txBody>
      <dsp:txXfrm>
        <a:off x="45233" y="1694596"/>
        <a:ext cx="2353716" cy="1364596"/>
      </dsp:txXfrm>
    </dsp:sp>
    <dsp:sp modelId="{E075DED5-31E9-344D-AC17-8BF91626D715}">
      <dsp:nvSpPr>
        <dsp:cNvPr id="0" name=""/>
        <dsp:cNvSpPr/>
      </dsp:nvSpPr>
      <dsp:spPr>
        <a:xfrm>
          <a:off x="2646249" y="1652141"/>
          <a:ext cx="2438626"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Agent oferujący ubezpieczenia uzupełniające</a:t>
          </a:r>
        </a:p>
      </dsp:txBody>
      <dsp:txXfrm>
        <a:off x="2688704" y="1694596"/>
        <a:ext cx="2353716" cy="1364596"/>
      </dsp:txXfrm>
    </dsp:sp>
    <dsp:sp modelId="{C6B9BBA4-F5B7-6146-90CD-F273EA092265}">
      <dsp:nvSpPr>
        <dsp:cNvPr id="0" name=""/>
        <dsp:cNvSpPr/>
      </dsp:nvSpPr>
      <dsp:spPr>
        <a:xfrm>
          <a:off x="5289720" y="1652141"/>
          <a:ext cx="2438626" cy="1449506"/>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Broker ubezpieczeniowy</a:t>
          </a:r>
        </a:p>
      </dsp:txBody>
      <dsp:txXfrm>
        <a:off x="5332175" y="1694596"/>
        <a:ext cx="2353716" cy="13645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CBA1D-9CCD-0542-ABF9-011FC1C45DB8}" type="datetimeFigureOut">
              <a:rPr lang="pl-PL" smtClean="0"/>
              <a:t>10.10.2018</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6E521-ECEC-0140-B24D-4B8C4A367F7A}" type="slidenum">
              <a:rPr lang="pl-PL" smtClean="0"/>
              <a:t>‹#›</a:t>
            </a:fld>
            <a:endParaRPr lang="pl-PL"/>
          </a:p>
        </p:txBody>
      </p:sp>
    </p:spTree>
    <p:extLst>
      <p:ext uri="{BB962C8B-B14F-4D97-AF65-F5344CB8AC3E}">
        <p14:creationId xmlns:p14="http://schemas.microsoft.com/office/powerpoint/2010/main" val="910450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87574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053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3305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84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03825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9963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1300731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5833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6791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10/10/18</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211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B61BEF0D-F0BB-DE4B-95CE-6DB70DBA9567}" type="datetimeFigureOut">
              <a:rPr lang="en-US" smtClean="0"/>
              <a:pPr/>
              <a:t>10/10/18</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9221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61BEF0D-F0BB-DE4B-95CE-6DB70DBA9567}" type="datetimeFigureOut">
              <a:rPr lang="en-US" smtClean="0"/>
              <a:pPr/>
              <a:t>10/10/18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21915"/>
      </p:ext>
    </p:extLst>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13" r:id="rId4"/>
    <p:sldLayoutId id="2147484114" r:id="rId5"/>
    <p:sldLayoutId id="2147484115" r:id="rId6"/>
    <p:sldLayoutId id="2147484116" r:id="rId7"/>
    <p:sldLayoutId id="2147484117" r:id="rId8"/>
    <p:sldLayoutId id="2147484118" r:id="rId9"/>
    <p:sldLayoutId id="2147484119" r:id="rId10"/>
    <p:sldLayoutId id="2147484120"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Pośrednictwo ubezpieczeniowe</a:t>
            </a:r>
          </a:p>
        </p:txBody>
      </p:sp>
      <p:sp>
        <p:nvSpPr>
          <p:cNvPr id="3" name="Podtytuł 2"/>
          <p:cNvSpPr>
            <a:spLocks noGrp="1"/>
          </p:cNvSpPr>
          <p:nvPr>
            <p:ph type="subTitle" idx="1"/>
          </p:nvPr>
        </p:nvSpPr>
        <p:spPr/>
        <p:txBody>
          <a:bodyPr/>
          <a:lstStyle/>
          <a:p>
            <a:r>
              <a:rPr lang="pl-PL" dirty="0"/>
              <a:t>Dorota </a:t>
            </a:r>
            <a:r>
              <a:rPr lang="pl-PL" dirty="0" err="1"/>
              <a:t>wieczorkowska</a:t>
            </a:r>
            <a:endParaRPr lang="pl-PL" dirty="0"/>
          </a:p>
        </p:txBody>
      </p:sp>
    </p:spTree>
    <p:extLst>
      <p:ext uri="{BB962C8B-B14F-4D97-AF65-F5344CB8AC3E}">
        <p14:creationId xmlns:p14="http://schemas.microsoft.com/office/powerpoint/2010/main" val="56332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Agent ubezpieczeniowy</a:t>
            </a:r>
          </a:p>
        </p:txBody>
      </p:sp>
      <p:sp>
        <p:nvSpPr>
          <p:cNvPr id="3" name="Symbol zastępczy zawartości 2"/>
          <p:cNvSpPr>
            <a:spLocks noGrp="1"/>
          </p:cNvSpPr>
          <p:nvPr>
            <p:ph idx="1"/>
          </p:nvPr>
        </p:nvSpPr>
        <p:spPr>
          <a:xfrm>
            <a:off x="359923" y="2247089"/>
            <a:ext cx="10687488" cy="4163439"/>
          </a:xfrm>
        </p:spPr>
        <p:txBody>
          <a:bodyPr>
            <a:normAutofit lnSpcReduction="10000"/>
          </a:bodyPr>
          <a:lstStyle/>
          <a:p>
            <a:r>
              <a:rPr lang="pl-PL" dirty="0"/>
              <a:t>Zakład ubezpieczeń udziela agentowi ubezpieczeniowemu oraz agentowi oferującemu ubezpieczenia uzupełniające upoważnionym do zawierania w jego imieniu umów ubezpieczenia lub umów gwarancji ubezpieczeniowych, w formie pisemnej, pod rygorem nieważności, pełnomocnictw do dokonywania czynności agencyjnych w imieniu tego zakładu.</a:t>
            </a:r>
          </a:p>
          <a:p>
            <a:r>
              <a:rPr lang="pl-PL" dirty="0"/>
              <a:t>2.  Pełnomocnictwo, o którym mowa w ust. 1, określa w szczególności:1) zakres działalności agenta ubezpieczeniowego oraz agenta oferującego ubezpieczenia uzupełniające, ze wskazaniem działu i grup ubezpieczeń;</a:t>
            </a:r>
          </a:p>
          <a:p>
            <a:r>
              <a:rPr lang="pl-PL" dirty="0"/>
              <a:t>2) wysokość maksymalnej sumy ubezpieczenia lub sumy gwarancyjnej, na jaką agent ubezpieczeniowy oraz agent oferujący ubezpieczenia uzupełniające mogą zawrzeć jedną umowę ubezpieczenia lub jedną umowę gwarancji ubezpieczeniowej;</a:t>
            </a:r>
          </a:p>
          <a:p>
            <a:r>
              <a:rPr lang="pl-PL" dirty="0"/>
              <a:t>3) obszar działalności agenta ubezpieczeniowego oraz agenta oferującego ubezpieczenia uzupełniające.</a:t>
            </a:r>
          </a:p>
          <a:p>
            <a:r>
              <a:rPr lang="pl-PL" dirty="0">
                <a:effectLst/>
              </a:rPr>
              <a:t>Pełnomocnictwo udzielone przez zakład ubezpieczeń nie może zawierać upoważnienia do udzielania dalszych pełnomocnictw.</a:t>
            </a:r>
          </a:p>
          <a:p>
            <a:endParaRPr lang="pl-PL" dirty="0"/>
          </a:p>
        </p:txBody>
      </p:sp>
    </p:spTree>
    <p:extLst>
      <p:ext uri="{BB962C8B-B14F-4D97-AF65-F5344CB8AC3E}">
        <p14:creationId xmlns:p14="http://schemas.microsoft.com/office/powerpoint/2010/main" val="1094281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Agent ubezpieczeniowy</a:t>
            </a:r>
          </a:p>
        </p:txBody>
      </p:sp>
      <p:sp>
        <p:nvSpPr>
          <p:cNvPr id="3" name="Symbol zastępczy zawartości 2"/>
          <p:cNvSpPr>
            <a:spLocks noGrp="1"/>
          </p:cNvSpPr>
          <p:nvPr>
            <p:ph idx="1"/>
          </p:nvPr>
        </p:nvSpPr>
        <p:spPr/>
        <p:txBody>
          <a:bodyPr/>
          <a:lstStyle/>
          <a:p>
            <a:r>
              <a:rPr lang="pl-PL" dirty="0">
                <a:effectLst/>
              </a:rPr>
              <a:t>art. 30 </a:t>
            </a:r>
            <a:r>
              <a:rPr lang="pl-PL" dirty="0" err="1">
                <a:effectLst/>
              </a:rPr>
              <a:t>UDUiR</a:t>
            </a:r>
            <a:r>
              <a:rPr lang="pl-PL" dirty="0">
                <a:effectLst/>
              </a:rPr>
              <a:t>: </a:t>
            </a:r>
          </a:p>
          <a:p>
            <a:r>
              <a:rPr lang="pl-PL" dirty="0">
                <a:effectLst/>
              </a:rPr>
              <a:t>zawiadomienia i oświadczenia składane w związku z zawartą umową ubezpieczenia agentowi ubezpieczeniowemu uznaje się za złożone zakładowi ubezpieczeń, w imieniu lub na rzecz którego agent ubezpieczeniowy działa, o ile zostały złożone na piśmie lub na innym trwałym nośniku.</a:t>
            </a:r>
          </a:p>
          <a:p>
            <a:endParaRPr lang="pl-PL" dirty="0"/>
          </a:p>
        </p:txBody>
      </p:sp>
    </p:spTree>
    <p:extLst>
      <p:ext uri="{BB962C8B-B14F-4D97-AF65-F5344CB8AC3E}">
        <p14:creationId xmlns:p14="http://schemas.microsoft.com/office/powerpoint/2010/main" val="125814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Agent ubezpieczeniowy - odpowiedzialność</a:t>
            </a:r>
          </a:p>
        </p:txBody>
      </p:sp>
      <p:sp>
        <p:nvSpPr>
          <p:cNvPr id="3" name="Symbol zastępczy zawartości 2"/>
          <p:cNvSpPr>
            <a:spLocks noGrp="1"/>
          </p:cNvSpPr>
          <p:nvPr>
            <p:ph idx="1"/>
          </p:nvPr>
        </p:nvSpPr>
        <p:spPr>
          <a:xfrm>
            <a:off x="761628" y="2344685"/>
            <a:ext cx="10210832" cy="4202349"/>
          </a:xfrm>
        </p:spPr>
        <p:txBody>
          <a:bodyPr>
            <a:normAutofit/>
          </a:bodyPr>
          <a:lstStyle/>
          <a:p>
            <a:r>
              <a:rPr lang="pl-PL" u="sng" dirty="0"/>
              <a:t>1.  Za szkodę wyrządzoną przez agenta ubezpieczeniowego lub przez agenta oferującego ubezpieczenia uzupełniające w związku z wykonywaniem czynności agencyjnych odpowiada zakład ubezpieczeń, na rzecz którego taki agent działa. Przepisu art. 429 ustawy z dnia 23 kwietnia 1964 r. - Kodeks cywilny nie stosuje się.</a:t>
            </a:r>
          </a:p>
          <a:p>
            <a:r>
              <a:rPr lang="pl-PL" u="sng" dirty="0"/>
              <a:t>2.  Agent ubezpieczeniowy i agent oferujący ubezpieczenia uzupełniające wykonujący czynności agencyjne na rzecz więcej niż jednego zakładu ubezpieczeń w zakresie tego samego działu ubezpieczeń, zgodnie z załącznikiem do ustawy o działalności ubezpieczeniowej i reasekuracyjnej, odpowiadają za szkody powstałe z tytułu wykonywania tych czynności wyrządzone klientowi lub osobie uprawnionej z umowy ubezpieczenia lub umowy gwarancji ubezpieczeniowej.</a:t>
            </a:r>
          </a:p>
          <a:p>
            <a:r>
              <a:rPr lang="pl-PL" u="sng" dirty="0"/>
              <a:t>3.  W zakresie odpowiedzialności za szkody powstałe z tytułu wykonywania działalności agencyjnej agent ubezpieczeniowy wykonujący czynności agencyjne na rzecz więcej niż jednego zakładu ubezpieczeń w zakresie tego samego działu ubezpieczeń, zgodnie z załącznikiem do ustawy o działalności ubezpieczeniowej i reasekuracyjnej, podlega obowiązkowemu ubezpieczeniu odpowiedzialności cywilnej.</a:t>
            </a:r>
            <a:r>
              <a:rPr lang="pl-PL" dirty="0">
                <a:effectLst/>
              </a:rPr>
              <a:t> </a:t>
            </a:r>
          </a:p>
          <a:p>
            <a:endParaRPr lang="pl-PL" dirty="0"/>
          </a:p>
        </p:txBody>
      </p:sp>
    </p:spTree>
    <p:extLst>
      <p:ext uri="{BB962C8B-B14F-4D97-AF65-F5344CB8AC3E}">
        <p14:creationId xmlns:p14="http://schemas.microsoft.com/office/powerpoint/2010/main" val="177450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Broker ubezpieczeniowy</a:t>
            </a:r>
          </a:p>
        </p:txBody>
      </p:sp>
      <p:sp>
        <p:nvSpPr>
          <p:cNvPr id="3" name="Symbol zastępczy zawartości 2"/>
          <p:cNvSpPr>
            <a:spLocks noGrp="1"/>
          </p:cNvSpPr>
          <p:nvPr>
            <p:ph idx="1"/>
          </p:nvPr>
        </p:nvSpPr>
        <p:spPr/>
        <p:txBody>
          <a:bodyPr/>
          <a:lstStyle/>
          <a:p>
            <a:r>
              <a:rPr lang="pl-PL" dirty="0"/>
              <a:t>Broker ubezpieczeniowy, w ramach prowadzonej działalności brokerskiej, wykonuje czynności w zakresie dystrybucji ubezpieczeń w imieniu lub na rzecz klienta, zwane dalej "czynnościami brokerskimi w zakresie ubezpieczeń".</a:t>
            </a:r>
          </a:p>
        </p:txBody>
      </p:sp>
    </p:spTree>
    <p:extLst>
      <p:ext uri="{BB962C8B-B14F-4D97-AF65-F5344CB8AC3E}">
        <p14:creationId xmlns:p14="http://schemas.microsoft.com/office/powerpoint/2010/main" val="1220229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Broker ubezpieczeniowy</a:t>
            </a:r>
          </a:p>
        </p:txBody>
      </p:sp>
      <p:sp>
        <p:nvSpPr>
          <p:cNvPr id="3" name="Symbol zastępczy zawartości 2"/>
          <p:cNvSpPr>
            <a:spLocks noGrp="1"/>
          </p:cNvSpPr>
          <p:nvPr>
            <p:ph idx="1"/>
          </p:nvPr>
        </p:nvSpPr>
        <p:spPr>
          <a:xfrm>
            <a:off x="329784" y="2666998"/>
            <a:ext cx="11557416" cy="5712504"/>
          </a:xfrm>
        </p:spPr>
        <p:txBody>
          <a:bodyPr>
            <a:normAutofit fontScale="92500" lnSpcReduction="20000"/>
          </a:bodyPr>
          <a:lstStyle/>
          <a:p>
            <a:r>
              <a:rPr lang="pl-PL" dirty="0"/>
              <a:t>Zezwolenie wydaje się na wniosek:</a:t>
            </a:r>
          </a:p>
          <a:p>
            <a:r>
              <a:rPr lang="pl-PL" dirty="0"/>
              <a:t>1) osoby fizycznej, która:</a:t>
            </a:r>
          </a:p>
          <a:p>
            <a:pPr lvl="1"/>
            <a:r>
              <a:rPr lang="pl-PL" dirty="0"/>
              <a:t>a) ma pełną zdolność do czynności prawnych,</a:t>
            </a:r>
          </a:p>
          <a:p>
            <a:pPr lvl="1"/>
            <a:r>
              <a:rPr lang="pl-PL" dirty="0"/>
              <a:t>b) nie była prawomocnie skazana za umyślne przestępstwo:– przeciwko życiu i zdrowiu, przeciwko wymiarowi sprawiedliwości, przeciwko ochronie informacji, przeciwko wiarygodności dokumentów, przeciwko mieniu, przeciwko obrotowi gospodarczemu, przeciwko obrotowi pieniędzmi i papierami wartościowymi, skarbowe,</a:t>
            </a:r>
          </a:p>
          <a:p>
            <a:pPr lvl="1"/>
            <a:r>
              <a:rPr lang="pl-PL" dirty="0"/>
              <a:t>c) daje rękojmię należytego wykonywania działalności brokerskiej odpowiednio w zakresie ubezpieczeń lub reasekuracji,</a:t>
            </a:r>
          </a:p>
          <a:p>
            <a:pPr lvl="1"/>
            <a:r>
              <a:rPr lang="pl-PL" dirty="0"/>
              <a:t>d) posiada co najmniej wykształcenie średnie lub średnie branżowe,</a:t>
            </a:r>
          </a:p>
          <a:p>
            <a:pPr lvl="1"/>
            <a:r>
              <a:rPr lang="pl-PL" dirty="0"/>
              <a:t>e) zdała egzamin przed Komisją Egzaminacyjną dla Brokerów Ubezpieczeniowych i Reasekuracyjnych odpowiednio do zakresu działalności albo uzyskała odpowiednie zwolnienie z egzaminu,</a:t>
            </a:r>
          </a:p>
          <a:p>
            <a:pPr lvl="1"/>
            <a:r>
              <a:rPr lang="pl-PL" dirty="0"/>
              <a:t>f) posiada co najmniej dwuletnie doświadczenie zawodowe odpowiednio w zakresie ubezpieczeń lub reasekuracji zdobyte w okresie 8 lat bezpośrednio poprzedzających złożenie wniosku o uzyskanie zezwolenia na wykonywanie działalności brokerskiej,</a:t>
            </a:r>
          </a:p>
          <a:p>
            <a:pPr lvl="1"/>
            <a:r>
              <a:rPr lang="pl-PL" dirty="0"/>
              <a:t>g) zawarła umowę ubezpieczenia odpowiedzialności cywilnej z tytułu wykonywania działalności brokerskiej odpowiednio w zakresie ubezpieczeń lub reasekuracji;</a:t>
            </a:r>
          </a:p>
          <a:p>
            <a:r>
              <a:rPr lang="pl-PL" dirty="0"/>
              <a:t>2) osoby prawnej:</a:t>
            </a:r>
          </a:p>
          <a:p>
            <a:pPr lvl="1"/>
            <a:r>
              <a:rPr lang="pl-PL" dirty="0"/>
              <a:t>a) której członkowie zarządu spełniają warunki, o których mowa w pkt 1 lit. a-d, przy czym co najmniej połowa z nich dodatkowo spełnia warunki określone w pkt 1 lit. e i f albo w ust. 8 lub 9,</a:t>
            </a:r>
          </a:p>
          <a:p>
            <a:pPr lvl="1"/>
            <a:r>
              <a:rPr lang="pl-PL" dirty="0"/>
              <a:t>b) która spełnia warunek określony w pkt 1 lit. g,</a:t>
            </a:r>
          </a:p>
          <a:p>
            <a:pPr lvl="1"/>
            <a:r>
              <a:rPr lang="pl-PL" dirty="0"/>
              <a:t>c) jeżeli udziały, o których mowa w art. 59 ust. 2 pkt 8, oraz bliskie powiązania, o których mowa w art. 59 ust. 2 pkt 9, nie uniemożliwiają organowi nadzoru skutecznego sprawowania nadzoru.</a:t>
            </a:r>
          </a:p>
          <a:p>
            <a:endParaRPr lang="pl-PL" dirty="0"/>
          </a:p>
        </p:txBody>
      </p:sp>
    </p:spTree>
    <p:extLst>
      <p:ext uri="{BB962C8B-B14F-4D97-AF65-F5344CB8AC3E}">
        <p14:creationId xmlns:p14="http://schemas.microsoft.com/office/powerpoint/2010/main" val="2055241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Broker odpowiedzialność</a:t>
            </a:r>
          </a:p>
        </p:txBody>
      </p:sp>
      <p:sp>
        <p:nvSpPr>
          <p:cNvPr id="3" name="Symbol zastępczy zawartości 2"/>
          <p:cNvSpPr>
            <a:spLocks noGrp="1"/>
          </p:cNvSpPr>
          <p:nvPr>
            <p:ph idx="1"/>
          </p:nvPr>
        </p:nvSpPr>
        <p:spPr/>
        <p:txBody>
          <a:bodyPr/>
          <a:lstStyle/>
          <a:p>
            <a:r>
              <a:rPr lang="pl-PL" dirty="0"/>
              <a:t>Broker ubezpieczeniowy i broker reasekuracyjny z tytułu wykonywania działalności brokerskiej w zakresie ubezpieczeń lub reasekuracji </a:t>
            </a:r>
            <a:r>
              <a:rPr lang="pl-PL" u="sng" dirty="0"/>
              <a:t>podlegają obowiązkowemu ubezpieczeniu odpowiedzialności cywilnej, </a:t>
            </a:r>
            <a:r>
              <a:rPr lang="pl-PL" dirty="0"/>
              <a:t>obejmującemu odpowiednio szkody wyrządzone klientowi, osobie uprawnionej z umowy ubezpieczenia lub umowy gwarancji ubezpieczeniowej, zakładowi ubezpieczeń lub zakładowi reasekuracji, w tym także szkody wyrządzone przez osoby fizyczne, przy pomocy których broker ubezpieczeniowy lub broker reasekuracyjny wykonuje czynności brokerskie w zakresie ubezpieczeń lub w zakresie reasekuracji, oraz przez podmioty, o których mowa w art. 31.</a:t>
            </a:r>
          </a:p>
        </p:txBody>
      </p:sp>
    </p:spTree>
    <p:extLst>
      <p:ext uri="{BB962C8B-B14F-4D97-AF65-F5344CB8AC3E}">
        <p14:creationId xmlns:p14="http://schemas.microsoft.com/office/powerpoint/2010/main" val="2005520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Broker ubezpieczeniowy </a:t>
            </a:r>
            <a:r>
              <a:rPr lang="mr-IN" dirty="0"/>
              <a:t>–</a:t>
            </a:r>
            <a:r>
              <a:rPr lang="pl-PL" dirty="0"/>
              <a:t> zakaz łączenia funkcji</a:t>
            </a:r>
          </a:p>
        </p:txBody>
      </p:sp>
      <p:sp>
        <p:nvSpPr>
          <p:cNvPr id="3" name="Symbol zastępczy zawartości 2"/>
          <p:cNvSpPr>
            <a:spLocks noGrp="1"/>
          </p:cNvSpPr>
          <p:nvPr>
            <p:ph idx="1"/>
          </p:nvPr>
        </p:nvSpPr>
        <p:spPr>
          <a:xfrm>
            <a:off x="419725" y="2638043"/>
            <a:ext cx="11152682" cy="5156841"/>
          </a:xfrm>
        </p:spPr>
        <p:txBody>
          <a:bodyPr>
            <a:normAutofit lnSpcReduction="10000"/>
          </a:bodyPr>
          <a:lstStyle/>
          <a:p>
            <a:r>
              <a:rPr lang="pl-PL" dirty="0"/>
              <a:t>Broker ubezpieczeniowy nie może:</a:t>
            </a:r>
          </a:p>
          <a:p>
            <a:pPr lvl="1"/>
            <a:r>
              <a:rPr lang="pl-PL" dirty="0"/>
              <a:t>1) wykonywać działalności agencyjnej, czynności agencyjnych, czynności dystrybucyjnych zakładu ubezpieczeń ani czynności dystrybucyjnych zakładu reasekuracji;</a:t>
            </a:r>
          </a:p>
          <a:p>
            <a:pPr lvl="1"/>
            <a:r>
              <a:rPr lang="pl-PL" dirty="0"/>
              <a:t>2) pozostawać w stałym stosunku umownym z zakładem ubezpieczeń, zakładem reasekuracji, agentem ubezpieczeniowym lub agentem oferującym ubezpieczenia uzupełniające;</a:t>
            </a:r>
          </a:p>
          <a:p>
            <a:pPr lvl="1"/>
            <a:r>
              <a:rPr lang="pl-PL" dirty="0"/>
              <a:t>3) być członkiem organów nadzorczych lub zarządzających zakładu ubezpieczeń, zakładu reasekuracji, agenta ubezpieczeniowego lub agenta oferującego ubezpieczenia uzupełniające;</a:t>
            </a:r>
          </a:p>
          <a:p>
            <a:pPr lvl="1"/>
            <a:r>
              <a:rPr lang="pl-PL" dirty="0"/>
              <a:t>4) posiadać akcji lub udziałów zakładu ubezpieczeń lub zakładu reasekuracji, z wyjątkiem akcji dopuszczonych do obrotu na rynku regulowanym;</a:t>
            </a:r>
          </a:p>
          <a:p>
            <a:pPr lvl="1"/>
            <a:r>
              <a:rPr lang="pl-PL" dirty="0"/>
              <a:t>5) posiadać akcji lub udziałów agenta ubezpieczeniowego lub agenta oferującego ubezpieczenia uzupełniające, z wyjątkiem akcji dopuszczonych do obrotu na rynku regulowanym;</a:t>
            </a:r>
          </a:p>
          <a:p>
            <a:pPr lvl="1"/>
            <a:r>
              <a:rPr lang="pl-PL" dirty="0"/>
              <a:t>6) pozostawać w innych relacjach, które mogłyby zagrażać wykonywaniu działalności w zakresie dystrybucji ubezpieczeń z zachowaniem wymogów określonych w art. 7 ust. 1.</a:t>
            </a:r>
          </a:p>
          <a:p>
            <a:r>
              <a:rPr lang="pl-PL" dirty="0"/>
              <a:t>2.  Ograniczenie, o którym mowa w ust. 1 pkt 2, nie dotyczy:</a:t>
            </a:r>
          </a:p>
          <a:p>
            <a:pPr lvl="1"/>
            <a:r>
              <a:rPr lang="pl-PL" dirty="0"/>
              <a:t>1) umowy ubezpieczenia, na podstawie której broker ubezpieczeniowy jest ubezpieczonym lub ubezpieczającym;</a:t>
            </a:r>
          </a:p>
          <a:p>
            <a:pPr lvl="1"/>
            <a:r>
              <a:rPr lang="pl-PL" dirty="0"/>
              <a:t>2) umowy zawartej przez brokera ubezpieczeniowego z zakładem ubezpieczeń, dotyczącej sposobu wzajemnego rozliczania się z tytułu wykonywania czynności brokerskich w zakresie ubezpieczeń.</a:t>
            </a:r>
          </a:p>
          <a:p>
            <a:endParaRPr lang="pl-PL" dirty="0"/>
          </a:p>
        </p:txBody>
      </p:sp>
    </p:spTree>
    <p:extLst>
      <p:ext uri="{BB962C8B-B14F-4D97-AF65-F5344CB8AC3E}">
        <p14:creationId xmlns:p14="http://schemas.microsoft.com/office/powerpoint/2010/main" val="67974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Broker ubezpieczeniowy -wiedza</a:t>
            </a:r>
          </a:p>
        </p:txBody>
      </p:sp>
      <p:sp>
        <p:nvSpPr>
          <p:cNvPr id="3" name="Symbol zastępczy zawartości 2"/>
          <p:cNvSpPr>
            <a:spLocks noGrp="1"/>
          </p:cNvSpPr>
          <p:nvPr>
            <p:ph idx="1"/>
          </p:nvPr>
        </p:nvSpPr>
        <p:spPr/>
        <p:txBody>
          <a:bodyPr/>
          <a:lstStyle/>
          <a:p>
            <a:r>
              <a:rPr lang="pl-PL" dirty="0">
                <a:effectLst/>
              </a:rPr>
              <a:t>Broker ubezpieczeniowy może zlecić wykonywanie czynności </a:t>
            </a:r>
            <a:r>
              <a:rPr lang="pl-PL" dirty="0" err="1">
                <a:effectLst/>
              </a:rPr>
              <a:t>brokrekrskich</a:t>
            </a:r>
            <a:r>
              <a:rPr lang="pl-PL" dirty="0">
                <a:effectLst/>
              </a:rPr>
              <a:t> wymagających specjalistycznej wiedzy innym podmiotom, z wyłączeniem prawa składania i przyjmowania oświadczeń woli w imieniu klientów.</a:t>
            </a:r>
          </a:p>
        </p:txBody>
      </p:sp>
    </p:spTree>
    <p:extLst>
      <p:ext uri="{BB962C8B-B14F-4D97-AF65-F5344CB8AC3E}">
        <p14:creationId xmlns:p14="http://schemas.microsoft.com/office/powerpoint/2010/main" val="514474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Broker ubezpieczeniowy</a:t>
            </a:r>
          </a:p>
        </p:txBody>
      </p:sp>
      <p:sp>
        <p:nvSpPr>
          <p:cNvPr id="3" name="Symbol zastępczy zawartości 2"/>
          <p:cNvSpPr>
            <a:spLocks noGrp="1"/>
          </p:cNvSpPr>
          <p:nvPr>
            <p:ph idx="1"/>
          </p:nvPr>
        </p:nvSpPr>
        <p:spPr/>
        <p:txBody>
          <a:bodyPr/>
          <a:lstStyle/>
          <a:p>
            <a:r>
              <a:rPr lang="pl-PL" dirty="0">
                <a:effectLst/>
              </a:rPr>
              <a:t>Umowa brokerska</a:t>
            </a:r>
          </a:p>
          <a:p>
            <a:r>
              <a:rPr lang="pl-PL" dirty="0"/>
              <a:t>1.  Klient udziela brokerowi ubezpieczeniowemu, w formie pisemnej, pełnomocnictwa do wykonywania czynności brokerskich w zakresie ubezpieczeń w imieniu klienta.</a:t>
            </a:r>
          </a:p>
          <a:p>
            <a:r>
              <a:rPr lang="pl-PL" dirty="0"/>
              <a:t>2.  Broker ubezpieczeniowy udostępnia zakładowi ubezpieczeń przy pierwszej czynności należącej do czynności brokerskich w zakresie ubezpieczeń dokument pełnomocnictwa, o którym mowa w ust. 1.</a:t>
            </a:r>
          </a:p>
        </p:txBody>
      </p:sp>
    </p:spTree>
    <p:extLst>
      <p:ext uri="{BB962C8B-B14F-4D97-AF65-F5344CB8AC3E}">
        <p14:creationId xmlns:p14="http://schemas.microsoft.com/office/powerpoint/2010/main" val="525424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Broker ubezpieczeniowy - obowiązki</a:t>
            </a:r>
          </a:p>
        </p:txBody>
      </p:sp>
      <p:sp>
        <p:nvSpPr>
          <p:cNvPr id="3" name="Symbol zastępczy zawartości 2"/>
          <p:cNvSpPr>
            <a:spLocks noGrp="1"/>
          </p:cNvSpPr>
          <p:nvPr>
            <p:ph idx="1"/>
          </p:nvPr>
        </p:nvSpPr>
        <p:spPr>
          <a:xfrm>
            <a:off x="104930" y="2383436"/>
            <a:ext cx="12087069" cy="5531371"/>
          </a:xfrm>
        </p:spPr>
        <p:txBody>
          <a:bodyPr>
            <a:normAutofit fontScale="85000" lnSpcReduction="20000"/>
          </a:bodyPr>
          <a:lstStyle/>
          <a:p>
            <a:r>
              <a:rPr lang="pl-PL" dirty="0"/>
              <a:t>1.  Przed zawarciem umowy ubezpieczenia lub umowy gwarancji ubezpieczeniowej broker ubezpieczeniowy:</a:t>
            </a:r>
          </a:p>
          <a:p>
            <a:r>
              <a:rPr lang="pl-PL" dirty="0"/>
              <a:t>1) informuje klienta przy pierwszej czynności o firmie, pod którą wykonuje działalność brokerską w zakresie ubezpieczeń, adresie swojej siedziby oraz o tym że jest brokerem ubezpieczeniowym;</a:t>
            </a:r>
          </a:p>
          <a:p>
            <a:r>
              <a:rPr lang="pl-PL" dirty="0"/>
              <a:t>2) informuje klienta przy pierwszej czynności o numerze wpisu do rejestru brokerów, adresie strony internetowej, na której rejestr jest dostępny, oraz o sposobie sprawdzenia wpisu do rejestru;</a:t>
            </a:r>
          </a:p>
          <a:p>
            <a:r>
              <a:rPr lang="pl-PL" dirty="0"/>
              <a:t>3) okazuje zakładowi ubezpieczeń i klientowi przy pierwszej czynności zezwolenie na wykonywanie działalności brokerskiej w zakresie ubezpieczeń;</a:t>
            </a:r>
          </a:p>
          <a:p>
            <a:r>
              <a:rPr lang="pl-PL" dirty="0"/>
              <a:t>4) udziela porady, w oparciu o rzetelną analizę dostępnych na rynku produktów ubezpieczeniowych w liczbie wystarczającej do opracowania rekomendacji najwłaściwszej umowy, oraz wyjaśnia podstawy, na których opiera się rekomendacja, uwzględniając złożoność umowy ubezpieczenia lub umowy gwarancji ubezpieczeniowej oraz rodzaj klienta, chyba że klient złoży pisemne oświadczenie o rezygnacji z udzielenia porady;</a:t>
            </a:r>
          </a:p>
          <a:p>
            <a:r>
              <a:rPr lang="pl-PL" dirty="0"/>
              <a:t>5) informuje klienta przy pierwszej czynności o posiadanych akcjach albo udziałach zakładu ubezpieczeń uprawniających co najmniej do 10% głosów na walnym zgromadzeniu oraz, w przypadku brokera ubezpieczeniowego będącego osobą prawną, o akcjach albo udziałach brokera ubezpieczeniowego posiadanych przez zakład ubezpieczeń, uprawniających co najmniej do 10% głosów na walnym zgromadzeniu albo zgromadzeniu wspólników;</a:t>
            </a:r>
          </a:p>
          <a:p>
            <a:r>
              <a:rPr lang="pl-PL" dirty="0"/>
              <a:t>6) informuje klienta o charakterze wynagrodzenia otrzymywanego w związku z proponowanym zawarciem umowy ubezpieczenia lub umowy gwarancji ubezpieczeniowej, w szczególności o tym, czy broker otrzymuje:</a:t>
            </a:r>
          </a:p>
          <a:p>
            <a:pPr lvl="1"/>
            <a:r>
              <a:rPr lang="pl-PL" dirty="0"/>
              <a:t>a) honorarium płacone bezpośrednio przez klienta,</a:t>
            </a:r>
          </a:p>
          <a:p>
            <a:pPr lvl="1"/>
            <a:r>
              <a:rPr lang="pl-PL" dirty="0"/>
              <a:t>b) prowizję dowolnego rodzaju uwzględnioną w kwocie składki ubezpieczeniowej,</a:t>
            </a:r>
          </a:p>
          <a:p>
            <a:pPr lvl="1"/>
            <a:r>
              <a:rPr lang="pl-PL" dirty="0"/>
              <a:t>c) inny rodzaj wynagrodzenia,</a:t>
            </a:r>
          </a:p>
          <a:p>
            <a:pPr lvl="1"/>
            <a:r>
              <a:rPr lang="pl-PL" dirty="0"/>
              <a:t>d) wynagrodzenie stanowiące połączenie rodzajów wynagrodzenia, o których mowa w lit. a-c;</a:t>
            </a:r>
          </a:p>
          <a:p>
            <a:r>
              <a:rPr lang="pl-PL" dirty="0"/>
              <a:t>7) informuje klienta o wysokości honorarium, o którym mowa w pkt 6 lit. a, a w przypadku gdy jest to niemożliwe - o metodzie jego wyliczenia;</a:t>
            </a:r>
          </a:p>
          <a:p>
            <a:r>
              <a:rPr lang="pl-PL" dirty="0"/>
              <a:t>8) informuje klienta o możliwości złożenia reklamacji, wniesienia skargi oraz pozasądowego rozwiązywania sporów.</a:t>
            </a:r>
          </a:p>
          <a:p>
            <a:endParaRPr lang="pl-PL" u="sng" dirty="0"/>
          </a:p>
        </p:txBody>
      </p:sp>
    </p:spTree>
    <p:extLst>
      <p:ext uri="{BB962C8B-B14F-4D97-AF65-F5344CB8AC3E}">
        <p14:creationId xmlns:p14="http://schemas.microsoft.com/office/powerpoint/2010/main" val="1826041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Zjawisko pośrednictwa</a:t>
            </a:r>
          </a:p>
        </p:txBody>
      </p:sp>
      <p:sp>
        <p:nvSpPr>
          <p:cNvPr id="3" name="Symbol zastępczy zawartości 2"/>
          <p:cNvSpPr>
            <a:spLocks noGrp="1"/>
          </p:cNvSpPr>
          <p:nvPr>
            <p:ph idx="1"/>
          </p:nvPr>
        </p:nvSpPr>
        <p:spPr>
          <a:xfrm>
            <a:off x="740229" y="2383971"/>
            <a:ext cx="10307182" cy="3407229"/>
          </a:xfrm>
        </p:spPr>
        <p:txBody>
          <a:bodyPr>
            <a:normAutofit/>
          </a:bodyPr>
          <a:lstStyle/>
          <a:p>
            <a:r>
              <a:rPr lang="pl-PL" sz="2800" dirty="0"/>
              <a:t>Jest bardzo powszechne, </a:t>
            </a:r>
          </a:p>
          <a:p>
            <a:r>
              <a:rPr lang="pl-PL" sz="2800" dirty="0"/>
              <a:t>Rynek ubezpieczeń opiera się na konstrukcji pośrednictwa</a:t>
            </a:r>
          </a:p>
          <a:p>
            <a:r>
              <a:rPr lang="pl-PL" sz="2800" dirty="0">
                <a:effectLst/>
              </a:rPr>
              <a:t>Własna regulacja prawna Ustawa z dnia 15 grudnia 2017 r. o dystrybucji ubezpieczeń (Dz. U. poz. 2486 z </a:t>
            </a:r>
            <a:r>
              <a:rPr lang="pl-PL" sz="2800" dirty="0" err="1">
                <a:effectLst/>
              </a:rPr>
              <a:t>późn</a:t>
            </a:r>
            <a:r>
              <a:rPr lang="pl-PL" sz="2800" dirty="0">
                <a:effectLst/>
              </a:rPr>
              <a:t>. zm.).</a:t>
            </a:r>
            <a:endParaRPr lang="pl-PL" sz="2800" dirty="0"/>
          </a:p>
        </p:txBody>
      </p:sp>
    </p:spTree>
    <p:extLst>
      <p:ext uri="{BB962C8B-B14F-4D97-AF65-F5344CB8AC3E}">
        <p14:creationId xmlns:p14="http://schemas.microsoft.com/office/powerpoint/2010/main" val="1938962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Broker ubezpieczeniowy - wynagrodzenie</a:t>
            </a:r>
          </a:p>
        </p:txBody>
      </p:sp>
      <p:sp>
        <p:nvSpPr>
          <p:cNvPr id="3" name="Symbol zastępczy zawartości 2"/>
          <p:cNvSpPr>
            <a:spLocks noGrp="1"/>
          </p:cNvSpPr>
          <p:nvPr>
            <p:ph idx="1"/>
          </p:nvPr>
        </p:nvSpPr>
        <p:spPr/>
        <p:txBody>
          <a:bodyPr>
            <a:normAutofit fontScale="92500" lnSpcReduction="10000"/>
          </a:bodyPr>
          <a:lstStyle/>
          <a:p>
            <a:r>
              <a:rPr lang="pl-PL" dirty="0">
                <a:effectLst/>
              </a:rPr>
              <a:t>brokerowi za świadczone usługi należy się wynagrodzenie, ale jest ono płacone przez ubezpieczyciela po zawarciu umowy ubezpieczenia. </a:t>
            </a:r>
          </a:p>
          <a:p>
            <a:r>
              <a:rPr lang="pl-PL" dirty="0">
                <a:effectLst/>
              </a:rPr>
              <a:t> </a:t>
            </a:r>
          </a:p>
          <a:p>
            <a:r>
              <a:rPr lang="pl-PL" dirty="0">
                <a:effectLst/>
              </a:rPr>
              <a:t>Z chwilą zawarcia umowy ubezpieczenia, umowa brokerska staje się stosunkiem trójstronnym, w którym: ubezpieczyciel jest zobowiązany do zapłaty wynagrodzenia dla pośrednika działającego w imieniu i na rzecz ubezpieczającego. </a:t>
            </a:r>
          </a:p>
          <a:p>
            <a:r>
              <a:rPr lang="pl-PL" dirty="0">
                <a:effectLst/>
              </a:rPr>
              <a:t> </a:t>
            </a:r>
          </a:p>
          <a:p>
            <a:r>
              <a:rPr lang="pl-PL" dirty="0">
                <a:effectLst/>
              </a:rPr>
              <a:t>Wynagrodzenie brokera to kurtaż (prowizja od składki). </a:t>
            </a:r>
          </a:p>
          <a:p>
            <a:r>
              <a:rPr lang="pl-PL" dirty="0">
                <a:effectLst/>
              </a:rPr>
              <a:t>Brokerzy zawierają zazwyczaj porozumienia </a:t>
            </a:r>
            <a:r>
              <a:rPr lang="pl-PL" dirty="0" err="1">
                <a:effectLst/>
              </a:rPr>
              <a:t>kurtażowe</a:t>
            </a:r>
            <a:r>
              <a:rPr lang="pl-PL" dirty="0">
                <a:effectLst/>
              </a:rPr>
              <a:t> dot. wysokości należnej im od danego ubezpieczyciela prowizji. </a:t>
            </a:r>
          </a:p>
          <a:p>
            <a:endParaRPr lang="pl-PL" dirty="0"/>
          </a:p>
        </p:txBody>
      </p:sp>
    </p:spTree>
    <p:extLst>
      <p:ext uri="{BB962C8B-B14F-4D97-AF65-F5344CB8AC3E}">
        <p14:creationId xmlns:p14="http://schemas.microsoft.com/office/powerpoint/2010/main" val="1704970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DYSTRYBUCJA ubezpieczeń</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673531473"/>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7428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EA7765-89A4-3C49-8009-443269301015}"/>
              </a:ext>
            </a:extLst>
          </p:cNvPr>
          <p:cNvSpPr>
            <a:spLocks noGrp="1"/>
          </p:cNvSpPr>
          <p:nvPr>
            <p:ph type="title"/>
          </p:nvPr>
        </p:nvSpPr>
        <p:spPr/>
        <p:txBody>
          <a:bodyPr/>
          <a:lstStyle/>
          <a:p>
            <a:r>
              <a:rPr lang="pl-PL" dirty="0"/>
              <a:t>Pośrednictwo Ubezpieczeń</a:t>
            </a:r>
          </a:p>
        </p:txBody>
      </p:sp>
      <p:graphicFrame>
        <p:nvGraphicFramePr>
          <p:cNvPr id="4" name="Symbol zastępczy zawartości 3">
            <a:extLst>
              <a:ext uri="{FF2B5EF4-FFF2-40B4-BE49-F238E27FC236}">
                <a16:creationId xmlns:a16="http://schemas.microsoft.com/office/drawing/2014/main" id="{E858CEA9-E58B-2A47-A6B2-F20D8F277BC3}"/>
              </a:ext>
            </a:extLst>
          </p:cNvPr>
          <p:cNvGraphicFramePr>
            <a:graphicFrameLocks noGrp="1"/>
          </p:cNvGraphicFramePr>
          <p:nvPr>
            <p:ph idx="1"/>
            <p:extLst>
              <p:ext uri="{D42A27DB-BD31-4B8C-83A1-F6EECF244321}">
                <p14:modId xmlns:p14="http://schemas.microsoft.com/office/powerpoint/2010/main" val="276319189"/>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D2715767-D068-294A-B9B6-2DE94500696F}"/>
              </a:ext>
            </a:extLst>
          </p:cNvPr>
          <p:cNvSpPr txBox="1"/>
          <p:nvPr/>
        </p:nvSpPr>
        <p:spPr>
          <a:xfrm>
            <a:off x="825982" y="6138472"/>
            <a:ext cx="10536859" cy="369332"/>
          </a:xfrm>
          <a:prstGeom prst="rect">
            <a:avLst/>
          </a:prstGeom>
          <a:noFill/>
        </p:spPr>
        <p:txBody>
          <a:bodyPr wrap="none" rtlCol="0">
            <a:spAutoFit/>
          </a:bodyPr>
          <a:lstStyle/>
          <a:p>
            <a:r>
              <a:rPr lang="pl-PL" dirty="0"/>
              <a:t>którzy wykonują dystrybucję ubezpieczeń albo dystrybucję reasekuracji za wynagrodzeniem;</a:t>
            </a:r>
          </a:p>
        </p:txBody>
      </p:sp>
    </p:spTree>
    <p:extLst>
      <p:ext uri="{BB962C8B-B14F-4D97-AF65-F5344CB8AC3E}">
        <p14:creationId xmlns:p14="http://schemas.microsoft.com/office/powerpoint/2010/main" val="1226120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Definicja pośrednictwa</a:t>
            </a:r>
          </a:p>
        </p:txBody>
      </p:sp>
      <p:sp>
        <p:nvSpPr>
          <p:cNvPr id="3" name="Symbol zastępczy zawartości 2"/>
          <p:cNvSpPr>
            <a:spLocks noGrp="1"/>
          </p:cNvSpPr>
          <p:nvPr>
            <p:ph idx="1"/>
          </p:nvPr>
        </p:nvSpPr>
        <p:spPr>
          <a:xfrm>
            <a:off x="609600" y="2421090"/>
            <a:ext cx="10972800" cy="4278086"/>
          </a:xfrm>
        </p:spPr>
        <p:txBody>
          <a:bodyPr>
            <a:normAutofit fontScale="92500" lnSpcReduction="20000"/>
          </a:bodyPr>
          <a:lstStyle/>
          <a:p>
            <a:r>
              <a:rPr lang="pl-PL" sz="2200" b="1" dirty="0">
                <a:effectLst/>
              </a:rPr>
              <a:t>Pośrednictwo ubezpieczeniowe to wykonywanie dystrybucji ubezpieczeń lub dystrybucji reasekuracji przez pośredników ubezpieczeniowych</a:t>
            </a:r>
            <a:r>
              <a:rPr lang="pl-PL" sz="2200" dirty="0">
                <a:effectLst/>
              </a:rPr>
              <a:t>; </a:t>
            </a:r>
          </a:p>
          <a:p>
            <a:endParaRPr lang="pl-PL" dirty="0">
              <a:effectLst/>
            </a:endParaRPr>
          </a:p>
          <a:p>
            <a:r>
              <a:rPr lang="pl-PL" dirty="0">
                <a:effectLst/>
              </a:rPr>
              <a:t>Dystrybucja ubezpieczeń oznacza działalność wykonywaną wyłącznie przez dystrybutora ubezpieczeń polegającą na:</a:t>
            </a:r>
          </a:p>
          <a:p>
            <a:pPr lvl="1"/>
            <a:r>
              <a:rPr lang="pl-PL" dirty="0">
                <a:effectLst/>
              </a:rPr>
              <a:t>1) doradzaniu, proponowaniu lub wykonywaniu innych czynności przygotowawczych zmierzających do zawarcia umów ubezpieczenia lub umów gwarancji ubezpieczeniowych;</a:t>
            </a:r>
          </a:p>
          <a:p>
            <a:pPr lvl="1"/>
            <a:r>
              <a:rPr lang="pl-PL" dirty="0">
                <a:effectLst/>
              </a:rPr>
              <a:t>2) zawieraniu umów ubezpieczenia lub umów gwarancji ubezpieczeniowych w imieniu zakładu ubezpieczeń, w imieniu lub na rzecz klienta albo bezpośrednio przez zakład ubezpieczeń;</a:t>
            </a:r>
          </a:p>
          <a:p>
            <a:pPr lvl="1"/>
            <a:r>
              <a:rPr lang="pl-PL" dirty="0">
                <a:effectLst/>
              </a:rPr>
              <a:t>3) udzielaniu pomocy przez pośrednika ubezpieczeniowego w administrowaniu umowami ubezpieczenia lub umowami gwarancji ubezpieczeniowych i ich wykonywaniu, także w sprawach o odszkodowanie lub świadczenie.</a:t>
            </a:r>
          </a:p>
          <a:p>
            <a:r>
              <a:rPr lang="pl-PL" dirty="0">
                <a:effectLst/>
              </a:rPr>
              <a:t>2.  Dystrybucja ubezpieczeń polega również na udzielaniu informacji dotyczących jednej lub większej liczby umów ubezpieczenia lub umów gwarancji ubezpieczeniowych na podstawie kryteriów wybranych przez klienta za pośrednictwem stron internetowych lub innych mediów oraz opracowywaniu rankingu produktów ubezpieczeniowych obejmującego porównanie cen i produktów lub składek z tytułu umowy ubezpieczenia lub umowy gwarancji ubezpieczeniowej, w przypadku gdy klient jest w stanie pośrednio lub bezpośrednio zawrzeć umowę ubezpieczenia lub umowę gwarancji ubezpieczeniowej za pośrednictwem stron internetowych lub innych mediów.</a:t>
            </a:r>
          </a:p>
        </p:txBody>
      </p:sp>
    </p:spTree>
    <p:extLst>
      <p:ext uri="{BB962C8B-B14F-4D97-AF65-F5344CB8AC3E}">
        <p14:creationId xmlns:p14="http://schemas.microsoft.com/office/powerpoint/2010/main" val="998135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rejestry</a:t>
            </a:r>
          </a:p>
        </p:txBody>
      </p:sp>
      <p:sp>
        <p:nvSpPr>
          <p:cNvPr id="3" name="Symbol zastępczy zawartości 2"/>
          <p:cNvSpPr>
            <a:spLocks noGrp="1"/>
          </p:cNvSpPr>
          <p:nvPr>
            <p:ph idx="1"/>
          </p:nvPr>
        </p:nvSpPr>
        <p:spPr>
          <a:xfrm>
            <a:off x="554636" y="2638043"/>
            <a:ext cx="11317574" cy="5351713"/>
          </a:xfrm>
        </p:spPr>
        <p:txBody>
          <a:bodyPr>
            <a:normAutofit/>
          </a:bodyPr>
          <a:lstStyle/>
          <a:p>
            <a:endParaRPr lang="pl-PL" dirty="0">
              <a:effectLst/>
            </a:endParaRPr>
          </a:p>
          <a:p>
            <a:r>
              <a:rPr lang="pl-PL" dirty="0"/>
              <a:t>Art.. 52 UDU</a:t>
            </a:r>
          </a:p>
          <a:p>
            <a:r>
              <a:rPr lang="pl-PL" dirty="0"/>
              <a:t>Agent ubezpieczeniowy, agent oferujący ubezpieczenia uzupełniające, broker ubezpieczeniowy oraz broker reasekuracyjny podlegają wpisowi do rejestru pośredników ubezpieczeniowych.</a:t>
            </a:r>
          </a:p>
          <a:p>
            <a:r>
              <a:rPr lang="pl-PL" dirty="0"/>
              <a:t>Rejestr pośredników ubezpieczeniowych składa się z:</a:t>
            </a:r>
          </a:p>
          <a:p>
            <a:pPr lvl="1"/>
            <a:r>
              <a:rPr lang="pl-PL" dirty="0"/>
              <a:t>1) rejestru agentów;</a:t>
            </a:r>
          </a:p>
          <a:p>
            <a:pPr lvl="1"/>
            <a:r>
              <a:rPr lang="pl-PL" dirty="0"/>
              <a:t>2) rejestru brokerów.</a:t>
            </a:r>
          </a:p>
          <a:p>
            <a:endParaRPr lang="pl-PL" dirty="0"/>
          </a:p>
          <a:p>
            <a:r>
              <a:rPr lang="pl-PL" dirty="0"/>
              <a:t>Rejestr pośredników ubezpieczeniowych jest prowadzony przez organ nadzoru w systemie rejestracji internetowej.</a:t>
            </a:r>
          </a:p>
          <a:p>
            <a:endParaRPr lang="pl-PL" dirty="0">
              <a:effectLst/>
            </a:endParaRPr>
          </a:p>
          <a:p>
            <a:r>
              <a:rPr lang="pl-PL" dirty="0">
                <a:effectLst/>
              </a:rPr>
              <a:t>Art. </a:t>
            </a:r>
            <a:r>
              <a:rPr lang="pl-PL" dirty="0"/>
              <a:t>29 UDU – dot. wpisu brokerów</a:t>
            </a:r>
          </a:p>
          <a:p>
            <a:r>
              <a:rPr lang="pl-PL" dirty="0">
                <a:effectLst/>
              </a:rPr>
              <a:t>Art.. 19 UDU – dot. wpisu agentów</a:t>
            </a:r>
          </a:p>
        </p:txBody>
      </p:sp>
    </p:spTree>
    <p:extLst>
      <p:ext uri="{BB962C8B-B14F-4D97-AF65-F5344CB8AC3E}">
        <p14:creationId xmlns:p14="http://schemas.microsoft.com/office/powerpoint/2010/main" val="132785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Agent ubezpieczeniowy</a:t>
            </a:r>
          </a:p>
        </p:txBody>
      </p:sp>
      <p:sp>
        <p:nvSpPr>
          <p:cNvPr id="3" name="Symbol zastępczy zawartości 2"/>
          <p:cNvSpPr>
            <a:spLocks noGrp="1"/>
          </p:cNvSpPr>
          <p:nvPr>
            <p:ph idx="1"/>
          </p:nvPr>
        </p:nvSpPr>
        <p:spPr/>
        <p:txBody>
          <a:bodyPr>
            <a:normAutofit/>
          </a:bodyPr>
          <a:lstStyle/>
          <a:p>
            <a:r>
              <a:rPr lang="pl-PL" dirty="0"/>
              <a:t>Agent ubezpieczeniowy oraz agent oferujący ubezpieczenia uzupełniające, w ramach prowadzonej działalności agencyjnej, wykonują czynności w zakresie dystrybucji ubezpieczeń w imieniu lub na rzecz zakładu ubezpieczeń, zwane dalej "czynnościami agencyjnymi".</a:t>
            </a:r>
          </a:p>
        </p:txBody>
      </p:sp>
    </p:spTree>
    <p:extLst>
      <p:ext uri="{BB962C8B-B14F-4D97-AF65-F5344CB8AC3E}">
        <p14:creationId xmlns:p14="http://schemas.microsoft.com/office/powerpoint/2010/main" val="1849448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Agent ubezpieczeniowy</a:t>
            </a:r>
          </a:p>
        </p:txBody>
      </p:sp>
      <p:sp>
        <p:nvSpPr>
          <p:cNvPr id="3" name="Symbol zastępczy zawartości 2"/>
          <p:cNvSpPr>
            <a:spLocks noGrp="1"/>
          </p:cNvSpPr>
          <p:nvPr>
            <p:ph idx="1"/>
          </p:nvPr>
        </p:nvSpPr>
        <p:spPr/>
        <p:txBody>
          <a:bodyPr/>
          <a:lstStyle/>
          <a:p>
            <a:r>
              <a:rPr lang="pl-PL" dirty="0">
                <a:effectLst/>
              </a:rPr>
              <a:t>Agent działa na podstawie umowy agencyjnej zawartej z Zakładem Ubezpieczeń</a:t>
            </a:r>
          </a:p>
          <a:p>
            <a:endParaRPr lang="pl-PL" dirty="0">
              <a:effectLst/>
            </a:endParaRPr>
          </a:p>
          <a:p>
            <a:r>
              <a:rPr lang="pl-PL" dirty="0"/>
              <a:t>Działalność agencyjna powinna być wykonywana z zachowaniem staranności określonej w art. 355 § 2 ustawy z dnia 23 kwietnia 1964 r. - Kodeks cywilny (Dz. U. z 2017 r. poz. 459, 933 i 1132) oraz dobrych obyczajów.</a:t>
            </a:r>
          </a:p>
        </p:txBody>
      </p:sp>
    </p:spTree>
    <p:extLst>
      <p:ext uri="{BB962C8B-B14F-4D97-AF65-F5344CB8AC3E}">
        <p14:creationId xmlns:p14="http://schemas.microsoft.com/office/powerpoint/2010/main" val="1123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Agent ubezpieczeniowy</a:t>
            </a:r>
          </a:p>
        </p:txBody>
      </p:sp>
      <p:sp>
        <p:nvSpPr>
          <p:cNvPr id="3" name="Symbol zastępczy zawartości 2"/>
          <p:cNvSpPr>
            <a:spLocks noGrp="1"/>
          </p:cNvSpPr>
          <p:nvPr>
            <p:ph idx="1"/>
          </p:nvPr>
        </p:nvSpPr>
        <p:spPr>
          <a:xfrm>
            <a:off x="317504" y="2585644"/>
            <a:ext cx="11100417" cy="4799442"/>
          </a:xfrm>
        </p:spPr>
        <p:txBody>
          <a:bodyPr>
            <a:normAutofit/>
          </a:bodyPr>
          <a:lstStyle/>
          <a:p>
            <a:r>
              <a:rPr lang="pl-PL" dirty="0"/>
              <a:t>Czynności agencyjne, czynności dystrybucyjne zakładu ubezpieczeń oraz czynności dystrybucyjne zakładu reasekuracji mogą być wykonywane wyłącznie przez osobę fizyczną, która spełnia łącznie następujące warunki:</a:t>
            </a:r>
          </a:p>
          <a:p>
            <a:r>
              <a:rPr lang="pl-PL" dirty="0"/>
              <a:t>1) posiada pełną zdolność do czynności prawnych;</a:t>
            </a:r>
          </a:p>
          <a:p>
            <a:r>
              <a:rPr lang="pl-PL" dirty="0"/>
              <a:t>2) nie była prawomocnie skazana za umyślne przestępstwo :a) przeciwko życiu i zdrowiu, b) przeciwko wymiarowi sprawiedliwości, c) przeciwko ochronie informacji, d) przeciwko wiarygodności dokumentów, e) przeciwko mieniu, f) przeciwko obrotowi gospodarczemu, g) przeciwko obrotowi pieniędzmi i papierami </a:t>
            </a:r>
            <a:r>
              <a:rPr lang="pl-PL" dirty="0" err="1"/>
              <a:t>wartościowymi,h</a:t>
            </a:r>
            <a:r>
              <a:rPr lang="pl-PL" dirty="0"/>
              <a:t>) skarbowe;</a:t>
            </a:r>
          </a:p>
          <a:p>
            <a:r>
              <a:rPr lang="pl-PL" dirty="0"/>
              <a:t>3) daje rękojmię należytego wykonywania tych czynności;</a:t>
            </a:r>
          </a:p>
          <a:p>
            <a:r>
              <a:rPr lang="pl-PL" dirty="0"/>
              <a:t>4) posiada co najmniej wykształcenie średnie lub średnie branżowe;</a:t>
            </a:r>
          </a:p>
          <a:p>
            <a:r>
              <a:rPr lang="pl-PL" dirty="0"/>
              <a:t>5) zdała egzamin przeprowadzony przez zakład ubezpieczeń lub zakład reasekuracji.</a:t>
            </a:r>
          </a:p>
          <a:p>
            <a:r>
              <a:rPr lang="pl-PL" dirty="0"/>
              <a:t>2.  Czynności agencyjne mogą być wykonywane przez osobę fizyczną po wpisaniu jej do rejestru agentów.</a:t>
            </a:r>
          </a:p>
          <a:p>
            <a:endParaRPr lang="pl-PL" dirty="0">
              <a:effectLst/>
            </a:endParaRPr>
          </a:p>
        </p:txBody>
      </p:sp>
    </p:spTree>
    <p:extLst>
      <p:ext uri="{BB962C8B-B14F-4D97-AF65-F5344CB8AC3E}">
        <p14:creationId xmlns:p14="http://schemas.microsoft.com/office/powerpoint/2010/main" val="966084971"/>
      </p:ext>
    </p:extLst>
  </p:cSld>
  <p:clrMapOvr>
    <a:masterClrMapping/>
  </p:clrMapOvr>
</p:sld>
</file>

<file path=ppt/theme/theme1.xml><?xml version="1.0" encoding="utf-8"?>
<a:theme xmlns:a="http://schemas.openxmlformats.org/drawingml/2006/main" name="Paczka">
  <a:themeElements>
    <a:clrScheme name="Paczka">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{520701DC-84E5-A04B-8B15-08137B3A1AD2}tf10001120</Template>
  <TotalTime>65</TotalTime>
  <Words>572</Words>
  <Application>Microsoft Macintosh PowerPoint</Application>
  <PresentationFormat>Panoramiczny</PresentationFormat>
  <Paragraphs>121</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Calibri</vt:lpstr>
      <vt:lpstr>Gill Sans MT</vt:lpstr>
      <vt:lpstr>Mangal</vt:lpstr>
      <vt:lpstr>Paczka</vt:lpstr>
      <vt:lpstr>Pośrednictwo ubezpieczeniowe</vt:lpstr>
      <vt:lpstr>Zjawisko pośrednictwa</vt:lpstr>
      <vt:lpstr>DYSTRYBUCJA ubezpieczeń</vt:lpstr>
      <vt:lpstr>Pośrednictwo Ubezpieczeń</vt:lpstr>
      <vt:lpstr>Definicja pośrednictwa</vt:lpstr>
      <vt:lpstr>rejestry</vt:lpstr>
      <vt:lpstr>Agent ubezpieczeniowy</vt:lpstr>
      <vt:lpstr>Agent ubezpieczeniowy</vt:lpstr>
      <vt:lpstr>Agent ubezpieczeniowy</vt:lpstr>
      <vt:lpstr>Agent ubezpieczeniowy</vt:lpstr>
      <vt:lpstr>Agent ubezpieczeniowy</vt:lpstr>
      <vt:lpstr>Agent ubezpieczeniowy - odpowiedzialność</vt:lpstr>
      <vt:lpstr>Broker ubezpieczeniowy</vt:lpstr>
      <vt:lpstr>Broker ubezpieczeniowy</vt:lpstr>
      <vt:lpstr>Broker odpowiedzialność</vt:lpstr>
      <vt:lpstr>Broker ubezpieczeniowy – zakaz łączenia funkcji</vt:lpstr>
      <vt:lpstr>Broker ubezpieczeniowy -wiedza</vt:lpstr>
      <vt:lpstr>Broker ubezpieczeniowy</vt:lpstr>
      <vt:lpstr>Broker ubezpieczeniowy - obowiązki</vt:lpstr>
      <vt:lpstr>Broker ubezpieczeniowy - wynagrodzenie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Pośrednictwo ubezpieczeniowe</dc:title>
  <dc:creator>Dorota Wieczorkowska</dc:creator>
  <cp:lastModifiedBy>Dorota Wieczorkowska</cp:lastModifiedBy>
  <cp:revision>8</cp:revision>
  <dcterms:created xsi:type="dcterms:W3CDTF">2017-11-07T23:44:47Z</dcterms:created>
  <dcterms:modified xsi:type="dcterms:W3CDTF">2018-10-09T23:13:09Z</dcterms:modified>
</cp:coreProperties>
</file>