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>
        <p:scale>
          <a:sx n="75" d="100"/>
          <a:sy n="75" d="100"/>
        </p:scale>
        <p:origin x="-123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858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9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86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432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6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079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83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575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946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893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13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6FAE9-1735-4D07-B0AF-A4D3E90876A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0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/>
              <a:t>Finanse publiczne i prawo finansowe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7526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mgr Jędrzej </a:t>
            </a:r>
            <a:r>
              <a:rPr lang="pl-PL" sz="2400" dirty="0" err="1" smtClean="0">
                <a:solidFill>
                  <a:schemeClr val="tx1"/>
                </a:solidFill>
              </a:rPr>
              <a:t>Jachira</a:t>
            </a:r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Katedra Prawa Finansowego</a:t>
            </a: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2694037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1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u="sng" dirty="0" smtClean="0"/>
              <a:t>Gry </a:t>
            </a:r>
            <a:r>
              <a:rPr lang="pl-PL" sz="2000" b="1" u="sng" dirty="0"/>
              <a:t>losowe </a:t>
            </a:r>
            <a:r>
              <a:rPr lang="pl-PL" sz="2000" b="1" u="sng" dirty="0" smtClean="0"/>
              <a:t>według </a:t>
            </a:r>
            <a:r>
              <a:rPr lang="pl-PL" sz="2000" b="1" u="sng" dirty="0"/>
              <a:t>ustawy to</a:t>
            </a:r>
            <a:r>
              <a:rPr lang="pl-PL" sz="2000" b="1" u="sng" dirty="0" smtClean="0"/>
              <a:t>:</a:t>
            </a:r>
          </a:p>
          <a:p>
            <a:pPr marL="0" indent="0" algn="just">
              <a:buNone/>
            </a:pPr>
            <a:endParaRPr lang="pl-PL" sz="2000" b="1" u="sng" dirty="0"/>
          </a:p>
          <a:p>
            <a:pPr marL="0" indent="0" algn="just">
              <a:buNone/>
            </a:pPr>
            <a:r>
              <a:rPr lang="pl-PL" sz="2000" dirty="0"/>
              <a:t>- gry liczbowe</a:t>
            </a:r>
          </a:p>
          <a:p>
            <a:pPr marL="0" indent="0" algn="just">
              <a:buNone/>
            </a:pPr>
            <a:r>
              <a:rPr lang="pl-PL" sz="2000" dirty="0"/>
              <a:t>- loterie pieniężne</a:t>
            </a:r>
          </a:p>
          <a:p>
            <a:pPr marL="0" indent="0" algn="just">
              <a:buNone/>
            </a:pPr>
            <a:r>
              <a:rPr lang="pl-PL" sz="2000" dirty="0"/>
              <a:t>- gra </a:t>
            </a:r>
            <a:r>
              <a:rPr lang="pl-PL" sz="2000" dirty="0" err="1"/>
              <a:t>telebingo</a:t>
            </a: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- gry cylindryczne</a:t>
            </a:r>
          </a:p>
          <a:p>
            <a:pPr marL="0" indent="0" algn="just">
              <a:buNone/>
            </a:pPr>
            <a:r>
              <a:rPr lang="pl-PL" sz="2000" dirty="0"/>
              <a:t>- gry w karty</a:t>
            </a:r>
          </a:p>
          <a:p>
            <a:pPr marL="0" indent="0" algn="just">
              <a:buNone/>
            </a:pPr>
            <a:r>
              <a:rPr lang="pl-PL" sz="2000" dirty="0"/>
              <a:t>- gry w kości</a:t>
            </a:r>
          </a:p>
          <a:p>
            <a:pPr marL="0" indent="0" algn="just">
              <a:buNone/>
            </a:pPr>
            <a:r>
              <a:rPr lang="pl-PL" sz="2000" dirty="0"/>
              <a:t>- bingo pieniężne i fantowe</a:t>
            </a:r>
          </a:p>
          <a:p>
            <a:pPr marL="0" indent="0" algn="just">
              <a:buNone/>
            </a:pPr>
            <a:r>
              <a:rPr lang="pl-PL" sz="2000" dirty="0"/>
              <a:t>- loterie fantowe</a:t>
            </a:r>
          </a:p>
          <a:p>
            <a:pPr marL="0" indent="0" algn="just">
              <a:buNone/>
            </a:pPr>
            <a:r>
              <a:rPr lang="pl-PL" sz="2000" dirty="0"/>
              <a:t>- loterie promocyjne</a:t>
            </a:r>
          </a:p>
          <a:p>
            <a:pPr marL="0" indent="0" algn="just">
              <a:buNone/>
            </a:pPr>
            <a:r>
              <a:rPr lang="pl-PL" sz="2000" dirty="0"/>
              <a:t>- loterie audiotekstowe</a:t>
            </a:r>
            <a:endParaRPr lang="pl-PL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56992"/>
            <a:ext cx="1716782" cy="228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0" y="274638"/>
            <a:ext cx="9144000" cy="850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od gier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5042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u="sng" dirty="0"/>
              <a:t>zakłady wzajemne </a:t>
            </a:r>
            <a:r>
              <a:rPr lang="pl-PL" sz="1800" dirty="0"/>
              <a:t>– to zakłady o wygrane pieniężne lub rzeczowe, polegające </a:t>
            </a:r>
            <a:r>
              <a:rPr lang="pl-PL" sz="1800" dirty="0" smtClean="0"/>
              <a:t>na odgadywaniu: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1/ wyników sportowego współzawodnictwa ludzi lub zwierząt, w których </a:t>
            </a:r>
            <a:r>
              <a:rPr lang="pl-PL" sz="1800" dirty="0" smtClean="0"/>
              <a:t>uczestnicy wpłacają </a:t>
            </a:r>
            <a:r>
              <a:rPr lang="pl-PL" sz="1800" dirty="0"/>
              <a:t>stawki a wygrana zależy od łącznej kwoty wpłaconych </a:t>
            </a:r>
            <a:r>
              <a:rPr lang="pl-PL" sz="1800" dirty="0" smtClean="0"/>
              <a:t>stawek (totalizatory)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2/ zaistnienia różnych zdarzeń, w których uczestnicy wpłacają stawki, a wysokość </a:t>
            </a:r>
            <a:r>
              <a:rPr lang="pl-PL" sz="1800" dirty="0" smtClean="0"/>
              <a:t>wygranej zależy </a:t>
            </a:r>
            <a:r>
              <a:rPr lang="pl-PL" sz="1800" dirty="0"/>
              <a:t>od umówionego stosunku wpłaty do wygranej (</a:t>
            </a:r>
            <a:r>
              <a:rPr lang="pl-PL" sz="1800" dirty="0" err="1"/>
              <a:t>bukmacherstwo</a:t>
            </a:r>
            <a:r>
              <a:rPr lang="pl-PL" sz="1800" dirty="0"/>
              <a:t>)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b="1" u="sng" dirty="0"/>
              <a:t>gry na automatach </a:t>
            </a:r>
            <a:r>
              <a:rPr lang="pl-PL" sz="1800" dirty="0"/>
              <a:t>– gry na urządzeniach mechanicznych, elektromechanicznych </a:t>
            </a:r>
            <a:r>
              <a:rPr lang="pl-PL" sz="1800" dirty="0" smtClean="0"/>
              <a:t>lub elektronicznych</a:t>
            </a:r>
            <a:r>
              <a:rPr lang="pl-PL" sz="1800" dirty="0"/>
              <a:t>, o wygrane pieniężne lub rzeczowe, w których gra zawiera </a:t>
            </a:r>
            <a:r>
              <a:rPr lang="pl-PL" sz="1800" dirty="0" smtClean="0"/>
              <a:t>element losowości</a:t>
            </a:r>
            <a:endParaRPr lang="pl-PL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445224"/>
            <a:ext cx="1800200" cy="112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0" y="274638"/>
            <a:ext cx="9144000" cy="850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od gier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66017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4016" y="1484784"/>
            <a:ext cx="5148064" cy="5589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400" b="1" u="sng" dirty="0"/>
              <a:t>podstawa opodatkowania i stawki podatku</a:t>
            </a:r>
          </a:p>
          <a:p>
            <a:pPr marL="0" indent="0" algn="just">
              <a:buNone/>
            </a:pPr>
            <a:r>
              <a:rPr lang="pl-PL" sz="1400" dirty="0"/>
              <a:t>1/ w loterii pieniężnej, fantowej, </a:t>
            </a:r>
            <a:r>
              <a:rPr lang="pl-PL" sz="1400" dirty="0" err="1"/>
              <a:t>telebingo</a:t>
            </a:r>
            <a:r>
              <a:rPr lang="pl-PL" sz="1400" dirty="0"/>
              <a:t> – suma wpływów uzyskanych ze sprzedaży </a:t>
            </a:r>
            <a:r>
              <a:rPr lang="pl-PL" sz="1400" dirty="0" smtClean="0"/>
              <a:t>losów lub </a:t>
            </a:r>
            <a:r>
              <a:rPr lang="pl-PL" sz="1400" dirty="0"/>
              <a:t>innych dowodów udziału w grze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/>
              <a:t>2/ w loterii audiotekstowej – przychód organizatora loterii uzyskany z tej loterii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/>
              <a:t>3/ w grze liczbowej – suma wpłaconych stawek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/>
              <a:t>4/ w grze bingo pieniężne – wartość nominalna kartonów do gry zakupionych </a:t>
            </a:r>
            <a:r>
              <a:rPr lang="pl-PL" sz="1400" dirty="0" smtClean="0"/>
              <a:t>przed podmioty </a:t>
            </a:r>
            <a:r>
              <a:rPr lang="pl-PL" sz="1400" dirty="0"/>
              <a:t>urządzające grę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/>
              <a:t>5/ poker – kwota wygranej pomniejszona o kwotę wpisowego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/>
              <a:t>6/ automat – kwota stanowiąca różnicę między kwotą uzyskaną z wymiany żetonów do </a:t>
            </a:r>
            <a:r>
              <a:rPr lang="pl-PL" sz="1400" dirty="0" smtClean="0"/>
              <a:t>gry lub </a:t>
            </a:r>
            <a:r>
              <a:rPr lang="pl-PL" sz="1400" dirty="0"/>
              <a:t>wpłaconą do automatu, a sumą wygranych uzyskanych przez uczestników gier</a:t>
            </a:r>
          </a:p>
          <a:p>
            <a:pPr marL="0" indent="0" algn="just">
              <a:buNone/>
            </a:pPr>
            <a:endParaRPr lang="pl-PL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246810"/>
            <a:ext cx="1818903" cy="136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0" y="274638"/>
            <a:ext cx="9144000" cy="850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od gier</a:t>
            </a:r>
            <a:endParaRPr lang="pl-PL" sz="36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580112" y="2632224"/>
            <a:ext cx="3384376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dirty="0"/>
              <a:t>Stawki są procentowe:</a:t>
            </a:r>
          </a:p>
          <a:p>
            <a:pPr algn="just"/>
            <a:r>
              <a:rPr lang="pl-PL" dirty="0"/>
              <a:t>10% - loteria fantowa i </a:t>
            </a:r>
            <a:r>
              <a:rPr lang="pl-PL" dirty="0" err="1"/>
              <a:t>telebingo</a:t>
            </a:r>
            <a:endParaRPr lang="pl-PL" dirty="0"/>
          </a:p>
          <a:p>
            <a:pPr algn="just"/>
            <a:r>
              <a:rPr lang="pl-PL" dirty="0"/>
              <a:t>15% - loteria pieniężna</a:t>
            </a:r>
          </a:p>
          <a:p>
            <a:pPr algn="just"/>
            <a:r>
              <a:rPr lang="pl-PL" dirty="0"/>
              <a:t>20% - gra liczbowa</a:t>
            </a:r>
          </a:p>
          <a:p>
            <a:pPr algn="just"/>
            <a:r>
              <a:rPr lang="pl-PL" dirty="0"/>
              <a:t>25% - bingo pieniężne i </a:t>
            </a:r>
            <a:r>
              <a:rPr lang="pl-PL" dirty="0" err="1"/>
              <a:t>telebingo</a:t>
            </a:r>
            <a:r>
              <a:rPr lang="pl-PL" dirty="0"/>
              <a:t>, loteria audiotekstowa, poker</a:t>
            </a:r>
          </a:p>
          <a:p>
            <a:pPr algn="just"/>
            <a:r>
              <a:rPr lang="pl-PL" dirty="0"/>
              <a:t>12% zakłady wzajemne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699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u="sng" dirty="0" smtClean="0"/>
              <a:t>Obowiązki podatników</a:t>
            </a:r>
            <a:endParaRPr lang="pl-PL" sz="1800" b="1" u="sng" dirty="0"/>
          </a:p>
          <a:p>
            <a:pPr marL="0" indent="0" algn="just">
              <a:buNone/>
            </a:pPr>
            <a:r>
              <a:rPr lang="pl-PL" sz="1800" dirty="0"/>
              <a:t>- zobowiązanie podatkowe powstaje z mocy prawa, tj. z chwilą rozpoczęcia </a:t>
            </a:r>
            <a:r>
              <a:rPr lang="pl-PL" sz="1800" dirty="0" smtClean="0"/>
              <a:t>wykonywania działalności </a:t>
            </a:r>
            <a:r>
              <a:rPr lang="pl-PL" sz="1800" dirty="0"/>
              <a:t>(w pokerze z chwilą przystąpienia do turnieju)</a:t>
            </a:r>
          </a:p>
          <a:p>
            <a:pPr marL="0" indent="0" algn="just">
              <a:buNone/>
            </a:pPr>
            <a:r>
              <a:rPr lang="pl-PL" sz="1800" dirty="0"/>
              <a:t>- podatek płacony na rachunek urzędu skarbowego w formie zaliczek, do 10 dnia </a:t>
            </a:r>
            <a:r>
              <a:rPr lang="pl-PL" sz="1800" dirty="0" smtClean="0"/>
              <a:t>kolejnego miesiąca</a:t>
            </a: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- co miesiąc składane deklaracje podatkowe</a:t>
            </a:r>
          </a:p>
          <a:p>
            <a:pPr marL="0" indent="0" algn="just">
              <a:buNone/>
            </a:pPr>
            <a:r>
              <a:rPr lang="pl-PL" sz="1800" dirty="0"/>
              <a:t>- podatnicy posiadają także </a:t>
            </a:r>
            <a:r>
              <a:rPr lang="pl-PL" sz="1800" u="sng" dirty="0"/>
              <a:t>obowiązki dokumentacyjne i sprawozdawcze</a:t>
            </a:r>
            <a:r>
              <a:rPr lang="pl-PL" sz="1800" dirty="0"/>
              <a:t>, w tym:</a:t>
            </a:r>
          </a:p>
          <a:p>
            <a:pPr marL="0" indent="0" algn="just">
              <a:buNone/>
            </a:pPr>
            <a:r>
              <a:rPr lang="pl-PL" sz="1800" dirty="0"/>
              <a:t>a/ prowadzenie </a:t>
            </a:r>
            <a:r>
              <a:rPr lang="pl-PL" sz="1800" dirty="0" smtClean="0"/>
              <a:t>ksiąg</a:t>
            </a: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b/ ewidencji podstaw opodatkowania</a:t>
            </a:r>
          </a:p>
          <a:p>
            <a:pPr marL="0" indent="0" algn="just">
              <a:buNone/>
            </a:pPr>
            <a:r>
              <a:rPr lang="pl-PL" sz="1800" dirty="0"/>
              <a:t>c/ rejestru napiwków</a:t>
            </a:r>
          </a:p>
          <a:p>
            <a:pPr marL="0" indent="0" algn="just">
              <a:buNone/>
            </a:pPr>
            <a:r>
              <a:rPr lang="pl-PL" sz="1800" dirty="0"/>
              <a:t>d/ pozostałej dokumentacji pozwalające rozliczyć wynik </a:t>
            </a:r>
            <a:r>
              <a:rPr lang="pl-PL" sz="1800" dirty="0" smtClean="0"/>
              <a:t>finansowy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b="1" u="sng" dirty="0"/>
              <a:t>obowiązek sprawozdawczy </a:t>
            </a:r>
            <a:r>
              <a:rPr lang="pl-PL" sz="1800" dirty="0"/>
              <a:t>– przekazywanie ministrowi finansów / dyrektorom izb</a:t>
            </a:r>
          </a:p>
          <a:p>
            <a:pPr marL="0" indent="0" algn="just">
              <a:buNone/>
            </a:pPr>
            <a:r>
              <a:rPr lang="pl-PL" sz="1800" dirty="0"/>
              <a:t>administracji skarbowej informacji dotyczących funkcjonowania tych podmiotów</a:t>
            </a:r>
            <a:endParaRPr lang="pl-PL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789040"/>
            <a:ext cx="1350150" cy="154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0" y="274638"/>
            <a:ext cx="9144000" cy="850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od gier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3957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-7764" y="2924944"/>
            <a:ext cx="91440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 smtClean="0"/>
              <a:t>Dziękuję za uwagę!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5703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leśny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786360"/>
            <a:ext cx="8712968" cy="39468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/>
              <a:t>- funkcjonuje od 1992 r.</a:t>
            </a:r>
          </a:p>
          <a:p>
            <a:pPr marL="0" indent="0" algn="just">
              <a:buNone/>
            </a:pPr>
            <a:r>
              <a:rPr lang="pl-PL" sz="2000" dirty="0"/>
              <a:t>- wcześniej lasy były objęte podatkiem rolnym</a:t>
            </a:r>
          </a:p>
          <a:p>
            <a:pPr marL="0" indent="0" algn="just">
              <a:buNone/>
            </a:pPr>
            <a:r>
              <a:rPr lang="pl-PL" sz="2000" dirty="0"/>
              <a:t>- podatek samorządowy</a:t>
            </a:r>
          </a:p>
          <a:p>
            <a:pPr marL="0" indent="0" algn="just">
              <a:buNone/>
            </a:pPr>
            <a:r>
              <a:rPr lang="pl-PL" sz="2000" dirty="0"/>
              <a:t>- podstawa prawna: Ustawa z dn. 30 października 2002 r. o podatku leśnym</a:t>
            </a:r>
          </a:p>
          <a:p>
            <a:pPr marL="0" indent="0" algn="just">
              <a:buNone/>
            </a:pPr>
            <a:r>
              <a:rPr lang="pl-PL" sz="2000" dirty="0"/>
              <a:t>- podatek przychodowo – majątkowy (sam fakt posiadania odpowiednio </a:t>
            </a:r>
            <a:r>
              <a:rPr lang="pl-PL" sz="2000" dirty="0" smtClean="0"/>
              <a:t>zaklasyfikowanego gruntu </a:t>
            </a:r>
            <a:r>
              <a:rPr lang="pl-PL" sz="2000" dirty="0"/>
              <a:t>powoduje obowiązek zapłaty)</a:t>
            </a:r>
            <a:endParaRPr lang="pl-PL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365104"/>
            <a:ext cx="1600433" cy="1104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88" y="1268760"/>
            <a:ext cx="8712968" cy="525658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sz="2400" b="1" u="sng" dirty="0" smtClean="0"/>
              <a:t>Przedmiot </a:t>
            </a:r>
            <a:r>
              <a:rPr lang="pl-PL" sz="2400" b="1" u="sng" dirty="0"/>
              <a:t>opodatkowania: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- lasy, z wyjątkiem lasów zajętych na wykonywanie działalności gospodarczej innej niż leśna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b="1" u="sng" dirty="0"/>
              <a:t>lasy </a:t>
            </a:r>
            <a:r>
              <a:rPr lang="pl-PL" sz="2400" dirty="0"/>
              <a:t>– są to grunty leśne sklasyfikowane w ewidencji gruntów i budynków jako lasy (</a:t>
            </a:r>
            <a:r>
              <a:rPr lang="pl-PL" sz="2400" dirty="0" smtClean="0"/>
              <a:t>symbol </a:t>
            </a:r>
            <a:r>
              <a:rPr lang="pl-PL" sz="2400" dirty="0" err="1" smtClean="0"/>
              <a:t>Ls</a:t>
            </a:r>
            <a:r>
              <a:rPr lang="pl-PL" sz="2400" dirty="0"/>
              <a:t>)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- prowadzenie na takim gruncie działalności innej niż leśna będzie wyłączało podatek leśny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b="1" u="sng" dirty="0" smtClean="0"/>
              <a:t>Podmiot opodatkowania:</a:t>
            </a:r>
            <a:endParaRPr lang="pl-PL" sz="2400" b="1" u="sng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- os. fizyczne, os. prawne, jednostki organizacyjne nieposiadające osobowości prawnej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Aby </a:t>
            </a:r>
            <a:r>
              <a:rPr lang="pl-PL" sz="2400" dirty="0"/>
              <a:t>w/w podmioty mogły zostać uznane za podatników, muszą być: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1/ właścicielami lasu</a:t>
            </a:r>
            <a:r>
              <a:rPr lang="pl-PL" sz="2400" dirty="0" smtClean="0"/>
              <a:t>,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2/ posiadaczami samoistnymi</a:t>
            </a:r>
            <a:r>
              <a:rPr lang="pl-PL" sz="2400" dirty="0" smtClean="0"/>
              <a:t>,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3/ użytkownikami </a:t>
            </a:r>
            <a:r>
              <a:rPr lang="pl-PL" sz="2400" dirty="0" smtClean="0"/>
              <a:t>wieczystymi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4/ posiadaczami lasów będących własnością Skarbu Państwa lub jednostki samorządu</a:t>
            </a:r>
          </a:p>
          <a:p>
            <a:pPr marL="0" indent="0" algn="just">
              <a:buNone/>
            </a:pPr>
            <a:r>
              <a:rPr lang="pl-PL" sz="2400" dirty="0"/>
              <a:t>terytorialnego</a:t>
            </a:r>
            <a:endParaRPr lang="pl-PL" sz="2400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0" y="274638"/>
            <a:ext cx="9144000" cy="8501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leśny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838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u="sng" dirty="0"/>
              <a:t>Podstawa opodatkowania i stawki podatkowe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- podstawę stanowi powierzchnia lasu wyrażona w hektarach fizycznych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- stawka: za 1ha płaci się równowartość 0,220 m 3 drewna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- stawka ta nie może przekroczyć 42,02 zł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- chodzi o średnią cenę sprzedaży drewna uzyskaną przez nadleśnictwa za pierwsze </a:t>
            </a:r>
            <a:r>
              <a:rPr lang="pl-PL" sz="1800" dirty="0" smtClean="0"/>
              <a:t>trzy kwartały </a:t>
            </a:r>
            <a:r>
              <a:rPr lang="pl-PL" sz="1800" dirty="0"/>
              <a:t>roku poprzedzającego rok podatkowy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- cena ustalana jest i podawana w komunikacie Prezesa Głównego </a:t>
            </a:r>
            <a:r>
              <a:rPr lang="pl-PL" sz="1800" dirty="0" smtClean="0"/>
              <a:t>Urzędu Statystycznego (GUS</a:t>
            </a:r>
            <a:r>
              <a:rPr lang="pl-PL" sz="1800" dirty="0"/>
              <a:t>), w Monitorze Polskim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 smtClean="0"/>
              <a:t>- rada </a:t>
            </a:r>
            <a:r>
              <a:rPr lang="pl-PL" sz="1800" dirty="0"/>
              <a:t>gminy może obniżyć </a:t>
            </a:r>
            <a:r>
              <a:rPr lang="pl-PL" sz="1800" dirty="0" smtClean="0"/>
              <a:t>stawkę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endParaRPr lang="pl-PL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72816"/>
            <a:ext cx="1567058" cy="15670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0" y="260648"/>
            <a:ext cx="9144000" cy="8501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leśny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52898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400" b="1" u="sng" dirty="0"/>
              <a:t>Zwolnienia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u="sng" dirty="0">
                <a:solidFill>
                  <a:srgbClr val="FF0000"/>
                </a:solidFill>
              </a:rPr>
              <a:t>a/ przedmiotowe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1) Lasy z drzewostanem w wieku do 40 lat</a:t>
            </a:r>
          </a:p>
          <a:p>
            <a:pPr marL="0" indent="0">
              <a:buNone/>
            </a:pPr>
            <a:r>
              <a:rPr lang="pl-PL" sz="2400" dirty="0"/>
              <a:t>2) Lasy wpisane do rejestru zabytków</a:t>
            </a:r>
          </a:p>
          <a:p>
            <a:pPr marL="0" indent="0">
              <a:buNone/>
            </a:pPr>
            <a:r>
              <a:rPr lang="pl-PL" sz="2400" dirty="0"/>
              <a:t>3) Użytki ekologiczne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u="sng" dirty="0">
                <a:solidFill>
                  <a:srgbClr val="FF0000"/>
                </a:solidFill>
              </a:rPr>
              <a:t>b/ podmiotowe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1) Uczelnie</a:t>
            </a:r>
          </a:p>
          <a:p>
            <a:pPr marL="0" indent="0">
              <a:buNone/>
            </a:pPr>
            <a:r>
              <a:rPr lang="pl-PL" sz="2400" dirty="0"/>
              <a:t>2) Instytuty naukowe </a:t>
            </a:r>
            <a:r>
              <a:rPr lang="pl-PL" sz="2400" dirty="0" err="1"/>
              <a:t>PANu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3) Instytuty badawcze</a:t>
            </a:r>
          </a:p>
          <a:p>
            <a:pPr marL="0" indent="0">
              <a:buNone/>
            </a:pPr>
            <a:r>
              <a:rPr lang="pl-PL" sz="2400" dirty="0"/>
              <a:t>4) Zakłady pracy chronionej</a:t>
            </a:r>
          </a:p>
          <a:p>
            <a:pPr marL="0" indent="0">
              <a:buNone/>
            </a:pPr>
            <a:r>
              <a:rPr lang="pl-PL" sz="2400" dirty="0"/>
              <a:t>5) Przedsiębiorcy o statusie centrum badawczo – rozwojowego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Rada gminy </a:t>
            </a:r>
            <a:r>
              <a:rPr lang="pl-PL" sz="2400" dirty="0"/>
              <a:t>– ma pełną swobodę we wprowadzaniu innych zwolnień przedmiotowych</a:t>
            </a:r>
            <a:endParaRPr lang="pl-PL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938" y="2852936"/>
            <a:ext cx="201882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0" y="260648"/>
            <a:ext cx="9144000" cy="8501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leśny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3962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u="sng" dirty="0"/>
              <a:t>Tryb i warunki płatności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b="1" u="sng" dirty="0">
                <a:solidFill>
                  <a:srgbClr val="FF0000"/>
                </a:solidFill>
              </a:rPr>
              <a:t>Obowiązek podatkowy </a:t>
            </a:r>
            <a:r>
              <a:rPr lang="pl-PL" sz="1400" dirty="0"/>
              <a:t>– powstaje od 1 dnia miesiąca następującego po miesiącu, w </a:t>
            </a:r>
            <a:r>
              <a:rPr lang="pl-PL" sz="1400" dirty="0" smtClean="0"/>
              <a:t>którym powstały </a:t>
            </a:r>
            <a:r>
              <a:rPr lang="pl-PL" sz="1400" dirty="0"/>
              <a:t>okoliczności uzasadniające powstanie podatku (np. nabycie lasu w drodze </a:t>
            </a:r>
            <a:r>
              <a:rPr lang="pl-PL" sz="1400" dirty="0" smtClean="0"/>
              <a:t>umowy sprzedaży</a:t>
            </a:r>
            <a:r>
              <a:rPr lang="pl-PL" sz="1400" dirty="0"/>
              <a:t>)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/>
              <a:t>Osoby fizyczne – obowiązek powstają z chwilą doręczenia decyzji ustalającej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/>
              <a:t>Decyzję wydaje </a:t>
            </a:r>
            <a:r>
              <a:rPr lang="pl-PL" sz="1400" u="sng" dirty="0"/>
              <a:t>wójt/burmistrz/prezydent właściwy </a:t>
            </a:r>
            <a:r>
              <a:rPr lang="pl-PL" sz="1400" dirty="0"/>
              <a:t>ze względu na miejsce położenia lasu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/>
              <a:t>Podatek płatny w ratach:</a:t>
            </a:r>
          </a:p>
          <a:p>
            <a:pPr marL="0" indent="0" algn="just">
              <a:buNone/>
            </a:pPr>
            <a:r>
              <a:rPr lang="pl-PL" sz="1400" dirty="0"/>
              <a:t>- do 15 marca</a:t>
            </a:r>
          </a:p>
          <a:p>
            <a:pPr marL="0" indent="0" algn="just">
              <a:buNone/>
            </a:pPr>
            <a:r>
              <a:rPr lang="pl-PL" sz="1400" dirty="0"/>
              <a:t>- do 15 maja</a:t>
            </a:r>
          </a:p>
          <a:p>
            <a:pPr marL="0" indent="0" algn="just">
              <a:buNone/>
            </a:pPr>
            <a:r>
              <a:rPr lang="pl-PL" sz="1400" dirty="0"/>
              <a:t>- do 15 września</a:t>
            </a:r>
          </a:p>
          <a:p>
            <a:pPr marL="0" indent="0" algn="just">
              <a:buNone/>
            </a:pPr>
            <a:r>
              <a:rPr lang="pl-PL" sz="1400" dirty="0"/>
              <a:t>- do 15 listopada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u="sng" dirty="0"/>
              <a:t>inne podmioty – obowiązek powstaje z mocy prawa, tj.:</a:t>
            </a:r>
          </a:p>
          <a:p>
            <a:pPr marL="0" indent="0" algn="just">
              <a:buNone/>
            </a:pPr>
            <a:r>
              <a:rPr lang="pl-PL" sz="1400" dirty="0"/>
              <a:t>1/ do 15 stycznia składanie deklaracji podatkowej na podatek leśny</a:t>
            </a:r>
          </a:p>
          <a:p>
            <a:pPr marL="0" indent="0" algn="just">
              <a:buNone/>
            </a:pPr>
            <a:r>
              <a:rPr lang="pl-PL" sz="1400" dirty="0"/>
              <a:t>2/ płacenie w ratach proporcjonalnych do 15 dnia każdego miesiąca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/>
              <a:t>podatek niższy niż 100 zł – płatny jednorazowo, w terminie płatności pierwszej raty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 smtClean="0"/>
              <a:t>Jeśli </a:t>
            </a:r>
            <a:r>
              <a:rPr lang="pl-PL" sz="1400" dirty="0"/>
              <a:t>las stanowi współwłasność – osoby fizyczne składają deklarację i płacą na zasadach </a:t>
            </a:r>
            <a:r>
              <a:rPr lang="pl-PL" sz="1400" dirty="0" smtClean="0"/>
              <a:t>osób prawnych</a:t>
            </a:r>
            <a:endParaRPr lang="pl-PL" sz="1400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0" y="260648"/>
            <a:ext cx="9144000" cy="8501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leśny</a:t>
            </a:r>
            <a:endParaRPr lang="pl-PL" sz="36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796136" y="3717032"/>
            <a:ext cx="237626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Rada gminy może wprowadzić pobór za pomocą inkasenta.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235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dirty="0" smtClean="0"/>
              <a:t>- </a:t>
            </a:r>
            <a:r>
              <a:rPr lang="pl-PL" sz="2000" dirty="0"/>
              <a:t>podatek państwowy</a:t>
            </a:r>
          </a:p>
          <a:p>
            <a:pPr marL="0" indent="0" algn="just">
              <a:buNone/>
            </a:pPr>
            <a:r>
              <a:rPr lang="pl-PL" sz="2000" dirty="0"/>
              <a:t>- obligatoryjny</a:t>
            </a:r>
          </a:p>
          <a:p>
            <a:pPr marL="0" indent="0" algn="just">
              <a:buNone/>
            </a:pPr>
            <a:r>
              <a:rPr lang="pl-PL" sz="2000" dirty="0"/>
              <a:t>- rzeczowy</a:t>
            </a:r>
          </a:p>
          <a:p>
            <a:pPr marL="0" indent="0" algn="just">
              <a:buNone/>
            </a:pPr>
            <a:r>
              <a:rPr lang="pl-PL" sz="2000" dirty="0"/>
              <a:t>- pośredni</a:t>
            </a:r>
          </a:p>
          <a:p>
            <a:pPr marL="0" indent="0" algn="just">
              <a:buNone/>
            </a:pPr>
            <a:r>
              <a:rPr lang="pl-PL" sz="2000" dirty="0"/>
              <a:t>- dotyczy obrotu z działalności dotyczącej gier i zakładów wzajemnych</a:t>
            </a:r>
          </a:p>
          <a:p>
            <a:pPr marL="0" indent="0" algn="just">
              <a:buNone/>
            </a:pPr>
            <a:r>
              <a:rPr lang="pl-PL" sz="2000" dirty="0"/>
              <a:t>- podstawa prawna: ustawa o grach hazardowych z 19.11.2009 r.</a:t>
            </a:r>
            <a:endParaRPr lang="pl-PL" sz="20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</a:t>
            </a:r>
            <a:r>
              <a:rPr lang="pl-PL" sz="3600" dirty="0" smtClean="0"/>
              <a:t>gier</a:t>
            </a:r>
            <a:endParaRPr lang="pl-PL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05064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00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3402" y="1268760"/>
            <a:ext cx="8280920" cy="518457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b="1" u="sng" dirty="0" smtClean="0"/>
              <a:t>Zakres podmiotowy</a:t>
            </a:r>
          </a:p>
          <a:p>
            <a:pPr marL="0" indent="0" algn="just">
              <a:buNone/>
            </a:pPr>
            <a:endParaRPr lang="pl-PL" b="1" u="sng" dirty="0"/>
          </a:p>
          <a:p>
            <a:pPr marL="0" indent="0" algn="just">
              <a:buNone/>
            </a:pPr>
            <a:r>
              <a:rPr lang="pl-PL" dirty="0"/>
              <a:t>1/ osoby fizyczne, osoby prawne, jednostki nieposiadającej osobowości prawnej – </a:t>
            </a:r>
            <a:r>
              <a:rPr lang="pl-PL" dirty="0" smtClean="0"/>
              <a:t>które prowadzą </a:t>
            </a:r>
            <a:r>
              <a:rPr lang="pl-PL" dirty="0"/>
              <a:t>działalność w zakresie gier hazardowych na podstawie koncesji/zezwolenia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2/ podmioty urządzające gry objęte monopolem państwa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3/ uczestnicy turnieju gry pokera.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sz="3400" dirty="0"/>
          </a:p>
          <a:p>
            <a:pPr marL="0" indent="0" algn="ctr">
              <a:buNone/>
            </a:pPr>
            <a:r>
              <a:rPr lang="pl-PL" sz="3400" dirty="0" smtClean="0"/>
              <a:t>-&gt; Chodzi </a:t>
            </a:r>
            <a:r>
              <a:rPr lang="pl-PL" sz="3400" dirty="0"/>
              <a:t>tylko o legalne formy hazardu. Formy nielegalne nie rodzą </a:t>
            </a:r>
            <a:r>
              <a:rPr lang="pl-PL" sz="3400" dirty="0" smtClean="0"/>
              <a:t>obowiązku podatkowego</a:t>
            </a:r>
            <a:r>
              <a:rPr lang="pl-PL" sz="3400" dirty="0"/>
              <a:t>, ale </a:t>
            </a:r>
            <a:endParaRPr lang="pl-PL" sz="3400" dirty="0" smtClean="0"/>
          </a:p>
          <a:p>
            <a:pPr marL="0" indent="0" algn="ctr">
              <a:buNone/>
            </a:pPr>
            <a:r>
              <a:rPr lang="pl-PL" sz="3400" b="1" dirty="0" smtClean="0">
                <a:solidFill>
                  <a:srgbClr val="FF0000"/>
                </a:solidFill>
              </a:rPr>
              <a:t>sankcję karną!!!</a:t>
            </a:r>
            <a:endParaRPr lang="pl-PL" sz="3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u="sng" dirty="0"/>
              <a:t>status płatnika </a:t>
            </a:r>
            <a:r>
              <a:rPr lang="pl-PL" dirty="0"/>
              <a:t>– podmioty posiadające koncesję na prowadzenie kasyna, w </a:t>
            </a:r>
            <a:r>
              <a:rPr lang="pl-PL" dirty="0" smtClean="0"/>
              <a:t>którym urządzany </a:t>
            </a:r>
            <a:r>
              <a:rPr lang="pl-PL" dirty="0"/>
              <a:t>jest turniej pokera. Przy wypłacie wygranej kasyno potrąca podatek od gier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u="sng" dirty="0"/>
              <a:t>organy właściwe </a:t>
            </a:r>
            <a:r>
              <a:rPr lang="pl-PL" dirty="0"/>
              <a:t>– naczelnik urzędu skarbowego i dyrektor izby administracji skarbowej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u="sng" dirty="0"/>
              <a:t>właściwość miejscowa </a:t>
            </a:r>
            <a:r>
              <a:rPr lang="pl-PL" dirty="0"/>
              <a:t>– według miejsca lokalizacji ośrodka gier, siedziby </a:t>
            </a:r>
            <a:r>
              <a:rPr lang="pl-PL" dirty="0" smtClean="0"/>
              <a:t>podmiotu urządzającego </a:t>
            </a:r>
            <a:r>
              <a:rPr lang="pl-PL" dirty="0"/>
              <a:t>gry, bądź siedziby organu właściwego do udzielania zezwolenia na </a:t>
            </a:r>
            <a:r>
              <a:rPr lang="pl-PL" dirty="0" smtClean="0"/>
              <a:t>urządzanie loterii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0" y="274638"/>
            <a:ext cx="9144000" cy="850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od gier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1510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04056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b="1" u="sng" dirty="0" smtClean="0"/>
              <a:t>Zakres przedmiotowy</a:t>
            </a:r>
          </a:p>
          <a:p>
            <a:pPr marL="0" indent="0" algn="just">
              <a:buNone/>
            </a:pPr>
            <a:endParaRPr lang="pl-PL" b="1" u="sng" dirty="0"/>
          </a:p>
          <a:p>
            <a:pPr marL="0" indent="0" algn="just">
              <a:buNone/>
            </a:pPr>
            <a:r>
              <a:rPr lang="pl-PL" dirty="0" smtClean="0"/>
              <a:t>Przedmiotem </a:t>
            </a:r>
            <a:r>
              <a:rPr lang="pl-PL" dirty="0"/>
              <a:t>opodatkowania 2 kategorie </a:t>
            </a:r>
            <a:r>
              <a:rPr lang="pl-PL" dirty="0" smtClean="0"/>
              <a:t>czynności: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1/ urządzanie gier hazardowych, z wyłączeniem loterii promocyjnych i pokera rozgrywanego</a:t>
            </a:r>
          </a:p>
          <a:p>
            <a:pPr marL="0" indent="0" algn="just">
              <a:buNone/>
            </a:pPr>
            <a:r>
              <a:rPr lang="pl-PL" dirty="0"/>
              <a:t>w formie turnieju gry pokera;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2/ udział w pokerze rozgrywanym w formie turnieju gry w pokera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u="sng" dirty="0"/>
              <a:t>gry hazardowe </a:t>
            </a:r>
            <a:r>
              <a:rPr lang="pl-PL" dirty="0"/>
              <a:t>– gry losowe, zakłady wzajemne i gry na automatach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u="sng" dirty="0"/>
              <a:t>gry losowe </a:t>
            </a:r>
            <a:r>
              <a:rPr lang="pl-PL" dirty="0"/>
              <a:t>– gry o wygrane pieniężne lub rzeczowe, których wynik w szczególności zależy od</a:t>
            </a:r>
          </a:p>
          <a:p>
            <a:pPr marL="0" indent="0" algn="just">
              <a:buNone/>
            </a:pPr>
            <a:r>
              <a:rPr lang="pl-PL" dirty="0"/>
              <a:t>przypadku, a warunki gry określa regulamin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u="sng" dirty="0"/>
              <a:t>wygrana rzeczowa </a:t>
            </a:r>
            <a:r>
              <a:rPr lang="pl-PL" dirty="0"/>
              <a:t>– to także uzyskanie możliwości dalszego kontynuowania gry bez</a:t>
            </a:r>
          </a:p>
          <a:p>
            <a:pPr marL="0" indent="0" algn="just">
              <a:buNone/>
            </a:pPr>
            <a:r>
              <a:rPr lang="pl-PL" dirty="0"/>
              <a:t>konieczności wpłaty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852936"/>
            <a:ext cx="1558552" cy="1558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0" y="274638"/>
            <a:ext cx="9144000" cy="850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smtClean="0"/>
              <a:t>Podatek od gier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58484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1087</Words>
  <Application>Microsoft Office PowerPoint</Application>
  <PresentationFormat>Pokaz na ekranie (4:3)</PresentationFormat>
  <Paragraphs>189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Finanse publiczne i prawo finansowe</vt:lpstr>
      <vt:lpstr>Podatek leśny</vt:lpstr>
      <vt:lpstr>Prezentacja programu PowerPoint</vt:lpstr>
      <vt:lpstr>Prezentacja programu PowerPoint</vt:lpstr>
      <vt:lpstr>Prezentacja programu PowerPoint</vt:lpstr>
      <vt:lpstr>Prezentacja programu PowerPoint</vt:lpstr>
      <vt:lpstr>Podatek od gier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bankowe  i rynków finansowych</dc:title>
  <dc:creator>Marta</dc:creator>
  <cp:lastModifiedBy>Marta</cp:lastModifiedBy>
  <cp:revision>15</cp:revision>
  <dcterms:created xsi:type="dcterms:W3CDTF">2018-03-28T12:13:43Z</dcterms:created>
  <dcterms:modified xsi:type="dcterms:W3CDTF">2018-05-25T07:49:02Z</dcterms:modified>
</cp:coreProperties>
</file>