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>
        <p:scale>
          <a:sx n="75" d="100"/>
          <a:sy n="75" d="100"/>
        </p:scale>
        <p:origin x="-1218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58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9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86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432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6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079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783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575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46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93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13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6FAE9-1735-4D07-B0AF-A4D3E90876AC}" type="datetimeFigureOut">
              <a:rPr lang="pl-PL" smtClean="0"/>
              <a:t>2018-05-09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3ADE7-93DF-4E11-B53D-E1B0C0DED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0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Finanse publiczne i prawo finansowe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752600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mgr Jędrzej </a:t>
            </a:r>
            <a:r>
              <a:rPr lang="pl-PL" sz="2400" dirty="0" err="1" smtClean="0">
                <a:solidFill>
                  <a:schemeClr val="tx1"/>
                </a:solidFill>
              </a:rPr>
              <a:t>Jachira</a:t>
            </a:r>
            <a:endParaRPr lang="pl-PL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Katedra Prawa Finansowego</a:t>
            </a: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2694037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13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595933"/>
            <a:ext cx="864096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/>
              <a:t>Rada </a:t>
            </a:r>
            <a:r>
              <a:rPr lang="pl-PL" sz="2400" dirty="0"/>
              <a:t>gminy zatem ma do górnej granicy swobodę określania wysokości </a:t>
            </a:r>
            <a:r>
              <a:rPr lang="pl-PL" sz="2400" dirty="0" smtClean="0"/>
              <a:t>podatku. Może </a:t>
            </a:r>
            <a:r>
              <a:rPr lang="pl-PL" sz="2400" dirty="0"/>
              <a:t>brać pod uwagę:</a:t>
            </a:r>
          </a:p>
          <a:p>
            <a:pPr marL="0" indent="0" algn="just"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- lokalizację (np. w zależności od dzielnicy)</a:t>
            </a:r>
          </a:p>
          <a:p>
            <a:pPr marL="0" indent="0" algn="just">
              <a:buNone/>
            </a:pPr>
            <a:r>
              <a:rPr lang="pl-PL" sz="2400" dirty="0"/>
              <a:t>- rodzaj prowadzonej działalności</a:t>
            </a:r>
          </a:p>
          <a:p>
            <a:pPr marL="0" indent="0" algn="just">
              <a:buNone/>
            </a:pPr>
            <a:r>
              <a:rPr lang="pl-PL" sz="2400" dirty="0"/>
              <a:t>- rodzaj zabudowy</a:t>
            </a:r>
          </a:p>
          <a:p>
            <a:pPr marL="0" indent="0" algn="just">
              <a:buNone/>
            </a:pPr>
            <a:r>
              <a:rPr lang="pl-PL" sz="2400" dirty="0"/>
              <a:t>- przeznaczenie i sposób wykorzystywania gruntu</a:t>
            </a:r>
          </a:p>
          <a:p>
            <a:pPr marL="0" indent="0" algn="just">
              <a:buNone/>
            </a:pPr>
            <a:r>
              <a:rPr lang="pl-PL" sz="2400" dirty="0"/>
              <a:t>- stan techniczny</a:t>
            </a:r>
          </a:p>
          <a:p>
            <a:pPr marL="0" indent="0" algn="just">
              <a:buNone/>
            </a:pPr>
            <a:r>
              <a:rPr lang="pl-PL" sz="2400" dirty="0"/>
              <a:t>- wiek budynków</a:t>
            </a:r>
            <a:endParaRPr lang="pl-PL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356992"/>
            <a:ext cx="1716782" cy="228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50423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u="sng" dirty="0"/>
              <a:t>Tryb i warunki </a:t>
            </a:r>
            <a:r>
              <a:rPr lang="pl-PL" sz="2000" b="1" u="sng" dirty="0" smtClean="0"/>
              <a:t>płatności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- obowiązek powstaje od 1 dnia miesiąca następującego po miesiącu, w którym </a:t>
            </a:r>
            <a:r>
              <a:rPr lang="pl-PL" sz="2000" dirty="0" smtClean="0"/>
              <a:t>powstały okoliczności </a:t>
            </a:r>
            <a:r>
              <a:rPr lang="pl-PL" sz="2000" dirty="0"/>
              <a:t>uzasadniającego powstanie tego obowiązku</a:t>
            </a:r>
          </a:p>
          <a:p>
            <a:pPr marL="0" indent="0">
              <a:buNone/>
            </a:pPr>
            <a:r>
              <a:rPr lang="pl-PL" sz="2000" dirty="0"/>
              <a:t>- np. nabycie nieruchomości, zmiana danych w ewidencji gruntów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albo (najczęstszy przypadek) 1 stycznia roku następującego po </a:t>
            </a:r>
            <a:r>
              <a:rPr lang="pl-PL" sz="2000" dirty="0" smtClean="0"/>
              <a:t>wybudowaniu </a:t>
            </a:r>
            <a:r>
              <a:rPr lang="pl-PL" sz="2000" dirty="0"/>
              <a:t>budowli </a:t>
            </a:r>
            <a:r>
              <a:rPr lang="pl-PL" sz="2000" dirty="0" smtClean="0"/>
              <a:t>albo rozpoczęcia </a:t>
            </a:r>
            <a:r>
              <a:rPr lang="pl-PL" sz="2000" dirty="0"/>
              <a:t>użytkowania</a:t>
            </a:r>
            <a:endParaRPr lang="pl-PL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00" cy="112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66017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sz="2500" dirty="0" smtClean="0"/>
              <a:t>Tryb </a:t>
            </a:r>
            <a:r>
              <a:rPr lang="pl-PL" sz="2500" dirty="0"/>
              <a:t>płatności – uzależnione od rodzaju </a:t>
            </a:r>
            <a:r>
              <a:rPr lang="pl-PL" sz="2500" dirty="0" smtClean="0"/>
              <a:t>podatnika:</a:t>
            </a:r>
            <a:endParaRPr lang="pl-PL" sz="2500" dirty="0"/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dirty="0"/>
              <a:t>1/ </a:t>
            </a:r>
            <a:r>
              <a:rPr lang="pl-PL" sz="2500" b="1" u="sng" dirty="0"/>
              <a:t>osoby fizyczne </a:t>
            </a:r>
            <a:endParaRPr lang="pl-PL" sz="2500" b="1" u="sng" dirty="0" smtClean="0"/>
          </a:p>
          <a:p>
            <a:pPr algn="just">
              <a:buFontTx/>
              <a:buChar char="-"/>
            </a:pPr>
            <a:r>
              <a:rPr lang="pl-PL" sz="2500" dirty="0" smtClean="0"/>
              <a:t>Z chwilą doręczenia decyzji ustalającej wysokość podatku</a:t>
            </a:r>
          </a:p>
          <a:p>
            <a:pPr algn="just">
              <a:buFontTx/>
              <a:buChar char="-"/>
            </a:pPr>
            <a:r>
              <a:rPr lang="pl-PL" sz="2500" dirty="0" smtClean="0"/>
              <a:t>Wcześniej składa się do gminy deklarację o nieruchomościach i obiektach </a:t>
            </a:r>
            <a:r>
              <a:rPr lang="pl-PL" sz="2500" dirty="0"/>
              <a:t>budowlanych </a:t>
            </a:r>
            <a:r>
              <a:rPr lang="pl-PL" sz="2500" dirty="0" smtClean="0"/>
              <a:t>w terminie </a:t>
            </a:r>
            <a:r>
              <a:rPr lang="pl-PL" sz="2500" dirty="0"/>
              <a:t>14 dni od dnia wystąpienia obowiązku </a:t>
            </a:r>
            <a:r>
              <a:rPr lang="pl-PL" sz="2500" dirty="0" smtClean="0"/>
              <a:t>podatkowego</a:t>
            </a:r>
            <a:endParaRPr lang="pl-PL" sz="2500" dirty="0"/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dirty="0" smtClean="0"/>
              <a:t>Wysokość </a:t>
            </a:r>
            <a:r>
              <a:rPr lang="pl-PL" sz="2500" dirty="0"/>
              <a:t>podatku ustala wójt/burmistrz/prezydent właściwy dla miejsca położenia</a:t>
            </a:r>
          </a:p>
          <a:p>
            <a:pPr marL="0" indent="0" algn="just">
              <a:buNone/>
            </a:pPr>
            <a:r>
              <a:rPr lang="pl-PL" sz="2500" dirty="0"/>
              <a:t>nieruchomości</a:t>
            </a:r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dirty="0"/>
              <a:t>płatność – w 4 ratach, tj.:</a:t>
            </a:r>
          </a:p>
          <a:p>
            <a:pPr marL="0" indent="0" algn="just">
              <a:buNone/>
            </a:pPr>
            <a:r>
              <a:rPr lang="pl-PL" sz="2500" dirty="0"/>
              <a:t>- do 15 marca</a:t>
            </a:r>
          </a:p>
          <a:p>
            <a:pPr marL="0" indent="0" algn="just">
              <a:buNone/>
            </a:pPr>
            <a:r>
              <a:rPr lang="pl-PL" sz="2500" dirty="0"/>
              <a:t>- do 15 maja</a:t>
            </a:r>
          </a:p>
          <a:p>
            <a:pPr marL="0" indent="0" algn="just">
              <a:buNone/>
            </a:pPr>
            <a:r>
              <a:rPr lang="pl-PL" sz="2500" dirty="0"/>
              <a:t>- do 15 września</a:t>
            </a:r>
          </a:p>
          <a:p>
            <a:pPr marL="0" indent="0" algn="just">
              <a:buNone/>
            </a:pPr>
            <a:r>
              <a:rPr lang="pl-PL" sz="2500" dirty="0" smtClean="0"/>
              <a:t>- do </a:t>
            </a:r>
            <a:r>
              <a:rPr lang="pl-PL" sz="2500" dirty="0"/>
              <a:t>15 </a:t>
            </a:r>
            <a:r>
              <a:rPr lang="pl-PL" sz="2500" dirty="0" smtClean="0"/>
              <a:t>listopada</a:t>
            </a:r>
          </a:p>
          <a:p>
            <a:pPr marL="0" indent="0" algn="just">
              <a:buNone/>
            </a:pPr>
            <a:endParaRPr lang="pl-PL" sz="2500" dirty="0" smtClean="0"/>
          </a:p>
          <a:p>
            <a:pPr marL="0" indent="0" algn="just">
              <a:buNone/>
            </a:pPr>
            <a:endParaRPr lang="pl-PL" sz="2500" dirty="0"/>
          </a:p>
          <a:p>
            <a:pPr marL="0" indent="0" algn="just">
              <a:buNone/>
            </a:pPr>
            <a:r>
              <a:rPr lang="pl-PL" sz="2500" dirty="0" smtClean="0"/>
              <a:t>! Rada </a:t>
            </a:r>
            <a:r>
              <a:rPr lang="pl-PL" sz="2500" dirty="0"/>
              <a:t>gminy dodatkowo może zarządzić pobór podatku od osób fizycznych przez </a:t>
            </a:r>
            <a:r>
              <a:rPr lang="pl-PL" sz="2500" dirty="0" smtClean="0"/>
              <a:t>inkasenta.</a:t>
            </a:r>
            <a:endParaRPr lang="pl-PL" sz="25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79529"/>
            <a:ext cx="1602879" cy="120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796992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2048" y="1772816"/>
            <a:ext cx="9036496" cy="3168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900" dirty="0" smtClean="0"/>
              <a:t>Inne </a:t>
            </a:r>
            <a:r>
              <a:rPr lang="pl-PL" sz="1900" dirty="0"/>
              <a:t>podmioty (działalność gospodarcza, osoby prawne, jednostki nieposiadające</a:t>
            </a:r>
          </a:p>
          <a:p>
            <a:pPr marL="0" indent="0" algn="just">
              <a:buNone/>
            </a:pPr>
            <a:r>
              <a:rPr lang="pl-PL" sz="1900" dirty="0"/>
              <a:t>osobowości prawnej) – składają i ustalają wymiar samodzielnie, tj.</a:t>
            </a:r>
          </a:p>
          <a:p>
            <a:pPr marL="0" indent="0" algn="just">
              <a:buNone/>
            </a:pPr>
            <a:r>
              <a:rPr lang="pl-PL" sz="1900" dirty="0"/>
              <a:t>- do 31 stycznia – składają deklarację</a:t>
            </a:r>
          </a:p>
          <a:p>
            <a:pPr marL="0" indent="0" algn="just">
              <a:buNone/>
            </a:pPr>
            <a:r>
              <a:rPr lang="pl-PL" sz="1900" dirty="0"/>
              <a:t>- podatek płacą co miesiąc do 15 dnia każdego miesiąca</a:t>
            </a:r>
          </a:p>
          <a:p>
            <a:pPr marL="0" indent="0" algn="just">
              <a:buNone/>
            </a:pPr>
            <a:r>
              <a:rPr lang="pl-PL" sz="1900" dirty="0"/>
              <a:t>- jeśli podatek niższy niż 100 zł – płacą jednorazowo</a:t>
            </a:r>
            <a:endParaRPr lang="pl-PL" sz="19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05064"/>
            <a:ext cx="1836204" cy="209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395777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-7764" y="2924944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 smtClean="0"/>
              <a:t>Dziękuję za uwagę!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57033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040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r>
              <a:rPr lang="pl-PL" sz="2000" dirty="0" smtClean="0"/>
              <a:t>- </a:t>
            </a:r>
            <a:r>
              <a:rPr lang="pl-PL" sz="2000" dirty="0"/>
              <a:t>Jedna z najstarszych form </a:t>
            </a:r>
            <a:r>
              <a:rPr lang="pl-PL" sz="2000" dirty="0" smtClean="0"/>
              <a:t>opodatkowania</a:t>
            </a: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- </a:t>
            </a:r>
            <a:r>
              <a:rPr lang="pl-PL" sz="2000" dirty="0" smtClean="0"/>
              <a:t>W </a:t>
            </a:r>
            <a:r>
              <a:rPr lang="pl-PL" sz="2000" dirty="0"/>
              <a:t>niektórych krajach uzależniona od oznak zewnętrznych nieruchomości, np. liczby </a:t>
            </a:r>
            <a:r>
              <a:rPr lang="pl-PL" sz="2000" dirty="0" smtClean="0"/>
              <a:t>okien, pokoi</a:t>
            </a:r>
            <a:r>
              <a:rPr lang="pl-PL" sz="2000" dirty="0"/>
              <a:t>, szerokości budynków,</a:t>
            </a:r>
          </a:p>
          <a:p>
            <a:pPr marL="0" indent="0" algn="just">
              <a:buNone/>
            </a:pPr>
            <a:r>
              <a:rPr lang="pl-PL" sz="2000" dirty="0" smtClean="0"/>
              <a:t>- Jest </a:t>
            </a:r>
            <a:r>
              <a:rPr lang="pl-PL" sz="2000" dirty="0"/>
              <a:t>to podatek </a:t>
            </a:r>
            <a:r>
              <a:rPr lang="pl-PL" sz="2000" dirty="0" smtClean="0"/>
              <a:t>samorządowy.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u="sng" dirty="0"/>
              <a:t>W prawie podatkowym państw europejskich istnieją 2 systemy</a:t>
            </a:r>
            <a:r>
              <a:rPr lang="pl-PL" sz="2000" b="1" u="sng" dirty="0" smtClean="0"/>
              <a:t>:</a:t>
            </a:r>
          </a:p>
          <a:p>
            <a:pPr marL="0" indent="0" algn="just">
              <a:buNone/>
            </a:pPr>
            <a:endParaRPr lang="pl-PL" sz="2000" b="1" u="sng" dirty="0" smtClean="0"/>
          </a:p>
          <a:p>
            <a:pPr marL="0" indent="0" algn="just">
              <a:buNone/>
            </a:pPr>
            <a:r>
              <a:rPr lang="pl-PL" sz="2000" dirty="0"/>
              <a:t>1/ podstawą opodatkowania – </a:t>
            </a:r>
            <a:r>
              <a:rPr lang="pl-PL" sz="2000" b="1" dirty="0"/>
              <a:t>powierzchnia nieruchomości</a:t>
            </a:r>
            <a:r>
              <a:rPr lang="pl-PL" sz="2000" dirty="0"/>
              <a:t>, ten system </a:t>
            </a:r>
            <a:r>
              <a:rPr lang="pl-PL" sz="2000" dirty="0" smtClean="0"/>
              <a:t>jest zwykle w krajach </a:t>
            </a:r>
            <a:r>
              <a:rPr lang="pl-PL" sz="2000" dirty="0"/>
              <a:t>byłego bloku radzieckiego, Czechach, Słowacji, niektórych </a:t>
            </a:r>
            <a:r>
              <a:rPr lang="pl-PL" sz="2000" dirty="0" smtClean="0"/>
              <a:t>landów wschodnich Niemiec</a:t>
            </a: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2/ podstawą opodatkowania – </a:t>
            </a:r>
            <a:r>
              <a:rPr lang="pl-PL" sz="2000" b="1" dirty="0"/>
              <a:t>wartość katastralna</a:t>
            </a:r>
            <a:r>
              <a:rPr lang="pl-PL" sz="2000" dirty="0"/>
              <a:t>, ustalana w katastrze </a:t>
            </a:r>
            <a:r>
              <a:rPr lang="pl-PL" sz="2000" dirty="0" smtClean="0"/>
              <a:t>nieruchomości. Ten </a:t>
            </a:r>
            <a:r>
              <a:rPr lang="pl-PL" sz="2000" dirty="0"/>
              <a:t>system jest stosowany w większości państw Europy zachodniej. Odmienne </a:t>
            </a:r>
            <a:r>
              <a:rPr lang="pl-PL" sz="2000" dirty="0" smtClean="0"/>
              <a:t>kryteria mogą </a:t>
            </a:r>
            <a:r>
              <a:rPr lang="pl-PL" sz="2000" dirty="0"/>
              <a:t>być dla budynków, a odmienne dla gruntów.</a:t>
            </a:r>
            <a:endParaRPr lang="pl-PL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80685"/>
            <a:ext cx="1600433" cy="1104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1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2400" dirty="0"/>
              <a:t>Wartości nieruchomości ustalane m.in. na podstawie</a:t>
            </a:r>
            <a:r>
              <a:rPr lang="pl-PL" sz="2400" dirty="0" smtClean="0"/>
              <a:t>: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Ceny rynkowej </a:t>
            </a:r>
            <a:r>
              <a:rPr lang="pl-PL" sz="2400" dirty="0"/>
              <a:t>– w tym cen rzeczywistych oraz cen szacunkowych, tj. </a:t>
            </a:r>
            <a:r>
              <a:rPr lang="pl-PL" sz="2400" dirty="0" smtClean="0"/>
              <a:t>najbardziej prawdopodobnej </a:t>
            </a:r>
            <a:r>
              <a:rPr lang="pl-PL" sz="2400" dirty="0"/>
              <a:t>ceny, jak może zostać uzyskana za sprzedaż nieruchomości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Dochodu brutto/netto </a:t>
            </a:r>
            <a:r>
              <a:rPr lang="pl-PL" sz="2400" dirty="0"/>
              <a:t>– tj. to, jakie korzyści niesie ze sobą nieruchomość, np. </a:t>
            </a:r>
            <a:r>
              <a:rPr lang="pl-PL" sz="2400" dirty="0" smtClean="0"/>
              <a:t>możliwość wynajmu</a:t>
            </a:r>
            <a:r>
              <a:rPr lang="pl-PL" sz="2400" dirty="0"/>
              <a:t>, organizacji hotelu, etc. </a:t>
            </a:r>
            <a:r>
              <a:rPr lang="pl-PL" sz="2400" dirty="0" smtClean="0"/>
              <a:t>brutto </a:t>
            </a:r>
            <a:r>
              <a:rPr lang="pl-PL" sz="2400" dirty="0"/>
              <a:t>– jak nie potrącamy kosztów takiej </a:t>
            </a:r>
            <a:r>
              <a:rPr lang="pl-PL" sz="2400" dirty="0" smtClean="0"/>
              <a:t>działalności, netto </a:t>
            </a:r>
            <a:r>
              <a:rPr lang="pl-PL" sz="2400" dirty="0"/>
              <a:t>– jak je uwzględnimy. Najczęściej jest to wartość czynszowa, tj. właśnie z </a:t>
            </a:r>
            <a:r>
              <a:rPr lang="pl-PL" sz="2400" dirty="0" smtClean="0"/>
              <a:t>umowy najmu/dzierżawy</a:t>
            </a: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Wartości wytworzenia/odtworzenia </a:t>
            </a:r>
            <a:r>
              <a:rPr lang="pl-PL" sz="2400" dirty="0"/>
              <a:t>– chodzi o wartość wybudowania budynku, </a:t>
            </a:r>
            <a:r>
              <a:rPr lang="pl-PL" sz="2400" dirty="0" smtClean="0"/>
              <a:t>kosztów poniesionych </a:t>
            </a:r>
            <a:r>
              <a:rPr lang="pl-PL" sz="2400" dirty="0"/>
              <a:t>podczas tworzenia danej nieruchomości</a:t>
            </a:r>
            <a:endParaRPr lang="pl-PL" sz="24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348" y="0"/>
            <a:ext cx="1594164" cy="1594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81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11256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Podmiot opodatkowania </a:t>
            </a:r>
            <a:r>
              <a:rPr lang="pl-PL" dirty="0"/>
              <a:t>podatku od </a:t>
            </a:r>
            <a:r>
              <a:rPr lang="pl-PL" dirty="0" smtClean="0"/>
              <a:t>nieruchomości: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- osoby fizyczne</a:t>
            </a:r>
          </a:p>
          <a:p>
            <a:pPr marL="0" indent="0" algn="just">
              <a:buNone/>
            </a:pPr>
            <a:r>
              <a:rPr lang="pl-PL" dirty="0"/>
              <a:t>- osoby prawne</a:t>
            </a:r>
          </a:p>
          <a:p>
            <a:pPr marL="0" indent="0" algn="just">
              <a:buNone/>
            </a:pPr>
            <a:r>
              <a:rPr lang="pl-PL" dirty="0"/>
              <a:t>- podmioty nieposiadające </a:t>
            </a:r>
            <a:r>
              <a:rPr lang="pl-PL" dirty="0" smtClean="0"/>
              <a:t>osobowości </a:t>
            </a:r>
            <a:r>
              <a:rPr lang="pl-PL" dirty="0"/>
              <a:t>prawnej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Aby uzyskać </a:t>
            </a:r>
            <a:r>
              <a:rPr lang="pl-PL" b="1" dirty="0"/>
              <a:t>status podatnika</a:t>
            </a:r>
            <a:r>
              <a:rPr lang="pl-PL" dirty="0"/>
              <a:t> od nieruchomości, należy być:</a:t>
            </a:r>
          </a:p>
          <a:p>
            <a:pPr marL="0" indent="0" algn="just">
              <a:buNone/>
            </a:pPr>
            <a:r>
              <a:rPr lang="pl-PL" dirty="0"/>
              <a:t>- właścicielem nieruchomości lub obiektu budowlanego</a:t>
            </a:r>
          </a:p>
          <a:p>
            <a:pPr marL="0" indent="0" algn="just">
              <a:buNone/>
            </a:pPr>
            <a:r>
              <a:rPr lang="pl-PL" dirty="0"/>
              <a:t>- posiadaczem samoistnym w/w nieruchomości</a:t>
            </a:r>
          </a:p>
          <a:p>
            <a:pPr marL="0" indent="0" algn="just">
              <a:buNone/>
            </a:pPr>
            <a:r>
              <a:rPr lang="pl-PL" dirty="0"/>
              <a:t>- użytkownikiem wieczystym gruntu</a:t>
            </a:r>
          </a:p>
          <a:p>
            <a:pPr marL="0" indent="0" algn="just">
              <a:buNone/>
            </a:pPr>
            <a:endParaRPr lang="pl-PL" b="1" dirty="0" smtClean="0"/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Współwłasność:</a:t>
            </a:r>
          </a:p>
          <a:p>
            <a:pPr marL="0" indent="0" algn="just">
              <a:buNone/>
            </a:pPr>
            <a:r>
              <a:rPr lang="pl-PL" dirty="0"/>
              <a:t>- obowiązek ciąży solidarnie na współwłaścicielach</a:t>
            </a:r>
          </a:p>
          <a:p>
            <a:pPr marL="0" indent="0" algn="just">
              <a:buNone/>
            </a:pPr>
            <a:r>
              <a:rPr lang="pl-PL" dirty="0"/>
              <a:t>- nie dotyczy to wyodrębnionych własności lokali – tutaj obowiązek podatkowy obliczany jest</a:t>
            </a:r>
          </a:p>
          <a:p>
            <a:pPr marL="0" indent="0" algn="just">
              <a:buNone/>
            </a:pPr>
            <a:r>
              <a:rPr lang="pl-PL" dirty="0"/>
              <a:t>według udziału w nieruchomości wspólnej oraz samego lokalu odrębnie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8760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98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400" b="1" dirty="0"/>
              <a:t>Przedmiot </a:t>
            </a:r>
            <a:r>
              <a:rPr lang="pl-PL" sz="2400" b="1" dirty="0" smtClean="0"/>
              <a:t>opodatkowania: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u="sng" dirty="0"/>
              <a:t>Nieruchomości lub obiekty budowlane, w tym:</a:t>
            </a:r>
          </a:p>
          <a:p>
            <a:pPr marL="0" indent="0">
              <a:buNone/>
            </a:pPr>
            <a:r>
              <a:rPr lang="pl-PL" sz="2400" dirty="0"/>
              <a:t>- grunty</a:t>
            </a:r>
          </a:p>
          <a:p>
            <a:pPr marL="0" indent="0">
              <a:buNone/>
            </a:pPr>
            <a:r>
              <a:rPr lang="pl-PL" sz="2400" dirty="0"/>
              <a:t>- budynki lub ich części</a:t>
            </a:r>
          </a:p>
          <a:p>
            <a:pPr marL="0" indent="0">
              <a:buNone/>
            </a:pPr>
            <a:r>
              <a:rPr lang="pl-PL" sz="2400" dirty="0"/>
              <a:t>- budowle lub ich części, które związane są z prowadzeniem działalności gospodarczej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u="sng" dirty="0" smtClean="0"/>
              <a:t>Nie </a:t>
            </a:r>
            <a:r>
              <a:rPr lang="pl-PL" sz="2400" u="sng" dirty="0"/>
              <a:t>podlegają podatkowi od nieruchomości:</a:t>
            </a:r>
          </a:p>
          <a:p>
            <a:pPr marL="0" indent="0">
              <a:buNone/>
            </a:pPr>
            <a:r>
              <a:rPr lang="pl-PL" sz="2400" dirty="0"/>
              <a:t>- użytki rolne</a:t>
            </a:r>
          </a:p>
          <a:p>
            <a:pPr marL="0" indent="0">
              <a:buNone/>
            </a:pPr>
            <a:r>
              <a:rPr lang="pl-PL" sz="2400" dirty="0"/>
              <a:t>- lasy</a:t>
            </a:r>
          </a:p>
          <a:p>
            <a:pPr marL="0" indent="0">
              <a:buNone/>
            </a:pPr>
            <a:r>
              <a:rPr lang="pl-PL" sz="2400" dirty="0"/>
              <a:t>- grunty pod pasy drogowe</a:t>
            </a:r>
          </a:p>
          <a:p>
            <a:pPr marL="0" indent="0">
              <a:buNone/>
            </a:pPr>
            <a:r>
              <a:rPr lang="pl-PL" sz="2400" dirty="0"/>
              <a:t>- grunty pod wodami powierzchniowymi płynącymi</a:t>
            </a:r>
          </a:p>
          <a:p>
            <a:pPr marL="0" indent="0">
              <a:buNone/>
            </a:pPr>
            <a:r>
              <a:rPr lang="pl-PL" sz="2400" dirty="0"/>
              <a:t>- grunty pod morskimi wodami </a:t>
            </a:r>
            <a:r>
              <a:rPr lang="pl-PL" sz="2400" dirty="0" err="1"/>
              <a:t>wewnętrzynymi</a:t>
            </a:r>
            <a:endParaRPr lang="pl-PL" sz="2400" dirty="0"/>
          </a:p>
          <a:p>
            <a:pPr marL="0" indent="0">
              <a:buNone/>
            </a:pPr>
            <a:r>
              <a:rPr lang="pl-PL" sz="2400" b="1" u="sng" dirty="0"/>
              <a:t>warunek:</a:t>
            </a:r>
            <a:r>
              <a:rPr lang="pl-PL" sz="2400" dirty="0"/>
              <a:t> nie są zajęte do prowadzenia działalności gospodarczej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u="sng" dirty="0" smtClean="0"/>
              <a:t>Dodatkowo </a:t>
            </a:r>
            <a:r>
              <a:rPr lang="pl-PL" sz="2400" u="sng" dirty="0"/>
              <a:t>nie podlegają:</a:t>
            </a:r>
          </a:p>
          <a:p>
            <a:pPr marL="0" indent="0">
              <a:buNone/>
            </a:pPr>
            <a:r>
              <a:rPr lang="pl-PL" sz="2400" dirty="0"/>
              <a:t>- nieruchomości zajęte na potrzeby organów </a:t>
            </a:r>
            <a:r>
              <a:rPr lang="pl-PL" sz="2400" dirty="0" smtClean="0"/>
              <a:t>JST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- nieruchomości państw obcych (pod warunkiem wzajemności)</a:t>
            </a:r>
          </a:p>
          <a:p>
            <a:pPr marL="0" indent="0">
              <a:buNone/>
            </a:pPr>
            <a:r>
              <a:rPr lang="pl-PL" sz="2400" dirty="0"/>
              <a:t>- nieruchomości przedstawicielstw dyplomatycznych, urzędów konsularnych</a:t>
            </a:r>
            <a:endParaRPr lang="pl-PL" sz="24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602" y="3140968"/>
            <a:ext cx="201882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28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7416824" cy="54726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2400" b="1" u="sng" dirty="0"/>
              <a:t>ZWOLNIENIA PRZEDMIOTOWE:</a:t>
            </a:r>
          </a:p>
          <a:p>
            <a:pPr marL="0" indent="0" algn="just">
              <a:buNone/>
            </a:pPr>
            <a:r>
              <a:rPr lang="pl-PL" sz="2400" dirty="0"/>
              <a:t>- obszerny katalog zwolnień, w tym m.in.:</a:t>
            </a:r>
          </a:p>
          <a:p>
            <a:pPr marL="0" indent="0" algn="just">
              <a:buNone/>
            </a:pPr>
            <a:r>
              <a:rPr lang="pl-PL" sz="2400" dirty="0"/>
              <a:t>1/ infrastruktura kolejowa</a:t>
            </a:r>
          </a:p>
          <a:p>
            <a:pPr marL="0" indent="0" algn="just">
              <a:buNone/>
            </a:pPr>
            <a:r>
              <a:rPr lang="pl-PL" sz="2400" dirty="0"/>
              <a:t>2/ infrastruktura portowa</a:t>
            </a:r>
          </a:p>
          <a:p>
            <a:pPr marL="0" indent="0" algn="just">
              <a:buNone/>
            </a:pPr>
            <a:r>
              <a:rPr lang="pl-PL" sz="2400" dirty="0"/>
              <a:t>3/ infrastruktura lotnicza</a:t>
            </a:r>
          </a:p>
          <a:p>
            <a:pPr marL="0" indent="0" algn="just">
              <a:buNone/>
            </a:pPr>
            <a:r>
              <a:rPr lang="pl-PL" sz="2400" dirty="0"/>
              <a:t>4/ działalność leśna/rybacka</a:t>
            </a:r>
          </a:p>
          <a:p>
            <a:pPr marL="0" indent="0" algn="just">
              <a:buNone/>
            </a:pPr>
            <a:r>
              <a:rPr lang="pl-PL" sz="2400" dirty="0"/>
              <a:t>5/ zabytki (wpisane do rejestru zabytków)</a:t>
            </a:r>
          </a:p>
          <a:p>
            <a:pPr marL="0" indent="0" algn="just">
              <a:buNone/>
            </a:pPr>
            <a:r>
              <a:rPr lang="pl-PL" sz="2400" dirty="0"/>
              <a:t>6/ działalność pożytku publicznego</a:t>
            </a:r>
          </a:p>
          <a:p>
            <a:pPr marL="0" indent="0" algn="just">
              <a:buNone/>
            </a:pPr>
            <a:r>
              <a:rPr lang="pl-PL" sz="2400" dirty="0"/>
              <a:t>7/ parki narodowe, rezerwaty</a:t>
            </a:r>
          </a:p>
          <a:p>
            <a:pPr marL="0" indent="0" algn="just"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400" b="1" u="sng" dirty="0"/>
          </a:p>
          <a:p>
            <a:pPr marL="0" indent="0" algn="just">
              <a:buNone/>
            </a:pPr>
            <a:r>
              <a:rPr lang="pl-PL" sz="2400" b="1" u="sng" dirty="0"/>
              <a:t>ZWOLNIENIA PODMIOTOWE:</a:t>
            </a:r>
          </a:p>
          <a:p>
            <a:pPr marL="0" indent="0" algn="just">
              <a:buNone/>
            </a:pPr>
            <a:r>
              <a:rPr lang="pl-PL" sz="2400" dirty="0"/>
              <a:t>1/ uczelnie</a:t>
            </a:r>
          </a:p>
          <a:p>
            <a:pPr marL="0" indent="0" algn="just">
              <a:buNone/>
            </a:pPr>
            <a:r>
              <a:rPr lang="pl-PL" sz="2400" dirty="0"/>
              <a:t>2/ publiczne i niepubliczne jednostki oświaty</a:t>
            </a:r>
          </a:p>
          <a:p>
            <a:pPr marL="0" indent="0" algn="just">
              <a:buNone/>
            </a:pPr>
            <a:r>
              <a:rPr lang="pl-PL" sz="2400" dirty="0"/>
              <a:t>3/ instytuty naukowe Polskiej Akademii Nauk i jej pomocnicze jednostki naukowe</a:t>
            </a:r>
          </a:p>
          <a:p>
            <a:pPr marL="0" indent="0" algn="just">
              <a:buNone/>
            </a:pPr>
            <a:r>
              <a:rPr lang="pl-PL" sz="2400" dirty="0"/>
              <a:t>4/ instytuty badawcze</a:t>
            </a:r>
          </a:p>
          <a:p>
            <a:pPr marL="0" indent="0" algn="just">
              <a:buNone/>
            </a:pPr>
            <a:r>
              <a:rPr lang="pl-PL" sz="2400" dirty="0"/>
              <a:t>5/ zakłady pracy chronionej</a:t>
            </a:r>
            <a:endParaRPr lang="pl-PL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8478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607558" y="4046560"/>
            <a:ext cx="338437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Ważne</a:t>
            </a:r>
            <a:r>
              <a:rPr lang="pl-PL" dirty="0"/>
              <a:t>: rada gminy może w drodze uchwały wprowadzić inne zwolnienia przedmiotowe </a:t>
            </a:r>
            <a:endParaRPr lang="pl-PL" dirty="0" smtClean="0"/>
          </a:p>
          <a:p>
            <a:pPr algn="ctr"/>
            <a:r>
              <a:rPr lang="pl-PL" dirty="0" smtClean="0"/>
              <a:t>(np. żłobki</a:t>
            </a:r>
            <a:r>
              <a:rPr lang="pl-PL" dirty="0"/>
              <a:t>, przedszkola, etc.)</a:t>
            </a:r>
          </a:p>
        </p:txBody>
      </p:sp>
    </p:spTree>
    <p:extLst>
      <p:ext uri="{BB962C8B-B14F-4D97-AF65-F5344CB8AC3E}">
        <p14:creationId xmlns:p14="http://schemas.microsoft.com/office/powerpoint/2010/main" val="313235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b="1" u="sng" dirty="0"/>
              <a:t>Podstawa opodatkowania i stawki </a:t>
            </a:r>
            <a:r>
              <a:rPr lang="pl-PL" sz="2000" b="1" u="sng" dirty="0" smtClean="0"/>
              <a:t>podatkowe:</a:t>
            </a:r>
          </a:p>
          <a:p>
            <a:pPr marL="0" indent="0" algn="just">
              <a:buNone/>
            </a:pPr>
            <a:endParaRPr lang="pl-PL" sz="2000" b="1" u="sng" dirty="0"/>
          </a:p>
          <a:p>
            <a:pPr marL="0" indent="0" algn="just">
              <a:buNone/>
            </a:pPr>
            <a:r>
              <a:rPr lang="pl-PL" sz="2000" dirty="0"/>
              <a:t>Zależy od rodzaju przedmiotu nieruchomości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1/ </a:t>
            </a:r>
            <a:r>
              <a:rPr lang="pl-PL" sz="2000" b="1" dirty="0"/>
              <a:t>grunty</a:t>
            </a:r>
            <a:r>
              <a:rPr lang="pl-PL" sz="2000" dirty="0"/>
              <a:t> – powierzchnia wyrażona w metrach kwadratowych lub hektarach, wynikająca z</a:t>
            </a:r>
          </a:p>
          <a:p>
            <a:pPr marL="0" indent="0" algn="just">
              <a:buNone/>
            </a:pPr>
            <a:r>
              <a:rPr lang="pl-PL" sz="2000" dirty="0"/>
              <a:t>ewidencji gruntów i budynków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2/ </a:t>
            </a:r>
            <a:r>
              <a:rPr lang="pl-PL" sz="2000" b="1" dirty="0"/>
              <a:t>budynki/części budynków </a:t>
            </a:r>
            <a:r>
              <a:rPr lang="pl-PL" sz="2000" dirty="0"/>
              <a:t>– powierzchnia użytkowa wyrażona w metach kwadratowych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3/ </a:t>
            </a:r>
            <a:r>
              <a:rPr lang="pl-PL" sz="2000" b="1" dirty="0"/>
              <a:t>budowle/części związane z prowadzeniem działalności gospodarczej</a:t>
            </a:r>
            <a:r>
              <a:rPr lang="pl-PL" sz="2000" dirty="0"/>
              <a:t> – </a:t>
            </a:r>
            <a:r>
              <a:rPr lang="pl-PL" sz="2000" dirty="0" smtClean="0"/>
              <a:t>wartość amortyzacyjna</a:t>
            </a:r>
            <a:r>
              <a:rPr lang="pl-PL" sz="2000" dirty="0"/>
              <a:t>, ustalana na dzień 1 stycznia roku </a:t>
            </a:r>
            <a:r>
              <a:rPr lang="pl-PL" sz="2000" dirty="0" smtClean="0"/>
              <a:t>podatkowego</a:t>
            </a:r>
          </a:p>
          <a:p>
            <a:pPr marL="0" indent="0" algn="just">
              <a:buNone/>
            </a:pPr>
            <a:endParaRPr lang="pl-PL" sz="2000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622004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3402" y="1268760"/>
            <a:ext cx="8280920" cy="518457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Rodzaje stawek:</a:t>
            </a:r>
          </a:p>
          <a:p>
            <a:pPr marL="0" indent="0" algn="just">
              <a:buNone/>
            </a:pPr>
            <a:r>
              <a:rPr lang="pl-PL" dirty="0"/>
              <a:t>- procentowe</a:t>
            </a:r>
          </a:p>
          <a:p>
            <a:pPr marL="0" indent="0" algn="just">
              <a:buNone/>
            </a:pPr>
            <a:r>
              <a:rPr lang="pl-PL" dirty="0"/>
              <a:t>- kwotowe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grunty i budynki – kwotowo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grunty – 4 rodzaje stawek kwotowych, uzależnione od sposobu korzystania z </a:t>
            </a:r>
            <a:r>
              <a:rPr lang="pl-PL" dirty="0" smtClean="0"/>
              <a:t>gruntu przez podatnika</a:t>
            </a:r>
            <a:endParaRPr lang="pl-PL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u="sng" dirty="0"/>
              <a:t>kryteria:</a:t>
            </a:r>
          </a:p>
          <a:p>
            <a:pPr marL="0" indent="0" algn="just">
              <a:buNone/>
            </a:pPr>
            <a:r>
              <a:rPr lang="pl-PL" dirty="0"/>
              <a:t>a/ działalność gospodarcza</a:t>
            </a:r>
          </a:p>
          <a:p>
            <a:pPr marL="0" indent="0" algn="just">
              <a:buNone/>
            </a:pPr>
            <a:r>
              <a:rPr lang="pl-PL" dirty="0"/>
              <a:t>b/ wody powierzchniowe</a:t>
            </a:r>
          </a:p>
          <a:p>
            <a:pPr marL="0" indent="0" algn="just">
              <a:buNone/>
            </a:pPr>
            <a:r>
              <a:rPr lang="pl-PL" dirty="0"/>
              <a:t>c/ objęte obszarem rewitalizacji</a:t>
            </a:r>
          </a:p>
          <a:p>
            <a:pPr marL="0" indent="0" algn="just">
              <a:buNone/>
            </a:pPr>
            <a:r>
              <a:rPr lang="pl-PL" dirty="0"/>
              <a:t>d/ pozostałe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15104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0405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Budynki</a:t>
            </a:r>
            <a:r>
              <a:rPr lang="pl-PL" dirty="0" smtClean="0"/>
              <a:t> </a:t>
            </a:r>
            <a:r>
              <a:rPr lang="pl-PL" dirty="0"/>
              <a:t>– 5 rodzajów stawek podatkowych, uzależnione od sposobu korzystania z </a:t>
            </a:r>
            <a:r>
              <a:rPr lang="pl-PL" dirty="0" smtClean="0"/>
              <a:t>budynku.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Kryteria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a/ budynki mieszkalne</a:t>
            </a:r>
          </a:p>
          <a:p>
            <a:pPr marL="0" indent="0" algn="just">
              <a:buNone/>
            </a:pPr>
            <a:r>
              <a:rPr lang="pl-PL" dirty="0"/>
              <a:t>b/ działalność gospodarcza</a:t>
            </a:r>
          </a:p>
          <a:p>
            <a:pPr marL="0" indent="0" algn="just">
              <a:buNone/>
            </a:pPr>
            <a:r>
              <a:rPr lang="pl-PL" dirty="0"/>
              <a:t>c/ działalność związana z obrotem materiałem siewnym</a:t>
            </a:r>
          </a:p>
          <a:p>
            <a:pPr marL="0" indent="0" algn="just">
              <a:buNone/>
            </a:pPr>
            <a:r>
              <a:rPr lang="pl-PL" dirty="0"/>
              <a:t>d/ pozostałe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Budowle</a:t>
            </a:r>
            <a:r>
              <a:rPr lang="pl-PL" dirty="0" smtClean="0"/>
              <a:t> </a:t>
            </a:r>
            <a:r>
              <a:rPr lang="pl-PL" dirty="0"/>
              <a:t>- 2% wartości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Stawki </a:t>
            </a:r>
            <a:r>
              <a:rPr lang="pl-PL" dirty="0"/>
              <a:t>kwotowe – rada gminy ustala w drodze uchwały, do górnych granic wskazanych </a:t>
            </a:r>
            <a:r>
              <a:rPr lang="pl-PL" dirty="0" smtClean="0"/>
              <a:t>w ustawie</a:t>
            </a: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916832"/>
            <a:ext cx="1558552" cy="1558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/>
              <a:t>Podatek od nieruchomości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584842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912</Words>
  <Application>Microsoft Office PowerPoint</Application>
  <PresentationFormat>Pokaz na ekranie (4:3)</PresentationFormat>
  <Paragraphs>161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Finanse publiczne i prawo finansowe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Podatek od nieruchomości</vt:lpstr>
      <vt:lpstr>Dziękuję za uwagę!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bankowe  i rynków finansowych</dc:title>
  <dc:creator>Marta</dc:creator>
  <cp:lastModifiedBy>Marta</cp:lastModifiedBy>
  <cp:revision>12</cp:revision>
  <dcterms:created xsi:type="dcterms:W3CDTF">2018-03-28T12:13:43Z</dcterms:created>
  <dcterms:modified xsi:type="dcterms:W3CDTF">2018-05-09T14:16:28Z</dcterms:modified>
</cp:coreProperties>
</file>