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50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76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33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83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40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70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066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16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14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10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3C1E-D40E-4CF0-8999-F265BBAD6E0A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9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pl-PL" b="1" dirty="0" smtClean="0"/>
              <a:t>Finanse publiczne i prawo finansowe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mgr Jędrzej </a:t>
            </a:r>
            <a:r>
              <a:rPr lang="pl-PL" sz="2400" dirty="0" err="1" smtClean="0">
                <a:solidFill>
                  <a:schemeClr val="tx1"/>
                </a:solidFill>
              </a:rPr>
              <a:t>Jachira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Katedra Prawa Finansowego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496" y="1600200"/>
            <a:ext cx="90010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a/ </a:t>
            </a:r>
            <a:r>
              <a:rPr lang="pl-PL" sz="2400" b="1" u="sng" dirty="0"/>
              <a:t>przy gospodarstwa rolnych </a:t>
            </a:r>
            <a:r>
              <a:rPr lang="pl-PL" sz="2400" dirty="0"/>
              <a:t>– od 1 ha przeliczeniowego pobiera się </a:t>
            </a:r>
            <a:r>
              <a:rPr lang="pl-PL" sz="2400" dirty="0" smtClean="0"/>
              <a:t>równowartość 2,5 </a:t>
            </a:r>
            <a:r>
              <a:rPr lang="pl-PL" sz="2400" dirty="0"/>
              <a:t>q (kwintal) żyta, według średniej ceny skupu za ostatnie 11 </a:t>
            </a:r>
            <a:r>
              <a:rPr lang="pl-PL" sz="2400" dirty="0" smtClean="0"/>
              <a:t>kwartałów poprzedzający </a:t>
            </a:r>
            <a:r>
              <a:rPr lang="pl-PL" sz="2400" dirty="0"/>
              <a:t>rok podatkowy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b/ pozostałe grunty – za 1 ha – 5 q żyta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w 2017 r. – stawka maksymalna za 1 ha przeliczeniowy – 131,10 zł</a:t>
            </a:r>
          </a:p>
          <a:p>
            <a:pPr marL="0" indent="0" algn="just">
              <a:buNone/>
            </a:pPr>
            <a:r>
              <a:rPr lang="pl-PL" sz="2400" dirty="0"/>
              <a:t>za hektar zwykły – 262,20 zł</a:t>
            </a:r>
            <a:endParaRPr lang="pl-PL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229" y="3037020"/>
            <a:ext cx="1586777" cy="13646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smtClean="0"/>
              <a:t>Podstawa opodatkowania i stawki podatkowe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127272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8614"/>
            <a:ext cx="91440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 smtClean="0"/>
              <a:t>ULGI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4 rodzaje </a:t>
            </a:r>
            <a:r>
              <a:rPr lang="pl-PL" dirty="0" smtClean="0"/>
              <a:t>ulg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1/ </a:t>
            </a:r>
            <a:r>
              <a:rPr lang="pl-PL" b="1" u="sng" dirty="0"/>
              <a:t>ulga inwestycyjna </a:t>
            </a:r>
            <a:r>
              <a:rPr lang="pl-PL" dirty="0"/>
              <a:t>– dla podatników, którzy ponieśli wydatki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a) na budowę lub modernizację budynków inwentarskich służących do</a:t>
            </a:r>
          </a:p>
          <a:p>
            <a:pPr marL="0" indent="0" algn="just">
              <a:buNone/>
            </a:pPr>
            <a:r>
              <a:rPr lang="pl-PL" dirty="0"/>
              <a:t>chowu/hodowli/utrzymania </a:t>
            </a:r>
            <a:r>
              <a:rPr lang="pl-PL" dirty="0" smtClean="0"/>
              <a:t>zwierząt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b) na zakup i zainstalowanie urządzeń melioracyjnych/zaopatrzenia w wodę, na</a:t>
            </a:r>
          </a:p>
          <a:p>
            <a:pPr marL="0" indent="0" algn="just">
              <a:buNone/>
            </a:pPr>
            <a:r>
              <a:rPr lang="pl-PL" dirty="0"/>
              <a:t>urządzenia służące do produkcji naturalnej energii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- warunek – w/w inwestycje nie mogą być sfinansowane ze środków publicznych</a:t>
            </a:r>
          </a:p>
          <a:p>
            <a:pPr marL="0" indent="0" algn="just">
              <a:buNone/>
            </a:pPr>
            <a:r>
              <a:rPr lang="pl-PL" dirty="0"/>
              <a:t>- ulga przyznawana na wniosek w drodze decyzji, po zakończeniu inwestycji</a:t>
            </a:r>
          </a:p>
          <a:p>
            <a:pPr marL="0" indent="0" algn="just">
              <a:buNone/>
            </a:pPr>
            <a:r>
              <a:rPr lang="pl-PL" dirty="0"/>
              <a:t>- polega na odliczeniu od należnego podatku 25% udokumentowanych nakładów</a:t>
            </a:r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0"/>
            <a:ext cx="16478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7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752" y="1124744"/>
            <a:ext cx="903649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/>
              <a:t>2/ </a:t>
            </a:r>
            <a:r>
              <a:rPr lang="pl-PL" sz="1800" b="1" u="sng" dirty="0"/>
              <a:t>ulga korekcyjna </a:t>
            </a:r>
            <a:r>
              <a:rPr lang="pl-PL" sz="1800" dirty="0"/>
              <a:t>– dot. terenów podgórskich i górskich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- </a:t>
            </a:r>
            <a:r>
              <a:rPr lang="pl-PL" sz="1800" dirty="0" smtClean="0"/>
              <a:t>W </a:t>
            </a:r>
            <a:r>
              <a:rPr lang="pl-PL" sz="1800" dirty="0"/>
              <a:t>miejscowościach, gdzie co najmniej 50% użytków rolnych położona jest </a:t>
            </a:r>
            <a:r>
              <a:rPr lang="pl-PL" sz="1800" dirty="0" smtClean="0"/>
              <a:t>powyżej 350 </a:t>
            </a:r>
            <a:r>
              <a:rPr lang="pl-PL" sz="1800" dirty="0"/>
              <a:t>m n.p.m</a:t>
            </a:r>
            <a:r>
              <a:rPr lang="pl-PL" sz="1800" dirty="0" smtClean="0"/>
              <a:t>.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- </a:t>
            </a:r>
            <a:r>
              <a:rPr lang="pl-PL" sz="1800" dirty="0" smtClean="0"/>
              <a:t>Wysokość </a:t>
            </a:r>
            <a:r>
              <a:rPr lang="pl-PL" sz="1800" dirty="0"/>
              <a:t>podatku obniżana jest o 30%/60% - w zależności od klasy użytków</a:t>
            </a:r>
          </a:p>
          <a:p>
            <a:pPr marL="0" indent="0" algn="just">
              <a:buNone/>
            </a:pPr>
            <a:r>
              <a:rPr lang="pl-PL" sz="1800" dirty="0"/>
              <a:t>- </a:t>
            </a:r>
            <a:r>
              <a:rPr lang="pl-PL" sz="1800" dirty="0" smtClean="0"/>
              <a:t>Wykaz </a:t>
            </a:r>
            <a:r>
              <a:rPr lang="pl-PL" sz="1800" dirty="0"/>
              <a:t>takich miejscowości ustalany jest przez sejmik województwa</a:t>
            </a:r>
          </a:p>
          <a:p>
            <a:pPr marL="0" indent="0" algn="just">
              <a:buNone/>
            </a:pPr>
            <a:r>
              <a:rPr lang="pl-PL" sz="1800" dirty="0" smtClean="0"/>
              <a:t>- Ulga stosowana </a:t>
            </a:r>
            <a:r>
              <a:rPr lang="pl-PL" sz="1800" dirty="0"/>
              <a:t>z </a:t>
            </a:r>
            <a:r>
              <a:rPr lang="pl-PL" sz="1800" dirty="0" smtClean="0"/>
              <a:t>urzędu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 smtClean="0"/>
              <a:t>3</a:t>
            </a:r>
            <a:r>
              <a:rPr lang="pl-PL" sz="1800" dirty="0"/>
              <a:t>/ </a:t>
            </a:r>
            <a:r>
              <a:rPr lang="pl-PL" sz="1800" b="1" u="sng" dirty="0"/>
              <a:t>ulga z tyt. wprowadzenia stanu klęski żywiołowej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- Organ </a:t>
            </a:r>
            <a:r>
              <a:rPr lang="pl-PL" sz="1800" dirty="0"/>
              <a:t>podatkowy może przyznać taką ulgę w przypadku wprowadzenia takiego stanu</a:t>
            </a:r>
          </a:p>
          <a:p>
            <a:pPr marL="0" indent="0" algn="just">
              <a:buNone/>
            </a:pPr>
            <a:r>
              <a:rPr lang="pl-PL" sz="1800" dirty="0" smtClean="0"/>
              <a:t>- Ulga </a:t>
            </a:r>
            <a:r>
              <a:rPr lang="pl-PL" sz="1800" dirty="0"/>
              <a:t>może polegać na:</a:t>
            </a:r>
          </a:p>
          <a:p>
            <a:pPr marL="0" indent="0" algn="just">
              <a:buNone/>
            </a:pPr>
            <a:r>
              <a:rPr lang="pl-PL" sz="1800" dirty="0"/>
              <a:t>	</a:t>
            </a:r>
            <a:r>
              <a:rPr lang="pl-PL" sz="1800" dirty="0" smtClean="0"/>
              <a:t>a</a:t>
            </a:r>
            <a:r>
              <a:rPr lang="pl-PL" sz="1800" dirty="0"/>
              <a:t>/ zaniechaniu ustalenia podatku</a:t>
            </a:r>
          </a:p>
          <a:p>
            <a:pPr marL="0" indent="0" algn="just">
              <a:buNone/>
            </a:pPr>
            <a:r>
              <a:rPr lang="pl-PL" sz="1800" dirty="0" smtClean="0"/>
              <a:t>	b</a:t>
            </a:r>
            <a:r>
              <a:rPr lang="pl-PL" sz="1800" dirty="0"/>
              <a:t>/ zaniechania poboru podatku w całości lub w </a:t>
            </a:r>
            <a:r>
              <a:rPr lang="pl-PL" sz="1800" dirty="0" smtClean="0"/>
              <a:t>części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W</a:t>
            </a:r>
            <a:r>
              <a:rPr lang="pl-PL" sz="1800" dirty="0" smtClean="0"/>
              <a:t>ysokość </a:t>
            </a:r>
            <a:r>
              <a:rPr lang="pl-PL" sz="1800" dirty="0"/>
              <a:t>ulgi zależy od rozmiaru strat w gospodarstwie, z uwzględnieniem </a:t>
            </a:r>
            <a:r>
              <a:rPr lang="pl-PL" sz="1800" dirty="0" smtClean="0"/>
              <a:t>wysokości otrzymanego </a:t>
            </a:r>
            <a:r>
              <a:rPr lang="pl-PL" sz="1800" dirty="0"/>
              <a:t>odszkodowania</a:t>
            </a:r>
            <a:endParaRPr lang="pl-PL" sz="1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0" y="58614"/>
            <a:ext cx="9144000" cy="9221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/>
              <a:t>ULGI</a:t>
            </a:r>
            <a:endParaRPr lang="pl-P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027140"/>
            <a:ext cx="1512168" cy="11326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6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4/ </a:t>
            </a:r>
            <a:r>
              <a:rPr lang="pl-PL" sz="2000" b="1" u="sng" dirty="0"/>
              <a:t>ulga dot. powiększenia/utworzenia nowego gospodarstwa rolnego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- stosowana </a:t>
            </a:r>
            <a:r>
              <a:rPr lang="pl-PL" sz="2000" dirty="0"/>
              <a:t>po 5 letnim okresie zwolnienia z podatku rolnego nowych użytków </a:t>
            </a:r>
            <a:r>
              <a:rPr lang="pl-PL" sz="2000" dirty="0" smtClean="0"/>
              <a:t>rolnych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- po upływie 5 lat – ulga wynosi 75%, w kolejnym roku 50%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5/ </a:t>
            </a:r>
            <a:r>
              <a:rPr lang="pl-PL" sz="2000" b="1" u="sng" dirty="0"/>
              <a:t>inne ulgi </a:t>
            </a:r>
            <a:r>
              <a:rPr lang="pl-PL" sz="2000" dirty="0"/>
              <a:t>– rada gminy może wprowadzać samodzielnie</a:t>
            </a:r>
            <a:endParaRPr lang="pl-PL" sz="20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1728192" cy="129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58614"/>
            <a:ext cx="9144000" cy="9221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/>
              <a:t>ULGI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301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b="1" dirty="0" smtClean="0"/>
              <a:t>1 </a:t>
            </a:r>
            <a:r>
              <a:rPr lang="pl-PL" sz="2000" b="1" dirty="0"/>
              <a:t>dzień miesiąca </a:t>
            </a:r>
            <a:r>
              <a:rPr lang="pl-PL" sz="2000" dirty="0"/>
              <a:t>po miesiącu, w którym nastąpił obowiązek podatkowy (np. </a:t>
            </a:r>
            <a:r>
              <a:rPr lang="pl-PL" sz="2000" dirty="0" smtClean="0"/>
              <a:t>nabycie gruntu</a:t>
            </a:r>
            <a:r>
              <a:rPr lang="pl-PL" sz="2000" dirty="0"/>
              <a:t>)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u="sng" dirty="0"/>
              <a:t>- osoby fizyczne </a:t>
            </a:r>
            <a:r>
              <a:rPr lang="pl-PL" sz="2000" dirty="0"/>
              <a:t>– z chwilą doręczenia decyzji ustalającej (wysokość ustala </a:t>
            </a:r>
            <a:r>
              <a:rPr lang="pl-PL" sz="2000" dirty="0" smtClean="0"/>
              <a:t>wójt, burmistrz</a:t>
            </a:r>
            <a:r>
              <a:rPr lang="pl-PL" sz="2000" dirty="0"/>
              <a:t>, prezydent właściwy ze wzgl. na miejsce położenia nieruchomości)</a:t>
            </a:r>
          </a:p>
          <a:p>
            <a:pPr marL="0" indent="0">
              <a:buNone/>
            </a:pPr>
            <a:r>
              <a:rPr lang="pl-PL" sz="2000" u="sng" dirty="0"/>
              <a:t>- podatek płatny w 4 ratach:</a:t>
            </a:r>
          </a:p>
          <a:p>
            <a:pPr marL="0" indent="0">
              <a:buNone/>
            </a:pPr>
            <a:r>
              <a:rPr lang="pl-PL" sz="2000" dirty="0"/>
              <a:t>a/ do 15 marca</a:t>
            </a:r>
          </a:p>
          <a:p>
            <a:pPr marL="0" indent="0">
              <a:buNone/>
            </a:pPr>
            <a:r>
              <a:rPr lang="pl-PL" sz="2000" dirty="0"/>
              <a:t>b/ do 15 maja</a:t>
            </a:r>
          </a:p>
          <a:p>
            <a:pPr marL="0" indent="0">
              <a:buNone/>
            </a:pPr>
            <a:r>
              <a:rPr lang="pl-PL" sz="2000" dirty="0"/>
              <a:t>c/ do 15 września</a:t>
            </a:r>
          </a:p>
          <a:p>
            <a:pPr marL="0" indent="0">
              <a:buNone/>
            </a:pPr>
            <a:r>
              <a:rPr lang="pl-PL" sz="2000" dirty="0"/>
              <a:t>d/ do 15 listopada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u="sng" dirty="0"/>
              <a:t>- osoby prawne, jednostki nieposiadające osobowości prawnej, etc.:</a:t>
            </a:r>
          </a:p>
          <a:p>
            <a:pPr marL="0" indent="0">
              <a:buNone/>
            </a:pPr>
            <a:r>
              <a:rPr lang="pl-PL" sz="2000" dirty="0"/>
              <a:t>1/ do 15 stycznia deklaracja do organu podatkowego</a:t>
            </a:r>
          </a:p>
          <a:p>
            <a:pPr marL="0" indent="0">
              <a:buNone/>
            </a:pPr>
            <a:r>
              <a:rPr lang="pl-PL" sz="2000" dirty="0"/>
              <a:t>2/ płatność w ratach w w/w terminach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dirty="0"/>
              <a:t>gdy podatek niższy niż 100 zł </a:t>
            </a:r>
            <a:r>
              <a:rPr lang="pl-PL" sz="2000" dirty="0"/>
              <a:t>– płatność jednorazowa</a:t>
            </a:r>
            <a:endParaRPr lang="pl-PL" sz="2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/>
              <a:t>Tryb i warunki płatności</a:t>
            </a:r>
            <a:endParaRPr lang="pl-PL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01008"/>
            <a:ext cx="1724025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35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Dziękuję za uwagę.</a:t>
            </a:r>
            <a:endParaRPr lang="pl-P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2708920"/>
            <a:ext cx="169545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84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972108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/>
              <a:t>Podatek rolny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832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P</a:t>
            </a:r>
            <a:r>
              <a:rPr lang="pl-PL" sz="2800" dirty="0" smtClean="0"/>
              <a:t>odatek </a:t>
            </a:r>
            <a:r>
              <a:rPr lang="pl-PL" sz="2800" dirty="0"/>
              <a:t>samorządowy</a:t>
            </a:r>
          </a:p>
          <a:p>
            <a:pPr algn="just"/>
            <a:r>
              <a:rPr lang="pl-PL" sz="2800" dirty="0"/>
              <a:t>Z</a:t>
            </a:r>
            <a:r>
              <a:rPr lang="pl-PL" sz="2800" dirty="0" smtClean="0"/>
              <a:t>wiązany </a:t>
            </a:r>
            <a:r>
              <a:rPr lang="pl-PL" sz="2800" dirty="0"/>
              <a:t>jest z prowadzeniem działalności rolniczej</a:t>
            </a:r>
          </a:p>
          <a:p>
            <a:pPr algn="just"/>
            <a:r>
              <a:rPr lang="pl-PL" sz="2800" dirty="0"/>
              <a:t>C</a:t>
            </a:r>
            <a:r>
              <a:rPr lang="pl-PL" sz="2800" dirty="0" smtClean="0"/>
              <a:t>harakter </a:t>
            </a:r>
            <a:r>
              <a:rPr lang="pl-PL" sz="2800" dirty="0"/>
              <a:t>przychodowy (wiąże się z przychodami z w/w działalności) oraz </a:t>
            </a:r>
            <a:r>
              <a:rPr lang="pl-PL" sz="2800" dirty="0" smtClean="0"/>
              <a:t>majątkowy (z </a:t>
            </a:r>
            <a:r>
              <a:rPr lang="pl-PL" sz="2800" dirty="0"/>
              <a:t>posiadaniem ziemi)</a:t>
            </a:r>
          </a:p>
          <a:p>
            <a:pPr algn="just"/>
            <a:r>
              <a:rPr lang="pl-PL" sz="2800" dirty="0"/>
              <a:t>P</a:t>
            </a:r>
            <a:r>
              <a:rPr lang="pl-PL" sz="2800" dirty="0" smtClean="0"/>
              <a:t>odstawa </a:t>
            </a:r>
            <a:r>
              <a:rPr lang="pl-PL" sz="2800" dirty="0"/>
              <a:t>prawna: Ustawa o podatku rolnym z 15.11.1984 r.</a:t>
            </a:r>
            <a:endParaRPr lang="pl-P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3136"/>
            <a:ext cx="2343150" cy="1952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2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661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b="1" dirty="0"/>
              <a:t>Zakres podmiotowy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Osoby </a:t>
            </a:r>
            <a:r>
              <a:rPr lang="pl-PL" b="1" u="sng" dirty="0"/>
              <a:t>fizyczne, </a:t>
            </a:r>
            <a:r>
              <a:rPr lang="pl-PL" b="1" u="sng" dirty="0" smtClean="0"/>
              <a:t>osoby </a:t>
            </a:r>
            <a:r>
              <a:rPr lang="pl-PL" b="1" u="sng" dirty="0"/>
              <a:t>prawne oraz jednostki nieposiadające os. prawnej, które muszą być: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1) właścicielami gruntów</a:t>
            </a:r>
          </a:p>
          <a:p>
            <a:pPr marL="0" indent="0" algn="just">
              <a:buNone/>
            </a:pPr>
            <a:r>
              <a:rPr lang="pl-PL" dirty="0"/>
              <a:t>2) posiadaczami samoistnymi gruntów</a:t>
            </a:r>
          </a:p>
          <a:p>
            <a:pPr marL="0" indent="0" algn="just">
              <a:buNone/>
            </a:pPr>
            <a:r>
              <a:rPr lang="pl-PL" dirty="0"/>
              <a:t>3) użytkownikami wieczystymi gruntów</a:t>
            </a:r>
          </a:p>
          <a:p>
            <a:pPr marL="0" indent="0" algn="just">
              <a:buNone/>
            </a:pPr>
            <a:r>
              <a:rPr lang="pl-PL" dirty="0"/>
              <a:t>4) posiadaczami gruntów na podstawie zawartych umów z jednostkami samorządu</a:t>
            </a:r>
          </a:p>
          <a:p>
            <a:pPr marL="0" indent="0" algn="just">
              <a:buNone/>
            </a:pPr>
            <a:r>
              <a:rPr lang="pl-PL" dirty="0"/>
              <a:t>terytorialnego lub Skarbu Państwa</a:t>
            </a:r>
          </a:p>
          <a:p>
            <a:pPr marL="0" indent="0" algn="just">
              <a:buNone/>
            </a:pPr>
            <a:endParaRPr lang="pl-PL" u="sng" dirty="0"/>
          </a:p>
          <a:p>
            <a:pPr marL="0" indent="0" algn="just">
              <a:buNone/>
            </a:pPr>
            <a:r>
              <a:rPr lang="pl-PL" b="1" u="sng" dirty="0" smtClean="0"/>
              <a:t>Dodatkowo </a:t>
            </a:r>
            <a:r>
              <a:rPr lang="pl-PL" b="1" u="sng" dirty="0"/>
              <a:t>mogą być podatnikiem:</a:t>
            </a:r>
          </a:p>
          <a:p>
            <a:pPr marL="0" indent="0" algn="just">
              <a:buNone/>
            </a:pPr>
            <a:r>
              <a:rPr lang="pl-PL" dirty="0"/>
              <a:t>5) spółdzielnia produkcyjna</a:t>
            </a:r>
          </a:p>
          <a:p>
            <a:pPr marL="0" indent="0" algn="just">
              <a:buNone/>
            </a:pPr>
            <a:r>
              <a:rPr lang="pl-PL" dirty="0"/>
              <a:t>6) dzierżawca</a:t>
            </a:r>
          </a:p>
          <a:p>
            <a:pPr marL="0" indent="0" algn="just">
              <a:buNone/>
            </a:pPr>
            <a:r>
              <a:rPr lang="pl-PL" dirty="0"/>
              <a:t>7) współwłaściciele (ob. solidarny)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 smtClean="0"/>
              <a:t>Wyłączeni </a:t>
            </a:r>
            <a:r>
              <a:rPr lang="pl-PL" b="1" u="sng" dirty="0"/>
              <a:t>z obowiązku podatkowego:</a:t>
            </a:r>
          </a:p>
          <a:p>
            <a:pPr marL="0" indent="0" algn="just">
              <a:buNone/>
            </a:pPr>
            <a:r>
              <a:rPr lang="pl-PL" dirty="0"/>
              <a:t>- Skarb Państwa</a:t>
            </a:r>
          </a:p>
          <a:p>
            <a:pPr marL="0" indent="0" algn="just">
              <a:buNone/>
            </a:pPr>
            <a:r>
              <a:rPr lang="pl-PL" dirty="0"/>
              <a:t>- gmina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37112"/>
            <a:ext cx="1857375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8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b="1" dirty="0" smtClean="0"/>
              <a:t> </a:t>
            </a:r>
            <a:r>
              <a:rPr lang="pl-PL" b="1" dirty="0"/>
              <a:t>Przedmiot opodatkowania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45224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grunty </a:t>
            </a:r>
            <a:r>
              <a:rPr lang="pl-PL" dirty="0"/>
              <a:t>sklasyfikowane w ewidencji gruntów jako użytki </a:t>
            </a:r>
            <a:r>
              <a:rPr lang="pl-PL" dirty="0" smtClean="0"/>
              <a:t>rolne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katalog </a:t>
            </a:r>
            <a:r>
              <a:rPr lang="pl-PL" dirty="0"/>
              <a:t>użytków rolnych – w Rozporządzeniu w sprawie </a:t>
            </a:r>
            <a:r>
              <a:rPr lang="pl-PL" dirty="0" smtClean="0"/>
              <a:t>ewidencji gruntów i budynków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w </a:t>
            </a:r>
            <a:r>
              <a:rPr lang="pl-PL" dirty="0"/>
              <a:t>katalogu użytków rolnych znajdują się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1/ grunty orne (symbol R</a:t>
            </a:r>
            <a:r>
              <a:rPr lang="pl-PL" dirty="0" smtClean="0"/>
              <a:t>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2/ łąki trwałe (symbol Ł)</a:t>
            </a:r>
          </a:p>
          <a:p>
            <a:pPr marL="0" indent="0">
              <a:buNone/>
            </a:pPr>
            <a:r>
              <a:rPr lang="pl-PL" dirty="0"/>
              <a:t>3/ pastwiska trwałe (symbol </a:t>
            </a:r>
            <a:r>
              <a:rPr lang="pl-PL" dirty="0" err="1"/>
              <a:t>Ps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4/ grunty pod stawami (symbol </a:t>
            </a:r>
            <a:r>
              <a:rPr lang="pl-PL" dirty="0" err="1"/>
              <a:t>Wrs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5/ rowy (symbol „W”)</a:t>
            </a:r>
          </a:p>
          <a:p>
            <a:pPr marL="0" indent="0">
              <a:buNone/>
            </a:pPr>
            <a:r>
              <a:rPr lang="pl-PL" dirty="0"/>
              <a:t>6/ sady (symbol „S”)</a:t>
            </a:r>
          </a:p>
          <a:p>
            <a:pPr marL="0" indent="0">
              <a:buNone/>
            </a:pPr>
            <a:r>
              <a:rPr lang="pl-PL" dirty="0"/>
              <a:t>7/ grunty zabudowane (symbol „B</a:t>
            </a:r>
            <a:r>
              <a:rPr lang="pl-PL" dirty="0" smtClean="0"/>
              <a:t>”)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/>
              <a:t>warunek – prowadzenie działalności rolniczej</a:t>
            </a:r>
            <a:endParaRPr lang="pl-PL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89040"/>
            <a:ext cx="1440160" cy="131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875853"/>
            <a:ext cx="6059016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u="sng" dirty="0"/>
              <a:t>działalność rolnicza </a:t>
            </a:r>
            <a:r>
              <a:rPr lang="pl-PL" sz="2800" dirty="0"/>
              <a:t>– produkcja roślinna lub zwierzęca, w tym produkcja </a:t>
            </a:r>
            <a:r>
              <a:rPr lang="pl-PL" sz="2800" dirty="0" smtClean="0"/>
              <a:t>materiału siewnego</a:t>
            </a:r>
            <a:r>
              <a:rPr lang="pl-PL" sz="2800" dirty="0"/>
              <a:t>, szkółkarskiego, hodowlanego i reprodukcyjnego, produkcja </a:t>
            </a:r>
            <a:r>
              <a:rPr lang="pl-PL" sz="2800" dirty="0" smtClean="0"/>
              <a:t>warzywnicza, roślin </a:t>
            </a:r>
            <a:r>
              <a:rPr lang="pl-PL" sz="2800" dirty="0"/>
              <a:t>ozdobnych, grzybów uprawnych, sadownictwa, hodowla i produkcja </a:t>
            </a:r>
            <a:r>
              <a:rPr lang="pl-PL" sz="2800" dirty="0" smtClean="0"/>
              <a:t>materiału zarodowego </a:t>
            </a:r>
            <a:r>
              <a:rPr lang="pl-PL" sz="2800" dirty="0"/>
              <a:t>zwierząt, ptactwa i owadów użytkowych, produkcja zwierzęca </a:t>
            </a:r>
            <a:r>
              <a:rPr lang="pl-PL" sz="2800" dirty="0" smtClean="0"/>
              <a:t>typu przemysłowego </a:t>
            </a:r>
            <a:r>
              <a:rPr lang="pl-PL" sz="2800" dirty="0"/>
              <a:t>fermowego oraz chów i hodowla </a:t>
            </a:r>
            <a:r>
              <a:rPr lang="pl-PL" sz="2800" dirty="0" smtClean="0"/>
              <a:t>ryb.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492896"/>
            <a:ext cx="1584176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14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u="sng" dirty="0"/>
              <a:t>C</a:t>
            </a:r>
            <a:r>
              <a:rPr lang="pl-PL" u="sng" dirty="0" smtClean="0"/>
              <a:t>ele </a:t>
            </a:r>
            <a:r>
              <a:rPr lang="pl-PL" u="sng" dirty="0"/>
              <a:t>stymulacyjne lub </a:t>
            </a:r>
            <a:r>
              <a:rPr lang="pl-PL" u="sng" dirty="0" smtClean="0"/>
              <a:t>korekcyjne:</a:t>
            </a:r>
            <a:endParaRPr lang="pl-PL" u="sng" dirty="0"/>
          </a:p>
          <a:p>
            <a:pPr marL="0" indent="0">
              <a:buNone/>
            </a:pPr>
            <a:r>
              <a:rPr lang="pl-PL" dirty="0"/>
              <a:t>a/ stymulacyjne – kształtowanie określonej polityki państwa względem rolnictwa</a:t>
            </a:r>
          </a:p>
          <a:p>
            <a:pPr marL="0" indent="0">
              <a:buNone/>
            </a:pPr>
            <a:r>
              <a:rPr lang="pl-PL" dirty="0"/>
              <a:t>b/ korekcyjne – nieuwzględnianie gruntów, które nie przynoszą żadnego przychodu </a:t>
            </a:r>
            <a:r>
              <a:rPr lang="pl-PL" dirty="0" smtClean="0"/>
              <a:t>lub sam </a:t>
            </a:r>
            <a:r>
              <a:rPr lang="pl-PL" dirty="0"/>
              <a:t>grunt jest niewielki</a:t>
            </a:r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b="1" u="sng" dirty="0"/>
              <a:t>1/ zwolnienia przedmiotowe</a:t>
            </a:r>
          </a:p>
          <a:p>
            <a:r>
              <a:rPr lang="pl-PL" dirty="0" smtClean="0"/>
              <a:t>użytki </a:t>
            </a:r>
            <a:r>
              <a:rPr lang="pl-PL" dirty="0"/>
              <a:t>rolne niższych klas (V, VI), grunty zadrzewione i zakrzewione</a:t>
            </a:r>
          </a:p>
          <a:p>
            <a:r>
              <a:rPr lang="pl-PL" dirty="0" smtClean="0"/>
              <a:t>grunty </a:t>
            </a:r>
            <a:r>
              <a:rPr lang="pl-PL" dirty="0"/>
              <a:t>orne, łąki i pastwiska objęte melioracją</a:t>
            </a:r>
          </a:p>
          <a:p>
            <a:r>
              <a:rPr lang="pl-PL" dirty="0" smtClean="0"/>
              <a:t>grunty </a:t>
            </a:r>
            <a:r>
              <a:rPr lang="pl-PL" dirty="0"/>
              <a:t>powstałe z nieużytków (obowiązuje przez 5 lat od przekształcenia ich w użytki)</a:t>
            </a:r>
          </a:p>
          <a:p>
            <a:r>
              <a:rPr lang="pl-PL" dirty="0" smtClean="0"/>
              <a:t>grunty </a:t>
            </a:r>
            <a:r>
              <a:rPr lang="pl-PL" dirty="0"/>
              <a:t>otrzymane w drodze wymiany lub scalenia z innymi gruntami</a:t>
            </a:r>
          </a:p>
          <a:p>
            <a:r>
              <a:rPr lang="pl-PL" dirty="0" smtClean="0"/>
              <a:t>grunty</a:t>
            </a:r>
            <a:r>
              <a:rPr lang="pl-PL" dirty="0"/>
              <a:t>, na których zaprzestano produkcji rolnej</a:t>
            </a:r>
          </a:p>
          <a:p>
            <a:r>
              <a:rPr lang="pl-PL" dirty="0" smtClean="0"/>
              <a:t>grunty </a:t>
            </a:r>
            <a:r>
              <a:rPr lang="pl-PL" dirty="0"/>
              <a:t>przeznaczone na utworzenie nowego gospodarstwa rolnego lub </a:t>
            </a:r>
            <a:r>
              <a:rPr lang="pl-PL" dirty="0" smtClean="0"/>
              <a:t>powiększenie już </a:t>
            </a:r>
            <a:r>
              <a:rPr lang="pl-PL" dirty="0"/>
              <a:t>istniejącego</a:t>
            </a:r>
          </a:p>
          <a:p>
            <a:r>
              <a:rPr lang="pl-PL" dirty="0" smtClean="0"/>
              <a:t>grunty </a:t>
            </a:r>
            <a:r>
              <a:rPr lang="pl-PL" dirty="0"/>
              <a:t>położone w pasie drogi granicznej</a:t>
            </a:r>
          </a:p>
          <a:p>
            <a:r>
              <a:rPr lang="pl-PL" dirty="0" smtClean="0"/>
              <a:t>użytki </a:t>
            </a:r>
            <a:r>
              <a:rPr lang="pl-PL" dirty="0"/>
              <a:t>ekologiczne</a:t>
            </a:r>
          </a:p>
          <a:p>
            <a:r>
              <a:rPr lang="pl-PL" dirty="0" smtClean="0"/>
              <a:t>grunty </a:t>
            </a:r>
            <a:r>
              <a:rPr lang="pl-PL" dirty="0"/>
              <a:t>wpisane do rejestru </a:t>
            </a:r>
            <a:r>
              <a:rPr lang="pl-PL" dirty="0" smtClean="0"/>
              <a:t>zabytków</a:t>
            </a:r>
            <a:endParaRPr lang="pl-PL" dirty="0"/>
          </a:p>
          <a:p>
            <a:r>
              <a:rPr lang="pl-PL" dirty="0" smtClean="0"/>
              <a:t>grunty </a:t>
            </a:r>
            <a:r>
              <a:rPr lang="pl-PL" dirty="0"/>
              <a:t>pod wałami przeciwpowodziowymi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85184"/>
            <a:ext cx="206344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116632"/>
            <a:ext cx="9144000" cy="9941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smtClean="0"/>
              <a:t> Przedmiot opodatkowania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255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784976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u="sng" dirty="0"/>
              <a:t>2/ zwolnienia podmiotowe</a:t>
            </a:r>
          </a:p>
          <a:p>
            <a:r>
              <a:rPr lang="pl-PL" sz="2000" dirty="0" smtClean="0"/>
              <a:t>uczelnie</a:t>
            </a:r>
            <a:endParaRPr lang="pl-PL" sz="2000" dirty="0"/>
          </a:p>
          <a:p>
            <a:r>
              <a:rPr lang="pl-PL" sz="2000" dirty="0" smtClean="0"/>
              <a:t>instytuty </a:t>
            </a:r>
            <a:r>
              <a:rPr lang="pl-PL" sz="2000" dirty="0"/>
              <a:t>badawcze</a:t>
            </a:r>
          </a:p>
          <a:p>
            <a:r>
              <a:rPr lang="pl-PL" sz="2000" dirty="0" smtClean="0"/>
              <a:t>instytuty </a:t>
            </a:r>
            <a:r>
              <a:rPr lang="pl-PL" sz="2000" dirty="0"/>
              <a:t>naukowe i pomocnicze </a:t>
            </a:r>
            <a:r>
              <a:rPr lang="pl-PL" sz="2000" dirty="0" err="1"/>
              <a:t>PANu</a:t>
            </a:r>
            <a:endParaRPr lang="pl-PL" sz="2000" dirty="0"/>
          </a:p>
          <a:p>
            <a:r>
              <a:rPr lang="pl-PL" sz="2000" dirty="0" smtClean="0"/>
              <a:t>publiczne </a:t>
            </a:r>
            <a:r>
              <a:rPr lang="pl-PL" sz="2000" dirty="0"/>
              <a:t>i niepubliczne jednostki oświaty</a:t>
            </a:r>
          </a:p>
          <a:p>
            <a:r>
              <a:rPr lang="pl-PL" sz="2000" dirty="0" smtClean="0"/>
              <a:t>przedsiębiorcy </a:t>
            </a:r>
            <a:r>
              <a:rPr lang="pl-PL" sz="2000" dirty="0"/>
              <a:t>o statusie centrum badawczo-rozwojowego</a:t>
            </a:r>
          </a:p>
          <a:p>
            <a:r>
              <a:rPr lang="pl-PL" sz="2000" dirty="0" smtClean="0"/>
              <a:t>podmioty </a:t>
            </a:r>
            <a:r>
              <a:rPr lang="pl-PL" sz="2000" dirty="0"/>
              <a:t>prowadzące zakłady pracy chronionej</a:t>
            </a:r>
            <a:endParaRPr lang="pl-PL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1790952" cy="1790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116632"/>
            <a:ext cx="9144000" cy="9941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smtClean="0"/>
              <a:t> Przedmiot opodatkowania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941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600" b="1" dirty="0"/>
              <a:t>Podstawa opodatkowania i stawki podatkowe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</a:t>
            </a:r>
            <a:r>
              <a:rPr lang="pl-PL" sz="2400" dirty="0" smtClean="0"/>
              <a:t>odstawa </a:t>
            </a:r>
            <a:r>
              <a:rPr lang="pl-PL" sz="2400" dirty="0"/>
              <a:t>zależy od tego, czy grunt wchodzi w skład </a:t>
            </a:r>
            <a:r>
              <a:rPr lang="pl-PL" sz="2400" b="1" u="sng" dirty="0"/>
              <a:t>gospodarstwa </a:t>
            </a:r>
            <a:r>
              <a:rPr lang="pl-PL" sz="2400" b="1" u="sng" dirty="0" smtClean="0"/>
              <a:t>rolnego</a:t>
            </a:r>
            <a:r>
              <a:rPr lang="pl-PL" sz="2400" dirty="0" smtClean="0"/>
              <a:t>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u="sng" dirty="0"/>
              <a:t>gospodarstwo rolne </a:t>
            </a:r>
            <a:r>
              <a:rPr lang="pl-PL" sz="2400" dirty="0"/>
              <a:t>– obszar gruntów sklasyfikowanych w ewidencji gruntów </a:t>
            </a:r>
            <a:r>
              <a:rPr lang="pl-PL" sz="2400" dirty="0" smtClean="0"/>
              <a:t>i budynków </a:t>
            </a:r>
            <a:r>
              <a:rPr lang="pl-PL" sz="2400" dirty="0"/>
              <a:t>jako użytki rolne, o </a:t>
            </a:r>
            <a:r>
              <a:rPr lang="pl-PL" sz="2400" dirty="0" smtClean="0"/>
              <a:t>łącznej powierzchni </a:t>
            </a:r>
            <a:r>
              <a:rPr lang="pl-PL" sz="2400" dirty="0"/>
              <a:t>powyżej 1ha , stanowiące </a:t>
            </a:r>
            <a:r>
              <a:rPr lang="pl-PL" sz="2400" dirty="0" smtClean="0"/>
              <a:t>własność lub </a:t>
            </a:r>
            <a:r>
              <a:rPr lang="pl-PL" sz="2400" dirty="0"/>
              <a:t>będące w posiadaniu osoby fizycznej, osoby prawnej albo </a:t>
            </a:r>
            <a:r>
              <a:rPr lang="pl-PL" sz="2400" dirty="0" smtClean="0"/>
              <a:t>jednostki nieposiadającej osobowości </a:t>
            </a:r>
            <a:r>
              <a:rPr lang="pl-PL" sz="2400" dirty="0"/>
              <a:t>prawnej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podstawa przy gruntach nie wchodzących w gospodarstwo rolne – </a:t>
            </a:r>
            <a:r>
              <a:rPr lang="pl-PL" sz="2400" b="1" u="sng" dirty="0"/>
              <a:t>hektar fizyczny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grunty wchodzące w gospodarstwo rolne – </a:t>
            </a:r>
            <a:r>
              <a:rPr lang="pl-PL" sz="2400" b="1" u="sng" dirty="0"/>
              <a:t>hektar przeliczeniowy</a:t>
            </a:r>
            <a:endParaRPr lang="pl-PL" sz="2400" b="1" u="sng" dirty="0"/>
          </a:p>
        </p:txBody>
      </p:sp>
    </p:spTree>
    <p:extLst>
      <p:ext uri="{BB962C8B-B14F-4D97-AF65-F5344CB8AC3E}">
        <p14:creationId xmlns:p14="http://schemas.microsoft.com/office/powerpoint/2010/main" val="318876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u="sng" dirty="0"/>
              <a:t>hektar przeliczeniowy </a:t>
            </a:r>
            <a:r>
              <a:rPr lang="pl-PL" dirty="0"/>
              <a:t>– zakłada przeciętną przychodowość z 1 ha gruntu, ustalany </a:t>
            </a:r>
            <a:r>
              <a:rPr lang="pl-PL" dirty="0" smtClean="0"/>
              <a:t>w oparciu </a:t>
            </a:r>
            <a:r>
              <a:rPr lang="pl-PL" dirty="0"/>
              <a:t>o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1/ rodzaj użytków rolnych (grunty orne albo pastwiska/łąki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2/ klasa bonitacyjna użytków rolnych (osiem różnych klas dla gruntów ornych i </a:t>
            </a:r>
            <a:r>
              <a:rPr lang="pl-PL" dirty="0" smtClean="0"/>
              <a:t>sześć dla </a:t>
            </a:r>
            <a:r>
              <a:rPr lang="pl-PL" dirty="0"/>
              <a:t>pastwisk/łąk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3/ przynależność gminy/miasta do jednego z czterech okręgów </a:t>
            </a:r>
            <a:r>
              <a:rPr lang="pl-PL" dirty="0" smtClean="0"/>
              <a:t>podatkowych (wskazane </a:t>
            </a:r>
            <a:r>
              <a:rPr lang="pl-PL" dirty="0"/>
              <a:t>w rozporządzeniu ministra finansów)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- stawka jest </a:t>
            </a:r>
            <a:r>
              <a:rPr lang="pl-PL" b="1" dirty="0"/>
              <a:t>kwotowa</a:t>
            </a:r>
            <a:endParaRPr lang="pl-PL" b="1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smtClean="0"/>
              <a:t>Podstawa opodatkowania i stawki podatkowe</a:t>
            </a:r>
            <a:endParaRPr lang="pl-PL" sz="3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4952242"/>
            <a:ext cx="2016224" cy="1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555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969</Words>
  <Application>Microsoft Office PowerPoint</Application>
  <PresentationFormat>Pokaz na ekranie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Finanse publiczne i prawo finansowe</vt:lpstr>
      <vt:lpstr>Podatek rolny</vt:lpstr>
      <vt:lpstr>Zakres podmiotowy</vt:lpstr>
      <vt:lpstr> Przedmiot opodatkowania</vt:lpstr>
      <vt:lpstr>Prezentacja programu PowerPoint</vt:lpstr>
      <vt:lpstr>Prezentacja programu PowerPoint</vt:lpstr>
      <vt:lpstr>Prezentacja programu PowerPoint</vt:lpstr>
      <vt:lpstr>Podstawa opodatkowania i stawki podatkowe</vt:lpstr>
      <vt:lpstr>Prezentacja programu PowerPoint</vt:lpstr>
      <vt:lpstr>Prezentacja programu PowerPoint</vt:lpstr>
      <vt:lpstr>ULGI</vt:lpstr>
      <vt:lpstr>Prezentacja programu PowerPoint</vt:lpstr>
      <vt:lpstr>Prezentacja programu PowerPoint</vt:lpstr>
      <vt:lpstr>Tryb i warunki płatności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Finanse publiczne i prawo finansowe</dc:title>
  <dc:creator>Marta</dc:creator>
  <cp:lastModifiedBy>Marta</cp:lastModifiedBy>
  <cp:revision>22</cp:revision>
  <dcterms:created xsi:type="dcterms:W3CDTF">2018-03-13T19:44:06Z</dcterms:created>
  <dcterms:modified xsi:type="dcterms:W3CDTF">2018-05-18T08:44:40Z</dcterms:modified>
</cp:coreProperties>
</file>