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57" r:id="rId4"/>
    <p:sldId id="258" r:id="rId5"/>
    <p:sldId id="272" r:id="rId6"/>
    <p:sldId id="259" r:id="rId7"/>
    <p:sldId id="260" r:id="rId8"/>
    <p:sldId id="273" r:id="rId9"/>
    <p:sldId id="261" r:id="rId10"/>
    <p:sldId id="262" r:id="rId11"/>
    <p:sldId id="263" r:id="rId12"/>
    <p:sldId id="264" r:id="rId13"/>
    <p:sldId id="266" r:id="rId14"/>
    <p:sldId id="265" r:id="rId15"/>
    <p:sldId id="267" r:id="rId16"/>
    <p:sldId id="268" r:id="rId17"/>
    <p:sldId id="275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1C88C4-5970-42A7-AFB1-22ACBB9386BB}" type="datetimeFigureOut">
              <a:rPr lang="pl-PL" smtClean="0"/>
              <a:pPr/>
              <a:t>2015-04-07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42E006-9AC3-4396-9C86-127D7295B5B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1C88C4-5970-42A7-AFB1-22ACBB9386BB}" type="datetimeFigureOut">
              <a:rPr lang="pl-PL" smtClean="0"/>
              <a:pPr/>
              <a:t>2015-04-07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2E006-9AC3-4396-9C86-127D7295B5B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1C88C4-5970-42A7-AFB1-22ACBB9386BB}" type="datetimeFigureOut">
              <a:rPr lang="pl-PL" smtClean="0"/>
              <a:pPr/>
              <a:t>2015-04-07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2E006-9AC3-4396-9C86-127D7295B5B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1C88C4-5970-42A7-AFB1-22ACBB9386BB}" type="datetimeFigureOut">
              <a:rPr lang="pl-PL" smtClean="0"/>
              <a:pPr/>
              <a:t>2015-04-07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2E006-9AC3-4396-9C86-127D7295B5B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1C88C4-5970-42A7-AFB1-22ACBB9386BB}" type="datetimeFigureOut">
              <a:rPr lang="pl-PL" smtClean="0"/>
              <a:pPr/>
              <a:t>2015-04-07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2E006-9AC3-4396-9C86-127D7295B5B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1C88C4-5970-42A7-AFB1-22ACBB9386BB}" type="datetimeFigureOut">
              <a:rPr lang="pl-PL" smtClean="0"/>
              <a:pPr/>
              <a:t>2015-04-07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2E006-9AC3-4396-9C86-127D7295B5B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1C88C4-5970-42A7-AFB1-22ACBB9386BB}" type="datetimeFigureOut">
              <a:rPr lang="pl-PL" smtClean="0"/>
              <a:pPr/>
              <a:t>2015-04-07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2E006-9AC3-4396-9C86-127D7295B5B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1C88C4-5970-42A7-AFB1-22ACBB9386BB}" type="datetimeFigureOut">
              <a:rPr lang="pl-PL" smtClean="0"/>
              <a:pPr/>
              <a:t>2015-04-07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2E006-9AC3-4396-9C86-127D7295B5B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1C88C4-5970-42A7-AFB1-22ACBB9386BB}" type="datetimeFigureOut">
              <a:rPr lang="pl-PL" smtClean="0"/>
              <a:pPr/>
              <a:t>2015-04-07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2E006-9AC3-4396-9C86-127D7295B5B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81C88C4-5970-42A7-AFB1-22ACBB9386BB}" type="datetimeFigureOut">
              <a:rPr lang="pl-PL" smtClean="0"/>
              <a:pPr/>
              <a:t>2015-04-07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2E006-9AC3-4396-9C86-127D7295B5B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1C88C4-5970-42A7-AFB1-22ACBB9386BB}" type="datetimeFigureOut">
              <a:rPr lang="pl-PL" smtClean="0"/>
              <a:pPr/>
              <a:t>2015-04-07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42E006-9AC3-4396-9C86-127D7295B5B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81C88C4-5970-42A7-AFB1-22ACBB9386BB}" type="datetimeFigureOut">
              <a:rPr lang="pl-PL" smtClean="0"/>
              <a:pPr/>
              <a:t>2015-04-07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542E006-9AC3-4396-9C86-127D7295B5B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Podmioty prawa cywilnego. Osoby </a:t>
            </a:r>
            <a:r>
              <a:rPr lang="pl-PL" dirty="0" smtClean="0"/>
              <a:t>prawne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Art. 33 – 43 KC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112568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1. struktura organizacyjna danej osoby prawnej przewiduje określony rodzaj organu z wyznaczeniem związanych z nim kompetencji lub sfery działania uznanych za działania osoby prawnej np. zarząd spółki akcyjnej, rektor uniwersytetu</a:t>
            </a:r>
          </a:p>
          <a:p>
            <a:r>
              <a:rPr lang="pl-PL" dirty="0" smtClean="0"/>
              <a:t>2. nastąpi zgodne ze strukturą organizacyjną osoby prawnej powołanie na to stanowisko np. wybór rektora przez ciało elekcyjne; zarządu przez walne zgromadzenie</a:t>
            </a:r>
          </a:p>
          <a:p>
            <a:r>
              <a:rPr lang="pl-PL" dirty="0" smtClean="0"/>
              <a:t>3. osoba powołana do sprawowania funkcji rzeczywiście działa w tym charakterze dla osoby prawnej np. rektor podejmuje decyzję dot. spraw uczelni a nie robi zakupu</a:t>
            </a:r>
          </a:p>
          <a:p>
            <a:pPr lvl="8"/>
            <a:r>
              <a:rPr lang="pl-PL" i="1" dirty="0" smtClean="0"/>
              <a:t>Z. Radwański, Zobowiązania, str. 186-187.</a:t>
            </a:r>
            <a:endParaRPr lang="pl-PL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Kiedy osoba prawna może działać przez swoje organy?</a:t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sz="3600" dirty="0" smtClean="0"/>
              <a:t>Działanie organu osoby prawnej jest traktowane jako działanie samej osoby prawnej </a:t>
            </a:r>
            <a:r>
              <a:rPr lang="pl-PL" sz="3600" dirty="0" smtClean="0">
                <a:sym typeface="Wingdings" pitchFamily="2" charset="2"/>
              </a:rPr>
              <a:t> odpowiedzialność osoby prawnej także za czyny niedozwolone jej organu art. 416 KC</a:t>
            </a:r>
            <a:endParaRPr lang="pl-PL" sz="36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Odpowiedzialność organów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Bezpodstawne występowanie w roli organu:</a:t>
            </a:r>
          </a:p>
          <a:p>
            <a:pPr lvl="1"/>
            <a:r>
              <a:rPr lang="pl-PL" dirty="0" smtClean="0"/>
              <a:t>Osoba nie została powołana jako organ</a:t>
            </a:r>
          </a:p>
          <a:p>
            <a:pPr lvl="1"/>
            <a:r>
              <a:rPr lang="pl-PL" dirty="0" smtClean="0"/>
              <a:t>Przekroczenie kompetencji</a:t>
            </a:r>
          </a:p>
          <a:p>
            <a:pPr lvl="1"/>
            <a:endParaRPr lang="pl-PL" dirty="0" smtClean="0"/>
          </a:p>
          <a:p>
            <a:pPr lvl="1">
              <a:buNone/>
            </a:pPr>
            <a:r>
              <a:rPr lang="pl-PL" dirty="0" smtClean="0"/>
              <a:t>Umowa zawarta z rzekomym organem nie wywołuje skutków prawnych. Gdyby jednak druga strona nie wiedziała o tym, że zawiera umowę z rzekomym tylko organem, wówczas ustawa chroni jej dobrą wiarę </a:t>
            </a:r>
            <a:r>
              <a:rPr lang="pl-PL" dirty="0" smtClean="0">
                <a:sym typeface="Wingdings" pitchFamily="2" charset="2"/>
              </a:rPr>
              <a:t> obowiązek zwrotu tego co otrzymała lub zapłaty odszkodowania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„Rzekomy” organ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Odpowiednikiem miejsca zamieszkania osoby </a:t>
            </a:r>
            <a:r>
              <a:rPr lang="pl-PL" dirty="0" err="1" smtClean="0"/>
              <a:t>fiz</a:t>
            </a:r>
            <a:r>
              <a:rPr lang="pl-PL" dirty="0" smtClean="0"/>
              <a:t>. U osób prawnych jest ich siedziba</a:t>
            </a:r>
          </a:p>
          <a:p>
            <a:r>
              <a:rPr lang="pl-PL" dirty="0" smtClean="0"/>
              <a:t>Nie musi być to to samo miejsce w którym faktycznie wykonywana jest działalność</a:t>
            </a:r>
          </a:p>
          <a:p>
            <a:r>
              <a:rPr lang="pl-PL" dirty="0" smtClean="0"/>
              <a:t>Siedzibę określa akt erekcyjny, a w przypadku jego braku stosujemy art. 41 KC (siedziba organu zarządzającego)</a:t>
            </a:r>
          </a:p>
          <a:p>
            <a:endParaRPr lang="pl-PL" dirty="0" smtClean="0"/>
          </a:p>
          <a:p>
            <a:r>
              <a:rPr lang="pl-PL" dirty="0" smtClean="0"/>
              <a:t>Nazwa </a:t>
            </a:r>
            <a:r>
              <a:rPr lang="pl-PL" dirty="0" smtClean="0">
                <a:sym typeface="Wingdings" pitchFamily="2" charset="2"/>
              </a:rPr>
              <a:t> indywidualizuje os. prawną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Osoby prawne – siedziba i nazwa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I. Państwowe osoby prawne</a:t>
            </a:r>
          </a:p>
          <a:p>
            <a:pPr lvl="1"/>
            <a:r>
              <a:rPr lang="pl-PL" dirty="0" smtClean="0"/>
              <a:t>Skarb Państwa (art. 44(1), 34 KC)</a:t>
            </a:r>
          </a:p>
          <a:p>
            <a:pPr lvl="1"/>
            <a:r>
              <a:rPr lang="pl-PL" dirty="0" smtClean="0"/>
              <a:t>Inne państwowe osoby prawne ( z jednej strony mają one swój odrębny majątek, ale z punktu gospodarczego jest to majątek Skarbu Państwa)</a:t>
            </a:r>
          </a:p>
          <a:p>
            <a:pPr lvl="1">
              <a:buNone/>
            </a:pPr>
            <a:r>
              <a:rPr lang="pl-PL" dirty="0" smtClean="0"/>
              <a:t>II. Jednostki samorządu terytorialnego</a:t>
            </a:r>
          </a:p>
          <a:p>
            <a:pPr lvl="1">
              <a:buNone/>
            </a:pPr>
            <a:r>
              <a:rPr lang="pl-PL" dirty="0" smtClean="0"/>
              <a:t>	- gminy (</a:t>
            </a:r>
            <a:r>
              <a:rPr lang="pl-PL" dirty="0" err="1" smtClean="0"/>
              <a:t>Konst</a:t>
            </a:r>
            <a:r>
              <a:rPr lang="pl-PL" dirty="0" smtClean="0"/>
              <a:t>, </a:t>
            </a:r>
            <a:r>
              <a:rPr lang="pl-PL" dirty="0" err="1" smtClean="0"/>
              <a:t>us</a:t>
            </a:r>
            <a:r>
              <a:rPr lang="pl-PL" dirty="0" smtClean="0"/>
              <a:t>. o samorządzie gminnym)</a:t>
            </a:r>
          </a:p>
          <a:p>
            <a:pPr lvl="1">
              <a:buNone/>
            </a:pPr>
            <a:r>
              <a:rPr lang="pl-PL" dirty="0" smtClean="0"/>
              <a:t>	- związki międzygminne (po zarejestrowaniu)</a:t>
            </a:r>
          </a:p>
          <a:p>
            <a:pPr lvl="1">
              <a:buNone/>
            </a:pPr>
            <a:r>
              <a:rPr lang="pl-PL" dirty="0" smtClean="0"/>
              <a:t>	- powiat, województwo</a:t>
            </a:r>
          </a:p>
          <a:p>
            <a:pPr lvl="1">
              <a:buNone/>
            </a:pPr>
            <a:r>
              <a:rPr lang="pl-PL" dirty="0" smtClean="0"/>
              <a:t>III. Inne osoby prawne: spółki kapitałowe, uniwersytet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Rodzaje osób prawnych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txBody>
          <a:bodyPr/>
          <a:lstStyle/>
          <a:p>
            <a:r>
              <a:rPr lang="pl-PL" dirty="0" smtClean="0"/>
              <a:t>Por. art. 1 KC</a:t>
            </a:r>
          </a:p>
          <a:p>
            <a:r>
              <a:rPr lang="pl-PL" dirty="0" smtClean="0"/>
              <a:t>Art. 33 (1) KC „Do jednostek organizacyjnych nie będących osobami prawnymi, </a:t>
            </a:r>
            <a:r>
              <a:rPr lang="pl-PL" b="1" dirty="0" smtClean="0"/>
              <a:t>którym ustawa przyznaje zdolność prawną</a:t>
            </a:r>
            <a:r>
              <a:rPr lang="pl-PL" dirty="0" smtClean="0"/>
              <a:t>, stosuje się odpowiednio przepisy o osobach prawnych”</a:t>
            </a:r>
          </a:p>
          <a:p>
            <a:r>
              <a:rPr lang="pl-PL" dirty="0" smtClean="0"/>
              <a:t>Ustawa wyposaża je w zdolność prawną </a:t>
            </a:r>
            <a:r>
              <a:rPr lang="pl-PL" dirty="0" smtClean="0">
                <a:sym typeface="Wingdings" pitchFamily="2" charset="2"/>
              </a:rPr>
              <a:t> nie musi być wprost wyrażona, ale musi wynikać z przepisu (por. art. 8 KSH i art. 860 KC)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Jednostki organizacyjne niebędące osobami prawnymi, którym ustawa przyznaje zdolność prawną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 fontScale="92500"/>
          </a:bodyPr>
          <a:lstStyle/>
          <a:p>
            <a:r>
              <a:rPr lang="pl-PL" dirty="0" smtClean="0"/>
              <a:t>Sp. jawna</a:t>
            </a:r>
          </a:p>
          <a:p>
            <a:r>
              <a:rPr lang="pl-PL" dirty="0" smtClean="0"/>
              <a:t>Sp. partnerska</a:t>
            </a:r>
          </a:p>
          <a:p>
            <a:r>
              <a:rPr lang="pl-PL" dirty="0" smtClean="0"/>
              <a:t>Sp. komandytowa</a:t>
            </a:r>
          </a:p>
          <a:p>
            <a:r>
              <a:rPr lang="pl-PL" dirty="0" smtClean="0"/>
              <a:t>Sp. </a:t>
            </a:r>
            <a:r>
              <a:rPr lang="pl-PL" dirty="0" err="1" smtClean="0"/>
              <a:t>komantytowo-akcyjna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Art. 8 KSH „Spółka osobowa może we własnym imieniu nabywać prawa, zaciągać zobowiązania, oraz prowadzić przedsiębiorstwo pod własną firmą, a ponadto pozywać i być pozwana”</a:t>
            </a:r>
          </a:p>
          <a:p>
            <a:endParaRPr lang="pl-PL" dirty="0" smtClean="0"/>
          </a:p>
          <a:p>
            <a:r>
              <a:rPr lang="pl-PL" dirty="0" smtClean="0"/>
              <a:t>Czy jest tu mowa o uzyskaniu osobowości prawnej?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Osobowe spółki prawa handlowego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92500" lnSpcReduction="10000"/>
          </a:bodyPr>
          <a:lstStyle/>
          <a:p>
            <a:r>
              <a:rPr lang="pl-PL" sz="2400" b="1" dirty="0" smtClean="0"/>
              <a:t>Art. 12.</a:t>
            </a:r>
            <a:r>
              <a:rPr lang="pl-PL" sz="2400" dirty="0" smtClean="0"/>
              <a:t> KSH Spółka z ograniczoną odpowiedzialnością w organizacji albo spółka akcyjna w organizacji z chwilą wpisu do rejestru staje się spółką z ograniczoną odpowiedzialnością albo spółką akcyjną </a:t>
            </a:r>
            <a:r>
              <a:rPr lang="pl-PL" sz="2400" dirty="0" smtClean="0">
                <a:solidFill>
                  <a:srgbClr val="FF0000"/>
                </a:solidFill>
              </a:rPr>
              <a:t>i uzyskuje osobowość prawną</a:t>
            </a:r>
            <a:r>
              <a:rPr lang="pl-PL" sz="2400" dirty="0" smtClean="0"/>
              <a:t>. Z tą chwilą staje się ona podmiotem praw i obowiązków spółki w organizacji.</a:t>
            </a:r>
          </a:p>
          <a:p>
            <a:endParaRPr lang="pl-PL" sz="2400" dirty="0" smtClean="0"/>
          </a:p>
          <a:p>
            <a:r>
              <a:rPr lang="pl-PL" sz="2400" b="1" dirty="0" smtClean="0"/>
              <a:t>Art. 860.</a:t>
            </a:r>
            <a:r>
              <a:rPr lang="pl-PL" sz="2400" dirty="0" smtClean="0"/>
              <a:t> </a:t>
            </a:r>
            <a:r>
              <a:rPr lang="pl-PL" sz="2400" dirty="0" smtClean="0"/>
              <a:t>KC§</a:t>
            </a:r>
            <a:r>
              <a:rPr lang="pl-PL" sz="2400" dirty="0" smtClean="0"/>
              <a:t> 1. Przez umowę spółki wspólnicy zobowiązują się dążyć do osiągnięcia wspólnego celu gospodarczego przez działanie w sposób oznaczony, w szczególności przez wniesienie wkładów.</a:t>
            </a:r>
          </a:p>
          <a:p>
            <a:r>
              <a:rPr lang="pl-PL" sz="2400" dirty="0" smtClean="0"/>
              <a:t>§ 2. Umowa spółki powinna być stwierdzona pismem.</a:t>
            </a:r>
          </a:p>
          <a:p>
            <a:r>
              <a:rPr lang="pl-PL" sz="2400" dirty="0" smtClean="0"/>
              <a:t>Czy art. 860 KC stanowi o osobowości prawnej? O byciu podmiotem praw i obowiązków</a:t>
            </a:r>
            <a:r>
              <a:rPr lang="pl-PL" sz="2400" dirty="0" smtClean="0"/>
              <a:t>? Czym jest spółka cywilna?</a:t>
            </a:r>
            <a:endParaRPr lang="pl-PL" sz="2400" dirty="0" smtClean="0"/>
          </a:p>
          <a:p>
            <a:pPr>
              <a:buNone/>
            </a:pPr>
            <a:endParaRPr lang="pl-PL" sz="2400" dirty="0" smtClean="0"/>
          </a:p>
          <a:p>
            <a:endParaRPr lang="pl-PL" sz="2400" dirty="0" smtClean="0"/>
          </a:p>
          <a:p>
            <a:endParaRPr lang="pl-PL" sz="24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Osoby prawne a </a:t>
            </a:r>
            <a:r>
              <a:rPr lang="pl-PL" dirty="0" err="1" smtClean="0"/>
              <a:t>jedn.org.niepodsiadające</a:t>
            </a:r>
            <a:r>
              <a:rPr lang="pl-PL" dirty="0" smtClean="0"/>
              <a:t> os. Pr.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46443"/>
          </a:xfrm>
        </p:spPr>
        <p:txBody>
          <a:bodyPr/>
          <a:lstStyle/>
          <a:p>
            <a:r>
              <a:rPr lang="pl-PL" dirty="0" smtClean="0"/>
              <a:t>Nie mają organów</a:t>
            </a:r>
          </a:p>
          <a:p>
            <a:endParaRPr lang="pl-PL" dirty="0" smtClean="0"/>
          </a:p>
          <a:p>
            <a:r>
              <a:rPr lang="pl-PL" dirty="0" smtClean="0"/>
              <a:t>Inny reżim odpowiedzialności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Jednostki organizacyjne niebędące osobami prawnymi, którym ustawa przyznaje zdolność prawną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79512" y="1481328"/>
            <a:ext cx="8507288" cy="5044016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Art. 22(1) KC tylko osoby fizycznie </a:t>
            </a:r>
          </a:p>
          <a:p>
            <a:r>
              <a:rPr lang="pl-PL" dirty="0" smtClean="0"/>
              <a:t>Tylko gdy dokonują czynności prawnych niezwiązanych bezpośrednio z działalnością gospodarczą lub zawodową</a:t>
            </a:r>
          </a:p>
          <a:p>
            <a:endParaRPr lang="pl-PL" dirty="0" smtClean="0"/>
          </a:p>
          <a:p>
            <a:r>
              <a:rPr lang="pl-PL" dirty="0" smtClean="0"/>
              <a:t>Art. 43(1) KC osoba </a:t>
            </a:r>
            <a:r>
              <a:rPr lang="pl-PL" dirty="0" err="1" smtClean="0"/>
              <a:t>fiz</a:t>
            </a:r>
            <a:r>
              <a:rPr lang="pl-PL" dirty="0" smtClean="0"/>
              <a:t>., os. pr. lub jedn. Organizacyjna nieposiadająca os. </a:t>
            </a:r>
            <a:r>
              <a:rPr lang="pl-PL" dirty="0" err="1" smtClean="0"/>
              <a:t>Pr</a:t>
            </a:r>
            <a:endParaRPr lang="pl-PL" dirty="0" smtClean="0"/>
          </a:p>
          <a:p>
            <a:r>
              <a:rPr lang="pl-PL" dirty="0" smtClean="0"/>
              <a:t>Prowadząca we własnym imieniu działalność gospodarczą lub zawodową </a:t>
            </a:r>
            <a:r>
              <a:rPr lang="pl-PL" dirty="0" smtClean="0">
                <a:sym typeface="Wingdings" pitchFamily="2" charset="2"/>
              </a:rPr>
              <a:t> </a:t>
            </a:r>
          </a:p>
          <a:p>
            <a:pPr lvl="1"/>
            <a:r>
              <a:rPr lang="pl-PL" dirty="0" smtClean="0">
                <a:sym typeface="Wingdings" pitchFamily="2" charset="2"/>
              </a:rPr>
              <a:t>Zarobkowy charakter</a:t>
            </a:r>
          </a:p>
          <a:p>
            <a:pPr lvl="1"/>
            <a:r>
              <a:rPr lang="pl-PL" dirty="0" smtClean="0">
                <a:sym typeface="Wingdings" pitchFamily="2" charset="2"/>
              </a:rPr>
              <a:t>Działalność w sposób zorganizowany</a:t>
            </a:r>
          </a:p>
          <a:p>
            <a:pPr lvl="1"/>
            <a:r>
              <a:rPr lang="pl-PL" dirty="0" smtClean="0">
                <a:sym typeface="Wingdings" pitchFamily="2" charset="2"/>
              </a:rPr>
              <a:t>I ciągły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Konsumenci i przedsiębiorcy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Art. 1 KC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Osoby fizyczne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Osoby prawne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Jednostki organizacyjne nieposiadające osobowości prawnej tzw. ułomne osoby prawne (art. 33 (1) KC)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Podmioty prawa cywilnego</a:t>
            </a: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733256"/>
          </a:xfrm>
        </p:spPr>
        <p:txBody>
          <a:bodyPr>
            <a:normAutofit/>
          </a:bodyPr>
          <a:lstStyle/>
          <a:p>
            <a:r>
              <a:rPr lang="pl-PL" dirty="0" smtClean="0"/>
              <a:t>Wyłącznie przedsiębiorcy</a:t>
            </a:r>
          </a:p>
          <a:p>
            <a:endParaRPr lang="pl-PL" dirty="0" smtClean="0"/>
          </a:p>
          <a:p>
            <a:r>
              <a:rPr lang="pl-PL" dirty="0" smtClean="0"/>
              <a:t>Firma osoby fizycznej powinna zawierać co najmniej jej imię i nazwisko</a:t>
            </a:r>
          </a:p>
          <a:p>
            <a:r>
              <a:rPr lang="pl-PL" dirty="0" smtClean="0"/>
              <a:t>Firma osoby prawnej może być dowolnie obrana </a:t>
            </a:r>
            <a:r>
              <a:rPr lang="pl-PL" dirty="0" smtClean="0">
                <a:sym typeface="Wingdings" pitchFamily="2" charset="2"/>
              </a:rPr>
              <a:t> fantazyjne określenia, wskazanie przedmiotu działalności </a:t>
            </a:r>
          </a:p>
          <a:p>
            <a:pPr lvl="1"/>
            <a:r>
              <a:rPr lang="pl-PL" dirty="0" smtClean="0">
                <a:sym typeface="Wingdings" pitchFamily="2" charset="2"/>
              </a:rPr>
              <a:t>Może również wskazywać imię i nazwisko, pseudonim os. </a:t>
            </a:r>
            <a:r>
              <a:rPr lang="pl-PL" dirty="0" err="1" smtClean="0">
                <a:sym typeface="Wingdings" pitchFamily="2" charset="2"/>
              </a:rPr>
              <a:t>Fiz</a:t>
            </a:r>
            <a:r>
              <a:rPr lang="pl-PL" dirty="0" smtClean="0">
                <a:sym typeface="Wingdings" pitchFamily="2" charset="2"/>
              </a:rPr>
              <a:t>. Gdy służy to ukazaniu związku tej osoby z działalnością (za zgodą)</a:t>
            </a:r>
          </a:p>
          <a:p>
            <a:pPr lvl="1"/>
            <a:r>
              <a:rPr lang="pl-PL" dirty="0" smtClean="0">
                <a:sym typeface="Wingdings" pitchFamily="2" charset="2"/>
              </a:rPr>
              <a:t>Zawsze określamy jej formę prawną</a:t>
            </a:r>
          </a:p>
          <a:p>
            <a:pPr lvl="1"/>
            <a:r>
              <a:rPr lang="pl-PL" dirty="0" smtClean="0">
                <a:sym typeface="Wingdings" pitchFamily="2" charset="2"/>
              </a:rPr>
              <a:t>Podlega ujawnieniu w rejestrze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Firma art. 43(2) – 43(10) KC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1. jednostka organizacyjna a więc pewna organizacja ludzka</a:t>
            </a:r>
          </a:p>
          <a:p>
            <a:r>
              <a:rPr lang="pl-PL" dirty="0" smtClean="0"/>
              <a:t>2. zdolność prawna – mogą mieć prawa i obowiązki</a:t>
            </a:r>
          </a:p>
          <a:p>
            <a:r>
              <a:rPr lang="pl-PL" dirty="0" smtClean="0"/>
              <a:t>3. mogą posiadać majątek</a:t>
            </a:r>
          </a:p>
          <a:p>
            <a:r>
              <a:rPr lang="pl-PL" dirty="0" smtClean="0"/>
              <a:t>4. odpowiadają swoim majątkiem za niewykonanie zobowiązań</a:t>
            </a:r>
          </a:p>
          <a:p>
            <a:r>
              <a:rPr lang="pl-PL" dirty="0" smtClean="0"/>
              <a:t>5. nie mogą być podmiotem praw i obowiązków, które z natury swej odnoszą się do człowieka (np. rodzinne, spadkowe)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Osoby prawne-uwagi ogólne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1. forma koncentracji kapitału (gdyż posiada swój majątek)</a:t>
            </a:r>
          </a:p>
          <a:p>
            <a:endParaRPr lang="pl-PL" dirty="0" smtClean="0"/>
          </a:p>
          <a:p>
            <a:r>
              <a:rPr lang="pl-PL" dirty="0" smtClean="0"/>
              <a:t>2. ograniczona odpowiedzialność uczestników jednostki organizacyjnej posiadającej osobowość prawną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Osoby prawne - funkcje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/>
          <a:lstStyle/>
          <a:p>
            <a:r>
              <a:rPr lang="pl-PL" dirty="0" smtClean="0"/>
              <a:t>Jan Kowalski jest członkiem zarządu spółki akcyjnej Śrubex. Zarząd spółki jest jej organem zarządzającym i ma siedzibę w Strzegomiu. Natomiast w statucie jest zapis, że siedziba spółki mieści się we Wrocławiu. Spółka nie wywiązała się z umowy ze spółką Stolarka sp. z o.o. na dostawę 100 tysięcy śrubek o wartości 40 tysięcy złotych. </a:t>
            </a:r>
          </a:p>
          <a:p>
            <a:r>
              <a:rPr lang="pl-PL" dirty="0" smtClean="0"/>
              <a:t>Do jakiego sądu Stolarka sp. z o.o. winna skierować pozew przeciwko Śrubex S.A. ?? (art. </a:t>
            </a:r>
            <a:r>
              <a:rPr lang="pl-PL" dirty="0" smtClean="0"/>
              <a:t>30 </a:t>
            </a:r>
            <a:r>
              <a:rPr lang="pl-PL" dirty="0" err="1" smtClean="0"/>
              <a:t>kpc</a:t>
            </a:r>
            <a:r>
              <a:rPr lang="pl-PL" dirty="0" smtClean="0"/>
              <a:t>)? Gdzie mieści się siedziba?</a:t>
            </a:r>
            <a:endParaRPr lang="pl-PL" dirty="0" smtClean="0"/>
          </a:p>
          <a:p>
            <a:r>
              <a:rPr lang="pl-PL" dirty="0" smtClean="0"/>
              <a:t>Kto był stroną umowy ze spółką Stolarka sp. z o.o. czy Jan Kowalski czy Śrubex S.A.?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Kazus 1</a:t>
            </a:r>
            <a:endParaRPr lang="pl-PL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Art. 35 odsyła do przepisów pozakodeksowych „Powstanie, ustrój i ustanie osób prawnych określają właściwe przepisy”</a:t>
            </a:r>
          </a:p>
          <a:p>
            <a:endParaRPr lang="pl-PL" dirty="0" smtClean="0"/>
          </a:p>
          <a:p>
            <a:r>
              <a:rPr lang="pl-PL" dirty="0" smtClean="0"/>
              <a:t>„w wypadkach i w zakresie w przepisach tych przewidzianych, organizację i sposób działania osoby prawnej reguluje także jej statut”</a:t>
            </a:r>
          </a:p>
          <a:p>
            <a:endParaRPr lang="pl-PL" dirty="0" smtClean="0"/>
          </a:p>
          <a:p>
            <a:r>
              <a:rPr lang="pl-PL" dirty="0" smtClean="0"/>
              <a:t>Statut zawsze musi być zgodny z przepisami ustawowymi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Osoba prawna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24078" indent="-514350">
              <a:buAutoNum type="arabicPeriod"/>
            </a:pPr>
            <a:r>
              <a:rPr lang="pl-PL" sz="3600" dirty="0" smtClean="0"/>
              <a:t>Powstanie osoby prawnej regulują ustawy pozakodeksowe </a:t>
            </a:r>
          </a:p>
          <a:p>
            <a:pPr marL="624078" indent="-514350">
              <a:buAutoNum type="arabicPeriod"/>
            </a:pPr>
            <a:r>
              <a:rPr lang="pl-PL" sz="3600" dirty="0" smtClean="0"/>
              <a:t>Art. 37 par. 2 KC rodzaje rejestrów oraz ich organizację i sposób prowadzenia regulują odrębne przepisy</a:t>
            </a:r>
          </a:p>
          <a:p>
            <a:pPr marL="624078" indent="-514350">
              <a:buAutoNum type="arabicPeriod"/>
            </a:pPr>
            <a:r>
              <a:rPr lang="pl-PL" sz="3600" dirty="0" smtClean="0">
                <a:solidFill>
                  <a:srgbClr val="FF0000"/>
                </a:solidFill>
              </a:rPr>
              <a:t>Czy Kodeks cywilny wprowadza nakaz prowadzenia rejestrów dla osób prawnych?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Osoba prawna – regulacja kodeksowa </a:t>
            </a:r>
            <a:r>
              <a:rPr lang="pl-PL" dirty="0" smtClean="0">
                <a:sym typeface="Wingdings" pitchFamily="2" charset="2"/>
              </a:rPr>
              <a:t> powstanie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381642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Nie obowiązuje nakaz prowadzenia rejestrów </a:t>
            </a:r>
            <a:r>
              <a:rPr lang="pl-PL" dirty="0" smtClean="0">
                <a:sym typeface="Wingdings" pitchFamily="2" charset="2"/>
              </a:rPr>
              <a:t> jednak tylko nieliczne osoby prawne nie muszą być wpisane do rejestru np. gmina, szkoła wyższa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Działać mogą tylko ludzie a więc osoba prawna może działać tylko przez swoje organy</a:t>
            </a:r>
          </a:p>
          <a:p>
            <a:r>
              <a:rPr lang="pl-PL" dirty="0" smtClean="0"/>
              <a:t>Art. 38 KC </a:t>
            </a:r>
          </a:p>
          <a:p>
            <a:r>
              <a:rPr lang="pl-PL" dirty="0" smtClean="0"/>
              <a:t>Kiedy osoba prawna może działać przez swoje organy?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Osoba prawna – regulacja kodeksowa </a:t>
            </a:r>
            <a:r>
              <a:rPr lang="pl-PL" dirty="0" err="1" smtClean="0">
                <a:sym typeface="Wingdings" pitchFamily="2" charset="2"/>
              </a:rPr>
              <a:t>organy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478</TotalTime>
  <Words>973</Words>
  <Application>Microsoft Office PowerPoint</Application>
  <PresentationFormat>Pokaz na ekranie (4:3)</PresentationFormat>
  <Paragraphs>108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Hol</vt:lpstr>
      <vt:lpstr>Podmioty prawa cywilnego. Osoby prawne </vt:lpstr>
      <vt:lpstr>Podmioty prawa cywilnego</vt:lpstr>
      <vt:lpstr>Osoby prawne-uwagi ogólne</vt:lpstr>
      <vt:lpstr>Osoby prawne - funkcje</vt:lpstr>
      <vt:lpstr>Kazus 1</vt:lpstr>
      <vt:lpstr>Osoba prawna</vt:lpstr>
      <vt:lpstr>Osoba prawna – regulacja kodeksowa  powstanie</vt:lpstr>
      <vt:lpstr>Nie obowiązuje nakaz prowadzenia rejestrów  jednak tylko nieliczne osoby prawne nie muszą być wpisane do rejestru np. gmina, szkoła wyższa </vt:lpstr>
      <vt:lpstr>Osoba prawna – regulacja kodeksowa organy</vt:lpstr>
      <vt:lpstr>Kiedy osoba prawna może działać przez swoje organy? </vt:lpstr>
      <vt:lpstr>Odpowiedzialność organów</vt:lpstr>
      <vt:lpstr>„Rzekomy” organ</vt:lpstr>
      <vt:lpstr>Osoby prawne – siedziba i nazwa</vt:lpstr>
      <vt:lpstr>Rodzaje osób prawnych</vt:lpstr>
      <vt:lpstr>Jednostki organizacyjne niebędące osobami prawnymi, którym ustawa przyznaje zdolność prawną</vt:lpstr>
      <vt:lpstr>Osobowe spółki prawa handlowego</vt:lpstr>
      <vt:lpstr>Osoby prawne a jedn.org.niepodsiadające os. Pr.</vt:lpstr>
      <vt:lpstr>Jednostki organizacyjne niebędące osobami prawnymi, którym ustawa przyznaje zdolność prawną</vt:lpstr>
      <vt:lpstr>Konsumenci i przedsiębiorcy</vt:lpstr>
      <vt:lpstr>Firma art. 43(2) – 43(10) KC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Osoby prawne</dc:title>
  <dc:creator>Kajka</dc:creator>
  <cp:lastModifiedBy>Mecenas</cp:lastModifiedBy>
  <cp:revision>27</cp:revision>
  <dcterms:created xsi:type="dcterms:W3CDTF">2014-10-21T14:40:24Z</dcterms:created>
  <dcterms:modified xsi:type="dcterms:W3CDTF">2015-04-07T19:14:20Z</dcterms:modified>
</cp:coreProperties>
</file>