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3"/>
  </p:notesMasterIdLst>
  <p:sldIdLst>
    <p:sldId id="310" r:id="rId2"/>
    <p:sldId id="367" r:id="rId3"/>
    <p:sldId id="384" r:id="rId4"/>
    <p:sldId id="385" r:id="rId5"/>
    <p:sldId id="386" r:id="rId6"/>
    <p:sldId id="390" r:id="rId7"/>
    <p:sldId id="387" r:id="rId8"/>
    <p:sldId id="388" r:id="rId9"/>
    <p:sldId id="389" r:id="rId10"/>
    <p:sldId id="391" r:id="rId11"/>
    <p:sldId id="392" r:id="rId12"/>
    <p:sldId id="393" r:id="rId13"/>
    <p:sldId id="394" r:id="rId14"/>
    <p:sldId id="395" r:id="rId15"/>
    <p:sldId id="396" r:id="rId16"/>
    <p:sldId id="397" r:id="rId17"/>
    <p:sldId id="398" r:id="rId18"/>
    <p:sldId id="399" r:id="rId19"/>
    <p:sldId id="400" r:id="rId20"/>
    <p:sldId id="401" r:id="rId21"/>
    <p:sldId id="326" r:id="rId22"/>
  </p:sldIdLst>
  <p:sldSz cx="12192000" cy="6858000"/>
  <p:notesSz cx="6858000" cy="9144000"/>
  <p:defaultText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57BD1"/>
    <a:srgbClr val="E68054"/>
    <a:srgbClr val="00A2AD"/>
    <a:srgbClr val="DCE4E7"/>
    <a:srgbClr val="96C3C9"/>
    <a:srgbClr val="1D62A5"/>
    <a:srgbClr val="014656"/>
    <a:srgbClr val="1D6EA5"/>
    <a:srgbClr val="447584"/>
    <a:srgbClr val="69696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yl pośredni 2 — Ak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8934" autoAdjust="0"/>
    <p:restoredTop sz="93837" autoAdjust="0"/>
  </p:normalViewPr>
  <p:slideViewPr>
    <p:cSldViewPr snapToGrid="0">
      <p:cViewPr varScale="1">
        <p:scale>
          <a:sx n="77" d="100"/>
          <a:sy n="77" d="100"/>
        </p:scale>
        <p:origin x="1190" y="43"/>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ymbol zastępczy nagłówka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pl-PL"/>
          </a:p>
        </p:txBody>
      </p:sp>
      <p:sp>
        <p:nvSpPr>
          <p:cNvPr id="3" name="Symbol zastępczy daty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7EAFCD5-BAB8-44AE-8DA3-39CCA1E70B16}" type="datetimeFigureOut">
              <a:rPr lang="pl-PL" smtClean="0"/>
              <a:t>06.10.2024</a:t>
            </a:fld>
            <a:endParaRPr lang="pl-PL"/>
          </a:p>
        </p:txBody>
      </p:sp>
      <p:sp>
        <p:nvSpPr>
          <p:cNvPr id="4" name="Symbol zastępczy obrazu slajdu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pl-PL"/>
          </a:p>
        </p:txBody>
      </p:sp>
      <p:sp>
        <p:nvSpPr>
          <p:cNvPr id="5" name="Symbol zastępczy notatek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pl-PL"/>
              <a:t>Edytuj style wzorca tekstu</a:t>
            </a:r>
          </a:p>
          <a:p>
            <a:pPr lvl="1"/>
            <a:r>
              <a:rPr lang="pl-PL"/>
              <a:t>Drugi poziom</a:t>
            </a:r>
          </a:p>
          <a:p>
            <a:pPr lvl="2"/>
            <a:r>
              <a:rPr lang="pl-PL"/>
              <a:t>Trzeci poziom</a:t>
            </a:r>
          </a:p>
          <a:p>
            <a:pPr lvl="3"/>
            <a:r>
              <a:rPr lang="pl-PL"/>
              <a:t>Czwarty poziom</a:t>
            </a:r>
          </a:p>
          <a:p>
            <a:pPr lvl="4"/>
            <a:r>
              <a:rPr lang="pl-PL"/>
              <a:t>Piąty poziom</a:t>
            </a:r>
          </a:p>
        </p:txBody>
      </p:sp>
      <p:sp>
        <p:nvSpPr>
          <p:cNvPr id="6" name="Symbol zastępczy stopki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pl-PL"/>
          </a:p>
        </p:txBody>
      </p:sp>
      <p:sp>
        <p:nvSpPr>
          <p:cNvPr id="7" name="Symbol zastępczy numeru slajdu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0D067DF-108C-4D85-8905-FF28D22F6F44}" type="slidenum">
              <a:rPr lang="pl-PL" smtClean="0"/>
              <a:t>‹#›</a:t>
            </a:fld>
            <a:endParaRPr lang="pl-PL"/>
          </a:p>
        </p:txBody>
      </p:sp>
    </p:spTree>
    <p:extLst>
      <p:ext uri="{BB962C8B-B14F-4D97-AF65-F5344CB8AC3E}">
        <p14:creationId xmlns:p14="http://schemas.microsoft.com/office/powerpoint/2010/main" val="57401068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endParaRPr lang="pl-PL" dirty="0"/>
          </a:p>
        </p:txBody>
      </p:sp>
      <p:sp>
        <p:nvSpPr>
          <p:cNvPr id="4" name="Symbol zastępczy numeru slajdu 3"/>
          <p:cNvSpPr>
            <a:spLocks noGrp="1"/>
          </p:cNvSpPr>
          <p:nvPr>
            <p:ph type="sldNum" sz="quarter" idx="10"/>
          </p:nvPr>
        </p:nvSpPr>
        <p:spPr/>
        <p:txBody>
          <a:bodyPr/>
          <a:lstStyle/>
          <a:p>
            <a:fld id="{A0D067DF-108C-4D85-8905-FF28D22F6F44}" type="slidenum">
              <a:rPr lang="pl-PL" smtClean="0"/>
              <a:t>1</a:t>
            </a:fld>
            <a:endParaRPr lang="pl-PL"/>
          </a:p>
        </p:txBody>
      </p:sp>
    </p:spTree>
    <p:extLst>
      <p:ext uri="{BB962C8B-B14F-4D97-AF65-F5344CB8AC3E}">
        <p14:creationId xmlns:p14="http://schemas.microsoft.com/office/powerpoint/2010/main" val="375246527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Slajd tytułowy">
    <p:spTree>
      <p:nvGrpSpPr>
        <p:cNvPr id="1" name=""/>
        <p:cNvGrpSpPr/>
        <p:nvPr/>
      </p:nvGrpSpPr>
      <p:grpSpPr>
        <a:xfrm>
          <a:off x="0" y="0"/>
          <a:ext cx="0" cy="0"/>
          <a:chOff x="0" y="0"/>
          <a:chExt cx="0" cy="0"/>
        </a:xfrm>
      </p:grpSpPr>
      <p:sp>
        <p:nvSpPr>
          <p:cNvPr id="2" name="Tytuł 1"/>
          <p:cNvSpPr>
            <a:spLocks noGrp="1"/>
          </p:cNvSpPr>
          <p:nvPr>
            <p:ph type="ctrTitle"/>
          </p:nvPr>
        </p:nvSpPr>
        <p:spPr>
          <a:xfrm>
            <a:off x="1524000" y="1122363"/>
            <a:ext cx="9144000" cy="2387600"/>
          </a:xfrm>
        </p:spPr>
        <p:txBody>
          <a:bodyPr anchor="b"/>
          <a:lstStyle>
            <a:lvl1pPr algn="ctr">
              <a:defRPr sz="6000"/>
            </a:lvl1pPr>
          </a:lstStyle>
          <a:p>
            <a:r>
              <a:rPr lang="pl-PL"/>
              <a:t>Kliknij, aby edytować styl</a:t>
            </a:r>
          </a:p>
        </p:txBody>
      </p:sp>
      <p:sp>
        <p:nvSpPr>
          <p:cNvPr id="3" name="Podtytuł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pl-PL"/>
              <a:t>Kliknij, aby edytować styl wzorca podtytułu</a:t>
            </a:r>
          </a:p>
        </p:txBody>
      </p:sp>
      <p:sp>
        <p:nvSpPr>
          <p:cNvPr id="4" name="Symbol zastępczy daty 3"/>
          <p:cNvSpPr>
            <a:spLocks noGrp="1"/>
          </p:cNvSpPr>
          <p:nvPr>
            <p:ph type="dt" sz="half" idx="10"/>
          </p:nvPr>
        </p:nvSpPr>
        <p:spPr/>
        <p:txBody>
          <a:bodyPr/>
          <a:lstStyle/>
          <a:p>
            <a:fld id="{3034E58C-751E-4F02-A8DE-1FA936D79869}" type="datetimeFigureOut">
              <a:rPr lang="pl-PL" smtClean="0"/>
              <a:t>06.10.2024</a:t>
            </a:fld>
            <a:endParaRPr lang="pl-PL"/>
          </a:p>
        </p:txBody>
      </p:sp>
      <p:sp>
        <p:nvSpPr>
          <p:cNvPr id="5" name="Symbol zastępczy stopki 4"/>
          <p:cNvSpPr>
            <a:spLocks noGrp="1"/>
          </p:cNvSpPr>
          <p:nvPr>
            <p:ph type="ftr" sz="quarter" idx="11"/>
          </p:nvPr>
        </p:nvSpPr>
        <p:spPr/>
        <p:txBody>
          <a:bodyPr/>
          <a:lstStyle/>
          <a:p>
            <a:endParaRPr lang="pl-PL"/>
          </a:p>
        </p:txBody>
      </p:sp>
      <p:sp>
        <p:nvSpPr>
          <p:cNvPr id="6" name="Symbol zastępczy numeru slajdu 5"/>
          <p:cNvSpPr>
            <a:spLocks noGrp="1"/>
          </p:cNvSpPr>
          <p:nvPr>
            <p:ph type="sldNum" sz="quarter" idx="12"/>
          </p:nvPr>
        </p:nvSpPr>
        <p:spPr/>
        <p:txBody>
          <a:bodyPr/>
          <a:lstStyle/>
          <a:p>
            <a:fld id="{4DE4B752-4689-42A8-B338-A40B0498751B}" type="slidenum">
              <a:rPr lang="pl-PL" smtClean="0"/>
              <a:t>‹#›</a:t>
            </a:fld>
            <a:endParaRPr lang="pl-PL"/>
          </a:p>
        </p:txBody>
      </p:sp>
    </p:spTree>
    <p:extLst>
      <p:ext uri="{BB962C8B-B14F-4D97-AF65-F5344CB8AC3E}">
        <p14:creationId xmlns:p14="http://schemas.microsoft.com/office/powerpoint/2010/main" val="11805790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ytuł i tekst pionowy">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a:t>Kliknij, aby edytować styl</a:t>
            </a:r>
          </a:p>
        </p:txBody>
      </p:sp>
      <p:sp>
        <p:nvSpPr>
          <p:cNvPr id="3" name="Symbol zastępczy tytułu pionowego 2"/>
          <p:cNvSpPr>
            <a:spLocks noGrp="1"/>
          </p:cNvSpPr>
          <p:nvPr>
            <p:ph type="body" orient="vert" idx="1"/>
          </p:nvPr>
        </p:nvSpPr>
        <p:spPr/>
        <p:txBody>
          <a:bodyPr vert="eaVert"/>
          <a:lstStyle/>
          <a:p>
            <a:pPr lvl="0"/>
            <a:r>
              <a:rPr lang="pl-PL"/>
              <a:t>Edytuj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Symbol zastępczy daty 3"/>
          <p:cNvSpPr>
            <a:spLocks noGrp="1"/>
          </p:cNvSpPr>
          <p:nvPr>
            <p:ph type="dt" sz="half" idx="10"/>
          </p:nvPr>
        </p:nvSpPr>
        <p:spPr/>
        <p:txBody>
          <a:bodyPr/>
          <a:lstStyle/>
          <a:p>
            <a:fld id="{3034E58C-751E-4F02-A8DE-1FA936D79869}" type="datetimeFigureOut">
              <a:rPr lang="pl-PL" smtClean="0"/>
              <a:t>06.10.2024</a:t>
            </a:fld>
            <a:endParaRPr lang="pl-PL"/>
          </a:p>
        </p:txBody>
      </p:sp>
      <p:sp>
        <p:nvSpPr>
          <p:cNvPr id="5" name="Symbol zastępczy stopki 4"/>
          <p:cNvSpPr>
            <a:spLocks noGrp="1"/>
          </p:cNvSpPr>
          <p:nvPr>
            <p:ph type="ftr" sz="quarter" idx="11"/>
          </p:nvPr>
        </p:nvSpPr>
        <p:spPr/>
        <p:txBody>
          <a:bodyPr/>
          <a:lstStyle/>
          <a:p>
            <a:endParaRPr lang="pl-PL"/>
          </a:p>
        </p:txBody>
      </p:sp>
      <p:sp>
        <p:nvSpPr>
          <p:cNvPr id="6" name="Symbol zastępczy numeru slajdu 5"/>
          <p:cNvSpPr>
            <a:spLocks noGrp="1"/>
          </p:cNvSpPr>
          <p:nvPr>
            <p:ph type="sldNum" sz="quarter" idx="12"/>
          </p:nvPr>
        </p:nvSpPr>
        <p:spPr/>
        <p:txBody>
          <a:bodyPr/>
          <a:lstStyle/>
          <a:p>
            <a:fld id="{4DE4B752-4689-42A8-B338-A40B0498751B}" type="slidenum">
              <a:rPr lang="pl-PL" smtClean="0"/>
              <a:t>‹#›</a:t>
            </a:fld>
            <a:endParaRPr lang="pl-PL"/>
          </a:p>
        </p:txBody>
      </p:sp>
    </p:spTree>
    <p:extLst>
      <p:ext uri="{BB962C8B-B14F-4D97-AF65-F5344CB8AC3E}">
        <p14:creationId xmlns:p14="http://schemas.microsoft.com/office/powerpoint/2010/main" val="29494546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ytuł pionowy i tekst">
    <p:spTree>
      <p:nvGrpSpPr>
        <p:cNvPr id="1" name=""/>
        <p:cNvGrpSpPr/>
        <p:nvPr/>
      </p:nvGrpSpPr>
      <p:grpSpPr>
        <a:xfrm>
          <a:off x="0" y="0"/>
          <a:ext cx="0" cy="0"/>
          <a:chOff x="0" y="0"/>
          <a:chExt cx="0" cy="0"/>
        </a:xfrm>
      </p:grpSpPr>
      <p:sp>
        <p:nvSpPr>
          <p:cNvPr id="2" name="Tytuł pionowy 1"/>
          <p:cNvSpPr>
            <a:spLocks noGrp="1"/>
          </p:cNvSpPr>
          <p:nvPr>
            <p:ph type="title" orient="vert"/>
          </p:nvPr>
        </p:nvSpPr>
        <p:spPr>
          <a:xfrm>
            <a:off x="8724900" y="365125"/>
            <a:ext cx="2628900" cy="5811838"/>
          </a:xfrm>
        </p:spPr>
        <p:txBody>
          <a:bodyPr vert="eaVert"/>
          <a:lstStyle/>
          <a:p>
            <a:r>
              <a:rPr lang="pl-PL"/>
              <a:t>Kliknij, aby edytować styl</a:t>
            </a:r>
          </a:p>
        </p:txBody>
      </p:sp>
      <p:sp>
        <p:nvSpPr>
          <p:cNvPr id="3" name="Symbol zastępczy tytułu pionowego 2"/>
          <p:cNvSpPr>
            <a:spLocks noGrp="1"/>
          </p:cNvSpPr>
          <p:nvPr>
            <p:ph type="body" orient="vert" idx="1"/>
          </p:nvPr>
        </p:nvSpPr>
        <p:spPr>
          <a:xfrm>
            <a:off x="838200" y="365125"/>
            <a:ext cx="7734300" cy="5811838"/>
          </a:xfrm>
        </p:spPr>
        <p:txBody>
          <a:bodyPr vert="eaVert"/>
          <a:lstStyle/>
          <a:p>
            <a:pPr lvl="0"/>
            <a:r>
              <a:rPr lang="pl-PL"/>
              <a:t>Edytuj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Symbol zastępczy daty 3"/>
          <p:cNvSpPr>
            <a:spLocks noGrp="1"/>
          </p:cNvSpPr>
          <p:nvPr>
            <p:ph type="dt" sz="half" idx="10"/>
          </p:nvPr>
        </p:nvSpPr>
        <p:spPr/>
        <p:txBody>
          <a:bodyPr/>
          <a:lstStyle/>
          <a:p>
            <a:fld id="{3034E58C-751E-4F02-A8DE-1FA936D79869}" type="datetimeFigureOut">
              <a:rPr lang="pl-PL" smtClean="0"/>
              <a:t>06.10.2024</a:t>
            </a:fld>
            <a:endParaRPr lang="pl-PL"/>
          </a:p>
        </p:txBody>
      </p:sp>
      <p:sp>
        <p:nvSpPr>
          <p:cNvPr id="5" name="Symbol zastępczy stopki 4"/>
          <p:cNvSpPr>
            <a:spLocks noGrp="1"/>
          </p:cNvSpPr>
          <p:nvPr>
            <p:ph type="ftr" sz="quarter" idx="11"/>
          </p:nvPr>
        </p:nvSpPr>
        <p:spPr/>
        <p:txBody>
          <a:bodyPr/>
          <a:lstStyle/>
          <a:p>
            <a:endParaRPr lang="pl-PL"/>
          </a:p>
        </p:txBody>
      </p:sp>
      <p:sp>
        <p:nvSpPr>
          <p:cNvPr id="6" name="Symbol zastępczy numeru slajdu 5"/>
          <p:cNvSpPr>
            <a:spLocks noGrp="1"/>
          </p:cNvSpPr>
          <p:nvPr>
            <p:ph type="sldNum" sz="quarter" idx="12"/>
          </p:nvPr>
        </p:nvSpPr>
        <p:spPr/>
        <p:txBody>
          <a:bodyPr/>
          <a:lstStyle/>
          <a:p>
            <a:fld id="{4DE4B752-4689-42A8-B338-A40B0498751B}" type="slidenum">
              <a:rPr lang="pl-PL" smtClean="0"/>
              <a:t>‹#›</a:t>
            </a:fld>
            <a:endParaRPr lang="pl-PL"/>
          </a:p>
        </p:txBody>
      </p:sp>
    </p:spTree>
    <p:extLst>
      <p:ext uri="{BB962C8B-B14F-4D97-AF65-F5344CB8AC3E}">
        <p14:creationId xmlns:p14="http://schemas.microsoft.com/office/powerpoint/2010/main" val="15601673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ytuł i zawartość">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a:t>Kliknij, aby edytować styl</a:t>
            </a:r>
          </a:p>
        </p:txBody>
      </p:sp>
      <p:sp>
        <p:nvSpPr>
          <p:cNvPr id="3" name="Symbol zastępczy zawartości 2"/>
          <p:cNvSpPr>
            <a:spLocks noGrp="1"/>
          </p:cNvSpPr>
          <p:nvPr>
            <p:ph idx="1"/>
          </p:nvPr>
        </p:nvSpPr>
        <p:spPr/>
        <p:txBody>
          <a:bodyPr/>
          <a:lstStyle/>
          <a:p>
            <a:pPr lvl="0"/>
            <a:r>
              <a:rPr lang="pl-PL"/>
              <a:t>Edytuj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Symbol zastępczy daty 3"/>
          <p:cNvSpPr>
            <a:spLocks noGrp="1"/>
          </p:cNvSpPr>
          <p:nvPr>
            <p:ph type="dt" sz="half" idx="10"/>
          </p:nvPr>
        </p:nvSpPr>
        <p:spPr/>
        <p:txBody>
          <a:bodyPr/>
          <a:lstStyle/>
          <a:p>
            <a:fld id="{3034E58C-751E-4F02-A8DE-1FA936D79869}" type="datetimeFigureOut">
              <a:rPr lang="pl-PL" smtClean="0"/>
              <a:t>06.10.2024</a:t>
            </a:fld>
            <a:endParaRPr lang="pl-PL"/>
          </a:p>
        </p:txBody>
      </p:sp>
      <p:sp>
        <p:nvSpPr>
          <p:cNvPr id="5" name="Symbol zastępczy stopki 4"/>
          <p:cNvSpPr>
            <a:spLocks noGrp="1"/>
          </p:cNvSpPr>
          <p:nvPr>
            <p:ph type="ftr" sz="quarter" idx="11"/>
          </p:nvPr>
        </p:nvSpPr>
        <p:spPr/>
        <p:txBody>
          <a:bodyPr/>
          <a:lstStyle/>
          <a:p>
            <a:endParaRPr lang="pl-PL"/>
          </a:p>
        </p:txBody>
      </p:sp>
      <p:sp>
        <p:nvSpPr>
          <p:cNvPr id="6" name="Symbol zastępczy numeru slajdu 5"/>
          <p:cNvSpPr>
            <a:spLocks noGrp="1"/>
          </p:cNvSpPr>
          <p:nvPr>
            <p:ph type="sldNum" sz="quarter" idx="12"/>
          </p:nvPr>
        </p:nvSpPr>
        <p:spPr/>
        <p:txBody>
          <a:bodyPr/>
          <a:lstStyle/>
          <a:p>
            <a:fld id="{4DE4B752-4689-42A8-B338-A40B0498751B}" type="slidenum">
              <a:rPr lang="pl-PL" smtClean="0"/>
              <a:t>‹#›</a:t>
            </a:fld>
            <a:endParaRPr lang="pl-PL"/>
          </a:p>
        </p:txBody>
      </p:sp>
    </p:spTree>
    <p:extLst>
      <p:ext uri="{BB962C8B-B14F-4D97-AF65-F5344CB8AC3E}">
        <p14:creationId xmlns:p14="http://schemas.microsoft.com/office/powerpoint/2010/main" val="8430217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Nagłówek sekcji">
    <p:spTree>
      <p:nvGrpSpPr>
        <p:cNvPr id="1" name=""/>
        <p:cNvGrpSpPr/>
        <p:nvPr/>
      </p:nvGrpSpPr>
      <p:grpSpPr>
        <a:xfrm>
          <a:off x="0" y="0"/>
          <a:ext cx="0" cy="0"/>
          <a:chOff x="0" y="0"/>
          <a:chExt cx="0" cy="0"/>
        </a:xfrm>
      </p:grpSpPr>
      <p:sp>
        <p:nvSpPr>
          <p:cNvPr id="2" name="Tytuł 1"/>
          <p:cNvSpPr>
            <a:spLocks noGrp="1"/>
          </p:cNvSpPr>
          <p:nvPr>
            <p:ph type="title"/>
          </p:nvPr>
        </p:nvSpPr>
        <p:spPr>
          <a:xfrm>
            <a:off x="831850" y="1709738"/>
            <a:ext cx="10515600" cy="2852737"/>
          </a:xfrm>
        </p:spPr>
        <p:txBody>
          <a:bodyPr anchor="b"/>
          <a:lstStyle>
            <a:lvl1pPr>
              <a:defRPr sz="6000"/>
            </a:lvl1pPr>
          </a:lstStyle>
          <a:p>
            <a:r>
              <a:rPr lang="pl-PL"/>
              <a:t>Kliknij, aby edytować styl</a:t>
            </a:r>
          </a:p>
        </p:txBody>
      </p:sp>
      <p:sp>
        <p:nvSpPr>
          <p:cNvPr id="3" name="Symbol zastępczy tekstu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pl-PL"/>
              <a:t>Edytuj style wzorca tekstu</a:t>
            </a:r>
          </a:p>
        </p:txBody>
      </p:sp>
      <p:sp>
        <p:nvSpPr>
          <p:cNvPr id="4" name="Symbol zastępczy daty 3"/>
          <p:cNvSpPr>
            <a:spLocks noGrp="1"/>
          </p:cNvSpPr>
          <p:nvPr>
            <p:ph type="dt" sz="half" idx="10"/>
          </p:nvPr>
        </p:nvSpPr>
        <p:spPr/>
        <p:txBody>
          <a:bodyPr/>
          <a:lstStyle/>
          <a:p>
            <a:fld id="{3034E58C-751E-4F02-A8DE-1FA936D79869}" type="datetimeFigureOut">
              <a:rPr lang="pl-PL" smtClean="0"/>
              <a:t>06.10.2024</a:t>
            </a:fld>
            <a:endParaRPr lang="pl-PL"/>
          </a:p>
        </p:txBody>
      </p:sp>
      <p:sp>
        <p:nvSpPr>
          <p:cNvPr id="5" name="Symbol zastępczy stopki 4"/>
          <p:cNvSpPr>
            <a:spLocks noGrp="1"/>
          </p:cNvSpPr>
          <p:nvPr>
            <p:ph type="ftr" sz="quarter" idx="11"/>
          </p:nvPr>
        </p:nvSpPr>
        <p:spPr/>
        <p:txBody>
          <a:bodyPr/>
          <a:lstStyle/>
          <a:p>
            <a:endParaRPr lang="pl-PL"/>
          </a:p>
        </p:txBody>
      </p:sp>
      <p:sp>
        <p:nvSpPr>
          <p:cNvPr id="6" name="Symbol zastępczy numeru slajdu 5"/>
          <p:cNvSpPr>
            <a:spLocks noGrp="1"/>
          </p:cNvSpPr>
          <p:nvPr>
            <p:ph type="sldNum" sz="quarter" idx="12"/>
          </p:nvPr>
        </p:nvSpPr>
        <p:spPr/>
        <p:txBody>
          <a:bodyPr/>
          <a:lstStyle/>
          <a:p>
            <a:fld id="{4DE4B752-4689-42A8-B338-A40B0498751B}" type="slidenum">
              <a:rPr lang="pl-PL" smtClean="0"/>
              <a:t>‹#›</a:t>
            </a:fld>
            <a:endParaRPr lang="pl-PL"/>
          </a:p>
        </p:txBody>
      </p:sp>
    </p:spTree>
    <p:extLst>
      <p:ext uri="{BB962C8B-B14F-4D97-AF65-F5344CB8AC3E}">
        <p14:creationId xmlns:p14="http://schemas.microsoft.com/office/powerpoint/2010/main" val="237825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wa elementy zawartości">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a:t>Kliknij, aby edytować styl</a:t>
            </a:r>
          </a:p>
        </p:txBody>
      </p:sp>
      <p:sp>
        <p:nvSpPr>
          <p:cNvPr id="3" name="Symbol zastępczy zawartości 2"/>
          <p:cNvSpPr>
            <a:spLocks noGrp="1"/>
          </p:cNvSpPr>
          <p:nvPr>
            <p:ph sz="half" idx="1"/>
          </p:nvPr>
        </p:nvSpPr>
        <p:spPr>
          <a:xfrm>
            <a:off x="838200" y="1825625"/>
            <a:ext cx="5181600" cy="4351338"/>
          </a:xfrm>
        </p:spPr>
        <p:txBody>
          <a:bodyPr/>
          <a:lstStyle/>
          <a:p>
            <a:pPr lvl="0"/>
            <a:r>
              <a:rPr lang="pl-PL"/>
              <a:t>Edytuj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Symbol zastępczy zawartości 3"/>
          <p:cNvSpPr>
            <a:spLocks noGrp="1"/>
          </p:cNvSpPr>
          <p:nvPr>
            <p:ph sz="half" idx="2"/>
          </p:nvPr>
        </p:nvSpPr>
        <p:spPr>
          <a:xfrm>
            <a:off x="6172200" y="1825625"/>
            <a:ext cx="5181600" cy="4351338"/>
          </a:xfrm>
        </p:spPr>
        <p:txBody>
          <a:bodyPr/>
          <a:lstStyle/>
          <a:p>
            <a:pPr lvl="0"/>
            <a:r>
              <a:rPr lang="pl-PL"/>
              <a:t>Edytuj style wzorca tekstu</a:t>
            </a:r>
          </a:p>
          <a:p>
            <a:pPr lvl="1"/>
            <a:r>
              <a:rPr lang="pl-PL"/>
              <a:t>Drugi poziom</a:t>
            </a:r>
          </a:p>
          <a:p>
            <a:pPr lvl="2"/>
            <a:r>
              <a:rPr lang="pl-PL"/>
              <a:t>Trzeci poziom</a:t>
            </a:r>
          </a:p>
          <a:p>
            <a:pPr lvl="3"/>
            <a:r>
              <a:rPr lang="pl-PL"/>
              <a:t>Czwarty poziom</a:t>
            </a:r>
          </a:p>
          <a:p>
            <a:pPr lvl="4"/>
            <a:r>
              <a:rPr lang="pl-PL"/>
              <a:t>Piąty poziom</a:t>
            </a:r>
          </a:p>
        </p:txBody>
      </p:sp>
      <p:sp>
        <p:nvSpPr>
          <p:cNvPr id="5" name="Symbol zastępczy daty 4"/>
          <p:cNvSpPr>
            <a:spLocks noGrp="1"/>
          </p:cNvSpPr>
          <p:nvPr>
            <p:ph type="dt" sz="half" idx="10"/>
          </p:nvPr>
        </p:nvSpPr>
        <p:spPr/>
        <p:txBody>
          <a:bodyPr/>
          <a:lstStyle/>
          <a:p>
            <a:fld id="{3034E58C-751E-4F02-A8DE-1FA936D79869}" type="datetimeFigureOut">
              <a:rPr lang="pl-PL" smtClean="0"/>
              <a:t>06.10.2024</a:t>
            </a:fld>
            <a:endParaRPr lang="pl-PL"/>
          </a:p>
        </p:txBody>
      </p:sp>
      <p:sp>
        <p:nvSpPr>
          <p:cNvPr id="6" name="Symbol zastępczy stopki 5"/>
          <p:cNvSpPr>
            <a:spLocks noGrp="1"/>
          </p:cNvSpPr>
          <p:nvPr>
            <p:ph type="ftr" sz="quarter" idx="11"/>
          </p:nvPr>
        </p:nvSpPr>
        <p:spPr/>
        <p:txBody>
          <a:bodyPr/>
          <a:lstStyle/>
          <a:p>
            <a:endParaRPr lang="pl-PL"/>
          </a:p>
        </p:txBody>
      </p:sp>
      <p:sp>
        <p:nvSpPr>
          <p:cNvPr id="7" name="Symbol zastępczy numeru slajdu 6"/>
          <p:cNvSpPr>
            <a:spLocks noGrp="1"/>
          </p:cNvSpPr>
          <p:nvPr>
            <p:ph type="sldNum" sz="quarter" idx="12"/>
          </p:nvPr>
        </p:nvSpPr>
        <p:spPr/>
        <p:txBody>
          <a:bodyPr/>
          <a:lstStyle/>
          <a:p>
            <a:fld id="{4DE4B752-4689-42A8-B338-A40B0498751B}" type="slidenum">
              <a:rPr lang="pl-PL" smtClean="0"/>
              <a:t>‹#›</a:t>
            </a:fld>
            <a:endParaRPr lang="pl-PL"/>
          </a:p>
        </p:txBody>
      </p:sp>
    </p:spTree>
    <p:extLst>
      <p:ext uri="{BB962C8B-B14F-4D97-AF65-F5344CB8AC3E}">
        <p14:creationId xmlns:p14="http://schemas.microsoft.com/office/powerpoint/2010/main" val="8582345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ównanie">
    <p:spTree>
      <p:nvGrpSpPr>
        <p:cNvPr id="1" name=""/>
        <p:cNvGrpSpPr/>
        <p:nvPr/>
      </p:nvGrpSpPr>
      <p:grpSpPr>
        <a:xfrm>
          <a:off x="0" y="0"/>
          <a:ext cx="0" cy="0"/>
          <a:chOff x="0" y="0"/>
          <a:chExt cx="0" cy="0"/>
        </a:xfrm>
      </p:grpSpPr>
      <p:sp>
        <p:nvSpPr>
          <p:cNvPr id="2" name="Tytuł 1"/>
          <p:cNvSpPr>
            <a:spLocks noGrp="1"/>
          </p:cNvSpPr>
          <p:nvPr>
            <p:ph type="title"/>
          </p:nvPr>
        </p:nvSpPr>
        <p:spPr>
          <a:xfrm>
            <a:off x="839788" y="365125"/>
            <a:ext cx="10515600" cy="1325563"/>
          </a:xfrm>
        </p:spPr>
        <p:txBody>
          <a:bodyPr/>
          <a:lstStyle/>
          <a:p>
            <a:r>
              <a:rPr lang="pl-PL"/>
              <a:t>Kliknij, aby edytować styl</a:t>
            </a:r>
          </a:p>
        </p:txBody>
      </p:sp>
      <p:sp>
        <p:nvSpPr>
          <p:cNvPr id="3" name="Symbol zastępczy tekstu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a:t>Edytuj style wzorca tekstu</a:t>
            </a:r>
          </a:p>
        </p:txBody>
      </p:sp>
      <p:sp>
        <p:nvSpPr>
          <p:cNvPr id="4" name="Symbol zastępczy zawartości 3"/>
          <p:cNvSpPr>
            <a:spLocks noGrp="1"/>
          </p:cNvSpPr>
          <p:nvPr>
            <p:ph sz="half" idx="2"/>
          </p:nvPr>
        </p:nvSpPr>
        <p:spPr>
          <a:xfrm>
            <a:off x="839788" y="2505075"/>
            <a:ext cx="5157787" cy="3684588"/>
          </a:xfrm>
        </p:spPr>
        <p:txBody>
          <a:bodyPr/>
          <a:lstStyle/>
          <a:p>
            <a:pPr lvl="0"/>
            <a:r>
              <a:rPr lang="pl-PL"/>
              <a:t>Edytuj style wzorca tekstu</a:t>
            </a:r>
          </a:p>
          <a:p>
            <a:pPr lvl="1"/>
            <a:r>
              <a:rPr lang="pl-PL"/>
              <a:t>Drugi poziom</a:t>
            </a:r>
          </a:p>
          <a:p>
            <a:pPr lvl="2"/>
            <a:r>
              <a:rPr lang="pl-PL"/>
              <a:t>Trzeci poziom</a:t>
            </a:r>
          </a:p>
          <a:p>
            <a:pPr lvl="3"/>
            <a:r>
              <a:rPr lang="pl-PL"/>
              <a:t>Czwarty poziom</a:t>
            </a:r>
          </a:p>
          <a:p>
            <a:pPr lvl="4"/>
            <a:r>
              <a:rPr lang="pl-PL"/>
              <a:t>Piąty poziom</a:t>
            </a:r>
          </a:p>
        </p:txBody>
      </p:sp>
      <p:sp>
        <p:nvSpPr>
          <p:cNvPr id="5" name="Symbol zastępczy tekstu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a:t>Edytuj style wzorca tekstu</a:t>
            </a:r>
          </a:p>
        </p:txBody>
      </p:sp>
      <p:sp>
        <p:nvSpPr>
          <p:cNvPr id="6" name="Symbol zastępczy zawartości 5"/>
          <p:cNvSpPr>
            <a:spLocks noGrp="1"/>
          </p:cNvSpPr>
          <p:nvPr>
            <p:ph sz="quarter" idx="4"/>
          </p:nvPr>
        </p:nvSpPr>
        <p:spPr>
          <a:xfrm>
            <a:off x="6172200" y="2505075"/>
            <a:ext cx="5183188" cy="3684588"/>
          </a:xfrm>
        </p:spPr>
        <p:txBody>
          <a:bodyPr/>
          <a:lstStyle/>
          <a:p>
            <a:pPr lvl="0"/>
            <a:r>
              <a:rPr lang="pl-PL"/>
              <a:t>Edytuj style wzorca tekstu</a:t>
            </a:r>
          </a:p>
          <a:p>
            <a:pPr lvl="1"/>
            <a:r>
              <a:rPr lang="pl-PL"/>
              <a:t>Drugi poziom</a:t>
            </a:r>
          </a:p>
          <a:p>
            <a:pPr lvl="2"/>
            <a:r>
              <a:rPr lang="pl-PL"/>
              <a:t>Trzeci poziom</a:t>
            </a:r>
          </a:p>
          <a:p>
            <a:pPr lvl="3"/>
            <a:r>
              <a:rPr lang="pl-PL"/>
              <a:t>Czwarty poziom</a:t>
            </a:r>
          </a:p>
          <a:p>
            <a:pPr lvl="4"/>
            <a:r>
              <a:rPr lang="pl-PL"/>
              <a:t>Piąty poziom</a:t>
            </a:r>
          </a:p>
        </p:txBody>
      </p:sp>
      <p:sp>
        <p:nvSpPr>
          <p:cNvPr id="7" name="Symbol zastępczy daty 6"/>
          <p:cNvSpPr>
            <a:spLocks noGrp="1"/>
          </p:cNvSpPr>
          <p:nvPr>
            <p:ph type="dt" sz="half" idx="10"/>
          </p:nvPr>
        </p:nvSpPr>
        <p:spPr/>
        <p:txBody>
          <a:bodyPr/>
          <a:lstStyle/>
          <a:p>
            <a:fld id="{3034E58C-751E-4F02-A8DE-1FA936D79869}" type="datetimeFigureOut">
              <a:rPr lang="pl-PL" smtClean="0"/>
              <a:t>06.10.2024</a:t>
            </a:fld>
            <a:endParaRPr lang="pl-PL"/>
          </a:p>
        </p:txBody>
      </p:sp>
      <p:sp>
        <p:nvSpPr>
          <p:cNvPr id="8" name="Symbol zastępczy stopki 7"/>
          <p:cNvSpPr>
            <a:spLocks noGrp="1"/>
          </p:cNvSpPr>
          <p:nvPr>
            <p:ph type="ftr" sz="quarter" idx="11"/>
          </p:nvPr>
        </p:nvSpPr>
        <p:spPr/>
        <p:txBody>
          <a:bodyPr/>
          <a:lstStyle/>
          <a:p>
            <a:endParaRPr lang="pl-PL"/>
          </a:p>
        </p:txBody>
      </p:sp>
      <p:sp>
        <p:nvSpPr>
          <p:cNvPr id="9" name="Symbol zastępczy numeru slajdu 8"/>
          <p:cNvSpPr>
            <a:spLocks noGrp="1"/>
          </p:cNvSpPr>
          <p:nvPr>
            <p:ph type="sldNum" sz="quarter" idx="12"/>
          </p:nvPr>
        </p:nvSpPr>
        <p:spPr/>
        <p:txBody>
          <a:bodyPr/>
          <a:lstStyle/>
          <a:p>
            <a:fld id="{4DE4B752-4689-42A8-B338-A40B0498751B}" type="slidenum">
              <a:rPr lang="pl-PL" smtClean="0"/>
              <a:t>‹#›</a:t>
            </a:fld>
            <a:endParaRPr lang="pl-PL"/>
          </a:p>
        </p:txBody>
      </p:sp>
    </p:spTree>
    <p:extLst>
      <p:ext uri="{BB962C8B-B14F-4D97-AF65-F5344CB8AC3E}">
        <p14:creationId xmlns:p14="http://schemas.microsoft.com/office/powerpoint/2010/main" val="28821818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ylko tytuł">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a:t>Kliknij, aby edytować styl</a:t>
            </a:r>
          </a:p>
        </p:txBody>
      </p:sp>
      <p:sp>
        <p:nvSpPr>
          <p:cNvPr id="3" name="Symbol zastępczy daty 2"/>
          <p:cNvSpPr>
            <a:spLocks noGrp="1"/>
          </p:cNvSpPr>
          <p:nvPr>
            <p:ph type="dt" sz="half" idx="10"/>
          </p:nvPr>
        </p:nvSpPr>
        <p:spPr/>
        <p:txBody>
          <a:bodyPr/>
          <a:lstStyle/>
          <a:p>
            <a:fld id="{3034E58C-751E-4F02-A8DE-1FA936D79869}" type="datetimeFigureOut">
              <a:rPr lang="pl-PL" smtClean="0"/>
              <a:t>06.10.2024</a:t>
            </a:fld>
            <a:endParaRPr lang="pl-PL"/>
          </a:p>
        </p:txBody>
      </p:sp>
      <p:sp>
        <p:nvSpPr>
          <p:cNvPr id="4" name="Symbol zastępczy stopki 3"/>
          <p:cNvSpPr>
            <a:spLocks noGrp="1"/>
          </p:cNvSpPr>
          <p:nvPr>
            <p:ph type="ftr" sz="quarter" idx="11"/>
          </p:nvPr>
        </p:nvSpPr>
        <p:spPr/>
        <p:txBody>
          <a:bodyPr/>
          <a:lstStyle/>
          <a:p>
            <a:endParaRPr lang="pl-PL"/>
          </a:p>
        </p:txBody>
      </p:sp>
      <p:sp>
        <p:nvSpPr>
          <p:cNvPr id="5" name="Symbol zastępczy numeru slajdu 4"/>
          <p:cNvSpPr>
            <a:spLocks noGrp="1"/>
          </p:cNvSpPr>
          <p:nvPr>
            <p:ph type="sldNum" sz="quarter" idx="12"/>
          </p:nvPr>
        </p:nvSpPr>
        <p:spPr/>
        <p:txBody>
          <a:bodyPr/>
          <a:lstStyle/>
          <a:p>
            <a:fld id="{4DE4B752-4689-42A8-B338-A40B0498751B}" type="slidenum">
              <a:rPr lang="pl-PL" smtClean="0"/>
              <a:t>‹#›</a:t>
            </a:fld>
            <a:endParaRPr lang="pl-PL"/>
          </a:p>
        </p:txBody>
      </p:sp>
    </p:spTree>
    <p:extLst>
      <p:ext uri="{BB962C8B-B14F-4D97-AF65-F5344CB8AC3E}">
        <p14:creationId xmlns:p14="http://schemas.microsoft.com/office/powerpoint/2010/main" val="36755800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usty">
    <p:spTree>
      <p:nvGrpSpPr>
        <p:cNvPr id="1" name=""/>
        <p:cNvGrpSpPr/>
        <p:nvPr/>
      </p:nvGrpSpPr>
      <p:grpSpPr>
        <a:xfrm>
          <a:off x="0" y="0"/>
          <a:ext cx="0" cy="0"/>
          <a:chOff x="0" y="0"/>
          <a:chExt cx="0" cy="0"/>
        </a:xfrm>
      </p:grpSpPr>
      <p:sp>
        <p:nvSpPr>
          <p:cNvPr id="2" name="Symbol zastępczy daty 1"/>
          <p:cNvSpPr>
            <a:spLocks noGrp="1"/>
          </p:cNvSpPr>
          <p:nvPr>
            <p:ph type="dt" sz="half" idx="10"/>
          </p:nvPr>
        </p:nvSpPr>
        <p:spPr/>
        <p:txBody>
          <a:bodyPr/>
          <a:lstStyle/>
          <a:p>
            <a:fld id="{3034E58C-751E-4F02-A8DE-1FA936D79869}" type="datetimeFigureOut">
              <a:rPr lang="pl-PL" smtClean="0"/>
              <a:t>06.10.2024</a:t>
            </a:fld>
            <a:endParaRPr lang="pl-PL"/>
          </a:p>
        </p:txBody>
      </p:sp>
      <p:sp>
        <p:nvSpPr>
          <p:cNvPr id="3" name="Symbol zastępczy stopki 2"/>
          <p:cNvSpPr>
            <a:spLocks noGrp="1"/>
          </p:cNvSpPr>
          <p:nvPr>
            <p:ph type="ftr" sz="quarter" idx="11"/>
          </p:nvPr>
        </p:nvSpPr>
        <p:spPr/>
        <p:txBody>
          <a:bodyPr/>
          <a:lstStyle/>
          <a:p>
            <a:endParaRPr lang="pl-PL"/>
          </a:p>
        </p:txBody>
      </p:sp>
      <p:sp>
        <p:nvSpPr>
          <p:cNvPr id="4" name="Symbol zastępczy numeru slajdu 3"/>
          <p:cNvSpPr>
            <a:spLocks noGrp="1"/>
          </p:cNvSpPr>
          <p:nvPr>
            <p:ph type="sldNum" sz="quarter" idx="12"/>
          </p:nvPr>
        </p:nvSpPr>
        <p:spPr/>
        <p:txBody>
          <a:bodyPr/>
          <a:lstStyle/>
          <a:p>
            <a:fld id="{4DE4B752-4689-42A8-B338-A40B0498751B}" type="slidenum">
              <a:rPr lang="pl-PL" smtClean="0"/>
              <a:t>‹#›</a:t>
            </a:fld>
            <a:endParaRPr lang="pl-PL"/>
          </a:p>
        </p:txBody>
      </p:sp>
    </p:spTree>
    <p:extLst>
      <p:ext uri="{BB962C8B-B14F-4D97-AF65-F5344CB8AC3E}">
        <p14:creationId xmlns:p14="http://schemas.microsoft.com/office/powerpoint/2010/main" val="19998522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Zawartość z podpisem">
    <p:spTree>
      <p:nvGrpSpPr>
        <p:cNvPr id="1" name=""/>
        <p:cNvGrpSpPr/>
        <p:nvPr/>
      </p:nvGrpSpPr>
      <p:grpSpPr>
        <a:xfrm>
          <a:off x="0" y="0"/>
          <a:ext cx="0" cy="0"/>
          <a:chOff x="0" y="0"/>
          <a:chExt cx="0" cy="0"/>
        </a:xfrm>
      </p:grpSpPr>
      <p:sp>
        <p:nvSpPr>
          <p:cNvPr id="2" name="Tytuł 1"/>
          <p:cNvSpPr>
            <a:spLocks noGrp="1"/>
          </p:cNvSpPr>
          <p:nvPr>
            <p:ph type="title"/>
          </p:nvPr>
        </p:nvSpPr>
        <p:spPr>
          <a:xfrm>
            <a:off x="839788" y="457200"/>
            <a:ext cx="3932237" cy="1600200"/>
          </a:xfrm>
        </p:spPr>
        <p:txBody>
          <a:bodyPr anchor="b"/>
          <a:lstStyle>
            <a:lvl1pPr>
              <a:defRPr sz="3200"/>
            </a:lvl1pPr>
          </a:lstStyle>
          <a:p>
            <a:r>
              <a:rPr lang="pl-PL"/>
              <a:t>Kliknij, aby edytować styl</a:t>
            </a:r>
          </a:p>
        </p:txBody>
      </p:sp>
      <p:sp>
        <p:nvSpPr>
          <p:cNvPr id="3" name="Symbol zastępczy zawartości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l-PL"/>
              <a:t>Edytuj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Symbol zastępczy tekstu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l-PL"/>
              <a:t>Edytuj style wzorca tekstu</a:t>
            </a:r>
          </a:p>
        </p:txBody>
      </p:sp>
      <p:sp>
        <p:nvSpPr>
          <p:cNvPr id="5" name="Symbol zastępczy daty 4"/>
          <p:cNvSpPr>
            <a:spLocks noGrp="1"/>
          </p:cNvSpPr>
          <p:nvPr>
            <p:ph type="dt" sz="half" idx="10"/>
          </p:nvPr>
        </p:nvSpPr>
        <p:spPr/>
        <p:txBody>
          <a:bodyPr/>
          <a:lstStyle/>
          <a:p>
            <a:fld id="{3034E58C-751E-4F02-A8DE-1FA936D79869}" type="datetimeFigureOut">
              <a:rPr lang="pl-PL" smtClean="0"/>
              <a:t>06.10.2024</a:t>
            </a:fld>
            <a:endParaRPr lang="pl-PL"/>
          </a:p>
        </p:txBody>
      </p:sp>
      <p:sp>
        <p:nvSpPr>
          <p:cNvPr id="6" name="Symbol zastępczy stopki 5"/>
          <p:cNvSpPr>
            <a:spLocks noGrp="1"/>
          </p:cNvSpPr>
          <p:nvPr>
            <p:ph type="ftr" sz="quarter" idx="11"/>
          </p:nvPr>
        </p:nvSpPr>
        <p:spPr/>
        <p:txBody>
          <a:bodyPr/>
          <a:lstStyle/>
          <a:p>
            <a:endParaRPr lang="pl-PL"/>
          </a:p>
        </p:txBody>
      </p:sp>
      <p:sp>
        <p:nvSpPr>
          <p:cNvPr id="7" name="Symbol zastępczy numeru slajdu 6"/>
          <p:cNvSpPr>
            <a:spLocks noGrp="1"/>
          </p:cNvSpPr>
          <p:nvPr>
            <p:ph type="sldNum" sz="quarter" idx="12"/>
          </p:nvPr>
        </p:nvSpPr>
        <p:spPr/>
        <p:txBody>
          <a:bodyPr/>
          <a:lstStyle/>
          <a:p>
            <a:fld id="{4DE4B752-4689-42A8-B338-A40B0498751B}" type="slidenum">
              <a:rPr lang="pl-PL" smtClean="0"/>
              <a:t>‹#›</a:t>
            </a:fld>
            <a:endParaRPr lang="pl-PL"/>
          </a:p>
        </p:txBody>
      </p:sp>
    </p:spTree>
    <p:extLst>
      <p:ext uri="{BB962C8B-B14F-4D97-AF65-F5344CB8AC3E}">
        <p14:creationId xmlns:p14="http://schemas.microsoft.com/office/powerpoint/2010/main" val="619779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az z podpisem">
    <p:spTree>
      <p:nvGrpSpPr>
        <p:cNvPr id="1" name=""/>
        <p:cNvGrpSpPr/>
        <p:nvPr/>
      </p:nvGrpSpPr>
      <p:grpSpPr>
        <a:xfrm>
          <a:off x="0" y="0"/>
          <a:ext cx="0" cy="0"/>
          <a:chOff x="0" y="0"/>
          <a:chExt cx="0" cy="0"/>
        </a:xfrm>
      </p:grpSpPr>
      <p:sp>
        <p:nvSpPr>
          <p:cNvPr id="2" name="Tytuł 1"/>
          <p:cNvSpPr>
            <a:spLocks noGrp="1"/>
          </p:cNvSpPr>
          <p:nvPr>
            <p:ph type="title"/>
          </p:nvPr>
        </p:nvSpPr>
        <p:spPr>
          <a:xfrm>
            <a:off x="839788" y="457200"/>
            <a:ext cx="3932237" cy="1600200"/>
          </a:xfrm>
        </p:spPr>
        <p:txBody>
          <a:bodyPr anchor="b"/>
          <a:lstStyle>
            <a:lvl1pPr>
              <a:defRPr sz="3200"/>
            </a:lvl1pPr>
          </a:lstStyle>
          <a:p>
            <a:r>
              <a:rPr lang="pl-PL"/>
              <a:t>Kliknij, aby edytować styl</a:t>
            </a:r>
          </a:p>
        </p:txBody>
      </p:sp>
      <p:sp>
        <p:nvSpPr>
          <p:cNvPr id="3" name="Symbol zastępczy obrazu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pl-PL"/>
          </a:p>
        </p:txBody>
      </p:sp>
      <p:sp>
        <p:nvSpPr>
          <p:cNvPr id="4" name="Symbol zastępczy tekstu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l-PL"/>
              <a:t>Edytuj style wzorca tekstu</a:t>
            </a:r>
          </a:p>
        </p:txBody>
      </p:sp>
      <p:sp>
        <p:nvSpPr>
          <p:cNvPr id="5" name="Symbol zastępczy daty 4"/>
          <p:cNvSpPr>
            <a:spLocks noGrp="1"/>
          </p:cNvSpPr>
          <p:nvPr>
            <p:ph type="dt" sz="half" idx="10"/>
          </p:nvPr>
        </p:nvSpPr>
        <p:spPr/>
        <p:txBody>
          <a:bodyPr/>
          <a:lstStyle/>
          <a:p>
            <a:fld id="{3034E58C-751E-4F02-A8DE-1FA936D79869}" type="datetimeFigureOut">
              <a:rPr lang="pl-PL" smtClean="0"/>
              <a:t>06.10.2024</a:t>
            </a:fld>
            <a:endParaRPr lang="pl-PL"/>
          </a:p>
        </p:txBody>
      </p:sp>
      <p:sp>
        <p:nvSpPr>
          <p:cNvPr id="6" name="Symbol zastępczy stopki 5"/>
          <p:cNvSpPr>
            <a:spLocks noGrp="1"/>
          </p:cNvSpPr>
          <p:nvPr>
            <p:ph type="ftr" sz="quarter" idx="11"/>
          </p:nvPr>
        </p:nvSpPr>
        <p:spPr/>
        <p:txBody>
          <a:bodyPr/>
          <a:lstStyle/>
          <a:p>
            <a:endParaRPr lang="pl-PL"/>
          </a:p>
        </p:txBody>
      </p:sp>
      <p:sp>
        <p:nvSpPr>
          <p:cNvPr id="7" name="Symbol zastępczy numeru slajdu 6"/>
          <p:cNvSpPr>
            <a:spLocks noGrp="1"/>
          </p:cNvSpPr>
          <p:nvPr>
            <p:ph type="sldNum" sz="quarter" idx="12"/>
          </p:nvPr>
        </p:nvSpPr>
        <p:spPr/>
        <p:txBody>
          <a:bodyPr/>
          <a:lstStyle/>
          <a:p>
            <a:fld id="{4DE4B752-4689-42A8-B338-A40B0498751B}" type="slidenum">
              <a:rPr lang="pl-PL" smtClean="0"/>
              <a:t>‹#›</a:t>
            </a:fld>
            <a:endParaRPr lang="pl-PL"/>
          </a:p>
        </p:txBody>
      </p:sp>
    </p:spTree>
    <p:extLst>
      <p:ext uri="{BB962C8B-B14F-4D97-AF65-F5344CB8AC3E}">
        <p14:creationId xmlns:p14="http://schemas.microsoft.com/office/powerpoint/2010/main" val="14538374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DCE4E7"/>
        </a:solidFill>
        <a:effectLst/>
      </p:bgPr>
    </p:bg>
    <p:spTree>
      <p:nvGrpSpPr>
        <p:cNvPr id="1" name=""/>
        <p:cNvGrpSpPr/>
        <p:nvPr/>
      </p:nvGrpSpPr>
      <p:grpSpPr>
        <a:xfrm>
          <a:off x="0" y="0"/>
          <a:ext cx="0" cy="0"/>
          <a:chOff x="0" y="0"/>
          <a:chExt cx="0" cy="0"/>
        </a:xfrm>
      </p:grpSpPr>
      <p:sp>
        <p:nvSpPr>
          <p:cNvPr id="2" name="Symbol zastępczy tytułu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pl-PL"/>
              <a:t>Kliknij, aby edytować styl</a:t>
            </a:r>
          </a:p>
        </p:txBody>
      </p:sp>
      <p:sp>
        <p:nvSpPr>
          <p:cNvPr id="3" name="Symbol zastępczy tekstu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pl-PL"/>
              <a:t>Edytuj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Symbol zastępczy daty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034E58C-751E-4F02-A8DE-1FA936D79869}" type="datetimeFigureOut">
              <a:rPr lang="pl-PL" smtClean="0"/>
              <a:t>06.10.2024</a:t>
            </a:fld>
            <a:endParaRPr lang="pl-PL"/>
          </a:p>
        </p:txBody>
      </p:sp>
      <p:sp>
        <p:nvSpPr>
          <p:cNvPr id="5" name="Symbol zastępczy stopki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pl-PL"/>
          </a:p>
        </p:txBody>
      </p:sp>
      <p:sp>
        <p:nvSpPr>
          <p:cNvPr id="6" name="Symbol zastępczy numeru slajdu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DE4B752-4689-42A8-B338-A40B0498751B}" type="slidenum">
              <a:rPr lang="pl-PL" smtClean="0"/>
              <a:t>‹#›</a:t>
            </a:fld>
            <a:endParaRPr lang="pl-PL"/>
          </a:p>
        </p:txBody>
      </p:sp>
    </p:spTree>
    <p:extLst>
      <p:ext uri="{BB962C8B-B14F-4D97-AF65-F5344CB8AC3E}">
        <p14:creationId xmlns:p14="http://schemas.microsoft.com/office/powerpoint/2010/main" val="224491457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endParaRPr lang="pl-PL"/>
          </a:p>
        </p:txBody>
      </p:sp>
      <p:pic>
        <p:nvPicPr>
          <p:cNvPr id="4" name="Obraz 3"/>
          <p:cNvPicPr>
            <a:picLocks noChangeAspect="1"/>
          </p:cNvPicPr>
          <p:nvPr/>
        </p:nvPicPr>
        <p:blipFill>
          <a:blip r:embed="rId3"/>
          <a:stretch>
            <a:fillRect/>
          </a:stretch>
        </p:blipFill>
        <p:spPr>
          <a:xfrm>
            <a:off x="-529" y="-634336"/>
            <a:ext cx="12193057" cy="8126672"/>
          </a:xfrm>
          <a:prstGeom prst="rect">
            <a:avLst/>
          </a:prstGeom>
        </p:spPr>
      </p:pic>
      <p:sp>
        <p:nvSpPr>
          <p:cNvPr id="9" name="Prostokąt 8"/>
          <p:cNvSpPr>
            <a:spLocks noChangeAspect="1"/>
          </p:cNvSpPr>
          <p:nvPr/>
        </p:nvSpPr>
        <p:spPr>
          <a:xfrm>
            <a:off x="-127491" y="-1187408"/>
            <a:ext cx="1558727" cy="2475659"/>
          </a:xfrm>
          <a:prstGeom prst="rect">
            <a:avLst/>
          </a:prstGeom>
          <a:solidFill>
            <a:srgbClr val="447584">
              <a:alpha val="9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10" name="Prostokąt 9"/>
          <p:cNvSpPr>
            <a:spLocks noChangeAspect="1"/>
          </p:cNvSpPr>
          <p:nvPr/>
        </p:nvSpPr>
        <p:spPr>
          <a:xfrm>
            <a:off x="1431237" y="-1181382"/>
            <a:ext cx="2880000" cy="2469633"/>
          </a:xfrm>
          <a:prstGeom prst="rect">
            <a:avLst/>
          </a:prstGeom>
          <a:solidFill>
            <a:srgbClr val="96C3C9">
              <a:alpha val="9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11" name="Prostokąt 10"/>
          <p:cNvSpPr>
            <a:spLocks noChangeAspect="1"/>
          </p:cNvSpPr>
          <p:nvPr/>
        </p:nvSpPr>
        <p:spPr>
          <a:xfrm>
            <a:off x="-127491" y="1282225"/>
            <a:ext cx="1558728" cy="2880000"/>
          </a:xfrm>
          <a:prstGeom prst="rect">
            <a:avLst/>
          </a:prstGeom>
          <a:solidFill>
            <a:srgbClr val="E68054">
              <a:alpha val="9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12" name="Prostokąt 11"/>
          <p:cNvSpPr>
            <a:spLocks noChangeAspect="1"/>
          </p:cNvSpPr>
          <p:nvPr/>
        </p:nvSpPr>
        <p:spPr>
          <a:xfrm>
            <a:off x="711236" y="568250"/>
            <a:ext cx="5384764" cy="6924086"/>
          </a:xfrm>
          <a:prstGeom prst="rect">
            <a:avLst/>
          </a:prstGeom>
          <a:solidFill>
            <a:srgbClr val="DCE4E7">
              <a:alpha val="9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pic>
        <p:nvPicPr>
          <p:cNvPr id="8" name="Obraz 7"/>
          <p:cNvPicPr>
            <a:picLocks noChangeAspect="1"/>
          </p:cNvPicPr>
          <p:nvPr/>
        </p:nvPicPr>
        <p:blipFill>
          <a:blip r:embed="rId4"/>
          <a:stretch>
            <a:fillRect/>
          </a:stretch>
        </p:blipFill>
        <p:spPr>
          <a:xfrm>
            <a:off x="750690" y="630885"/>
            <a:ext cx="3690710" cy="1705252"/>
          </a:xfrm>
          <a:prstGeom prst="rect">
            <a:avLst/>
          </a:prstGeom>
        </p:spPr>
      </p:pic>
      <p:sp>
        <p:nvSpPr>
          <p:cNvPr id="5" name="pole tekstowe 4">
            <a:extLst>
              <a:ext uri="{FF2B5EF4-FFF2-40B4-BE49-F238E27FC236}">
                <a16:creationId xmlns:a16="http://schemas.microsoft.com/office/drawing/2014/main" id="{A844DF5F-B1D0-46EF-BEB7-0E1A3A4FD2E2}"/>
              </a:ext>
            </a:extLst>
          </p:cNvPr>
          <p:cNvSpPr txBox="1"/>
          <p:nvPr/>
        </p:nvSpPr>
        <p:spPr>
          <a:xfrm>
            <a:off x="927117" y="2142057"/>
            <a:ext cx="4953001" cy="3354765"/>
          </a:xfrm>
          <a:prstGeom prst="rect">
            <a:avLst/>
          </a:prstGeom>
          <a:noFill/>
        </p:spPr>
        <p:txBody>
          <a:bodyPr wrap="square" rtlCol="0">
            <a:spAutoFit/>
          </a:bodyPr>
          <a:lstStyle/>
          <a:p>
            <a:r>
              <a:rPr lang="pl-PL" sz="4000" dirty="0">
                <a:solidFill>
                  <a:schemeClr val="accent1"/>
                </a:solidFill>
                <a:latin typeface="Century Gothic" panose="020B0502020202020204" pitchFamily="34" charset="0"/>
              </a:rPr>
              <a:t>Prawo karne</a:t>
            </a:r>
          </a:p>
          <a:p>
            <a:endParaRPr lang="pl-PL" sz="3400" dirty="0">
              <a:solidFill>
                <a:srgbClr val="1D6EA5"/>
              </a:solidFill>
              <a:latin typeface="Century Gothic" panose="020B0502020202020204" pitchFamily="34" charset="0"/>
            </a:endParaRPr>
          </a:p>
          <a:p>
            <a:endParaRPr lang="pl-PL" sz="2800" dirty="0">
              <a:solidFill>
                <a:srgbClr val="1D6EA5"/>
              </a:solidFill>
              <a:latin typeface="Century Gothic" panose="020B0502020202020204" pitchFamily="34" charset="0"/>
            </a:endParaRPr>
          </a:p>
          <a:p>
            <a:endParaRPr lang="pl-PL" sz="2800" dirty="0">
              <a:solidFill>
                <a:srgbClr val="E68054"/>
              </a:solidFill>
              <a:latin typeface="Century Gothic" panose="020B0502020202020204" pitchFamily="34" charset="0"/>
            </a:endParaRPr>
          </a:p>
          <a:p>
            <a:r>
              <a:rPr lang="pl-PL" sz="2800" dirty="0">
                <a:solidFill>
                  <a:srgbClr val="E68054"/>
                </a:solidFill>
                <a:latin typeface="Century Gothic" panose="020B0502020202020204" pitchFamily="34" charset="0"/>
              </a:rPr>
              <a:t>Dr Konrad Lipiński</a:t>
            </a:r>
          </a:p>
          <a:p>
            <a:r>
              <a:rPr lang="pl-PL" sz="2000" dirty="0">
                <a:latin typeface="Century Gothic" panose="020B0502020202020204" pitchFamily="34" charset="0"/>
              </a:rPr>
              <a:t>Katedra Prawa Karnego Materialnego</a:t>
            </a:r>
            <a:endParaRPr lang="pl-PL" sz="1400" dirty="0">
              <a:latin typeface="Century Gothic" panose="020B0502020202020204" pitchFamily="34" charset="0"/>
            </a:endParaRPr>
          </a:p>
          <a:p>
            <a:endParaRPr lang="pl-PL" sz="3400" dirty="0">
              <a:solidFill>
                <a:srgbClr val="1D6EA5"/>
              </a:solidFill>
              <a:latin typeface="Century Gothic" panose="020B0502020202020204" pitchFamily="34" charset="0"/>
            </a:endParaRPr>
          </a:p>
        </p:txBody>
      </p:sp>
    </p:spTree>
    <p:extLst>
      <p:ext uri="{BB962C8B-B14F-4D97-AF65-F5344CB8AC3E}">
        <p14:creationId xmlns:p14="http://schemas.microsoft.com/office/powerpoint/2010/main" val="32434451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11F9223D-6458-4777-9302-C8FCB3B0920A}"/>
              </a:ext>
            </a:extLst>
          </p:cNvPr>
          <p:cNvSpPr>
            <a:spLocks noGrp="1"/>
          </p:cNvSpPr>
          <p:nvPr>
            <p:ph type="title"/>
          </p:nvPr>
        </p:nvSpPr>
        <p:spPr>
          <a:xfrm>
            <a:off x="838200" y="207961"/>
            <a:ext cx="10515600" cy="1325563"/>
          </a:xfrm>
        </p:spPr>
        <p:txBody>
          <a:bodyPr>
            <a:normAutofit/>
          </a:bodyPr>
          <a:lstStyle/>
          <a:p>
            <a:r>
              <a:rPr lang="pl-PL" sz="3600" dirty="0">
                <a:solidFill>
                  <a:schemeClr val="accent1"/>
                </a:solidFill>
                <a:latin typeface="Century Gothic" panose="020B0502020202020204" pitchFamily="34" charset="0"/>
              </a:rPr>
              <a:t>Prawo karne</a:t>
            </a:r>
            <a:endParaRPr lang="de-DE" sz="3600" dirty="0">
              <a:solidFill>
                <a:schemeClr val="accent1"/>
              </a:solidFill>
              <a:latin typeface="Century Gothic" panose="020B0502020202020204" pitchFamily="34" charset="0"/>
            </a:endParaRPr>
          </a:p>
        </p:txBody>
      </p:sp>
      <p:sp>
        <p:nvSpPr>
          <p:cNvPr id="3" name="Symbol zastępczy zawartości 2">
            <a:extLst>
              <a:ext uri="{FF2B5EF4-FFF2-40B4-BE49-F238E27FC236}">
                <a16:creationId xmlns:a16="http://schemas.microsoft.com/office/drawing/2014/main" id="{CE2803F7-C461-442C-A7A7-98ABAB7976AB}"/>
              </a:ext>
            </a:extLst>
          </p:cNvPr>
          <p:cNvSpPr>
            <a:spLocks noGrp="1"/>
          </p:cNvSpPr>
          <p:nvPr>
            <p:ph idx="1"/>
          </p:nvPr>
        </p:nvSpPr>
        <p:spPr>
          <a:xfrm>
            <a:off x="838200" y="1294075"/>
            <a:ext cx="10982325" cy="5821100"/>
          </a:xfrm>
        </p:spPr>
        <p:txBody>
          <a:bodyPr>
            <a:normAutofit/>
          </a:bodyPr>
          <a:lstStyle/>
          <a:p>
            <a:pPr marL="0" indent="0" algn="just">
              <a:lnSpc>
                <a:spcPct val="100000"/>
              </a:lnSpc>
              <a:buNone/>
            </a:pPr>
            <a:r>
              <a:rPr lang="pl-PL" sz="2600" dirty="0">
                <a:solidFill>
                  <a:schemeClr val="accent2"/>
                </a:solidFill>
                <a:latin typeface="Century Gothic" panose="020B0502020202020204" pitchFamily="34" charset="0"/>
              </a:rPr>
              <a:t>Zasady prawa karnego</a:t>
            </a:r>
          </a:p>
          <a:p>
            <a:pPr lvl="1" algn="just">
              <a:lnSpc>
                <a:spcPct val="100000"/>
              </a:lnSpc>
            </a:pPr>
            <a:r>
              <a:rPr lang="pl-PL" sz="2200" i="1" dirty="0">
                <a:solidFill>
                  <a:schemeClr val="accent1"/>
                </a:solidFill>
                <a:latin typeface="Century Gothic" panose="020B0502020202020204" pitchFamily="34" charset="0"/>
              </a:rPr>
              <a:t>nullum crimen sine lege</a:t>
            </a:r>
          </a:p>
          <a:p>
            <a:pPr lvl="2" algn="just">
              <a:lnSpc>
                <a:spcPct val="100000"/>
              </a:lnSpc>
            </a:pPr>
            <a:r>
              <a:rPr lang="pl-PL" sz="1800" dirty="0">
                <a:latin typeface="Century Gothic" panose="020B0502020202020204" pitchFamily="34" charset="0"/>
              </a:rPr>
              <a:t>dosłownie: nie ma przestępstwa bez ustawy</a:t>
            </a:r>
          </a:p>
          <a:p>
            <a:pPr lvl="2" algn="just">
              <a:lnSpc>
                <a:spcPct val="100000"/>
              </a:lnSpc>
            </a:pPr>
            <a:r>
              <a:rPr lang="pl-PL" sz="1800" dirty="0">
                <a:latin typeface="Century Gothic" panose="020B0502020202020204" pitchFamily="34" charset="0"/>
              </a:rPr>
              <a:t>ujęta w Kodeksie karnym oraz w Konstytucji RP (+ klauzula norymberska)</a:t>
            </a:r>
          </a:p>
          <a:p>
            <a:pPr lvl="2" algn="just">
              <a:lnSpc>
                <a:spcPct val="100000"/>
              </a:lnSpc>
            </a:pPr>
            <a:r>
              <a:rPr lang="pl-PL" sz="1800" dirty="0">
                <a:latin typeface="Century Gothic" panose="020B0502020202020204" pitchFamily="34" charset="0"/>
              </a:rPr>
              <a:t>art. 1 par. 1 k.k.: „Odpowiedzialności karnej podlega ten tylko, kto popełnia czyn zabroniony pod groźbą kary przez ustawę obowiązującą w czasie jego popełnienia”</a:t>
            </a:r>
          </a:p>
          <a:p>
            <a:pPr lvl="2" algn="just">
              <a:lnSpc>
                <a:spcPct val="100000"/>
              </a:lnSpc>
            </a:pPr>
            <a:r>
              <a:rPr lang="pl-PL" sz="1800" dirty="0">
                <a:latin typeface="Century Gothic" panose="020B0502020202020204" pitchFamily="34" charset="0"/>
              </a:rPr>
              <a:t>art. 42 ust. 1 Konstytucji: „Odpowiedzialności karnej podlega ten tylko, kto dopuścił się czynu zabronionego pod groźbą kary przez ustawę obowiązującą w czasie jego popełnienia. Zasada ta nie stoi na przeszkodzie ukaraniu za czyn, który w czasie jego popełnienia stanowił przestępstwo w myśl prawa międzynarodowego”</a:t>
            </a:r>
          </a:p>
          <a:p>
            <a:pPr lvl="2" algn="just">
              <a:lnSpc>
                <a:spcPct val="100000"/>
              </a:lnSpc>
            </a:pPr>
            <a:r>
              <a:rPr lang="pl-PL" sz="1800" dirty="0">
                <a:latin typeface="Century Gothic" panose="020B0502020202020204" pitchFamily="34" charset="0"/>
              </a:rPr>
              <a:t>dlaczego ta sama zasada znajduje się nad dwóch poziomach hierarchii źródeł prawa?</a:t>
            </a:r>
          </a:p>
        </p:txBody>
      </p:sp>
      <p:pic>
        <p:nvPicPr>
          <p:cNvPr id="7" name="Obraz 6">
            <a:extLst>
              <a:ext uri="{FF2B5EF4-FFF2-40B4-BE49-F238E27FC236}">
                <a16:creationId xmlns:a16="http://schemas.microsoft.com/office/drawing/2014/main" id="{1CD8C6B8-CB3D-4D52-8D51-1117DB0BFB35}"/>
              </a:ext>
            </a:extLst>
          </p:cNvPr>
          <p:cNvPicPr>
            <a:picLocks noChangeAspect="1"/>
          </p:cNvPicPr>
          <p:nvPr/>
        </p:nvPicPr>
        <p:blipFill>
          <a:blip r:embed="rId2"/>
          <a:stretch>
            <a:fillRect/>
          </a:stretch>
        </p:blipFill>
        <p:spPr>
          <a:xfrm>
            <a:off x="8872963" y="-1"/>
            <a:ext cx="3319038" cy="1533525"/>
          </a:xfrm>
          <a:prstGeom prst="rect">
            <a:avLst/>
          </a:prstGeom>
        </p:spPr>
      </p:pic>
    </p:spTree>
    <p:extLst>
      <p:ext uri="{BB962C8B-B14F-4D97-AF65-F5344CB8AC3E}">
        <p14:creationId xmlns:p14="http://schemas.microsoft.com/office/powerpoint/2010/main" val="1990446478"/>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11F9223D-6458-4777-9302-C8FCB3B0920A}"/>
              </a:ext>
            </a:extLst>
          </p:cNvPr>
          <p:cNvSpPr>
            <a:spLocks noGrp="1"/>
          </p:cNvSpPr>
          <p:nvPr>
            <p:ph type="title"/>
          </p:nvPr>
        </p:nvSpPr>
        <p:spPr>
          <a:xfrm>
            <a:off x="838200" y="207961"/>
            <a:ext cx="10515600" cy="1325563"/>
          </a:xfrm>
        </p:spPr>
        <p:txBody>
          <a:bodyPr>
            <a:normAutofit/>
          </a:bodyPr>
          <a:lstStyle/>
          <a:p>
            <a:r>
              <a:rPr lang="pl-PL" sz="3600" dirty="0">
                <a:solidFill>
                  <a:schemeClr val="accent1"/>
                </a:solidFill>
                <a:latin typeface="Century Gothic" panose="020B0502020202020204" pitchFamily="34" charset="0"/>
              </a:rPr>
              <a:t>Prawo karne</a:t>
            </a:r>
            <a:endParaRPr lang="de-DE" sz="3600" dirty="0">
              <a:solidFill>
                <a:schemeClr val="accent1"/>
              </a:solidFill>
              <a:latin typeface="Century Gothic" panose="020B0502020202020204" pitchFamily="34" charset="0"/>
            </a:endParaRPr>
          </a:p>
        </p:txBody>
      </p:sp>
      <p:sp>
        <p:nvSpPr>
          <p:cNvPr id="3" name="Symbol zastępczy zawartości 2">
            <a:extLst>
              <a:ext uri="{FF2B5EF4-FFF2-40B4-BE49-F238E27FC236}">
                <a16:creationId xmlns:a16="http://schemas.microsoft.com/office/drawing/2014/main" id="{CE2803F7-C461-442C-A7A7-98ABAB7976AB}"/>
              </a:ext>
            </a:extLst>
          </p:cNvPr>
          <p:cNvSpPr>
            <a:spLocks noGrp="1"/>
          </p:cNvSpPr>
          <p:nvPr>
            <p:ph idx="1"/>
          </p:nvPr>
        </p:nvSpPr>
        <p:spPr>
          <a:xfrm>
            <a:off x="838200" y="1294075"/>
            <a:ext cx="10982325" cy="5821100"/>
          </a:xfrm>
        </p:spPr>
        <p:txBody>
          <a:bodyPr>
            <a:normAutofit/>
          </a:bodyPr>
          <a:lstStyle/>
          <a:p>
            <a:pPr marL="0" indent="0" algn="just">
              <a:lnSpc>
                <a:spcPct val="100000"/>
              </a:lnSpc>
              <a:buNone/>
            </a:pPr>
            <a:r>
              <a:rPr lang="pl-PL" sz="2600" dirty="0">
                <a:solidFill>
                  <a:schemeClr val="accent2"/>
                </a:solidFill>
                <a:latin typeface="Century Gothic" panose="020B0502020202020204" pitchFamily="34" charset="0"/>
              </a:rPr>
              <a:t>Zasady prawa karnego</a:t>
            </a:r>
          </a:p>
          <a:p>
            <a:pPr lvl="1" algn="just">
              <a:lnSpc>
                <a:spcPct val="100000"/>
              </a:lnSpc>
            </a:pPr>
            <a:r>
              <a:rPr lang="pl-PL" sz="2200" i="1" dirty="0">
                <a:solidFill>
                  <a:schemeClr val="accent1"/>
                </a:solidFill>
                <a:latin typeface="Century Gothic" panose="020B0502020202020204" pitchFamily="34" charset="0"/>
              </a:rPr>
              <a:t>nullum crimen sine lege</a:t>
            </a:r>
            <a:r>
              <a:rPr lang="pl-PL" sz="2200" dirty="0">
                <a:solidFill>
                  <a:schemeClr val="accent1"/>
                </a:solidFill>
                <a:latin typeface="Century Gothic" panose="020B0502020202020204" pitchFamily="34" charset="0"/>
              </a:rPr>
              <a:t> – dyrektywy szczegółowe</a:t>
            </a:r>
          </a:p>
          <a:p>
            <a:pPr lvl="2" algn="just">
              <a:lnSpc>
                <a:spcPct val="100000"/>
              </a:lnSpc>
            </a:pPr>
            <a:r>
              <a:rPr lang="pl-PL" sz="1800" i="1" dirty="0" err="1">
                <a:latin typeface="Century Gothic" panose="020B0502020202020204" pitchFamily="34" charset="0"/>
              </a:rPr>
              <a:t>n.c.s.l</a:t>
            </a:r>
            <a:r>
              <a:rPr lang="pl-PL" sz="1800" i="1" dirty="0">
                <a:latin typeface="Century Gothic" panose="020B0502020202020204" pitchFamily="34" charset="0"/>
              </a:rPr>
              <a:t>. </a:t>
            </a:r>
            <a:r>
              <a:rPr lang="pl-PL" sz="1800" i="1" dirty="0" err="1">
                <a:latin typeface="Century Gothic" panose="020B0502020202020204" pitchFamily="34" charset="0"/>
              </a:rPr>
              <a:t>scripta</a:t>
            </a:r>
            <a:r>
              <a:rPr lang="pl-PL" sz="1800" dirty="0">
                <a:latin typeface="Century Gothic" panose="020B0502020202020204" pitchFamily="34" charset="0"/>
              </a:rPr>
              <a:t> – ustawa w sensie formalnym jako źródło prawa karnego</a:t>
            </a:r>
            <a:endParaRPr lang="pl-PL" sz="1800" i="1" dirty="0">
              <a:latin typeface="Century Gothic" panose="020B0502020202020204" pitchFamily="34" charset="0"/>
            </a:endParaRPr>
          </a:p>
          <a:p>
            <a:pPr lvl="2" algn="just">
              <a:lnSpc>
                <a:spcPct val="100000"/>
              </a:lnSpc>
            </a:pPr>
            <a:r>
              <a:rPr lang="pl-PL" sz="1800" i="1" dirty="0" err="1">
                <a:latin typeface="Century Gothic" panose="020B0502020202020204" pitchFamily="34" charset="0"/>
              </a:rPr>
              <a:t>n.c.s.l</a:t>
            </a:r>
            <a:r>
              <a:rPr lang="pl-PL" sz="1800" i="1" dirty="0">
                <a:latin typeface="Century Gothic" panose="020B0502020202020204" pitchFamily="34" charset="0"/>
              </a:rPr>
              <a:t>. stricta</a:t>
            </a:r>
            <a:r>
              <a:rPr lang="pl-PL" sz="1800" dirty="0">
                <a:latin typeface="Century Gothic" panose="020B0502020202020204" pitchFamily="34" charset="0"/>
              </a:rPr>
              <a:t> – zakaz wykładni rozszerzającej i analogii na niekorzyść sprawcy</a:t>
            </a:r>
          </a:p>
          <a:p>
            <a:pPr lvl="3" algn="just">
              <a:lnSpc>
                <a:spcPct val="100000"/>
              </a:lnSpc>
            </a:pPr>
            <a:r>
              <a:rPr lang="pl-PL" sz="1600" dirty="0">
                <a:latin typeface="Century Gothic" panose="020B0502020202020204" pitchFamily="34" charset="0"/>
              </a:rPr>
              <a:t>problem „</a:t>
            </a:r>
            <a:r>
              <a:rPr lang="pl-PL" sz="1600" dirty="0" err="1">
                <a:latin typeface="Century Gothic" panose="020B0502020202020204" pitchFamily="34" charset="0"/>
              </a:rPr>
              <a:t>półanalogii</a:t>
            </a:r>
            <a:r>
              <a:rPr lang="pl-PL" sz="1600" dirty="0">
                <a:latin typeface="Century Gothic" panose="020B0502020202020204" pitchFamily="34" charset="0"/>
              </a:rPr>
              <a:t>”</a:t>
            </a:r>
          </a:p>
          <a:p>
            <a:pPr lvl="2" algn="just">
              <a:lnSpc>
                <a:spcPct val="100000"/>
              </a:lnSpc>
            </a:pPr>
            <a:r>
              <a:rPr lang="pl-PL" sz="1800" i="1" dirty="0" err="1">
                <a:latin typeface="Century Gothic" panose="020B0502020202020204" pitchFamily="34" charset="0"/>
              </a:rPr>
              <a:t>n.c.s.l</a:t>
            </a:r>
            <a:r>
              <a:rPr lang="pl-PL" sz="1800" i="1" dirty="0">
                <a:latin typeface="Century Gothic" panose="020B0502020202020204" pitchFamily="34" charset="0"/>
              </a:rPr>
              <a:t>. certa</a:t>
            </a:r>
            <a:r>
              <a:rPr lang="pl-PL" sz="1800" dirty="0">
                <a:latin typeface="Century Gothic" panose="020B0502020202020204" pitchFamily="34" charset="0"/>
              </a:rPr>
              <a:t> – nakaz maksymalnie precyzyjnego określania znamion</a:t>
            </a:r>
          </a:p>
          <a:p>
            <a:pPr lvl="3" algn="just">
              <a:lnSpc>
                <a:spcPct val="100000"/>
              </a:lnSpc>
            </a:pPr>
            <a:r>
              <a:rPr lang="pl-PL" sz="1600" dirty="0">
                <a:latin typeface="Century Gothic" panose="020B0502020202020204" pitchFamily="34" charset="0"/>
              </a:rPr>
              <a:t>nie ma precyzji „absolutnej”</a:t>
            </a:r>
          </a:p>
          <a:p>
            <a:pPr lvl="2" algn="just">
              <a:lnSpc>
                <a:spcPct val="100000"/>
              </a:lnSpc>
            </a:pPr>
            <a:r>
              <a:rPr lang="pl-PL" sz="1800" i="1" dirty="0" err="1">
                <a:latin typeface="Century Gothic" panose="020B0502020202020204" pitchFamily="34" charset="0"/>
              </a:rPr>
              <a:t>n.c.s.l</a:t>
            </a:r>
            <a:r>
              <a:rPr lang="pl-PL" sz="1800" i="1" dirty="0">
                <a:latin typeface="Century Gothic" panose="020B0502020202020204" pitchFamily="34" charset="0"/>
              </a:rPr>
              <a:t>. </a:t>
            </a:r>
            <a:r>
              <a:rPr lang="pl-PL" sz="1800" i="1" dirty="0" err="1">
                <a:latin typeface="Century Gothic" panose="020B0502020202020204" pitchFamily="34" charset="0"/>
              </a:rPr>
              <a:t>praevia</a:t>
            </a:r>
            <a:r>
              <a:rPr lang="pl-PL" sz="1800" dirty="0">
                <a:latin typeface="Century Gothic" panose="020B0502020202020204" pitchFamily="34" charset="0"/>
              </a:rPr>
              <a:t> – zakaz kryminalizacji wstecznej (</a:t>
            </a:r>
            <a:r>
              <a:rPr lang="pl-PL" sz="1800" i="1" dirty="0">
                <a:latin typeface="Century Gothic" panose="020B0502020202020204" pitchFamily="34" charset="0"/>
              </a:rPr>
              <a:t>ex post facto </a:t>
            </a:r>
            <a:r>
              <a:rPr lang="pl-PL" sz="1800" i="1" dirty="0" err="1">
                <a:latin typeface="Century Gothic" panose="020B0502020202020204" pitchFamily="34" charset="0"/>
              </a:rPr>
              <a:t>offences</a:t>
            </a:r>
            <a:r>
              <a:rPr lang="pl-PL" sz="1800" dirty="0">
                <a:latin typeface="Century Gothic" panose="020B0502020202020204" pitchFamily="34" charset="0"/>
              </a:rPr>
              <a:t>)</a:t>
            </a:r>
            <a:endParaRPr lang="pl-PL" sz="1800" i="1" dirty="0">
              <a:latin typeface="Century Gothic" panose="020B0502020202020204" pitchFamily="34" charset="0"/>
            </a:endParaRPr>
          </a:p>
        </p:txBody>
      </p:sp>
      <p:pic>
        <p:nvPicPr>
          <p:cNvPr id="7" name="Obraz 6">
            <a:extLst>
              <a:ext uri="{FF2B5EF4-FFF2-40B4-BE49-F238E27FC236}">
                <a16:creationId xmlns:a16="http://schemas.microsoft.com/office/drawing/2014/main" id="{1CD8C6B8-CB3D-4D52-8D51-1117DB0BFB35}"/>
              </a:ext>
            </a:extLst>
          </p:cNvPr>
          <p:cNvPicPr>
            <a:picLocks noChangeAspect="1"/>
          </p:cNvPicPr>
          <p:nvPr/>
        </p:nvPicPr>
        <p:blipFill>
          <a:blip r:embed="rId2"/>
          <a:stretch>
            <a:fillRect/>
          </a:stretch>
        </p:blipFill>
        <p:spPr>
          <a:xfrm>
            <a:off x="8872963" y="-1"/>
            <a:ext cx="3319038" cy="1533525"/>
          </a:xfrm>
          <a:prstGeom prst="rect">
            <a:avLst/>
          </a:prstGeom>
        </p:spPr>
      </p:pic>
    </p:spTree>
    <p:extLst>
      <p:ext uri="{BB962C8B-B14F-4D97-AF65-F5344CB8AC3E}">
        <p14:creationId xmlns:p14="http://schemas.microsoft.com/office/powerpoint/2010/main" val="2066586837"/>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11F9223D-6458-4777-9302-C8FCB3B0920A}"/>
              </a:ext>
            </a:extLst>
          </p:cNvPr>
          <p:cNvSpPr>
            <a:spLocks noGrp="1"/>
          </p:cNvSpPr>
          <p:nvPr>
            <p:ph type="title"/>
          </p:nvPr>
        </p:nvSpPr>
        <p:spPr>
          <a:xfrm>
            <a:off x="838200" y="207961"/>
            <a:ext cx="10515600" cy="1325563"/>
          </a:xfrm>
        </p:spPr>
        <p:txBody>
          <a:bodyPr>
            <a:normAutofit/>
          </a:bodyPr>
          <a:lstStyle/>
          <a:p>
            <a:r>
              <a:rPr lang="pl-PL" sz="3600" dirty="0">
                <a:solidFill>
                  <a:schemeClr val="accent1"/>
                </a:solidFill>
                <a:latin typeface="Century Gothic" panose="020B0502020202020204" pitchFamily="34" charset="0"/>
              </a:rPr>
              <a:t>Prawo karne</a:t>
            </a:r>
            <a:endParaRPr lang="de-DE" sz="3600" dirty="0">
              <a:solidFill>
                <a:schemeClr val="accent1"/>
              </a:solidFill>
              <a:latin typeface="Century Gothic" panose="020B0502020202020204" pitchFamily="34" charset="0"/>
            </a:endParaRPr>
          </a:p>
        </p:txBody>
      </p:sp>
      <p:sp>
        <p:nvSpPr>
          <p:cNvPr id="3" name="Symbol zastępczy zawartości 2">
            <a:extLst>
              <a:ext uri="{FF2B5EF4-FFF2-40B4-BE49-F238E27FC236}">
                <a16:creationId xmlns:a16="http://schemas.microsoft.com/office/drawing/2014/main" id="{CE2803F7-C461-442C-A7A7-98ABAB7976AB}"/>
              </a:ext>
            </a:extLst>
          </p:cNvPr>
          <p:cNvSpPr>
            <a:spLocks noGrp="1"/>
          </p:cNvSpPr>
          <p:nvPr>
            <p:ph idx="1"/>
          </p:nvPr>
        </p:nvSpPr>
        <p:spPr>
          <a:xfrm>
            <a:off x="838200" y="1294075"/>
            <a:ext cx="10982325" cy="5821100"/>
          </a:xfrm>
        </p:spPr>
        <p:txBody>
          <a:bodyPr>
            <a:normAutofit/>
          </a:bodyPr>
          <a:lstStyle/>
          <a:p>
            <a:pPr marL="0" indent="0" algn="just">
              <a:lnSpc>
                <a:spcPct val="100000"/>
              </a:lnSpc>
              <a:buNone/>
            </a:pPr>
            <a:r>
              <a:rPr lang="pl-PL" sz="2600" dirty="0">
                <a:solidFill>
                  <a:schemeClr val="accent2"/>
                </a:solidFill>
                <a:latin typeface="Century Gothic" panose="020B0502020202020204" pitchFamily="34" charset="0"/>
              </a:rPr>
              <a:t>Zasady prawa karnego</a:t>
            </a:r>
          </a:p>
          <a:p>
            <a:pPr lvl="1" algn="just">
              <a:lnSpc>
                <a:spcPct val="100000"/>
              </a:lnSpc>
            </a:pPr>
            <a:r>
              <a:rPr lang="pl-PL" sz="2200" i="1" dirty="0" err="1">
                <a:solidFill>
                  <a:schemeClr val="accent1"/>
                </a:solidFill>
                <a:latin typeface="Century Gothic" panose="020B0502020202020204" pitchFamily="34" charset="0"/>
              </a:rPr>
              <a:t>nulla</a:t>
            </a:r>
            <a:r>
              <a:rPr lang="pl-PL" sz="2200" i="1" dirty="0">
                <a:solidFill>
                  <a:schemeClr val="accent1"/>
                </a:solidFill>
                <a:latin typeface="Century Gothic" panose="020B0502020202020204" pitchFamily="34" charset="0"/>
              </a:rPr>
              <a:t> poena sine lege</a:t>
            </a:r>
            <a:endParaRPr lang="pl-PL" sz="2200" dirty="0">
              <a:solidFill>
                <a:schemeClr val="accent1"/>
              </a:solidFill>
              <a:latin typeface="Century Gothic" panose="020B0502020202020204" pitchFamily="34" charset="0"/>
            </a:endParaRPr>
          </a:p>
          <a:p>
            <a:pPr lvl="2" algn="just">
              <a:lnSpc>
                <a:spcPct val="100000"/>
              </a:lnSpc>
            </a:pPr>
            <a:r>
              <a:rPr lang="pl-PL" sz="1800" dirty="0">
                <a:latin typeface="Century Gothic" panose="020B0502020202020204" pitchFamily="34" charset="0"/>
              </a:rPr>
              <a:t>nakaz ustawowego sprecyzowania kary grożącej za dany typ przestępstwa</a:t>
            </a:r>
          </a:p>
          <a:p>
            <a:pPr lvl="2" algn="just">
              <a:lnSpc>
                <a:spcPct val="100000"/>
              </a:lnSpc>
            </a:pPr>
            <a:r>
              <a:rPr lang="pl-PL" sz="1800" dirty="0">
                <a:latin typeface="Century Gothic" panose="020B0502020202020204" pitchFamily="34" charset="0"/>
              </a:rPr>
              <a:t>obowiązek posługiwania się przez ustawodawcę sankcjami względnie oznaczonymi</a:t>
            </a:r>
          </a:p>
          <a:p>
            <a:pPr lvl="3" algn="just">
              <a:lnSpc>
                <a:spcPct val="100000"/>
              </a:lnSpc>
            </a:pPr>
            <a:r>
              <a:rPr lang="pl-PL" sz="1600" dirty="0">
                <a:latin typeface="Century Gothic" panose="020B0502020202020204" pitchFamily="34" charset="0"/>
              </a:rPr>
              <a:t>alternatywy: bezwzględnie oznaczona, bezwzględnie nieoznaczona, względnie nieoznaczona</a:t>
            </a:r>
          </a:p>
        </p:txBody>
      </p:sp>
      <p:pic>
        <p:nvPicPr>
          <p:cNvPr id="7" name="Obraz 6">
            <a:extLst>
              <a:ext uri="{FF2B5EF4-FFF2-40B4-BE49-F238E27FC236}">
                <a16:creationId xmlns:a16="http://schemas.microsoft.com/office/drawing/2014/main" id="{1CD8C6B8-CB3D-4D52-8D51-1117DB0BFB35}"/>
              </a:ext>
            </a:extLst>
          </p:cNvPr>
          <p:cNvPicPr>
            <a:picLocks noChangeAspect="1"/>
          </p:cNvPicPr>
          <p:nvPr/>
        </p:nvPicPr>
        <p:blipFill>
          <a:blip r:embed="rId2"/>
          <a:stretch>
            <a:fillRect/>
          </a:stretch>
        </p:blipFill>
        <p:spPr>
          <a:xfrm>
            <a:off x="8872963" y="-1"/>
            <a:ext cx="3319038" cy="1533525"/>
          </a:xfrm>
          <a:prstGeom prst="rect">
            <a:avLst/>
          </a:prstGeom>
        </p:spPr>
      </p:pic>
    </p:spTree>
    <p:extLst>
      <p:ext uri="{BB962C8B-B14F-4D97-AF65-F5344CB8AC3E}">
        <p14:creationId xmlns:p14="http://schemas.microsoft.com/office/powerpoint/2010/main" val="376822102"/>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11F9223D-6458-4777-9302-C8FCB3B0920A}"/>
              </a:ext>
            </a:extLst>
          </p:cNvPr>
          <p:cNvSpPr>
            <a:spLocks noGrp="1"/>
          </p:cNvSpPr>
          <p:nvPr>
            <p:ph type="title"/>
          </p:nvPr>
        </p:nvSpPr>
        <p:spPr>
          <a:xfrm>
            <a:off x="838200" y="207961"/>
            <a:ext cx="10515600" cy="1325563"/>
          </a:xfrm>
        </p:spPr>
        <p:txBody>
          <a:bodyPr>
            <a:normAutofit/>
          </a:bodyPr>
          <a:lstStyle/>
          <a:p>
            <a:r>
              <a:rPr lang="pl-PL" sz="3600" dirty="0">
                <a:solidFill>
                  <a:schemeClr val="accent1"/>
                </a:solidFill>
                <a:latin typeface="Century Gothic" panose="020B0502020202020204" pitchFamily="34" charset="0"/>
              </a:rPr>
              <a:t>Prawo karne</a:t>
            </a:r>
            <a:endParaRPr lang="de-DE" sz="3600" dirty="0">
              <a:solidFill>
                <a:schemeClr val="accent1"/>
              </a:solidFill>
              <a:latin typeface="Century Gothic" panose="020B0502020202020204" pitchFamily="34" charset="0"/>
            </a:endParaRPr>
          </a:p>
        </p:txBody>
      </p:sp>
      <p:sp>
        <p:nvSpPr>
          <p:cNvPr id="3" name="Symbol zastępczy zawartości 2">
            <a:extLst>
              <a:ext uri="{FF2B5EF4-FFF2-40B4-BE49-F238E27FC236}">
                <a16:creationId xmlns:a16="http://schemas.microsoft.com/office/drawing/2014/main" id="{CE2803F7-C461-442C-A7A7-98ABAB7976AB}"/>
              </a:ext>
            </a:extLst>
          </p:cNvPr>
          <p:cNvSpPr>
            <a:spLocks noGrp="1"/>
          </p:cNvSpPr>
          <p:nvPr>
            <p:ph idx="1"/>
          </p:nvPr>
        </p:nvSpPr>
        <p:spPr>
          <a:xfrm>
            <a:off x="838200" y="1294075"/>
            <a:ext cx="10982325" cy="5821100"/>
          </a:xfrm>
        </p:spPr>
        <p:txBody>
          <a:bodyPr>
            <a:normAutofit/>
          </a:bodyPr>
          <a:lstStyle/>
          <a:p>
            <a:pPr marL="0" indent="0" algn="just">
              <a:lnSpc>
                <a:spcPct val="100000"/>
              </a:lnSpc>
              <a:buNone/>
            </a:pPr>
            <a:r>
              <a:rPr lang="pl-PL" sz="2600" dirty="0">
                <a:solidFill>
                  <a:schemeClr val="accent2"/>
                </a:solidFill>
                <a:latin typeface="Century Gothic" panose="020B0502020202020204" pitchFamily="34" charset="0"/>
              </a:rPr>
              <a:t>Zasady prawa karnego</a:t>
            </a:r>
          </a:p>
          <a:p>
            <a:pPr lvl="1" algn="just">
              <a:lnSpc>
                <a:spcPct val="100000"/>
              </a:lnSpc>
            </a:pPr>
            <a:r>
              <a:rPr lang="pl-PL" sz="2200" i="1" dirty="0">
                <a:solidFill>
                  <a:schemeClr val="accent1"/>
                </a:solidFill>
                <a:latin typeface="Century Gothic" panose="020B0502020202020204" pitchFamily="34" charset="0"/>
              </a:rPr>
              <a:t>nullum crimen sine </a:t>
            </a:r>
            <a:r>
              <a:rPr lang="pl-PL" sz="2200" i="1" dirty="0" err="1">
                <a:solidFill>
                  <a:schemeClr val="accent1"/>
                </a:solidFill>
                <a:latin typeface="Century Gothic" panose="020B0502020202020204" pitchFamily="34" charset="0"/>
              </a:rPr>
              <a:t>periculo</a:t>
            </a:r>
            <a:r>
              <a:rPr lang="pl-PL" sz="2200" i="1" dirty="0">
                <a:solidFill>
                  <a:schemeClr val="accent1"/>
                </a:solidFill>
                <a:latin typeface="Century Gothic" panose="020B0502020202020204" pitchFamily="34" charset="0"/>
              </a:rPr>
              <a:t> </a:t>
            </a:r>
            <a:r>
              <a:rPr lang="pl-PL" sz="2200" i="1" dirty="0" err="1">
                <a:solidFill>
                  <a:schemeClr val="accent1"/>
                </a:solidFill>
                <a:latin typeface="Century Gothic" panose="020B0502020202020204" pitchFamily="34" charset="0"/>
              </a:rPr>
              <a:t>sociali</a:t>
            </a:r>
            <a:endParaRPr lang="pl-PL" sz="2200" i="1" dirty="0">
              <a:solidFill>
                <a:schemeClr val="accent1"/>
              </a:solidFill>
              <a:latin typeface="Century Gothic" panose="020B0502020202020204" pitchFamily="34" charset="0"/>
            </a:endParaRPr>
          </a:p>
          <a:p>
            <a:pPr lvl="2" algn="just">
              <a:lnSpc>
                <a:spcPct val="100000"/>
              </a:lnSpc>
            </a:pPr>
            <a:r>
              <a:rPr lang="pl-PL" sz="1800" dirty="0">
                <a:latin typeface="Century Gothic" panose="020B0502020202020204" pitchFamily="34" charset="0"/>
              </a:rPr>
              <a:t>nie ma przestępstwa bez społecznej szkodliwości czynu</a:t>
            </a:r>
          </a:p>
          <a:p>
            <a:pPr lvl="2" algn="just">
              <a:lnSpc>
                <a:spcPct val="100000"/>
              </a:lnSpc>
            </a:pPr>
            <a:r>
              <a:rPr lang="pl-PL" sz="1800" dirty="0">
                <a:latin typeface="Century Gothic" panose="020B0502020202020204" pitchFamily="34" charset="0"/>
              </a:rPr>
              <a:t>dotyczy to zarówno całej klasy zachowań, jak i konkretnego czynu (jego karygodności)</a:t>
            </a:r>
          </a:p>
          <a:p>
            <a:pPr lvl="1" algn="just">
              <a:lnSpc>
                <a:spcPct val="100000"/>
              </a:lnSpc>
            </a:pPr>
            <a:r>
              <a:rPr lang="pl-PL" sz="2200" i="1" dirty="0">
                <a:solidFill>
                  <a:schemeClr val="accent1"/>
                </a:solidFill>
                <a:latin typeface="Century Gothic" panose="020B0502020202020204" pitchFamily="34" charset="0"/>
              </a:rPr>
              <a:t>nullum crimen sine culpa</a:t>
            </a:r>
          </a:p>
          <a:p>
            <a:pPr lvl="2" algn="just">
              <a:lnSpc>
                <a:spcPct val="100000"/>
              </a:lnSpc>
            </a:pPr>
            <a:r>
              <a:rPr lang="pl-PL" sz="1800" dirty="0">
                <a:latin typeface="Century Gothic" panose="020B0502020202020204" pitchFamily="34" charset="0"/>
              </a:rPr>
              <a:t>nie ma przestępstwa bez winy</a:t>
            </a:r>
          </a:p>
          <a:p>
            <a:pPr lvl="1" algn="just">
              <a:lnSpc>
                <a:spcPct val="100000"/>
              </a:lnSpc>
            </a:pPr>
            <a:r>
              <a:rPr lang="pl-PL" sz="2200" dirty="0">
                <a:solidFill>
                  <a:schemeClr val="accent1"/>
                </a:solidFill>
                <a:latin typeface="Century Gothic" panose="020B0502020202020204" pitchFamily="34" charset="0"/>
              </a:rPr>
              <a:t>zasada humanitaryzmu</a:t>
            </a:r>
          </a:p>
          <a:p>
            <a:pPr lvl="2" algn="just">
              <a:lnSpc>
                <a:spcPct val="100000"/>
              </a:lnSpc>
            </a:pPr>
            <a:r>
              <a:rPr lang="pl-PL" sz="1800" dirty="0">
                <a:latin typeface="Century Gothic" panose="020B0502020202020204" pitchFamily="34" charset="0"/>
              </a:rPr>
              <a:t>naczelna dyrektywa stosowania kar i innych środków przewidzianych w kodeksie karnym; polega na minimalizowaniu cierpień, dolegliwości zadawanych przy stosowaniu kar oraz wymierzanie ich w koniecznych granicach</a:t>
            </a:r>
          </a:p>
          <a:p>
            <a:pPr lvl="2" algn="just">
              <a:lnSpc>
                <a:spcPct val="100000"/>
              </a:lnSpc>
            </a:pPr>
            <a:r>
              <a:rPr lang="pl-PL" sz="1800" dirty="0">
                <a:latin typeface="Century Gothic" panose="020B0502020202020204" pitchFamily="34" charset="0"/>
              </a:rPr>
              <a:t>art. 3 EKPC, 30, 40-41 Konstytucji RP, 3 k.k.</a:t>
            </a:r>
          </a:p>
        </p:txBody>
      </p:sp>
      <p:pic>
        <p:nvPicPr>
          <p:cNvPr id="7" name="Obraz 6">
            <a:extLst>
              <a:ext uri="{FF2B5EF4-FFF2-40B4-BE49-F238E27FC236}">
                <a16:creationId xmlns:a16="http://schemas.microsoft.com/office/drawing/2014/main" id="{1CD8C6B8-CB3D-4D52-8D51-1117DB0BFB35}"/>
              </a:ext>
            </a:extLst>
          </p:cNvPr>
          <p:cNvPicPr>
            <a:picLocks noChangeAspect="1"/>
          </p:cNvPicPr>
          <p:nvPr/>
        </p:nvPicPr>
        <p:blipFill>
          <a:blip r:embed="rId2"/>
          <a:stretch>
            <a:fillRect/>
          </a:stretch>
        </p:blipFill>
        <p:spPr>
          <a:xfrm>
            <a:off x="8872963" y="-1"/>
            <a:ext cx="3319038" cy="1533525"/>
          </a:xfrm>
          <a:prstGeom prst="rect">
            <a:avLst/>
          </a:prstGeom>
        </p:spPr>
      </p:pic>
    </p:spTree>
    <p:extLst>
      <p:ext uri="{BB962C8B-B14F-4D97-AF65-F5344CB8AC3E}">
        <p14:creationId xmlns:p14="http://schemas.microsoft.com/office/powerpoint/2010/main" val="1064279727"/>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11F9223D-6458-4777-9302-C8FCB3B0920A}"/>
              </a:ext>
            </a:extLst>
          </p:cNvPr>
          <p:cNvSpPr>
            <a:spLocks noGrp="1"/>
          </p:cNvSpPr>
          <p:nvPr>
            <p:ph type="title"/>
          </p:nvPr>
        </p:nvSpPr>
        <p:spPr>
          <a:xfrm>
            <a:off x="838200" y="207961"/>
            <a:ext cx="10515600" cy="1325563"/>
          </a:xfrm>
        </p:spPr>
        <p:txBody>
          <a:bodyPr>
            <a:normAutofit/>
          </a:bodyPr>
          <a:lstStyle/>
          <a:p>
            <a:r>
              <a:rPr lang="pl-PL" sz="3600" dirty="0">
                <a:solidFill>
                  <a:schemeClr val="accent1"/>
                </a:solidFill>
                <a:latin typeface="Century Gothic" panose="020B0502020202020204" pitchFamily="34" charset="0"/>
              </a:rPr>
              <a:t>Prawo karne</a:t>
            </a:r>
            <a:endParaRPr lang="de-DE" sz="3600" dirty="0">
              <a:solidFill>
                <a:schemeClr val="accent1"/>
              </a:solidFill>
              <a:latin typeface="Century Gothic" panose="020B0502020202020204" pitchFamily="34" charset="0"/>
            </a:endParaRPr>
          </a:p>
        </p:txBody>
      </p:sp>
      <p:sp>
        <p:nvSpPr>
          <p:cNvPr id="3" name="Symbol zastępczy zawartości 2">
            <a:extLst>
              <a:ext uri="{FF2B5EF4-FFF2-40B4-BE49-F238E27FC236}">
                <a16:creationId xmlns:a16="http://schemas.microsoft.com/office/drawing/2014/main" id="{CE2803F7-C461-442C-A7A7-98ABAB7976AB}"/>
              </a:ext>
            </a:extLst>
          </p:cNvPr>
          <p:cNvSpPr>
            <a:spLocks noGrp="1"/>
          </p:cNvSpPr>
          <p:nvPr>
            <p:ph idx="1"/>
          </p:nvPr>
        </p:nvSpPr>
        <p:spPr>
          <a:xfrm>
            <a:off x="838200" y="1294075"/>
            <a:ext cx="10982325" cy="5821100"/>
          </a:xfrm>
        </p:spPr>
        <p:txBody>
          <a:bodyPr>
            <a:normAutofit/>
          </a:bodyPr>
          <a:lstStyle/>
          <a:p>
            <a:pPr marL="0" indent="0" algn="just">
              <a:lnSpc>
                <a:spcPct val="100000"/>
              </a:lnSpc>
              <a:buNone/>
            </a:pPr>
            <a:r>
              <a:rPr lang="pl-PL" sz="2600" dirty="0">
                <a:solidFill>
                  <a:schemeClr val="accent2"/>
                </a:solidFill>
                <a:latin typeface="Century Gothic" panose="020B0502020202020204" pitchFamily="34" charset="0"/>
              </a:rPr>
              <a:t>Zasady prawa karnego</a:t>
            </a:r>
          </a:p>
          <a:p>
            <a:pPr lvl="1" algn="just">
              <a:lnSpc>
                <a:spcPct val="100000"/>
              </a:lnSpc>
            </a:pPr>
            <a:r>
              <a:rPr lang="pl-PL" sz="2200" dirty="0">
                <a:solidFill>
                  <a:schemeClr val="accent1"/>
                </a:solidFill>
                <a:latin typeface="Century Gothic" panose="020B0502020202020204" pitchFamily="34" charset="0"/>
              </a:rPr>
              <a:t>zasada ostateczności (</a:t>
            </a:r>
            <a:r>
              <a:rPr lang="pl-PL" sz="2200" i="1" dirty="0">
                <a:solidFill>
                  <a:schemeClr val="accent1"/>
                </a:solidFill>
                <a:latin typeface="Century Gothic" panose="020B0502020202020204" pitchFamily="34" charset="0"/>
              </a:rPr>
              <a:t>ultima ratio</a:t>
            </a:r>
            <a:r>
              <a:rPr lang="pl-PL" sz="2200" dirty="0">
                <a:solidFill>
                  <a:schemeClr val="accent1"/>
                </a:solidFill>
                <a:latin typeface="Century Gothic" panose="020B0502020202020204" pitchFamily="34" charset="0"/>
              </a:rPr>
              <a:t>) prawa karnego</a:t>
            </a:r>
          </a:p>
          <a:p>
            <a:pPr lvl="2" algn="just">
              <a:lnSpc>
                <a:spcPct val="100000"/>
              </a:lnSpc>
            </a:pPr>
            <a:r>
              <a:rPr lang="pl-PL" sz="1800" dirty="0">
                <a:latin typeface="Century Gothic" panose="020B0502020202020204" pitchFamily="34" charset="0"/>
              </a:rPr>
              <a:t>prawo karne to zło (przemoc) stosowane przez państwo wobec obywatela</a:t>
            </a:r>
          </a:p>
          <a:p>
            <a:pPr lvl="2" algn="just">
              <a:lnSpc>
                <a:spcPct val="100000"/>
              </a:lnSpc>
            </a:pPr>
            <a:r>
              <a:rPr lang="pl-PL" sz="1800" dirty="0">
                <a:latin typeface="Century Gothic" panose="020B0502020202020204" pitchFamily="34" charset="0"/>
              </a:rPr>
              <a:t>nie można go zatem stosować jako remedium na wszelkie bolączki (przynajmniej nie w demokratycznym państwie prawnym)</a:t>
            </a:r>
          </a:p>
          <a:p>
            <a:pPr lvl="2" algn="just">
              <a:lnSpc>
                <a:spcPct val="100000"/>
              </a:lnSpc>
            </a:pPr>
            <a:r>
              <a:rPr lang="pl-PL" sz="1800" dirty="0">
                <a:latin typeface="Century Gothic" panose="020B0502020202020204" pitchFamily="34" charset="0"/>
              </a:rPr>
              <a:t>obowiązek stosowania represji w ostatniej kolejności wynika z art. 2 oraz 31 ust. 3 Konstytucji</a:t>
            </a:r>
          </a:p>
          <a:p>
            <a:pPr lvl="2" algn="just">
              <a:lnSpc>
                <a:spcPct val="100000"/>
              </a:lnSpc>
            </a:pPr>
            <a:r>
              <a:rPr lang="pl-PL" sz="1800" dirty="0">
                <a:latin typeface="Century Gothic" panose="020B0502020202020204" pitchFamily="34" charset="0"/>
              </a:rPr>
              <a:t>zasada ta wiąże zarówno na etapie stanowienia, jak i stosowania prawa</a:t>
            </a:r>
          </a:p>
          <a:p>
            <a:pPr marL="457200" lvl="1" indent="0" algn="just">
              <a:lnSpc>
                <a:spcPct val="100000"/>
              </a:lnSpc>
              <a:buNone/>
            </a:pPr>
            <a:r>
              <a:rPr lang="pl-PL" sz="2200" dirty="0">
                <a:latin typeface="Century Gothic" panose="020B0502020202020204" pitchFamily="34" charset="0"/>
              </a:rPr>
              <a:t>„</a:t>
            </a:r>
            <a:r>
              <a:rPr lang="pl-PL" sz="1800" dirty="0">
                <a:latin typeface="Century Gothic" panose="020B0502020202020204" pitchFamily="34" charset="0"/>
              </a:rPr>
              <a:t>Jeśli (…) jakieś zjawisko pojawia czy wprost szerzy się w sposób, który alarmuje świadomość prawną, ujawniając jego społeczne niebezpieczeństwo, to w pierwszym rzędzie sięgać należy do źródeł tego zjawiska – wiedzieli już o tym dobrze pisarze okresu Oświecenia – i badać, czy drogą zasypania tych źródeł nie można usunąć tego, co z nich wypływa. A dopiero gdy to jest rzeczą niemożliwą, czyli gdy nie tylko można karać, ale i trzeba karać, bo innego sposobu zabezpieczenia nie ma, wtedy dopiero można myśleć o normie karnej, zdając sobie sprawę z tego, iż jej efektywność jest wprost proporcjonalna do intensywności owocnego ścigania”</a:t>
            </a:r>
          </a:p>
          <a:p>
            <a:pPr marL="457200" lvl="1" indent="0" algn="r">
              <a:lnSpc>
                <a:spcPct val="100000"/>
              </a:lnSpc>
              <a:buNone/>
            </a:pPr>
            <a:r>
              <a:rPr lang="pl-PL" sz="1600" dirty="0">
                <a:latin typeface="Century Gothic" panose="020B0502020202020204" pitchFamily="34" charset="0"/>
              </a:rPr>
              <a:t>W. Wolter, </a:t>
            </a:r>
            <a:r>
              <a:rPr lang="pl-PL" sz="1600" i="1" dirty="0">
                <a:latin typeface="Century Gothic" panose="020B0502020202020204" pitchFamily="34" charset="0"/>
              </a:rPr>
              <a:t>Granice i zakres prawa karania</a:t>
            </a:r>
            <a:r>
              <a:rPr lang="pl-PL" sz="1600" dirty="0">
                <a:latin typeface="Century Gothic" panose="020B0502020202020204" pitchFamily="34" charset="0"/>
              </a:rPr>
              <a:t>, „Państwo i Prawo” 2/1957, s. 244</a:t>
            </a:r>
          </a:p>
        </p:txBody>
      </p:sp>
      <p:pic>
        <p:nvPicPr>
          <p:cNvPr id="7" name="Obraz 6">
            <a:extLst>
              <a:ext uri="{FF2B5EF4-FFF2-40B4-BE49-F238E27FC236}">
                <a16:creationId xmlns:a16="http://schemas.microsoft.com/office/drawing/2014/main" id="{1CD8C6B8-CB3D-4D52-8D51-1117DB0BFB35}"/>
              </a:ext>
            </a:extLst>
          </p:cNvPr>
          <p:cNvPicPr>
            <a:picLocks noChangeAspect="1"/>
          </p:cNvPicPr>
          <p:nvPr/>
        </p:nvPicPr>
        <p:blipFill>
          <a:blip r:embed="rId2"/>
          <a:stretch>
            <a:fillRect/>
          </a:stretch>
        </p:blipFill>
        <p:spPr>
          <a:xfrm>
            <a:off x="8872963" y="-1"/>
            <a:ext cx="3319038" cy="1533525"/>
          </a:xfrm>
          <a:prstGeom prst="rect">
            <a:avLst/>
          </a:prstGeom>
        </p:spPr>
      </p:pic>
    </p:spTree>
    <p:extLst>
      <p:ext uri="{BB962C8B-B14F-4D97-AF65-F5344CB8AC3E}">
        <p14:creationId xmlns:p14="http://schemas.microsoft.com/office/powerpoint/2010/main" val="2548892640"/>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11F9223D-6458-4777-9302-C8FCB3B0920A}"/>
              </a:ext>
            </a:extLst>
          </p:cNvPr>
          <p:cNvSpPr>
            <a:spLocks noGrp="1"/>
          </p:cNvSpPr>
          <p:nvPr>
            <p:ph type="title"/>
          </p:nvPr>
        </p:nvSpPr>
        <p:spPr>
          <a:xfrm>
            <a:off x="838200" y="207961"/>
            <a:ext cx="10515600" cy="1325563"/>
          </a:xfrm>
        </p:spPr>
        <p:txBody>
          <a:bodyPr>
            <a:normAutofit/>
          </a:bodyPr>
          <a:lstStyle/>
          <a:p>
            <a:r>
              <a:rPr lang="pl-PL" sz="3600" dirty="0">
                <a:solidFill>
                  <a:schemeClr val="accent1"/>
                </a:solidFill>
                <a:latin typeface="Century Gothic" panose="020B0502020202020204" pitchFamily="34" charset="0"/>
              </a:rPr>
              <a:t>Prawo karne</a:t>
            </a:r>
            <a:endParaRPr lang="de-DE" sz="3600" dirty="0">
              <a:solidFill>
                <a:schemeClr val="accent1"/>
              </a:solidFill>
              <a:latin typeface="Century Gothic" panose="020B0502020202020204" pitchFamily="34" charset="0"/>
            </a:endParaRPr>
          </a:p>
        </p:txBody>
      </p:sp>
      <p:sp>
        <p:nvSpPr>
          <p:cNvPr id="3" name="Symbol zastępczy zawartości 2">
            <a:extLst>
              <a:ext uri="{FF2B5EF4-FFF2-40B4-BE49-F238E27FC236}">
                <a16:creationId xmlns:a16="http://schemas.microsoft.com/office/drawing/2014/main" id="{CE2803F7-C461-442C-A7A7-98ABAB7976AB}"/>
              </a:ext>
            </a:extLst>
          </p:cNvPr>
          <p:cNvSpPr>
            <a:spLocks noGrp="1"/>
          </p:cNvSpPr>
          <p:nvPr>
            <p:ph idx="1"/>
          </p:nvPr>
        </p:nvSpPr>
        <p:spPr>
          <a:xfrm>
            <a:off x="838200" y="1294075"/>
            <a:ext cx="10982325" cy="5821100"/>
          </a:xfrm>
        </p:spPr>
        <p:txBody>
          <a:bodyPr>
            <a:normAutofit/>
          </a:bodyPr>
          <a:lstStyle/>
          <a:p>
            <a:pPr marL="0" indent="0" algn="just">
              <a:lnSpc>
                <a:spcPct val="100000"/>
              </a:lnSpc>
              <a:buNone/>
            </a:pPr>
            <a:r>
              <a:rPr lang="pl-PL" sz="2600" dirty="0">
                <a:solidFill>
                  <a:schemeClr val="accent2"/>
                </a:solidFill>
                <a:latin typeface="Century Gothic" panose="020B0502020202020204" pitchFamily="34" charset="0"/>
              </a:rPr>
              <a:t>Źródła prawa karnego</a:t>
            </a:r>
          </a:p>
          <a:p>
            <a:pPr lvl="1" algn="just">
              <a:lnSpc>
                <a:spcPct val="100000"/>
              </a:lnSpc>
            </a:pPr>
            <a:r>
              <a:rPr lang="pl-PL" sz="2200" dirty="0">
                <a:latin typeface="Century Gothic" panose="020B0502020202020204" pitchFamily="34" charset="0"/>
              </a:rPr>
              <a:t>Konstytucja RP</a:t>
            </a:r>
          </a:p>
          <a:p>
            <a:pPr lvl="1" algn="just">
              <a:lnSpc>
                <a:spcPct val="100000"/>
              </a:lnSpc>
            </a:pPr>
            <a:r>
              <a:rPr lang="pl-PL" sz="2200" dirty="0">
                <a:latin typeface="Century Gothic" panose="020B0502020202020204" pitchFamily="34" charset="0"/>
              </a:rPr>
              <a:t>ustawy</a:t>
            </a:r>
          </a:p>
          <a:p>
            <a:pPr lvl="2" algn="just">
              <a:lnSpc>
                <a:spcPct val="100000"/>
              </a:lnSpc>
            </a:pPr>
            <a:r>
              <a:rPr lang="pl-PL" sz="1800" dirty="0">
                <a:latin typeface="Century Gothic" panose="020B0502020202020204" pitchFamily="34" charset="0"/>
              </a:rPr>
              <a:t>Kodeks karny</a:t>
            </a:r>
          </a:p>
          <a:p>
            <a:pPr lvl="2" algn="just">
              <a:lnSpc>
                <a:spcPct val="100000"/>
              </a:lnSpc>
            </a:pPr>
            <a:r>
              <a:rPr lang="pl-PL" sz="1800" dirty="0">
                <a:latin typeface="Century Gothic" panose="020B0502020202020204" pitchFamily="34" charset="0"/>
              </a:rPr>
              <a:t>przepisy karne (kilkuset) innych ustaw</a:t>
            </a:r>
          </a:p>
          <a:p>
            <a:pPr lvl="1" algn="just">
              <a:lnSpc>
                <a:spcPct val="100000"/>
              </a:lnSpc>
            </a:pPr>
            <a:r>
              <a:rPr lang="pl-PL" sz="2200" dirty="0">
                <a:latin typeface="Century Gothic" panose="020B0502020202020204" pitchFamily="34" charset="0"/>
              </a:rPr>
              <a:t>prawo międzynarodowe</a:t>
            </a:r>
          </a:p>
          <a:p>
            <a:pPr lvl="2" algn="just">
              <a:lnSpc>
                <a:spcPct val="100000"/>
              </a:lnSpc>
            </a:pPr>
            <a:r>
              <a:rPr lang="pl-PL" sz="1800" dirty="0">
                <a:latin typeface="Century Gothic" panose="020B0502020202020204" pitchFamily="34" charset="0"/>
              </a:rPr>
              <a:t>EKCP, </a:t>
            </a:r>
            <a:r>
              <a:rPr lang="pl-PL" sz="1800" dirty="0" err="1">
                <a:latin typeface="Century Gothic" panose="020B0502020202020204" pitchFamily="34" charset="0"/>
              </a:rPr>
              <a:t>MPPOiP</a:t>
            </a:r>
            <a:endParaRPr lang="pl-PL" sz="1800" dirty="0">
              <a:latin typeface="Century Gothic" panose="020B0502020202020204" pitchFamily="34" charset="0"/>
            </a:endParaRPr>
          </a:p>
          <a:p>
            <a:pPr lvl="2" algn="just">
              <a:lnSpc>
                <a:spcPct val="100000"/>
              </a:lnSpc>
            </a:pPr>
            <a:r>
              <a:rPr lang="pl-PL" sz="1800" dirty="0">
                <a:latin typeface="Century Gothic" panose="020B0502020202020204" pitchFamily="34" charset="0"/>
              </a:rPr>
              <a:t>inne konwencje i umowy międzynarodowe</a:t>
            </a:r>
          </a:p>
          <a:p>
            <a:pPr lvl="1" algn="just">
              <a:lnSpc>
                <a:spcPct val="100000"/>
              </a:lnSpc>
            </a:pPr>
            <a:r>
              <a:rPr lang="pl-PL" sz="2200" dirty="0">
                <a:latin typeface="Century Gothic" panose="020B0502020202020204" pitchFamily="34" charset="0"/>
              </a:rPr>
              <a:t>rozporządzenia?</a:t>
            </a:r>
          </a:p>
          <a:p>
            <a:pPr lvl="2" algn="just">
              <a:lnSpc>
                <a:spcPct val="100000"/>
              </a:lnSpc>
            </a:pPr>
            <a:r>
              <a:rPr lang="pl-PL" sz="1800" dirty="0">
                <a:latin typeface="Century Gothic" panose="020B0502020202020204" pitchFamily="34" charset="0"/>
              </a:rPr>
              <a:t>nullum crimen sine lege </a:t>
            </a:r>
            <a:r>
              <a:rPr lang="pl-PL" sz="1800" dirty="0" err="1">
                <a:latin typeface="Century Gothic" panose="020B0502020202020204" pitchFamily="34" charset="0"/>
              </a:rPr>
              <a:t>scripta</a:t>
            </a:r>
            <a:endParaRPr lang="pl-PL" sz="1800" dirty="0">
              <a:latin typeface="Century Gothic" panose="020B0502020202020204" pitchFamily="34" charset="0"/>
            </a:endParaRPr>
          </a:p>
          <a:p>
            <a:pPr lvl="2" algn="just">
              <a:lnSpc>
                <a:spcPct val="100000"/>
              </a:lnSpc>
            </a:pPr>
            <a:r>
              <a:rPr lang="pl-PL" sz="1800" dirty="0">
                <a:latin typeface="Century Gothic" panose="020B0502020202020204" pitchFamily="34" charset="0"/>
              </a:rPr>
              <a:t>nie mogą typizować przestępstw, mogą wypełniać znamiona blankietowe</a:t>
            </a:r>
          </a:p>
        </p:txBody>
      </p:sp>
      <p:pic>
        <p:nvPicPr>
          <p:cNvPr id="7" name="Obraz 6">
            <a:extLst>
              <a:ext uri="{FF2B5EF4-FFF2-40B4-BE49-F238E27FC236}">
                <a16:creationId xmlns:a16="http://schemas.microsoft.com/office/drawing/2014/main" id="{1CD8C6B8-CB3D-4D52-8D51-1117DB0BFB35}"/>
              </a:ext>
            </a:extLst>
          </p:cNvPr>
          <p:cNvPicPr>
            <a:picLocks noChangeAspect="1"/>
          </p:cNvPicPr>
          <p:nvPr/>
        </p:nvPicPr>
        <p:blipFill>
          <a:blip r:embed="rId2"/>
          <a:stretch>
            <a:fillRect/>
          </a:stretch>
        </p:blipFill>
        <p:spPr>
          <a:xfrm>
            <a:off x="8872963" y="-1"/>
            <a:ext cx="3319038" cy="1533525"/>
          </a:xfrm>
          <a:prstGeom prst="rect">
            <a:avLst/>
          </a:prstGeom>
        </p:spPr>
      </p:pic>
    </p:spTree>
    <p:extLst>
      <p:ext uri="{BB962C8B-B14F-4D97-AF65-F5344CB8AC3E}">
        <p14:creationId xmlns:p14="http://schemas.microsoft.com/office/powerpoint/2010/main" val="1946869927"/>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11F9223D-6458-4777-9302-C8FCB3B0920A}"/>
              </a:ext>
            </a:extLst>
          </p:cNvPr>
          <p:cNvSpPr>
            <a:spLocks noGrp="1"/>
          </p:cNvSpPr>
          <p:nvPr>
            <p:ph type="title"/>
          </p:nvPr>
        </p:nvSpPr>
        <p:spPr>
          <a:xfrm>
            <a:off x="838200" y="207961"/>
            <a:ext cx="10515600" cy="1325563"/>
          </a:xfrm>
        </p:spPr>
        <p:txBody>
          <a:bodyPr>
            <a:normAutofit/>
          </a:bodyPr>
          <a:lstStyle/>
          <a:p>
            <a:r>
              <a:rPr lang="pl-PL" sz="3600" dirty="0">
                <a:solidFill>
                  <a:schemeClr val="accent1"/>
                </a:solidFill>
                <a:latin typeface="Century Gothic" panose="020B0502020202020204" pitchFamily="34" charset="0"/>
              </a:rPr>
              <a:t>Prawo karne</a:t>
            </a:r>
            <a:endParaRPr lang="de-DE" sz="3600" dirty="0">
              <a:solidFill>
                <a:schemeClr val="accent1"/>
              </a:solidFill>
              <a:latin typeface="Century Gothic" panose="020B0502020202020204" pitchFamily="34" charset="0"/>
            </a:endParaRPr>
          </a:p>
        </p:txBody>
      </p:sp>
      <p:sp>
        <p:nvSpPr>
          <p:cNvPr id="3" name="Symbol zastępczy zawartości 2">
            <a:extLst>
              <a:ext uri="{FF2B5EF4-FFF2-40B4-BE49-F238E27FC236}">
                <a16:creationId xmlns:a16="http://schemas.microsoft.com/office/drawing/2014/main" id="{CE2803F7-C461-442C-A7A7-98ABAB7976AB}"/>
              </a:ext>
            </a:extLst>
          </p:cNvPr>
          <p:cNvSpPr>
            <a:spLocks noGrp="1"/>
          </p:cNvSpPr>
          <p:nvPr>
            <p:ph idx="1"/>
          </p:nvPr>
        </p:nvSpPr>
        <p:spPr>
          <a:xfrm>
            <a:off x="838200" y="1294075"/>
            <a:ext cx="10982325" cy="5821100"/>
          </a:xfrm>
        </p:spPr>
        <p:txBody>
          <a:bodyPr>
            <a:normAutofit/>
          </a:bodyPr>
          <a:lstStyle/>
          <a:p>
            <a:pPr marL="0" indent="0" algn="just">
              <a:lnSpc>
                <a:spcPct val="100000"/>
              </a:lnSpc>
              <a:buNone/>
            </a:pPr>
            <a:r>
              <a:rPr lang="pl-PL" sz="2600" dirty="0">
                <a:solidFill>
                  <a:schemeClr val="accent2"/>
                </a:solidFill>
                <a:latin typeface="Century Gothic" panose="020B0502020202020204" pitchFamily="34" charset="0"/>
              </a:rPr>
              <a:t>Zmiany prawa karnego</a:t>
            </a:r>
          </a:p>
          <a:p>
            <a:pPr lvl="1" algn="just">
              <a:lnSpc>
                <a:spcPct val="100000"/>
              </a:lnSpc>
            </a:pPr>
            <a:r>
              <a:rPr lang="pl-PL" sz="2200" dirty="0">
                <a:latin typeface="Century Gothic" panose="020B0502020202020204" pitchFamily="34" charset="0"/>
              </a:rPr>
              <a:t>kodyfikacje</a:t>
            </a:r>
          </a:p>
          <a:p>
            <a:pPr lvl="2" algn="just">
              <a:lnSpc>
                <a:spcPct val="100000"/>
              </a:lnSpc>
            </a:pPr>
            <a:r>
              <a:rPr lang="pl-PL" sz="1800" dirty="0">
                <a:latin typeface="Century Gothic" panose="020B0502020202020204" pitchFamily="34" charset="0"/>
              </a:rPr>
              <a:t>1932, 1969, 1997</a:t>
            </a:r>
          </a:p>
          <a:p>
            <a:pPr lvl="1" algn="just">
              <a:lnSpc>
                <a:spcPct val="100000"/>
              </a:lnSpc>
            </a:pPr>
            <a:r>
              <a:rPr lang="pl-PL" sz="2200" dirty="0">
                <a:latin typeface="Century Gothic" panose="020B0502020202020204" pitchFamily="34" charset="0"/>
              </a:rPr>
              <a:t>nowelizacje</a:t>
            </a:r>
          </a:p>
          <a:p>
            <a:pPr lvl="2" algn="just">
              <a:lnSpc>
                <a:spcPct val="100000"/>
              </a:lnSpc>
            </a:pPr>
            <a:r>
              <a:rPr lang="pl-PL" sz="1800" dirty="0">
                <a:latin typeface="Century Gothic" panose="020B0502020202020204" pitchFamily="34" charset="0"/>
              </a:rPr>
              <a:t>inflacja nowelizacji</a:t>
            </a:r>
          </a:p>
          <a:p>
            <a:pPr lvl="2" algn="just">
              <a:lnSpc>
                <a:spcPct val="100000"/>
              </a:lnSpc>
            </a:pPr>
            <a:r>
              <a:rPr lang="pl-PL" sz="1800" dirty="0">
                <a:latin typeface="Century Gothic" panose="020B0502020202020204" pitchFamily="34" charset="0"/>
              </a:rPr>
              <a:t>zmiany punktowe i wycinkowe</a:t>
            </a:r>
          </a:p>
          <a:p>
            <a:pPr lvl="1" algn="just">
              <a:lnSpc>
                <a:spcPct val="100000"/>
              </a:lnSpc>
            </a:pPr>
            <a:r>
              <a:rPr lang="pl-PL" sz="2200" dirty="0" err="1">
                <a:latin typeface="Century Gothic" panose="020B0502020202020204" pitchFamily="34" charset="0"/>
              </a:rPr>
              <a:t>rekodyfikacje</a:t>
            </a:r>
            <a:endParaRPr lang="pl-PL" sz="2200" dirty="0">
              <a:latin typeface="Century Gothic" panose="020B0502020202020204" pitchFamily="34" charset="0"/>
            </a:endParaRPr>
          </a:p>
          <a:p>
            <a:pPr lvl="2" algn="just">
              <a:lnSpc>
                <a:spcPct val="100000"/>
              </a:lnSpc>
            </a:pPr>
            <a:r>
              <a:rPr lang="pl-PL" sz="1800" dirty="0">
                <a:latin typeface="Century Gothic" panose="020B0502020202020204" pitchFamily="34" charset="0"/>
              </a:rPr>
              <a:t>zmiana filozofii karania, zmiany o charakterze gruntownym i systemowym</a:t>
            </a:r>
          </a:p>
          <a:p>
            <a:pPr lvl="2" algn="just">
              <a:lnSpc>
                <a:spcPct val="100000"/>
              </a:lnSpc>
            </a:pPr>
            <a:r>
              <a:rPr lang="pl-PL" sz="1800" dirty="0">
                <a:latin typeface="Century Gothic" panose="020B0502020202020204" pitchFamily="34" charset="0"/>
              </a:rPr>
              <a:t>brak uchwalenia nowego Kodeksu karnego</a:t>
            </a:r>
          </a:p>
          <a:p>
            <a:pPr lvl="2" algn="just">
              <a:lnSpc>
                <a:spcPct val="100000"/>
              </a:lnSpc>
            </a:pPr>
            <a:r>
              <a:rPr lang="pl-PL" sz="1800" dirty="0">
                <a:latin typeface="Century Gothic" panose="020B0502020202020204" pitchFamily="34" charset="0"/>
              </a:rPr>
              <a:t>2015, 2022 (wejście w życie: 1 października 2023 r.)</a:t>
            </a:r>
          </a:p>
        </p:txBody>
      </p:sp>
      <p:pic>
        <p:nvPicPr>
          <p:cNvPr id="7" name="Obraz 6">
            <a:extLst>
              <a:ext uri="{FF2B5EF4-FFF2-40B4-BE49-F238E27FC236}">
                <a16:creationId xmlns:a16="http://schemas.microsoft.com/office/drawing/2014/main" id="{1CD8C6B8-CB3D-4D52-8D51-1117DB0BFB35}"/>
              </a:ext>
            </a:extLst>
          </p:cNvPr>
          <p:cNvPicPr>
            <a:picLocks noChangeAspect="1"/>
          </p:cNvPicPr>
          <p:nvPr/>
        </p:nvPicPr>
        <p:blipFill>
          <a:blip r:embed="rId2"/>
          <a:stretch>
            <a:fillRect/>
          </a:stretch>
        </p:blipFill>
        <p:spPr>
          <a:xfrm>
            <a:off x="8872963" y="-1"/>
            <a:ext cx="3319038" cy="1533525"/>
          </a:xfrm>
          <a:prstGeom prst="rect">
            <a:avLst/>
          </a:prstGeom>
        </p:spPr>
      </p:pic>
    </p:spTree>
    <p:extLst>
      <p:ext uri="{BB962C8B-B14F-4D97-AF65-F5344CB8AC3E}">
        <p14:creationId xmlns:p14="http://schemas.microsoft.com/office/powerpoint/2010/main" val="1863094923"/>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11F9223D-6458-4777-9302-C8FCB3B0920A}"/>
              </a:ext>
            </a:extLst>
          </p:cNvPr>
          <p:cNvSpPr>
            <a:spLocks noGrp="1"/>
          </p:cNvSpPr>
          <p:nvPr>
            <p:ph type="title"/>
          </p:nvPr>
        </p:nvSpPr>
        <p:spPr>
          <a:xfrm>
            <a:off x="838200" y="207961"/>
            <a:ext cx="10515600" cy="1325563"/>
          </a:xfrm>
        </p:spPr>
        <p:txBody>
          <a:bodyPr>
            <a:normAutofit/>
          </a:bodyPr>
          <a:lstStyle/>
          <a:p>
            <a:r>
              <a:rPr lang="pl-PL" sz="3600" dirty="0">
                <a:solidFill>
                  <a:schemeClr val="accent1"/>
                </a:solidFill>
                <a:latin typeface="Century Gothic" panose="020B0502020202020204" pitchFamily="34" charset="0"/>
              </a:rPr>
              <a:t>Prawo karne</a:t>
            </a:r>
            <a:endParaRPr lang="de-DE" sz="3600" dirty="0">
              <a:solidFill>
                <a:schemeClr val="accent1"/>
              </a:solidFill>
              <a:latin typeface="Century Gothic" panose="020B0502020202020204" pitchFamily="34" charset="0"/>
            </a:endParaRPr>
          </a:p>
        </p:txBody>
      </p:sp>
      <p:sp>
        <p:nvSpPr>
          <p:cNvPr id="3" name="Symbol zastępczy zawartości 2">
            <a:extLst>
              <a:ext uri="{FF2B5EF4-FFF2-40B4-BE49-F238E27FC236}">
                <a16:creationId xmlns:a16="http://schemas.microsoft.com/office/drawing/2014/main" id="{CE2803F7-C461-442C-A7A7-98ABAB7976AB}"/>
              </a:ext>
            </a:extLst>
          </p:cNvPr>
          <p:cNvSpPr>
            <a:spLocks noGrp="1"/>
          </p:cNvSpPr>
          <p:nvPr>
            <p:ph idx="1"/>
          </p:nvPr>
        </p:nvSpPr>
        <p:spPr>
          <a:xfrm>
            <a:off x="838200" y="1294075"/>
            <a:ext cx="10982325" cy="5821100"/>
          </a:xfrm>
        </p:spPr>
        <p:txBody>
          <a:bodyPr>
            <a:normAutofit/>
          </a:bodyPr>
          <a:lstStyle/>
          <a:p>
            <a:pPr marL="0" indent="0" algn="just">
              <a:lnSpc>
                <a:spcPct val="100000"/>
              </a:lnSpc>
              <a:buNone/>
            </a:pPr>
            <a:r>
              <a:rPr lang="pl-PL" sz="2600" dirty="0">
                <a:solidFill>
                  <a:schemeClr val="accent2"/>
                </a:solidFill>
                <a:latin typeface="Century Gothic" panose="020B0502020202020204" pitchFamily="34" charset="0"/>
              </a:rPr>
              <a:t>Zasady intertemporalne prawa karnego</a:t>
            </a:r>
            <a:endParaRPr lang="pl-PL" sz="2600" dirty="0">
              <a:solidFill>
                <a:schemeClr val="accent1"/>
              </a:solidFill>
              <a:latin typeface="Century Gothic" panose="020B0502020202020204" pitchFamily="34" charset="0"/>
            </a:endParaRPr>
          </a:p>
          <a:p>
            <a:pPr lvl="1" algn="just">
              <a:lnSpc>
                <a:spcPct val="100000"/>
              </a:lnSpc>
            </a:pPr>
            <a:r>
              <a:rPr lang="pl-PL" sz="2200" dirty="0">
                <a:latin typeface="Century Gothic" panose="020B0502020202020204" pitchFamily="34" charset="0"/>
              </a:rPr>
              <a:t>problemem jest nie tyle to, od kiedy do kiedy obowiązuje ustawa, a to, w jaki sposób czas ten nakładać się może na czas popełnienia przestępstwa</a:t>
            </a:r>
          </a:p>
          <a:p>
            <a:pPr lvl="1" algn="just">
              <a:lnSpc>
                <a:spcPct val="100000"/>
              </a:lnSpc>
            </a:pPr>
            <a:r>
              <a:rPr lang="pl-PL" sz="2200" dirty="0">
                <a:latin typeface="Century Gothic" panose="020B0502020202020204" pitchFamily="34" charset="0"/>
              </a:rPr>
              <a:t>art. 4 par. 1 k.k.: „Jeżeli w czasie orzekania obowiązuje ustawa inna niż w czasie popełnienia przestępstwa, stosuje się ustawę nową, jednakże należy stosować ustawę obowiązującą poprzednio, jeżeli jest względniejsza dla sprawcy”</a:t>
            </a:r>
          </a:p>
          <a:p>
            <a:pPr lvl="2" algn="just">
              <a:lnSpc>
                <a:spcPct val="100000"/>
              </a:lnSpc>
            </a:pPr>
            <a:r>
              <a:rPr lang="pl-PL" sz="1800" dirty="0">
                <a:latin typeface="Century Gothic" panose="020B0502020202020204" pitchFamily="34" charset="0"/>
              </a:rPr>
              <a:t>ogólna zasada: </a:t>
            </a:r>
            <a:r>
              <a:rPr lang="pl-PL" sz="1800" i="1" dirty="0">
                <a:latin typeface="Century Gothic" panose="020B0502020202020204" pitchFamily="34" charset="0"/>
              </a:rPr>
              <a:t>lex retro </a:t>
            </a:r>
            <a:r>
              <a:rPr lang="pl-PL" sz="1800" i="1" dirty="0" err="1">
                <a:latin typeface="Century Gothic" panose="020B0502020202020204" pitchFamily="34" charset="0"/>
              </a:rPr>
              <a:t>agit</a:t>
            </a:r>
            <a:r>
              <a:rPr lang="pl-PL" sz="1800" dirty="0">
                <a:latin typeface="Century Gothic" panose="020B0502020202020204" pitchFamily="34" charset="0"/>
              </a:rPr>
              <a:t>!</a:t>
            </a:r>
          </a:p>
          <a:p>
            <a:pPr lvl="2" algn="just">
              <a:lnSpc>
                <a:spcPct val="100000"/>
              </a:lnSpc>
            </a:pPr>
            <a:r>
              <a:rPr lang="pl-PL" sz="1800" i="1" dirty="0">
                <a:latin typeface="Century Gothic" panose="020B0502020202020204" pitchFamily="34" charset="0"/>
              </a:rPr>
              <a:t>a contrario: lex retro non </a:t>
            </a:r>
            <a:r>
              <a:rPr lang="pl-PL" sz="1800" i="1" dirty="0" err="1">
                <a:latin typeface="Century Gothic" panose="020B0502020202020204" pitchFamily="34" charset="0"/>
              </a:rPr>
              <a:t>agit</a:t>
            </a:r>
            <a:r>
              <a:rPr lang="pl-PL" sz="1800" i="1" dirty="0">
                <a:latin typeface="Century Gothic" panose="020B0502020202020204" pitchFamily="34" charset="0"/>
              </a:rPr>
              <a:t> cum </a:t>
            </a:r>
            <a:r>
              <a:rPr lang="pl-PL" sz="1800" i="1" dirty="0" err="1">
                <a:latin typeface="Century Gothic" panose="020B0502020202020204" pitchFamily="34" charset="0"/>
              </a:rPr>
              <a:t>exceptione</a:t>
            </a:r>
            <a:r>
              <a:rPr lang="pl-PL" sz="1800" i="1" dirty="0">
                <a:latin typeface="Century Gothic" panose="020B0502020202020204" pitchFamily="34" charset="0"/>
              </a:rPr>
              <a:t> legis </a:t>
            </a:r>
            <a:r>
              <a:rPr lang="pl-PL" sz="1800" i="1" dirty="0" err="1">
                <a:latin typeface="Century Gothic" panose="020B0502020202020204" pitchFamily="34" charset="0"/>
              </a:rPr>
              <a:t>mitioris</a:t>
            </a:r>
            <a:endParaRPr lang="pl-PL" sz="1800" i="1" dirty="0">
              <a:latin typeface="Century Gothic" panose="020B0502020202020204" pitchFamily="34" charset="0"/>
            </a:endParaRPr>
          </a:p>
          <a:p>
            <a:pPr lvl="2" algn="just">
              <a:lnSpc>
                <a:spcPct val="100000"/>
              </a:lnSpc>
            </a:pPr>
            <a:r>
              <a:rPr lang="pl-PL" sz="1800" dirty="0">
                <a:latin typeface="Century Gothic" panose="020B0502020202020204" pitchFamily="34" charset="0"/>
              </a:rPr>
              <a:t>„ustawa nowa”</a:t>
            </a:r>
          </a:p>
          <a:p>
            <a:pPr lvl="2" algn="just">
              <a:lnSpc>
                <a:spcPct val="100000"/>
              </a:lnSpc>
            </a:pPr>
            <a:r>
              <a:rPr lang="pl-PL" sz="1800" dirty="0">
                <a:latin typeface="Century Gothic" panose="020B0502020202020204" pitchFamily="34" charset="0"/>
              </a:rPr>
              <a:t>„ustawa obowiązująca poprzednio”</a:t>
            </a:r>
          </a:p>
          <a:p>
            <a:pPr lvl="2" algn="just">
              <a:lnSpc>
                <a:spcPct val="100000"/>
              </a:lnSpc>
            </a:pPr>
            <a:r>
              <a:rPr lang="pl-PL" sz="1800" dirty="0">
                <a:latin typeface="Century Gothic" panose="020B0502020202020204" pitchFamily="34" charset="0"/>
              </a:rPr>
              <a:t>„ustawa względniejsza”</a:t>
            </a:r>
          </a:p>
          <a:p>
            <a:pPr lvl="2" algn="just">
              <a:lnSpc>
                <a:spcPct val="100000"/>
              </a:lnSpc>
            </a:pPr>
            <a:r>
              <a:rPr lang="pl-PL" sz="1800" dirty="0">
                <a:latin typeface="Century Gothic" panose="020B0502020202020204" pitchFamily="34" charset="0"/>
              </a:rPr>
              <a:t>czy chodzi tu wyłącznie o ustawę karną?</a:t>
            </a:r>
          </a:p>
          <a:p>
            <a:pPr lvl="2" algn="just">
              <a:lnSpc>
                <a:spcPct val="100000"/>
              </a:lnSpc>
            </a:pPr>
            <a:r>
              <a:rPr lang="pl-PL" sz="1800" dirty="0">
                <a:latin typeface="Century Gothic" panose="020B0502020202020204" pitchFamily="34" charset="0"/>
              </a:rPr>
              <a:t>potencjalne wyjątki: przedawnienie, kara łączna</a:t>
            </a:r>
          </a:p>
          <a:p>
            <a:pPr lvl="2" algn="just">
              <a:lnSpc>
                <a:spcPct val="100000"/>
              </a:lnSpc>
            </a:pPr>
            <a:r>
              <a:rPr lang="pl-PL" sz="1800" dirty="0">
                <a:latin typeface="Century Gothic" panose="020B0502020202020204" pitchFamily="34" charset="0"/>
              </a:rPr>
              <a:t>zmiana ustawy w czasie popełniania przestępstwa</a:t>
            </a:r>
          </a:p>
        </p:txBody>
      </p:sp>
      <p:pic>
        <p:nvPicPr>
          <p:cNvPr id="7" name="Obraz 6">
            <a:extLst>
              <a:ext uri="{FF2B5EF4-FFF2-40B4-BE49-F238E27FC236}">
                <a16:creationId xmlns:a16="http://schemas.microsoft.com/office/drawing/2014/main" id="{1CD8C6B8-CB3D-4D52-8D51-1117DB0BFB35}"/>
              </a:ext>
            </a:extLst>
          </p:cNvPr>
          <p:cNvPicPr>
            <a:picLocks noChangeAspect="1"/>
          </p:cNvPicPr>
          <p:nvPr/>
        </p:nvPicPr>
        <p:blipFill>
          <a:blip r:embed="rId2"/>
          <a:stretch>
            <a:fillRect/>
          </a:stretch>
        </p:blipFill>
        <p:spPr>
          <a:xfrm>
            <a:off x="8872963" y="-1"/>
            <a:ext cx="3319038" cy="1533525"/>
          </a:xfrm>
          <a:prstGeom prst="rect">
            <a:avLst/>
          </a:prstGeom>
        </p:spPr>
      </p:pic>
    </p:spTree>
    <p:extLst>
      <p:ext uri="{BB962C8B-B14F-4D97-AF65-F5344CB8AC3E}">
        <p14:creationId xmlns:p14="http://schemas.microsoft.com/office/powerpoint/2010/main" val="2075466011"/>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11F9223D-6458-4777-9302-C8FCB3B0920A}"/>
              </a:ext>
            </a:extLst>
          </p:cNvPr>
          <p:cNvSpPr>
            <a:spLocks noGrp="1"/>
          </p:cNvSpPr>
          <p:nvPr>
            <p:ph type="title"/>
          </p:nvPr>
        </p:nvSpPr>
        <p:spPr>
          <a:xfrm>
            <a:off x="838200" y="207961"/>
            <a:ext cx="10515600" cy="1325563"/>
          </a:xfrm>
        </p:spPr>
        <p:txBody>
          <a:bodyPr>
            <a:normAutofit/>
          </a:bodyPr>
          <a:lstStyle/>
          <a:p>
            <a:r>
              <a:rPr lang="pl-PL" sz="3600" dirty="0">
                <a:solidFill>
                  <a:schemeClr val="accent1"/>
                </a:solidFill>
                <a:latin typeface="Century Gothic" panose="020B0502020202020204" pitchFamily="34" charset="0"/>
              </a:rPr>
              <a:t>Prawo karne</a:t>
            </a:r>
            <a:endParaRPr lang="de-DE" sz="3600" dirty="0">
              <a:solidFill>
                <a:schemeClr val="accent1"/>
              </a:solidFill>
              <a:latin typeface="Century Gothic" panose="020B0502020202020204" pitchFamily="34" charset="0"/>
            </a:endParaRPr>
          </a:p>
        </p:txBody>
      </p:sp>
      <p:sp>
        <p:nvSpPr>
          <p:cNvPr id="3" name="Symbol zastępczy zawartości 2">
            <a:extLst>
              <a:ext uri="{FF2B5EF4-FFF2-40B4-BE49-F238E27FC236}">
                <a16:creationId xmlns:a16="http://schemas.microsoft.com/office/drawing/2014/main" id="{CE2803F7-C461-442C-A7A7-98ABAB7976AB}"/>
              </a:ext>
            </a:extLst>
          </p:cNvPr>
          <p:cNvSpPr>
            <a:spLocks noGrp="1"/>
          </p:cNvSpPr>
          <p:nvPr>
            <p:ph idx="1"/>
          </p:nvPr>
        </p:nvSpPr>
        <p:spPr>
          <a:xfrm>
            <a:off x="838200" y="1294075"/>
            <a:ext cx="10982325" cy="5821100"/>
          </a:xfrm>
        </p:spPr>
        <p:txBody>
          <a:bodyPr>
            <a:normAutofit/>
          </a:bodyPr>
          <a:lstStyle/>
          <a:p>
            <a:pPr marL="0" indent="0" algn="just">
              <a:lnSpc>
                <a:spcPct val="100000"/>
              </a:lnSpc>
              <a:buNone/>
            </a:pPr>
            <a:r>
              <a:rPr lang="pl-PL" sz="2600" dirty="0">
                <a:solidFill>
                  <a:schemeClr val="accent2"/>
                </a:solidFill>
                <a:latin typeface="Century Gothic" panose="020B0502020202020204" pitchFamily="34" charset="0"/>
              </a:rPr>
              <a:t>Zasady intertemporalne prawa karnego</a:t>
            </a:r>
            <a:endParaRPr lang="pl-PL" sz="2600" dirty="0">
              <a:solidFill>
                <a:schemeClr val="accent1"/>
              </a:solidFill>
              <a:latin typeface="Century Gothic" panose="020B0502020202020204" pitchFamily="34" charset="0"/>
            </a:endParaRPr>
          </a:p>
          <a:p>
            <a:pPr lvl="1" algn="just">
              <a:lnSpc>
                <a:spcPct val="100000"/>
              </a:lnSpc>
            </a:pPr>
            <a:r>
              <a:rPr lang="pl-PL" sz="2200" dirty="0">
                <a:latin typeface="Century Gothic" panose="020B0502020202020204" pitchFamily="34" charset="0"/>
              </a:rPr>
              <a:t>jak pogodzić </a:t>
            </a:r>
            <a:r>
              <a:rPr lang="pl-PL" sz="2200" i="1" dirty="0">
                <a:latin typeface="Century Gothic" panose="020B0502020202020204" pitchFamily="34" charset="0"/>
              </a:rPr>
              <a:t>nullum crimen sine lege </a:t>
            </a:r>
            <a:r>
              <a:rPr lang="pl-PL" sz="2200" i="1" dirty="0" err="1">
                <a:latin typeface="Century Gothic" panose="020B0502020202020204" pitchFamily="34" charset="0"/>
              </a:rPr>
              <a:t>praevia</a:t>
            </a:r>
            <a:r>
              <a:rPr lang="pl-PL" sz="2200" i="1" dirty="0">
                <a:latin typeface="Century Gothic" panose="020B0502020202020204" pitchFamily="34" charset="0"/>
              </a:rPr>
              <a:t> </a:t>
            </a:r>
            <a:r>
              <a:rPr lang="pl-PL" sz="2200" dirty="0">
                <a:latin typeface="Century Gothic" panose="020B0502020202020204" pitchFamily="34" charset="0"/>
              </a:rPr>
              <a:t>z </a:t>
            </a:r>
            <a:r>
              <a:rPr lang="pl-PL" sz="2200" i="1" dirty="0">
                <a:latin typeface="Century Gothic" panose="020B0502020202020204" pitchFamily="34" charset="0"/>
              </a:rPr>
              <a:t>lex retro </a:t>
            </a:r>
            <a:r>
              <a:rPr lang="pl-PL" sz="2200" i="1" dirty="0" err="1">
                <a:latin typeface="Century Gothic" panose="020B0502020202020204" pitchFamily="34" charset="0"/>
              </a:rPr>
              <a:t>agit</a:t>
            </a:r>
            <a:r>
              <a:rPr lang="pl-PL" sz="2200" dirty="0">
                <a:latin typeface="Century Gothic" panose="020B0502020202020204" pitchFamily="34" charset="0"/>
              </a:rPr>
              <a:t>?</a:t>
            </a:r>
          </a:p>
          <a:p>
            <a:pPr lvl="1" algn="just">
              <a:lnSpc>
                <a:spcPct val="100000"/>
              </a:lnSpc>
            </a:pPr>
            <a:r>
              <a:rPr lang="pl-PL" sz="2200" dirty="0">
                <a:latin typeface="Century Gothic" panose="020B0502020202020204" pitchFamily="34" charset="0"/>
              </a:rPr>
              <a:t>rodzaje zmian:</a:t>
            </a:r>
          </a:p>
          <a:p>
            <a:pPr lvl="2" algn="just">
              <a:lnSpc>
                <a:spcPct val="100000"/>
              </a:lnSpc>
            </a:pPr>
            <a:r>
              <a:rPr lang="pl-PL" sz="1800" dirty="0">
                <a:latin typeface="Century Gothic" panose="020B0502020202020204" pitchFamily="34" charset="0"/>
              </a:rPr>
              <a:t>kryminalizacja </a:t>
            </a:r>
            <a:r>
              <a:rPr lang="pl-PL" sz="1800" dirty="0">
                <a:latin typeface="Century Gothic" panose="020B0502020202020204" pitchFamily="34" charset="0"/>
                <a:sym typeface="Wingdings" panose="05000000000000000000" pitchFamily="2" charset="2"/>
              </a:rPr>
              <a:t> </a:t>
            </a:r>
            <a:r>
              <a:rPr lang="pl-PL" sz="1800" i="1" dirty="0">
                <a:latin typeface="Century Gothic" panose="020B0502020202020204" pitchFamily="34" charset="0"/>
                <a:sym typeface="Wingdings" panose="05000000000000000000" pitchFamily="2" charset="2"/>
              </a:rPr>
              <a:t>nullum crimen sine lege </a:t>
            </a:r>
            <a:r>
              <a:rPr lang="pl-PL" sz="1800" i="1" dirty="0" err="1">
                <a:latin typeface="Century Gothic" panose="020B0502020202020204" pitchFamily="34" charset="0"/>
                <a:sym typeface="Wingdings" panose="05000000000000000000" pitchFamily="2" charset="2"/>
              </a:rPr>
              <a:t>praevia</a:t>
            </a:r>
            <a:r>
              <a:rPr lang="pl-PL" sz="1800" dirty="0">
                <a:latin typeface="Century Gothic" panose="020B0502020202020204" pitchFamily="34" charset="0"/>
                <a:sym typeface="Wingdings" panose="05000000000000000000" pitchFamily="2" charset="2"/>
              </a:rPr>
              <a:t> (</a:t>
            </a:r>
            <a:r>
              <a:rPr lang="pl-PL" sz="1800" i="1" dirty="0">
                <a:latin typeface="Century Gothic" panose="020B0502020202020204" pitchFamily="34" charset="0"/>
                <a:sym typeface="Wingdings" panose="05000000000000000000" pitchFamily="2" charset="2"/>
              </a:rPr>
              <a:t>lex retro </a:t>
            </a:r>
            <a:r>
              <a:rPr lang="pl-PL" sz="1800" i="1" u="sng" dirty="0">
                <a:latin typeface="Century Gothic" panose="020B0502020202020204" pitchFamily="34" charset="0"/>
                <a:sym typeface="Wingdings" panose="05000000000000000000" pitchFamily="2" charset="2"/>
              </a:rPr>
              <a:t>non</a:t>
            </a:r>
            <a:r>
              <a:rPr lang="pl-PL" sz="1800" i="1" dirty="0">
                <a:latin typeface="Century Gothic" panose="020B0502020202020204" pitchFamily="34" charset="0"/>
                <a:sym typeface="Wingdings" panose="05000000000000000000" pitchFamily="2" charset="2"/>
              </a:rPr>
              <a:t> </a:t>
            </a:r>
            <a:r>
              <a:rPr lang="pl-PL" sz="1800" i="1" dirty="0" err="1">
                <a:latin typeface="Century Gothic" panose="020B0502020202020204" pitchFamily="34" charset="0"/>
                <a:sym typeface="Wingdings" panose="05000000000000000000" pitchFamily="2" charset="2"/>
              </a:rPr>
              <a:t>agit</a:t>
            </a:r>
            <a:r>
              <a:rPr lang="pl-PL" sz="1800" dirty="0">
                <a:latin typeface="Century Gothic" panose="020B0502020202020204" pitchFamily="34" charset="0"/>
                <a:sym typeface="Wingdings" panose="05000000000000000000" pitchFamily="2" charset="2"/>
              </a:rPr>
              <a:t>)</a:t>
            </a:r>
          </a:p>
          <a:p>
            <a:pPr lvl="2" algn="just">
              <a:lnSpc>
                <a:spcPct val="100000"/>
              </a:lnSpc>
            </a:pPr>
            <a:r>
              <a:rPr lang="pl-PL" sz="1800" dirty="0">
                <a:latin typeface="Century Gothic" panose="020B0502020202020204" pitchFamily="34" charset="0"/>
                <a:sym typeface="Wingdings" panose="05000000000000000000" pitchFamily="2" charset="2"/>
              </a:rPr>
              <a:t>dekryminalizacja  </a:t>
            </a:r>
            <a:r>
              <a:rPr lang="pl-PL" sz="1800" i="1" dirty="0">
                <a:latin typeface="Century Gothic" panose="020B0502020202020204" pitchFamily="34" charset="0"/>
                <a:sym typeface="Wingdings" panose="05000000000000000000" pitchFamily="2" charset="2"/>
              </a:rPr>
              <a:t>lex retro </a:t>
            </a:r>
            <a:r>
              <a:rPr lang="pl-PL" sz="1800" i="1" dirty="0" err="1">
                <a:latin typeface="Century Gothic" panose="020B0502020202020204" pitchFamily="34" charset="0"/>
                <a:sym typeface="Wingdings" panose="05000000000000000000" pitchFamily="2" charset="2"/>
              </a:rPr>
              <a:t>agit</a:t>
            </a:r>
            <a:r>
              <a:rPr lang="pl-PL" sz="1800" dirty="0">
                <a:latin typeface="Century Gothic" panose="020B0502020202020204" pitchFamily="34" charset="0"/>
                <a:sym typeface="Wingdings" panose="05000000000000000000" pitchFamily="2" charset="2"/>
              </a:rPr>
              <a:t> + art. 4 par. 4 k.k.: „Jeżeli według nowej ustawy czyn objęty wyrokiem nie jest już zabroniony pod groźbą kary, skazanie ulega zatarciu z mocy prawa”</a:t>
            </a:r>
          </a:p>
          <a:p>
            <a:pPr lvl="2" algn="just">
              <a:lnSpc>
                <a:spcPct val="100000"/>
              </a:lnSpc>
            </a:pPr>
            <a:r>
              <a:rPr lang="pl-PL" sz="1800" dirty="0">
                <a:latin typeface="Century Gothic" panose="020B0502020202020204" pitchFamily="34" charset="0"/>
                <a:sym typeface="Wingdings" panose="05000000000000000000" pitchFamily="2" charset="2"/>
              </a:rPr>
              <a:t>zmiana stabilizująca  </a:t>
            </a:r>
            <a:r>
              <a:rPr lang="pl-PL" sz="1800" i="1" dirty="0">
                <a:latin typeface="Century Gothic" panose="020B0502020202020204" pitchFamily="34" charset="0"/>
                <a:sym typeface="Wingdings" panose="05000000000000000000" pitchFamily="2" charset="2"/>
              </a:rPr>
              <a:t>lex retro </a:t>
            </a:r>
            <a:r>
              <a:rPr lang="pl-PL" sz="1800" i="1" dirty="0" err="1">
                <a:latin typeface="Century Gothic" panose="020B0502020202020204" pitchFamily="34" charset="0"/>
                <a:sym typeface="Wingdings" panose="05000000000000000000" pitchFamily="2" charset="2"/>
              </a:rPr>
              <a:t>agit</a:t>
            </a:r>
            <a:endParaRPr lang="pl-PL" sz="1800" dirty="0">
              <a:latin typeface="Century Gothic" panose="020B0502020202020204" pitchFamily="34" charset="0"/>
              <a:sym typeface="Wingdings" panose="05000000000000000000" pitchFamily="2" charset="2"/>
            </a:endParaRPr>
          </a:p>
          <a:p>
            <a:pPr lvl="2" algn="just">
              <a:lnSpc>
                <a:spcPct val="100000"/>
              </a:lnSpc>
            </a:pPr>
            <a:r>
              <a:rPr lang="pl-PL" sz="1800" dirty="0">
                <a:latin typeface="Century Gothic" panose="020B0502020202020204" pitchFamily="34" charset="0"/>
                <a:sym typeface="Wingdings" panose="05000000000000000000" pitchFamily="2" charset="2"/>
              </a:rPr>
              <a:t>zmiana modyfikująca  </a:t>
            </a:r>
            <a:r>
              <a:rPr lang="pl-PL" sz="1800" i="1" dirty="0">
                <a:latin typeface="Century Gothic" panose="020B0502020202020204" pitchFamily="34" charset="0"/>
                <a:sym typeface="Wingdings" panose="05000000000000000000" pitchFamily="2" charset="2"/>
              </a:rPr>
              <a:t>lex </a:t>
            </a:r>
            <a:r>
              <a:rPr lang="pl-PL" sz="1800" i="1" dirty="0" err="1">
                <a:latin typeface="Century Gothic" panose="020B0502020202020204" pitchFamily="34" charset="0"/>
                <a:sym typeface="Wingdings" panose="05000000000000000000" pitchFamily="2" charset="2"/>
              </a:rPr>
              <a:t>mitior</a:t>
            </a:r>
            <a:r>
              <a:rPr lang="pl-PL" sz="1800" i="1" dirty="0">
                <a:latin typeface="Century Gothic" panose="020B0502020202020204" pitchFamily="34" charset="0"/>
                <a:sym typeface="Wingdings" panose="05000000000000000000" pitchFamily="2" charset="2"/>
              </a:rPr>
              <a:t> </a:t>
            </a:r>
            <a:r>
              <a:rPr lang="pl-PL" sz="1800" i="1" dirty="0" err="1">
                <a:latin typeface="Century Gothic" panose="020B0502020202020204" pitchFamily="34" charset="0"/>
                <a:sym typeface="Wingdings" panose="05000000000000000000" pitchFamily="2" charset="2"/>
              </a:rPr>
              <a:t>agit</a:t>
            </a:r>
            <a:endParaRPr lang="pl-PL" sz="1800" dirty="0">
              <a:latin typeface="Century Gothic" panose="020B0502020202020204" pitchFamily="34" charset="0"/>
            </a:endParaRPr>
          </a:p>
        </p:txBody>
      </p:sp>
      <p:pic>
        <p:nvPicPr>
          <p:cNvPr id="7" name="Obraz 6">
            <a:extLst>
              <a:ext uri="{FF2B5EF4-FFF2-40B4-BE49-F238E27FC236}">
                <a16:creationId xmlns:a16="http://schemas.microsoft.com/office/drawing/2014/main" id="{1CD8C6B8-CB3D-4D52-8D51-1117DB0BFB35}"/>
              </a:ext>
            </a:extLst>
          </p:cNvPr>
          <p:cNvPicPr>
            <a:picLocks noChangeAspect="1"/>
          </p:cNvPicPr>
          <p:nvPr/>
        </p:nvPicPr>
        <p:blipFill>
          <a:blip r:embed="rId2"/>
          <a:stretch>
            <a:fillRect/>
          </a:stretch>
        </p:blipFill>
        <p:spPr>
          <a:xfrm>
            <a:off x="8872963" y="-1"/>
            <a:ext cx="3319038" cy="1533525"/>
          </a:xfrm>
          <a:prstGeom prst="rect">
            <a:avLst/>
          </a:prstGeom>
        </p:spPr>
      </p:pic>
    </p:spTree>
    <p:extLst>
      <p:ext uri="{BB962C8B-B14F-4D97-AF65-F5344CB8AC3E}">
        <p14:creationId xmlns:p14="http://schemas.microsoft.com/office/powerpoint/2010/main" val="3815959291"/>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11F9223D-6458-4777-9302-C8FCB3B0920A}"/>
              </a:ext>
            </a:extLst>
          </p:cNvPr>
          <p:cNvSpPr>
            <a:spLocks noGrp="1"/>
          </p:cNvSpPr>
          <p:nvPr>
            <p:ph type="title"/>
          </p:nvPr>
        </p:nvSpPr>
        <p:spPr>
          <a:xfrm>
            <a:off x="838200" y="207961"/>
            <a:ext cx="10515600" cy="1325563"/>
          </a:xfrm>
        </p:spPr>
        <p:txBody>
          <a:bodyPr>
            <a:normAutofit/>
          </a:bodyPr>
          <a:lstStyle/>
          <a:p>
            <a:r>
              <a:rPr lang="pl-PL" sz="3600" dirty="0">
                <a:solidFill>
                  <a:schemeClr val="accent1"/>
                </a:solidFill>
                <a:latin typeface="Century Gothic" panose="020B0502020202020204" pitchFamily="34" charset="0"/>
              </a:rPr>
              <a:t>Prawo karne</a:t>
            </a:r>
            <a:endParaRPr lang="de-DE" sz="3600" dirty="0">
              <a:solidFill>
                <a:schemeClr val="accent1"/>
              </a:solidFill>
              <a:latin typeface="Century Gothic" panose="020B0502020202020204" pitchFamily="34" charset="0"/>
            </a:endParaRPr>
          </a:p>
        </p:txBody>
      </p:sp>
      <p:sp>
        <p:nvSpPr>
          <p:cNvPr id="3" name="Symbol zastępczy zawartości 2">
            <a:extLst>
              <a:ext uri="{FF2B5EF4-FFF2-40B4-BE49-F238E27FC236}">
                <a16:creationId xmlns:a16="http://schemas.microsoft.com/office/drawing/2014/main" id="{CE2803F7-C461-442C-A7A7-98ABAB7976AB}"/>
              </a:ext>
            </a:extLst>
          </p:cNvPr>
          <p:cNvSpPr>
            <a:spLocks noGrp="1"/>
          </p:cNvSpPr>
          <p:nvPr>
            <p:ph idx="1"/>
          </p:nvPr>
        </p:nvSpPr>
        <p:spPr>
          <a:xfrm>
            <a:off x="838200" y="1294075"/>
            <a:ext cx="10982325" cy="5821100"/>
          </a:xfrm>
        </p:spPr>
        <p:txBody>
          <a:bodyPr>
            <a:normAutofit/>
          </a:bodyPr>
          <a:lstStyle/>
          <a:p>
            <a:pPr marL="0" indent="0" algn="just">
              <a:lnSpc>
                <a:spcPct val="100000"/>
              </a:lnSpc>
              <a:buNone/>
            </a:pPr>
            <a:r>
              <a:rPr lang="pl-PL" sz="2600" dirty="0">
                <a:solidFill>
                  <a:schemeClr val="accent2"/>
                </a:solidFill>
                <a:latin typeface="Century Gothic" panose="020B0502020202020204" pitchFamily="34" charset="0"/>
              </a:rPr>
              <a:t>Miejscowy zakres zastosowania ustawy karnej</a:t>
            </a:r>
            <a:endParaRPr lang="pl-PL" sz="2600" dirty="0">
              <a:solidFill>
                <a:schemeClr val="accent1"/>
              </a:solidFill>
              <a:latin typeface="Century Gothic" panose="020B0502020202020204" pitchFamily="34" charset="0"/>
            </a:endParaRPr>
          </a:p>
          <a:p>
            <a:pPr lvl="1" algn="just">
              <a:lnSpc>
                <a:spcPct val="100000"/>
              </a:lnSpc>
            </a:pPr>
            <a:r>
              <a:rPr lang="pl-PL" sz="1500" dirty="0">
                <a:solidFill>
                  <a:schemeClr val="accent1"/>
                </a:solidFill>
                <a:latin typeface="Century Gothic" panose="020B0502020202020204" pitchFamily="34" charset="0"/>
              </a:rPr>
              <a:t>zasada terytorialności</a:t>
            </a:r>
            <a:r>
              <a:rPr lang="pl-PL" sz="1500" dirty="0">
                <a:latin typeface="Century Gothic" panose="020B0502020202020204" pitchFamily="34" charset="0"/>
              </a:rPr>
              <a:t> (art. 5 k.k.): „Ustawę karną polską stosuje się do sprawcy, który popełnił czyn zabroniony na terytorium Rzeczypospolitej Polskiej, jak również na polskim statku wodnym lub powietrznym, chyba że umowa międzynarodowa, której Rzeczpospolita Polska jest stroną, stanowi inaczej”</a:t>
            </a:r>
          </a:p>
          <a:p>
            <a:pPr lvl="2" algn="just">
              <a:lnSpc>
                <a:spcPct val="100000"/>
              </a:lnSpc>
            </a:pPr>
            <a:r>
              <a:rPr lang="pl-PL" sz="1500" dirty="0">
                <a:latin typeface="Century Gothic" panose="020B0502020202020204" pitchFamily="34" charset="0"/>
              </a:rPr>
              <a:t>nie ma znaczenia obywatelstwo sprawcy (lub jego brak)</a:t>
            </a:r>
          </a:p>
          <a:p>
            <a:pPr lvl="1" algn="just">
              <a:lnSpc>
                <a:spcPct val="100000"/>
              </a:lnSpc>
            </a:pPr>
            <a:r>
              <a:rPr lang="pl-PL" sz="1500" dirty="0">
                <a:solidFill>
                  <a:schemeClr val="accent1"/>
                </a:solidFill>
                <a:latin typeface="Century Gothic" panose="020B0502020202020204" pitchFamily="34" charset="0"/>
              </a:rPr>
              <a:t>zasada narodowości podmiotowej </a:t>
            </a:r>
            <a:r>
              <a:rPr lang="pl-PL" sz="1500" dirty="0">
                <a:latin typeface="Century Gothic" panose="020B0502020202020204" pitchFamily="34" charset="0"/>
              </a:rPr>
              <a:t>(art. 109 k.k.): „Ustawę karną polską stosuje się do obywatela polskiego, który popełnił przestępstwo za granicą” + warunek podwójnej przestępności</a:t>
            </a:r>
          </a:p>
          <a:p>
            <a:pPr lvl="1" algn="just">
              <a:lnSpc>
                <a:spcPct val="100000"/>
              </a:lnSpc>
            </a:pPr>
            <a:r>
              <a:rPr lang="pl-PL" sz="1500" dirty="0">
                <a:solidFill>
                  <a:schemeClr val="accent1"/>
                </a:solidFill>
                <a:latin typeface="Century Gothic" panose="020B0502020202020204" pitchFamily="34" charset="0"/>
              </a:rPr>
              <a:t>zasada narodowości przedmiotowej ograniczona </a:t>
            </a:r>
            <a:r>
              <a:rPr lang="pl-PL" sz="1500" dirty="0">
                <a:latin typeface="Century Gothic" panose="020B0502020202020204" pitchFamily="34" charset="0"/>
              </a:rPr>
              <a:t>(art. 110 par. 1 k.k.): stosowanie polskiej ustawy karnej do cudzoziemca, który popełnił określonego rodzaju przestępstwo za granicą, pod warunkiem uznania go za przestępstwo również przez ustawę obowiązującą w miejscu jego popełnienia</a:t>
            </a:r>
          </a:p>
          <a:p>
            <a:pPr lvl="1" algn="just">
              <a:lnSpc>
                <a:spcPct val="100000"/>
              </a:lnSpc>
            </a:pPr>
            <a:r>
              <a:rPr lang="pl-PL" sz="1500" dirty="0">
                <a:solidFill>
                  <a:schemeClr val="accent1"/>
                </a:solidFill>
                <a:latin typeface="Century Gothic" panose="020B0502020202020204" pitchFamily="34" charset="0"/>
              </a:rPr>
              <a:t>zasada odpowiedzialności zastępczej </a:t>
            </a:r>
            <a:r>
              <a:rPr lang="pl-PL" sz="1500" dirty="0">
                <a:latin typeface="Century Gothic" panose="020B0502020202020204" pitchFamily="34" charset="0"/>
              </a:rPr>
              <a:t>(art. 110 par. 2 k.k.): stosowanie polskiej ustawy karnej do cudzoziemca, który popełnił za granicą przestępstwo będące również polskiej ustawie karnej czynem zabronionym karą przekraczającą dwa lata pozbawienia wolności (o ile cudzoziemca przebywającego na terenie Polski nie postanowiono wydać)</a:t>
            </a:r>
          </a:p>
          <a:p>
            <a:pPr lvl="1" algn="just">
              <a:lnSpc>
                <a:spcPct val="100000"/>
              </a:lnSpc>
            </a:pPr>
            <a:r>
              <a:rPr lang="pl-PL" sz="1500" dirty="0">
                <a:solidFill>
                  <a:schemeClr val="accent1"/>
                </a:solidFill>
                <a:latin typeface="Century Gothic" panose="020B0502020202020204" pitchFamily="34" charset="0"/>
              </a:rPr>
              <a:t>zasada narodowości przedmiotowej nieograniczona</a:t>
            </a:r>
            <a:r>
              <a:rPr lang="pl-PL" sz="1500" dirty="0">
                <a:latin typeface="Century Gothic" panose="020B0502020202020204" pitchFamily="34" charset="0"/>
              </a:rPr>
              <a:t> (art. 112 k.k.): stosowanie polskiej ustawy karnej do obywatela polskiego oraz cudzoziemca w przypadku popełnienia przestępstwa określonego rodzaju (przeciwko interesom państwa) niezależnie od przepisów obowiązujących w miejscu popełnienia</a:t>
            </a:r>
          </a:p>
          <a:p>
            <a:pPr lvl="1" algn="just">
              <a:lnSpc>
                <a:spcPct val="100000"/>
              </a:lnSpc>
            </a:pPr>
            <a:r>
              <a:rPr lang="pl-PL" sz="1500" dirty="0">
                <a:solidFill>
                  <a:schemeClr val="accent1"/>
                </a:solidFill>
                <a:latin typeface="Century Gothic" panose="020B0502020202020204" pitchFamily="34" charset="0"/>
              </a:rPr>
              <a:t>zasada represji wszechświatowej (konwencyjnej)</a:t>
            </a:r>
            <a:r>
              <a:rPr lang="pl-PL" sz="1500" dirty="0">
                <a:latin typeface="Century Gothic" panose="020B0502020202020204" pitchFamily="34" charset="0"/>
              </a:rPr>
              <a:t> (art. 113 k.k.) – niezależna od obywatelstwa sprawcy i miejsca popełnienia przestępstw</a:t>
            </a:r>
            <a:r>
              <a:rPr lang="pl-PL" sz="1600" dirty="0">
                <a:latin typeface="Century Gothic" panose="020B0502020202020204" pitchFamily="34" charset="0"/>
              </a:rPr>
              <a:t>a</a:t>
            </a:r>
          </a:p>
        </p:txBody>
      </p:sp>
      <p:pic>
        <p:nvPicPr>
          <p:cNvPr id="7" name="Obraz 6">
            <a:extLst>
              <a:ext uri="{FF2B5EF4-FFF2-40B4-BE49-F238E27FC236}">
                <a16:creationId xmlns:a16="http://schemas.microsoft.com/office/drawing/2014/main" id="{1CD8C6B8-CB3D-4D52-8D51-1117DB0BFB35}"/>
              </a:ext>
            </a:extLst>
          </p:cNvPr>
          <p:cNvPicPr>
            <a:picLocks noChangeAspect="1"/>
          </p:cNvPicPr>
          <p:nvPr/>
        </p:nvPicPr>
        <p:blipFill>
          <a:blip r:embed="rId2"/>
          <a:stretch>
            <a:fillRect/>
          </a:stretch>
        </p:blipFill>
        <p:spPr>
          <a:xfrm>
            <a:off x="8872963" y="-1"/>
            <a:ext cx="3319038" cy="1533525"/>
          </a:xfrm>
          <a:prstGeom prst="rect">
            <a:avLst/>
          </a:prstGeom>
        </p:spPr>
      </p:pic>
    </p:spTree>
    <p:extLst>
      <p:ext uri="{BB962C8B-B14F-4D97-AF65-F5344CB8AC3E}">
        <p14:creationId xmlns:p14="http://schemas.microsoft.com/office/powerpoint/2010/main" val="651537542"/>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11F9223D-6458-4777-9302-C8FCB3B0920A}"/>
              </a:ext>
            </a:extLst>
          </p:cNvPr>
          <p:cNvSpPr>
            <a:spLocks noGrp="1"/>
          </p:cNvSpPr>
          <p:nvPr>
            <p:ph type="title"/>
          </p:nvPr>
        </p:nvSpPr>
        <p:spPr>
          <a:xfrm>
            <a:off x="838200" y="207961"/>
            <a:ext cx="10515600" cy="1325563"/>
          </a:xfrm>
        </p:spPr>
        <p:txBody>
          <a:bodyPr>
            <a:normAutofit/>
          </a:bodyPr>
          <a:lstStyle/>
          <a:p>
            <a:r>
              <a:rPr lang="pl-PL" sz="3600" dirty="0">
                <a:solidFill>
                  <a:schemeClr val="accent1"/>
                </a:solidFill>
                <a:latin typeface="Century Gothic" panose="020B0502020202020204" pitchFamily="34" charset="0"/>
              </a:rPr>
              <a:t>Prawo karne</a:t>
            </a:r>
            <a:endParaRPr lang="de-DE" sz="3600" dirty="0">
              <a:solidFill>
                <a:schemeClr val="accent1"/>
              </a:solidFill>
              <a:latin typeface="Century Gothic" panose="020B0502020202020204" pitchFamily="34" charset="0"/>
            </a:endParaRPr>
          </a:p>
        </p:txBody>
      </p:sp>
      <p:sp>
        <p:nvSpPr>
          <p:cNvPr id="3" name="Symbol zastępczy zawartości 2">
            <a:extLst>
              <a:ext uri="{FF2B5EF4-FFF2-40B4-BE49-F238E27FC236}">
                <a16:creationId xmlns:a16="http://schemas.microsoft.com/office/drawing/2014/main" id="{CE2803F7-C461-442C-A7A7-98ABAB7976AB}"/>
              </a:ext>
            </a:extLst>
          </p:cNvPr>
          <p:cNvSpPr>
            <a:spLocks noGrp="1"/>
          </p:cNvSpPr>
          <p:nvPr>
            <p:ph idx="1"/>
          </p:nvPr>
        </p:nvSpPr>
        <p:spPr>
          <a:xfrm>
            <a:off x="838200" y="1294075"/>
            <a:ext cx="10982325" cy="5821100"/>
          </a:xfrm>
        </p:spPr>
        <p:txBody>
          <a:bodyPr>
            <a:normAutofit/>
          </a:bodyPr>
          <a:lstStyle/>
          <a:p>
            <a:pPr marL="0" indent="0" algn="just">
              <a:lnSpc>
                <a:spcPct val="100000"/>
              </a:lnSpc>
              <a:buNone/>
            </a:pPr>
            <a:r>
              <a:rPr lang="pl-PL" sz="2600" dirty="0">
                <a:solidFill>
                  <a:schemeClr val="accent2"/>
                </a:solidFill>
                <a:latin typeface="Century Gothic" panose="020B0502020202020204" pitchFamily="34" charset="0"/>
              </a:rPr>
              <a:t>Dr Konrad Lipiński</a:t>
            </a:r>
          </a:p>
          <a:p>
            <a:pPr lvl="1" algn="just">
              <a:lnSpc>
                <a:spcPct val="100000"/>
              </a:lnSpc>
            </a:pPr>
            <a:r>
              <a:rPr lang="pl-PL" sz="2200" dirty="0">
                <a:latin typeface="Century Gothic" panose="020B0502020202020204" pitchFamily="34" charset="0"/>
              </a:rPr>
              <a:t>Katedra Prawa Karnego Materialnego</a:t>
            </a:r>
          </a:p>
          <a:p>
            <a:pPr lvl="1" algn="just">
              <a:lnSpc>
                <a:spcPct val="100000"/>
              </a:lnSpc>
            </a:pPr>
            <a:r>
              <a:rPr lang="pl-PL" sz="2200" dirty="0">
                <a:latin typeface="Century Gothic" panose="020B0502020202020204" pitchFamily="34" charset="0"/>
              </a:rPr>
              <a:t>konsultacje: 202a bud. A</a:t>
            </a:r>
          </a:p>
          <a:p>
            <a:pPr lvl="1" algn="just">
              <a:lnSpc>
                <a:spcPct val="100000"/>
              </a:lnSpc>
            </a:pPr>
            <a:r>
              <a:rPr lang="pl-PL" sz="2200" dirty="0">
                <a:latin typeface="Century Gothic" panose="020B0502020202020204" pitchFamily="34" charset="0"/>
              </a:rPr>
              <a:t>zasady obowiązujące na zajęciach</a:t>
            </a:r>
          </a:p>
          <a:p>
            <a:pPr lvl="2" algn="just">
              <a:lnSpc>
                <a:spcPct val="100000"/>
              </a:lnSpc>
            </a:pPr>
            <a:r>
              <a:rPr lang="pl-PL" sz="1800" dirty="0">
                <a:latin typeface="Century Gothic" panose="020B0502020202020204" pitchFamily="34" charset="0"/>
              </a:rPr>
              <a:t>liczba zajęć i ich tematyka</a:t>
            </a:r>
          </a:p>
          <a:p>
            <a:pPr lvl="2" algn="just">
              <a:lnSpc>
                <a:spcPct val="100000"/>
              </a:lnSpc>
            </a:pPr>
            <a:r>
              <a:rPr lang="pl-PL" sz="1800" dirty="0">
                <a:latin typeface="Century Gothic" panose="020B0502020202020204" pitchFamily="34" charset="0"/>
              </a:rPr>
              <a:t>zasady obecności</a:t>
            </a:r>
          </a:p>
          <a:p>
            <a:pPr lvl="1" algn="just">
              <a:lnSpc>
                <a:spcPct val="100000"/>
              </a:lnSpc>
            </a:pPr>
            <a:r>
              <a:rPr lang="pl-PL" sz="2200" dirty="0">
                <a:latin typeface="Century Gothic" panose="020B0502020202020204" pitchFamily="34" charset="0"/>
              </a:rPr>
              <a:t>forma zaliczenia</a:t>
            </a:r>
          </a:p>
          <a:p>
            <a:pPr lvl="1" algn="just">
              <a:lnSpc>
                <a:spcPct val="100000"/>
              </a:lnSpc>
            </a:pPr>
            <a:r>
              <a:rPr lang="pl-PL" sz="2200" dirty="0">
                <a:latin typeface="Century Gothic" panose="020B0502020202020204" pitchFamily="34" charset="0"/>
              </a:rPr>
              <a:t>podstawowe źródła wiedzy</a:t>
            </a:r>
          </a:p>
          <a:p>
            <a:pPr lvl="1" algn="just">
              <a:lnSpc>
                <a:spcPct val="100000"/>
              </a:lnSpc>
            </a:pPr>
            <a:endParaRPr lang="pl-PL" sz="2200" dirty="0">
              <a:latin typeface="Century Gothic" panose="020B0502020202020204" pitchFamily="34" charset="0"/>
            </a:endParaRPr>
          </a:p>
          <a:p>
            <a:pPr marL="0" indent="0" algn="just">
              <a:lnSpc>
                <a:spcPct val="100000"/>
              </a:lnSpc>
              <a:buNone/>
            </a:pPr>
            <a:endParaRPr lang="pl-PL" sz="2600" dirty="0">
              <a:latin typeface="Century Gothic" panose="020B0502020202020204" pitchFamily="34" charset="0"/>
            </a:endParaRPr>
          </a:p>
        </p:txBody>
      </p:sp>
      <p:pic>
        <p:nvPicPr>
          <p:cNvPr id="7" name="Obraz 6">
            <a:extLst>
              <a:ext uri="{FF2B5EF4-FFF2-40B4-BE49-F238E27FC236}">
                <a16:creationId xmlns:a16="http://schemas.microsoft.com/office/drawing/2014/main" id="{1CD8C6B8-CB3D-4D52-8D51-1117DB0BFB35}"/>
              </a:ext>
            </a:extLst>
          </p:cNvPr>
          <p:cNvPicPr>
            <a:picLocks noChangeAspect="1"/>
          </p:cNvPicPr>
          <p:nvPr/>
        </p:nvPicPr>
        <p:blipFill>
          <a:blip r:embed="rId2"/>
          <a:stretch>
            <a:fillRect/>
          </a:stretch>
        </p:blipFill>
        <p:spPr>
          <a:xfrm>
            <a:off x="8872963" y="-1"/>
            <a:ext cx="3319038" cy="1533525"/>
          </a:xfrm>
          <a:prstGeom prst="rect">
            <a:avLst/>
          </a:prstGeom>
        </p:spPr>
      </p:pic>
    </p:spTree>
    <p:extLst>
      <p:ext uri="{BB962C8B-B14F-4D97-AF65-F5344CB8AC3E}">
        <p14:creationId xmlns:p14="http://schemas.microsoft.com/office/powerpoint/2010/main" val="23165606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11F9223D-6458-4777-9302-C8FCB3B0920A}"/>
              </a:ext>
            </a:extLst>
          </p:cNvPr>
          <p:cNvSpPr>
            <a:spLocks noGrp="1"/>
          </p:cNvSpPr>
          <p:nvPr>
            <p:ph type="title"/>
          </p:nvPr>
        </p:nvSpPr>
        <p:spPr>
          <a:xfrm>
            <a:off x="838200" y="207961"/>
            <a:ext cx="10515600" cy="1325563"/>
          </a:xfrm>
        </p:spPr>
        <p:txBody>
          <a:bodyPr>
            <a:normAutofit/>
          </a:bodyPr>
          <a:lstStyle/>
          <a:p>
            <a:r>
              <a:rPr lang="pl-PL" sz="3600" dirty="0">
                <a:solidFill>
                  <a:schemeClr val="accent1"/>
                </a:solidFill>
                <a:latin typeface="Century Gothic" panose="020B0502020202020204" pitchFamily="34" charset="0"/>
              </a:rPr>
              <a:t>Prawo karne</a:t>
            </a:r>
            <a:endParaRPr lang="de-DE" sz="3600" dirty="0">
              <a:solidFill>
                <a:schemeClr val="accent1"/>
              </a:solidFill>
              <a:latin typeface="Century Gothic" panose="020B0502020202020204" pitchFamily="34" charset="0"/>
            </a:endParaRPr>
          </a:p>
        </p:txBody>
      </p:sp>
      <p:sp>
        <p:nvSpPr>
          <p:cNvPr id="3" name="Symbol zastępczy zawartości 2">
            <a:extLst>
              <a:ext uri="{FF2B5EF4-FFF2-40B4-BE49-F238E27FC236}">
                <a16:creationId xmlns:a16="http://schemas.microsoft.com/office/drawing/2014/main" id="{CE2803F7-C461-442C-A7A7-98ABAB7976AB}"/>
              </a:ext>
            </a:extLst>
          </p:cNvPr>
          <p:cNvSpPr>
            <a:spLocks noGrp="1"/>
          </p:cNvSpPr>
          <p:nvPr>
            <p:ph idx="1"/>
          </p:nvPr>
        </p:nvSpPr>
        <p:spPr>
          <a:xfrm>
            <a:off x="838200" y="1294075"/>
            <a:ext cx="10982325" cy="5821100"/>
          </a:xfrm>
        </p:spPr>
        <p:txBody>
          <a:bodyPr>
            <a:normAutofit/>
          </a:bodyPr>
          <a:lstStyle/>
          <a:p>
            <a:pPr marL="0" indent="0" algn="just">
              <a:lnSpc>
                <a:spcPct val="100000"/>
              </a:lnSpc>
              <a:buNone/>
            </a:pPr>
            <a:r>
              <a:rPr lang="pl-PL" sz="2600" dirty="0">
                <a:solidFill>
                  <a:schemeClr val="accent2"/>
                </a:solidFill>
                <a:latin typeface="Century Gothic" panose="020B0502020202020204" pitchFamily="34" charset="0"/>
              </a:rPr>
              <a:t>Czas i miejsce popełnienia przestępstwa</a:t>
            </a:r>
            <a:endParaRPr lang="pl-PL" sz="2600" dirty="0">
              <a:solidFill>
                <a:schemeClr val="accent1"/>
              </a:solidFill>
              <a:latin typeface="Century Gothic" panose="020B0502020202020204" pitchFamily="34" charset="0"/>
            </a:endParaRPr>
          </a:p>
          <a:p>
            <a:pPr lvl="1" algn="just">
              <a:lnSpc>
                <a:spcPct val="100000"/>
              </a:lnSpc>
            </a:pPr>
            <a:r>
              <a:rPr lang="pl-PL" sz="2200" dirty="0">
                <a:solidFill>
                  <a:schemeClr val="accent1"/>
                </a:solidFill>
                <a:latin typeface="Century Gothic" panose="020B0502020202020204" pitchFamily="34" charset="0"/>
              </a:rPr>
              <a:t>czas popełnienia przestępstwa </a:t>
            </a:r>
            <a:r>
              <a:rPr lang="pl-PL" sz="2200" dirty="0">
                <a:latin typeface="Century Gothic" panose="020B0502020202020204" pitchFamily="34" charset="0"/>
              </a:rPr>
              <a:t>(art. 6 par. 1 k.k.): „Czyn zabroniony uważa się za popełniony w czasie, w którym sprawca działał lub zaniechał działania, do którego był obowiązany”</a:t>
            </a:r>
          </a:p>
          <a:p>
            <a:pPr lvl="2" algn="just">
              <a:lnSpc>
                <a:spcPct val="100000"/>
              </a:lnSpc>
            </a:pPr>
            <a:r>
              <a:rPr lang="pl-PL" sz="1800" dirty="0">
                <a:latin typeface="Century Gothic" panose="020B0502020202020204" pitchFamily="34" charset="0"/>
              </a:rPr>
              <a:t>co jeśli przestępstwo popełniono wieloma zachowaniami lub czynność sprawcza była rozciągnięta w czasie?</a:t>
            </a:r>
          </a:p>
          <a:p>
            <a:pPr lvl="2" algn="just">
              <a:lnSpc>
                <a:spcPct val="100000"/>
              </a:lnSpc>
            </a:pPr>
            <a:r>
              <a:rPr lang="pl-PL" sz="1800" dirty="0">
                <a:latin typeface="Century Gothic" panose="020B0502020202020204" pitchFamily="34" charset="0"/>
              </a:rPr>
              <a:t>co z zaniechaniem?</a:t>
            </a:r>
          </a:p>
          <a:p>
            <a:pPr lvl="1" algn="just">
              <a:lnSpc>
                <a:spcPct val="100000"/>
              </a:lnSpc>
            </a:pPr>
            <a:r>
              <a:rPr lang="pl-PL" sz="2200" dirty="0">
                <a:solidFill>
                  <a:schemeClr val="accent1"/>
                </a:solidFill>
                <a:latin typeface="Century Gothic" panose="020B0502020202020204" pitchFamily="34" charset="0"/>
              </a:rPr>
              <a:t>miejsce popełnienia przestępstwa </a:t>
            </a:r>
            <a:r>
              <a:rPr lang="pl-PL" sz="2200" dirty="0">
                <a:latin typeface="Century Gothic" panose="020B0502020202020204" pitchFamily="34" charset="0"/>
              </a:rPr>
              <a:t>(art. 6 par. 2 k.k.): „Czyn zabroniony uważa się za popełniony w miejscu, w którym sprawca działał lub zaniechał działania, do którego był obowiązany, albo gdzie skutek stanowiący znamię czynu zabronionego nastąpił lub według zamiaru sprawcy miał nastąpić”</a:t>
            </a:r>
          </a:p>
          <a:p>
            <a:pPr lvl="2" algn="just">
              <a:lnSpc>
                <a:spcPct val="100000"/>
              </a:lnSpc>
            </a:pPr>
            <a:r>
              <a:rPr lang="pl-PL" sz="1800" dirty="0">
                <a:latin typeface="Century Gothic" panose="020B0502020202020204" pitchFamily="34" charset="0"/>
              </a:rPr>
              <a:t>przestępstwo można zatem jednocześnie popełnić w jednym, dwóch lub trzech miejscach (</a:t>
            </a:r>
            <a:r>
              <a:rPr lang="pl-PL" sz="1800" dirty="0" err="1">
                <a:latin typeface="Century Gothic" panose="020B0502020202020204" pitchFamily="34" charset="0"/>
              </a:rPr>
              <a:t>wielomiejscowość</a:t>
            </a:r>
            <a:r>
              <a:rPr lang="pl-PL" sz="1800" dirty="0">
                <a:latin typeface="Century Gothic" panose="020B0502020202020204" pitchFamily="34" charset="0"/>
              </a:rPr>
              <a:t>)</a:t>
            </a:r>
          </a:p>
        </p:txBody>
      </p:sp>
      <p:pic>
        <p:nvPicPr>
          <p:cNvPr id="7" name="Obraz 6">
            <a:extLst>
              <a:ext uri="{FF2B5EF4-FFF2-40B4-BE49-F238E27FC236}">
                <a16:creationId xmlns:a16="http://schemas.microsoft.com/office/drawing/2014/main" id="{1CD8C6B8-CB3D-4D52-8D51-1117DB0BFB35}"/>
              </a:ext>
            </a:extLst>
          </p:cNvPr>
          <p:cNvPicPr>
            <a:picLocks noChangeAspect="1"/>
          </p:cNvPicPr>
          <p:nvPr/>
        </p:nvPicPr>
        <p:blipFill>
          <a:blip r:embed="rId2"/>
          <a:stretch>
            <a:fillRect/>
          </a:stretch>
        </p:blipFill>
        <p:spPr>
          <a:xfrm>
            <a:off x="8872963" y="-1"/>
            <a:ext cx="3319038" cy="1533525"/>
          </a:xfrm>
          <a:prstGeom prst="rect">
            <a:avLst/>
          </a:prstGeom>
        </p:spPr>
      </p:pic>
    </p:spTree>
    <p:extLst>
      <p:ext uri="{BB962C8B-B14F-4D97-AF65-F5344CB8AC3E}">
        <p14:creationId xmlns:p14="http://schemas.microsoft.com/office/powerpoint/2010/main" val="3215058610"/>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 name="Prostokąt 41"/>
          <p:cNvSpPr/>
          <p:nvPr/>
        </p:nvSpPr>
        <p:spPr>
          <a:xfrm>
            <a:off x="771525" y="2864490"/>
            <a:ext cx="6910135" cy="2847120"/>
          </a:xfrm>
          <a:prstGeom prst="rect">
            <a:avLst/>
          </a:prstGeom>
          <a:solidFill>
            <a:srgbClr val="96C3C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34" name="Prostokąt 33"/>
          <p:cNvSpPr/>
          <p:nvPr/>
        </p:nvSpPr>
        <p:spPr>
          <a:xfrm>
            <a:off x="1539618" y="724364"/>
            <a:ext cx="6910135" cy="2503199"/>
          </a:xfrm>
          <a:prstGeom prst="rect">
            <a:avLst/>
          </a:prstGeom>
          <a:solidFill>
            <a:srgbClr val="00A2A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dirty="0">
              <a:solidFill>
                <a:srgbClr val="447584"/>
              </a:solidFill>
            </a:endParaRPr>
          </a:p>
        </p:txBody>
      </p:sp>
      <p:pic>
        <p:nvPicPr>
          <p:cNvPr id="3" name="Obraz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449753" y="0"/>
            <a:ext cx="3740727" cy="6858000"/>
          </a:xfrm>
          <a:prstGeom prst="rect">
            <a:avLst/>
          </a:prstGeom>
        </p:spPr>
      </p:pic>
      <p:sp>
        <p:nvSpPr>
          <p:cNvPr id="5" name="Prostokąt 4"/>
          <p:cNvSpPr/>
          <p:nvPr/>
        </p:nvSpPr>
        <p:spPr>
          <a:xfrm>
            <a:off x="2051429" y="1089976"/>
            <a:ext cx="6184710" cy="865943"/>
          </a:xfrm>
          <a:prstGeom prst="rect">
            <a:avLst/>
          </a:prstGeom>
        </p:spPr>
        <p:txBody>
          <a:bodyPr wrap="square">
            <a:spAutoFit/>
          </a:bodyPr>
          <a:lstStyle/>
          <a:p>
            <a:pPr>
              <a:lnSpc>
                <a:spcPct val="115000"/>
              </a:lnSpc>
              <a:spcAft>
                <a:spcPts val="0"/>
              </a:spcAft>
            </a:pPr>
            <a:endParaRPr lang="pl-PL" sz="4800" kern="150" dirty="0">
              <a:solidFill>
                <a:schemeClr val="bg1"/>
              </a:solidFill>
              <a:latin typeface="Century Gothic" panose="020B0502020202020204" pitchFamily="34" charset="0"/>
              <a:ea typeface="SimSun" panose="02010600030101010101" pitchFamily="2" charset="-122"/>
              <a:cs typeface="Lucida Sans" panose="020B0602030504020204" pitchFamily="34" charset="0"/>
            </a:endParaRPr>
          </a:p>
        </p:txBody>
      </p:sp>
      <p:pic>
        <p:nvPicPr>
          <p:cNvPr id="10" name="Obraz 9">
            <a:extLst>
              <a:ext uri="{FF2B5EF4-FFF2-40B4-BE49-F238E27FC236}">
                <a16:creationId xmlns:a16="http://schemas.microsoft.com/office/drawing/2014/main" id="{DBD838F9-0E27-4BD6-BB0B-1EB75A601D6B}"/>
              </a:ext>
            </a:extLst>
          </p:cNvPr>
          <p:cNvPicPr>
            <a:picLocks noChangeAspect="1"/>
          </p:cNvPicPr>
          <p:nvPr/>
        </p:nvPicPr>
        <p:blipFill>
          <a:blip r:embed="rId3"/>
          <a:stretch>
            <a:fillRect/>
          </a:stretch>
        </p:blipFill>
        <p:spPr>
          <a:xfrm>
            <a:off x="8598089" y="0"/>
            <a:ext cx="3135510" cy="1448728"/>
          </a:xfrm>
          <a:prstGeom prst="rect">
            <a:avLst/>
          </a:prstGeom>
        </p:spPr>
      </p:pic>
      <p:sp>
        <p:nvSpPr>
          <p:cNvPr id="11" name="pole tekstowe 10">
            <a:extLst>
              <a:ext uri="{FF2B5EF4-FFF2-40B4-BE49-F238E27FC236}">
                <a16:creationId xmlns:a16="http://schemas.microsoft.com/office/drawing/2014/main" id="{1DBD9352-B3C4-4015-9FD5-F814265FAD8D}"/>
              </a:ext>
            </a:extLst>
          </p:cNvPr>
          <p:cNvSpPr txBox="1"/>
          <p:nvPr/>
        </p:nvSpPr>
        <p:spPr>
          <a:xfrm>
            <a:off x="1276090" y="3170994"/>
            <a:ext cx="6405570" cy="769441"/>
          </a:xfrm>
          <a:prstGeom prst="rect">
            <a:avLst/>
          </a:prstGeom>
          <a:noFill/>
        </p:spPr>
        <p:txBody>
          <a:bodyPr wrap="square" rtlCol="0">
            <a:spAutoFit/>
          </a:bodyPr>
          <a:lstStyle/>
          <a:p>
            <a:endParaRPr lang="pl-PL" sz="2400" b="1" dirty="0">
              <a:solidFill>
                <a:srgbClr val="1D6EA5"/>
              </a:solidFill>
              <a:latin typeface="Century Gothic" panose="020B0502020202020204" pitchFamily="34" charset="0"/>
            </a:endParaRPr>
          </a:p>
          <a:p>
            <a:pPr algn="just"/>
            <a:endParaRPr lang="pl-PL" sz="2000" b="1" dirty="0">
              <a:latin typeface="Century Gothic" panose="020B0502020202020204" pitchFamily="34" charset="0"/>
            </a:endParaRPr>
          </a:p>
        </p:txBody>
      </p:sp>
      <p:sp>
        <p:nvSpPr>
          <p:cNvPr id="6" name="pole tekstowe 5">
            <a:extLst>
              <a:ext uri="{FF2B5EF4-FFF2-40B4-BE49-F238E27FC236}">
                <a16:creationId xmlns:a16="http://schemas.microsoft.com/office/drawing/2014/main" id="{5784CECA-B240-42F9-9E82-B9F4650D652C}"/>
              </a:ext>
            </a:extLst>
          </p:cNvPr>
          <p:cNvSpPr txBox="1"/>
          <p:nvPr/>
        </p:nvSpPr>
        <p:spPr>
          <a:xfrm>
            <a:off x="2051429" y="1030487"/>
            <a:ext cx="2215793" cy="369332"/>
          </a:xfrm>
          <a:prstGeom prst="rect">
            <a:avLst/>
          </a:prstGeom>
          <a:noFill/>
        </p:spPr>
        <p:txBody>
          <a:bodyPr wrap="square" rtlCol="0">
            <a:spAutoFit/>
          </a:bodyPr>
          <a:lstStyle/>
          <a:p>
            <a:r>
              <a:rPr lang="pl-PL" dirty="0"/>
              <a:t>Fin!</a:t>
            </a:r>
          </a:p>
        </p:txBody>
      </p:sp>
    </p:spTree>
    <p:extLst>
      <p:ext uri="{BB962C8B-B14F-4D97-AF65-F5344CB8AC3E}">
        <p14:creationId xmlns:p14="http://schemas.microsoft.com/office/powerpoint/2010/main" val="19931181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11F9223D-6458-4777-9302-C8FCB3B0920A}"/>
              </a:ext>
            </a:extLst>
          </p:cNvPr>
          <p:cNvSpPr>
            <a:spLocks noGrp="1"/>
          </p:cNvSpPr>
          <p:nvPr>
            <p:ph type="title"/>
          </p:nvPr>
        </p:nvSpPr>
        <p:spPr>
          <a:xfrm>
            <a:off x="838200" y="207961"/>
            <a:ext cx="10515600" cy="1325563"/>
          </a:xfrm>
        </p:spPr>
        <p:txBody>
          <a:bodyPr>
            <a:normAutofit/>
          </a:bodyPr>
          <a:lstStyle/>
          <a:p>
            <a:r>
              <a:rPr lang="pl-PL" sz="3600" dirty="0">
                <a:solidFill>
                  <a:schemeClr val="accent1"/>
                </a:solidFill>
                <a:latin typeface="Century Gothic" panose="020B0502020202020204" pitchFamily="34" charset="0"/>
              </a:rPr>
              <a:t>Prawo karne</a:t>
            </a:r>
            <a:endParaRPr lang="de-DE" sz="3600" dirty="0">
              <a:solidFill>
                <a:schemeClr val="accent1"/>
              </a:solidFill>
              <a:latin typeface="Century Gothic" panose="020B0502020202020204" pitchFamily="34" charset="0"/>
            </a:endParaRPr>
          </a:p>
        </p:txBody>
      </p:sp>
      <p:sp>
        <p:nvSpPr>
          <p:cNvPr id="3" name="Symbol zastępczy zawartości 2">
            <a:extLst>
              <a:ext uri="{FF2B5EF4-FFF2-40B4-BE49-F238E27FC236}">
                <a16:creationId xmlns:a16="http://schemas.microsoft.com/office/drawing/2014/main" id="{CE2803F7-C461-442C-A7A7-98ABAB7976AB}"/>
              </a:ext>
            </a:extLst>
          </p:cNvPr>
          <p:cNvSpPr>
            <a:spLocks noGrp="1"/>
          </p:cNvSpPr>
          <p:nvPr>
            <p:ph idx="1"/>
          </p:nvPr>
        </p:nvSpPr>
        <p:spPr>
          <a:xfrm>
            <a:off x="838200" y="1294075"/>
            <a:ext cx="10982325" cy="5821100"/>
          </a:xfrm>
        </p:spPr>
        <p:txBody>
          <a:bodyPr>
            <a:normAutofit/>
          </a:bodyPr>
          <a:lstStyle/>
          <a:p>
            <a:pPr marL="0" indent="0" algn="just">
              <a:lnSpc>
                <a:spcPct val="100000"/>
              </a:lnSpc>
              <a:buNone/>
            </a:pPr>
            <a:r>
              <a:rPr lang="pl-PL" sz="2600" dirty="0">
                <a:solidFill>
                  <a:schemeClr val="accent2"/>
                </a:solidFill>
                <a:latin typeface="Century Gothic" panose="020B0502020202020204" pitchFamily="34" charset="0"/>
              </a:rPr>
              <a:t>Podstawowe informacje o prawie karnym</a:t>
            </a:r>
          </a:p>
          <a:p>
            <a:pPr lvl="1" algn="just">
              <a:lnSpc>
                <a:spcPct val="100000"/>
              </a:lnSpc>
            </a:pPr>
            <a:r>
              <a:rPr lang="pl-PL" sz="2200" dirty="0">
                <a:latin typeface="Century Gothic" panose="020B0502020202020204" pitchFamily="34" charset="0"/>
              </a:rPr>
              <a:t>miejsce prawa karnego w systemie prawa</a:t>
            </a:r>
          </a:p>
          <a:p>
            <a:pPr lvl="1" algn="just">
              <a:lnSpc>
                <a:spcPct val="100000"/>
              </a:lnSpc>
            </a:pPr>
            <a:r>
              <a:rPr lang="pl-PL" sz="2200" dirty="0">
                <a:latin typeface="Century Gothic" panose="020B0502020202020204" pitchFamily="34" charset="0"/>
              </a:rPr>
              <a:t>funkcje prawa karnego</a:t>
            </a:r>
          </a:p>
          <a:p>
            <a:pPr lvl="1" algn="just">
              <a:lnSpc>
                <a:spcPct val="100000"/>
              </a:lnSpc>
            </a:pPr>
            <a:r>
              <a:rPr lang="pl-PL" sz="2200" dirty="0">
                <a:latin typeface="Century Gothic" panose="020B0502020202020204" pitchFamily="34" charset="0"/>
              </a:rPr>
              <a:t>zasady prawa karnego</a:t>
            </a:r>
          </a:p>
          <a:p>
            <a:pPr lvl="1" algn="just">
              <a:lnSpc>
                <a:spcPct val="100000"/>
              </a:lnSpc>
            </a:pPr>
            <a:r>
              <a:rPr lang="pl-PL" sz="2200" dirty="0">
                <a:latin typeface="Century Gothic" panose="020B0502020202020204" pitchFamily="34" charset="0"/>
              </a:rPr>
              <a:t>źródła prawa karnego</a:t>
            </a:r>
          </a:p>
          <a:p>
            <a:pPr lvl="1" algn="just">
              <a:lnSpc>
                <a:spcPct val="100000"/>
              </a:lnSpc>
            </a:pPr>
            <a:r>
              <a:rPr lang="pl-PL" sz="2200" dirty="0">
                <a:latin typeface="Century Gothic" panose="020B0502020202020204" pitchFamily="34" charset="0"/>
              </a:rPr>
              <a:t>kodyfikacje, zmiany „zwykłe” (nowelizacje wycinkowe) i </a:t>
            </a:r>
            <a:r>
              <a:rPr lang="pl-PL" sz="2200" dirty="0" err="1">
                <a:latin typeface="Century Gothic" panose="020B0502020202020204" pitchFamily="34" charset="0"/>
              </a:rPr>
              <a:t>rekodyfikacje</a:t>
            </a:r>
            <a:endParaRPr lang="pl-PL" sz="2200" dirty="0">
              <a:latin typeface="Century Gothic" panose="020B0502020202020204" pitchFamily="34" charset="0"/>
            </a:endParaRPr>
          </a:p>
          <a:p>
            <a:pPr lvl="1" algn="just">
              <a:lnSpc>
                <a:spcPct val="100000"/>
              </a:lnSpc>
            </a:pPr>
            <a:r>
              <a:rPr lang="pl-PL" sz="2200" dirty="0">
                <a:latin typeface="Century Gothic" panose="020B0502020202020204" pitchFamily="34" charset="0"/>
              </a:rPr>
              <a:t>zasady intertemporalne prawa karnego</a:t>
            </a:r>
          </a:p>
          <a:p>
            <a:pPr lvl="1" algn="just">
              <a:lnSpc>
                <a:spcPct val="100000"/>
              </a:lnSpc>
            </a:pPr>
            <a:r>
              <a:rPr lang="pl-PL" sz="2200" dirty="0">
                <a:latin typeface="Century Gothic" panose="020B0502020202020204" pitchFamily="34" charset="0"/>
              </a:rPr>
              <a:t>miejscowy zakres zastosowania ustawy karnej</a:t>
            </a:r>
            <a:endParaRPr lang="pl-PL" sz="1800" dirty="0">
              <a:latin typeface="Century Gothic" panose="020B0502020202020204" pitchFamily="34" charset="0"/>
            </a:endParaRPr>
          </a:p>
          <a:p>
            <a:pPr lvl="1" algn="just">
              <a:lnSpc>
                <a:spcPct val="100000"/>
              </a:lnSpc>
            </a:pPr>
            <a:r>
              <a:rPr lang="pl-PL" sz="2200" dirty="0">
                <a:latin typeface="Century Gothic" panose="020B0502020202020204" pitchFamily="34" charset="0"/>
              </a:rPr>
              <a:t>czas i miejsce popełnienia przestępstwa</a:t>
            </a:r>
          </a:p>
          <a:p>
            <a:pPr marL="0" indent="0" algn="just">
              <a:lnSpc>
                <a:spcPct val="100000"/>
              </a:lnSpc>
              <a:buNone/>
            </a:pPr>
            <a:endParaRPr lang="pl-PL" sz="2600" dirty="0">
              <a:latin typeface="Century Gothic" panose="020B0502020202020204" pitchFamily="34" charset="0"/>
            </a:endParaRPr>
          </a:p>
        </p:txBody>
      </p:sp>
      <p:pic>
        <p:nvPicPr>
          <p:cNvPr id="7" name="Obraz 6">
            <a:extLst>
              <a:ext uri="{FF2B5EF4-FFF2-40B4-BE49-F238E27FC236}">
                <a16:creationId xmlns:a16="http://schemas.microsoft.com/office/drawing/2014/main" id="{1CD8C6B8-CB3D-4D52-8D51-1117DB0BFB35}"/>
              </a:ext>
            </a:extLst>
          </p:cNvPr>
          <p:cNvPicPr>
            <a:picLocks noChangeAspect="1"/>
          </p:cNvPicPr>
          <p:nvPr/>
        </p:nvPicPr>
        <p:blipFill>
          <a:blip r:embed="rId2"/>
          <a:stretch>
            <a:fillRect/>
          </a:stretch>
        </p:blipFill>
        <p:spPr>
          <a:xfrm>
            <a:off x="8872963" y="-1"/>
            <a:ext cx="3319038" cy="1533525"/>
          </a:xfrm>
          <a:prstGeom prst="rect">
            <a:avLst/>
          </a:prstGeom>
        </p:spPr>
      </p:pic>
    </p:spTree>
    <p:extLst>
      <p:ext uri="{BB962C8B-B14F-4D97-AF65-F5344CB8AC3E}">
        <p14:creationId xmlns:p14="http://schemas.microsoft.com/office/powerpoint/2010/main" val="4237923242"/>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11F9223D-6458-4777-9302-C8FCB3B0920A}"/>
              </a:ext>
            </a:extLst>
          </p:cNvPr>
          <p:cNvSpPr>
            <a:spLocks noGrp="1"/>
          </p:cNvSpPr>
          <p:nvPr>
            <p:ph type="title"/>
          </p:nvPr>
        </p:nvSpPr>
        <p:spPr>
          <a:xfrm>
            <a:off x="838200" y="207961"/>
            <a:ext cx="10515600" cy="1325563"/>
          </a:xfrm>
        </p:spPr>
        <p:txBody>
          <a:bodyPr>
            <a:normAutofit/>
          </a:bodyPr>
          <a:lstStyle/>
          <a:p>
            <a:r>
              <a:rPr lang="pl-PL" sz="3600" dirty="0">
                <a:solidFill>
                  <a:schemeClr val="accent1"/>
                </a:solidFill>
                <a:latin typeface="Century Gothic" panose="020B0502020202020204" pitchFamily="34" charset="0"/>
              </a:rPr>
              <a:t>Prawo karne</a:t>
            </a:r>
            <a:endParaRPr lang="de-DE" sz="3600" dirty="0">
              <a:solidFill>
                <a:schemeClr val="accent1"/>
              </a:solidFill>
              <a:latin typeface="Century Gothic" panose="020B0502020202020204" pitchFamily="34" charset="0"/>
            </a:endParaRPr>
          </a:p>
        </p:txBody>
      </p:sp>
      <p:sp>
        <p:nvSpPr>
          <p:cNvPr id="3" name="Symbol zastępczy zawartości 2">
            <a:extLst>
              <a:ext uri="{FF2B5EF4-FFF2-40B4-BE49-F238E27FC236}">
                <a16:creationId xmlns:a16="http://schemas.microsoft.com/office/drawing/2014/main" id="{CE2803F7-C461-442C-A7A7-98ABAB7976AB}"/>
              </a:ext>
            </a:extLst>
          </p:cNvPr>
          <p:cNvSpPr>
            <a:spLocks noGrp="1"/>
          </p:cNvSpPr>
          <p:nvPr>
            <p:ph idx="1"/>
          </p:nvPr>
        </p:nvSpPr>
        <p:spPr>
          <a:xfrm>
            <a:off x="838200" y="1294075"/>
            <a:ext cx="10982325" cy="5821100"/>
          </a:xfrm>
        </p:spPr>
        <p:txBody>
          <a:bodyPr>
            <a:normAutofit/>
          </a:bodyPr>
          <a:lstStyle/>
          <a:p>
            <a:pPr marL="0" indent="0" algn="just">
              <a:lnSpc>
                <a:spcPct val="100000"/>
              </a:lnSpc>
              <a:buNone/>
            </a:pPr>
            <a:r>
              <a:rPr lang="pl-PL" sz="2600" dirty="0">
                <a:solidFill>
                  <a:schemeClr val="accent2"/>
                </a:solidFill>
                <a:latin typeface="Century Gothic" panose="020B0502020202020204" pitchFamily="34" charset="0"/>
              </a:rPr>
              <a:t>Miejsce prawa karnego w systemie prawa</a:t>
            </a:r>
          </a:p>
          <a:p>
            <a:pPr lvl="1" algn="just">
              <a:lnSpc>
                <a:spcPct val="100000"/>
              </a:lnSpc>
            </a:pPr>
            <a:r>
              <a:rPr lang="pl-PL" sz="2200" dirty="0">
                <a:latin typeface="Century Gothic" panose="020B0502020202020204" pitchFamily="34" charset="0"/>
              </a:rPr>
              <a:t>czym jest prawo karne?</a:t>
            </a:r>
          </a:p>
          <a:p>
            <a:pPr lvl="2" algn="just">
              <a:lnSpc>
                <a:spcPct val="100000"/>
              </a:lnSpc>
            </a:pPr>
            <a:r>
              <a:rPr lang="pl-PL" sz="1800" dirty="0">
                <a:latin typeface="Century Gothic" panose="020B0502020202020204" pitchFamily="34" charset="0"/>
              </a:rPr>
              <a:t>zespołem norm</a:t>
            </a:r>
          </a:p>
          <a:p>
            <a:pPr lvl="2" algn="just">
              <a:lnSpc>
                <a:spcPct val="100000"/>
              </a:lnSpc>
            </a:pPr>
            <a:r>
              <a:rPr lang="pl-PL" sz="1800" dirty="0">
                <a:latin typeface="Century Gothic" panose="020B0502020202020204" pitchFamily="34" charset="0"/>
              </a:rPr>
              <a:t>służącym do zwalczania przestępstw (czynów zabronionych) godzących w dobra prawne</a:t>
            </a:r>
          </a:p>
          <a:p>
            <a:pPr lvl="2" algn="just">
              <a:lnSpc>
                <a:spcPct val="100000"/>
              </a:lnSpc>
            </a:pPr>
            <a:r>
              <a:rPr lang="pl-PL" sz="1800" dirty="0">
                <a:latin typeface="Century Gothic" panose="020B0502020202020204" pitchFamily="34" charset="0"/>
              </a:rPr>
              <a:t>posługującym się karami i środkami karnymi (lub środkami zabezpieczającymi)</a:t>
            </a:r>
          </a:p>
          <a:p>
            <a:pPr lvl="2" algn="just">
              <a:lnSpc>
                <a:spcPct val="100000"/>
              </a:lnSpc>
            </a:pPr>
            <a:r>
              <a:rPr lang="pl-PL" sz="1800" dirty="0">
                <a:latin typeface="Century Gothic" panose="020B0502020202020204" pitchFamily="34" charset="0"/>
              </a:rPr>
              <a:t>definicja poprzez funkcje</a:t>
            </a:r>
          </a:p>
          <a:p>
            <a:pPr lvl="2" algn="just">
              <a:lnSpc>
                <a:spcPct val="100000"/>
              </a:lnSpc>
            </a:pPr>
            <a:r>
              <a:rPr lang="pl-PL" sz="1800" dirty="0">
                <a:latin typeface="Century Gothic" panose="020B0502020202020204" pitchFamily="34" charset="0"/>
              </a:rPr>
              <a:t>centralna pojęcia: przestępstwo i kara</a:t>
            </a:r>
          </a:p>
          <a:p>
            <a:pPr lvl="1" algn="just">
              <a:lnSpc>
                <a:spcPct val="100000"/>
              </a:lnSpc>
            </a:pPr>
            <a:r>
              <a:rPr lang="pl-PL" sz="2200" dirty="0">
                <a:latin typeface="Century Gothic" panose="020B0502020202020204" pitchFamily="34" charset="0"/>
              </a:rPr>
              <a:t>dyscypliny prawa karnego</a:t>
            </a:r>
          </a:p>
          <a:p>
            <a:pPr lvl="2" algn="just">
              <a:lnSpc>
                <a:spcPct val="100000"/>
              </a:lnSpc>
            </a:pPr>
            <a:r>
              <a:rPr lang="pl-PL" sz="1800" dirty="0">
                <a:latin typeface="Century Gothic" panose="020B0502020202020204" pitchFamily="34" charset="0"/>
              </a:rPr>
              <a:t>prawo karne materialne</a:t>
            </a:r>
          </a:p>
          <a:p>
            <a:pPr lvl="2" algn="just">
              <a:lnSpc>
                <a:spcPct val="100000"/>
              </a:lnSpc>
            </a:pPr>
            <a:r>
              <a:rPr lang="pl-PL" sz="1800" dirty="0">
                <a:latin typeface="Century Gothic" panose="020B0502020202020204" pitchFamily="34" charset="0"/>
              </a:rPr>
              <a:t>prawo karne procesowe (formalne)</a:t>
            </a:r>
          </a:p>
          <a:p>
            <a:pPr lvl="2" algn="just">
              <a:lnSpc>
                <a:spcPct val="100000"/>
              </a:lnSpc>
            </a:pPr>
            <a:r>
              <a:rPr lang="pl-PL" sz="1800" dirty="0">
                <a:latin typeface="Century Gothic" panose="020B0502020202020204" pitchFamily="34" charset="0"/>
              </a:rPr>
              <a:t>prawo karne wykonawcze</a:t>
            </a:r>
          </a:p>
          <a:p>
            <a:pPr lvl="2" algn="just">
              <a:lnSpc>
                <a:spcPct val="100000"/>
              </a:lnSpc>
            </a:pPr>
            <a:r>
              <a:rPr lang="pl-PL" sz="1800" dirty="0">
                <a:latin typeface="Century Gothic" panose="020B0502020202020204" pitchFamily="34" charset="0"/>
              </a:rPr>
              <a:t>prawo wykroczeń</a:t>
            </a:r>
          </a:p>
          <a:p>
            <a:pPr lvl="2" algn="just">
              <a:lnSpc>
                <a:spcPct val="100000"/>
              </a:lnSpc>
            </a:pPr>
            <a:r>
              <a:rPr lang="pl-PL" sz="1800" dirty="0">
                <a:latin typeface="Century Gothic" panose="020B0502020202020204" pitchFamily="34" charset="0"/>
              </a:rPr>
              <a:t>dyscypliny „szczególne”: wojskowe prawo karne, prawo karne skarbowe</a:t>
            </a:r>
          </a:p>
          <a:p>
            <a:pPr lvl="1" algn="just">
              <a:lnSpc>
                <a:spcPct val="100000"/>
              </a:lnSpc>
            </a:pPr>
            <a:endParaRPr lang="pl-PL" sz="2200" dirty="0">
              <a:latin typeface="Century Gothic" panose="020B0502020202020204" pitchFamily="34" charset="0"/>
            </a:endParaRPr>
          </a:p>
          <a:p>
            <a:pPr marL="0" indent="0" algn="just">
              <a:lnSpc>
                <a:spcPct val="100000"/>
              </a:lnSpc>
              <a:buNone/>
            </a:pPr>
            <a:endParaRPr lang="pl-PL" sz="2600" dirty="0">
              <a:latin typeface="Century Gothic" panose="020B0502020202020204" pitchFamily="34" charset="0"/>
            </a:endParaRPr>
          </a:p>
        </p:txBody>
      </p:sp>
      <p:pic>
        <p:nvPicPr>
          <p:cNvPr id="7" name="Obraz 6">
            <a:extLst>
              <a:ext uri="{FF2B5EF4-FFF2-40B4-BE49-F238E27FC236}">
                <a16:creationId xmlns:a16="http://schemas.microsoft.com/office/drawing/2014/main" id="{1CD8C6B8-CB3D-4D52-8D51-1117DB0BFB35}"/>
              </a:ext>
            </a:extLst>
          </p:cNvPr>
          <p:cNvPicPr>
            <a:picLocks noChangeAspect="1"/>
          </p:cNvPicPr>
          <p:nvPr/>
        </p:nvPicPr>
        <p:blipFill>
          <a:blip r:embed="rId2"/>
          <a:stretch>
            <a:fillRect/>
          </a:stretch>
        </p:blipFill>
        <p:spPr>
          <a:xfrm>
            <a:off x="8872963" y="-1"/>
            <a:ext cx="3319038" cy="1533525"/>
          </a:xfrm>
          <a:prstGeom prst="rect">
            <a:avLst/>
          </a:prstGeom>
        </p:spPr>
      </p:pic>
    </p:spTree>
    <p:extLst>
      <p:ext uri="{BB962C8B-B14F-4D97-AF65-F5344CB8AC3E}">
        <p14:creationId xmlns:p14="http://schemas.microsoft.com/office/powerpoint/2010/main" val="1428264898"/>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11F9223D-6458-4777-9302-C8FCB3B0920A}"/>
              </a:ext>
            </a:extLst>
          </p:cNvPr>
          <p:cNvSpPr>
            <a:spLocks noGrp="1"/>
          </p:cNvSpPr>
          <p:nvPr>
            <p:ph type="title"/>
          </p:nvPr>
        </p:nvSpPr>
        <p:spPr>
          <a:xfrm>
            <a:off x="838200" y="207961"/>
            <a:ext cx="10515600" cy="1325563"/>
          </a:xfrm>
        </p:spPr>
        <p:txBody>
          <a:bodyPr>
            <a:normAutofit/>
          </a:bodyPr>
          <a:lstStyle/>
          <a:p>
            <a:r>
              <a:rPr lang="pl-PL" sz="3600" dirty="0">
                <a:solidFill>
                  <a:schemeClr val="accent1"/>
                </a:solidFill>
                <a:latin typeface="Century Gothic" panose="020B0502020202020204" pitchFamily="34" charset="0"/>
              </a:rPr>
              <a:t>Prawo karne</a:t>
            </a:r>
            <a:endParaRPr lang="de-DE" sz="3600" dirty="0">
              <a:solidFill>
                <a:schemeClr val="accent1"/>
              </a:solidFill>
              <a:latin typeface="Century Gothic" panose="020B0502020202020204" pitchFamily="34" charset="0"/>
            </a:endParaRPr>
          </a:p>
        </p:txBody>
      </p:sp>
      <p:sp>
        <p:nvSpPr>
          <p:cNvPr id="3" name="Symbol zastępczy zawartości 2">
            <a:extLst>
              <a:ext uri="{FF2B5EF4-FFF2-40B4-BE49-F238E27FC236}">
                <a16:creationId xmlns:a16="http://schemas.microsoft.com/office/drawing/2014/main" id="{CE2803F7-C461-442C-A7A7-98ABAB7976AB}"/>
              </a:ext>
            </a:extLst>
          </p:cNvPr>
          <p:cNvSpPr>
            <a:spLocks noGrp="1"/>
          </p:cNvSpPr>
          <p:nvPr>
            <p:ph idx="1"/>
          </p:nvPr>
        </p:nvSpPr>
        <p:spPr>
          <a:xfrm>
            <a:off x="838200" y="1294075"/>
            <a:ext cx="10982325" cy="5821100"/>
          </a:xfrm>
        </p:spPr>
        <p:txBody>
          <a:bodyPr>
            <a:normAutofit/>
          </a:bodyPr>
          <a:lstStyle/>
          <a:p>
            <a:pPr marL="0" indent="0" algn="just">
              <a:lnSpc>
                <a:spcPct val="100000"/>
              </a:lnSpc>
              <a:buNone/>
            </a:pPr>
            <a:r>
              <a:rPr lang="pl-PL" sz="2600" dirty="0">
                <a:solidFill>
                  <a:schemeClr val="accent2"/>
                </a:solidFill>
                <a:latin typeface="Century Gothic" panose="020B0502020202020204" pitchFamily="34" charset="0"/>
              </a:rPr>
              <a:t>Funkcje prawa karnego</a:t>
            </a:r>
          </a:p>
          <a:p>
            <a:pPr lvl="1" algn="just">
              <a:lnSpc>
                <a:spcPct val="100000"/>
              </a:lnSpc>
            </a:pPr>
            <a:r>
              <a:rPr lang="pl-PL" sz="2200" dirty="0">
                <a:latin typeface="Century Gothic" panose="020B0502020202020204" pitchFamily="34" charset="0"/>
              </a:rPr>
              <a:t>funkcja ochronna</a:t>
            </a:r>
            <a:endParaRPr lang="pl-PL" sz="2600" dirty="0">
              <a:latin typeface="Century Gothic" panose="020B0502020202020204" pitchFamily="34" charset="0"/>
            </a:endParaRPr>
          </a:p>
          <a:p>
            <a:pPr lvl="1" algn="just">
              <a:lnSpc>
                <a:spcPct val="100000"/>
              </a:lnSpc>
            </a:pPr>
            <a:r>
              <a:rPr lang="pl-PL" sz="2200" dirty="0">
                <a:latin typeface="Century Gothic" panose="020B0502020202020204" pitchFamily="34" charset="0"/>
              </a:rPr>
              <a:t>funkcja gwarancyjna</a:t>
            </a:r>
          </a:p>
          <a:p>
            <a:pPr lvl="1" algn="just">
              <a:lnSpc>
                <a:spcPct val="100000"/>
              </a:lnSpc>
            </a:pPr>
            <a:r>
              <a:rPr lang="pl-PL" sz="2200" dirty="0">
                <a:latin typeface="Century Gothic" panose="020B0502020202020204" pitchFamily="34" charset="0"/>
              </a:rPr>
              <a:t>funkcja represyjna</a:t>
            </a:r>
          </a:p>
        </p:txBody>
      </p:sp>
      <p:pic>
        <p:nvPicPr>
          <p:cNvPr id="7" name="Obraz 6">
            <a:extLst>
              <a:ext uri="{FF2B5EF4-FFF2-40B4-BE49-F238E27FC236}">
                <a16:creationId xmlns:a16="http://schemas.microsoft.com/office/drawing/2014/main" id="{1CD8C6B8-CB3D-4D52-8D51-1117DB0BFB35}"/>
              </a:ext>
            </a:extLst>
          </p:cNvPr>
          <p:cNvPicPr>
            <a:picLocks noChangeAspect="1"/>
          </p:cNvPicPr>
          <p:nvPr/>
        </p:nvPicPr>
        <p:blipFill>
          <a:blip r:embed="rId2"/>
          <a:stretch>
            <a:fillRect/>
          </a:stretch>
        </p:blipFill>
        <p:spPr>
          <a:xfrm>
            <a:off x="8872963" y="-1"/>
            <a:ext cx="3319038" cy="1533525"/>
          </a:xfrm>
          <a:prstGeom prst="rect">
            <a:avLst/>
          </a:prstGeom>
        </p:spPr>
      </p:pic>
    </p:spTree>
    <p:extLst>
      <p:ext uri="{BB962C8B-B14F-4D97-AF65-F5344CB8AC3E}">
        <p14:creationId xmlns:p14="http://schemas.microsoft.com/office/powerpoint/2010/main" val="1184056351"/>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11F9223D-6458-4777-9302-C8FCB3B0920A}"/>
              </a:ext>
            </a:extLst>
          </p:cNvPr>
          <p:cNvSpPr>
            <a:spLocks noGrp="1"/>
          </p:cNvSpPr>
          <p:nvPr>
            <p:ph type="title"/>
          </p:nvPr>
        </p:nvSpPr>
        <p:spPr>
          <a:xfrm>
            <a:off x="838200" y="207961"/>
            <a:ext cx="10515600" cy="1325563"/>
          </a:xfrm>
        </p:spPr>
        <p:txBody>
          <a:bodyPr>
            <a:normAutofit/>
          </a:bodyPr>
          <a:lstStyle/>
          <a:p>
            <a:r>
              <a:rPr lang="pl-PL" sz="3600" dirty="0">
                <a:solidFill>
                  <a:schemeClr val="accent1"/>
                </a:solidFill>
                <a:latin typeface="Century Gothic" panose="020B0502020202020204" pitchFamily="34" charset="0"/>
              </a:rPr>
              <a:t>Prawo karne</a:t>
            </a:r>
            <a:endParaRPr lang="de-DE" sz="3600" dirty="0">
              <a:solidFill>
                <a:schemeClr val="accent1"/>
              </a:solidFill>
              <a:latin typeface="Century Gothic" panose="020B0502020202020204" pitchFamily="34" charset="0"/>
            </a:endParaRPr>
          </a:p>
        </p:txBody>
      </p:sp>
      <p:sp>
        <p:nvSpPr>
          <p:cNvPr id="3" name="Symbol zastępczy zawartości 2">
            <a:extLst>
              <a:ext uri="{FF2B5EF4-FFF2-40B4-BE49-F238E27FC236}">
                <a16:creationId xmlns:a16="http://schemas.microsoft.com/office/drawing/2014/main" id="{CE2803F7-C461-442C-A7A7-98ABAB7976AB}"/>
              </a:ext>
            </a:extLst>
          </p:cNvPr>
          <p:cNvSpPr>
            <a:spLocks noGrp="1"/>
          </p:cNvSpPr>
          <p:nvPr>
            <p:ph idx="1"/>
          </p:nvPr>
        </p:nvSpPr>
        <p:spPr>
          <a:xfrm>
            <a:off x="838200" y="1294075"/>
            <a:ext cx="10982325" cy="5821100"/>
          </a:xfrm>
        </p:spPr>
        <p:txBody>
          <a:bodyPr>
            <a:normAutofit/>
          </a:bodyPr>
          <a:lstStyle/>
          <a:p>
            <a:pPr marL="0" indent="0" algn="just">
              <a:lnSpc>
                <a:spcPct val="100000"/>
              </a:lnSpc>
              <a:buNone/>
            </a:pPr>
            <a:r>
              <a:rPr lang="pl-PL" sz="2600" dirty="0">
                <a:solidFill>
                  <a:schemeClr val="accent2"/>
                </a:solidFill>
                <a:latin typeface="Century Gothic" panose="020B0502020202020204" pitchFamily="34" charset="0"/>
              </a:rPr>
              <a:t>Funkcje prawa karnego</a:t>
            </a:r>
          </a:p>
          <a:p>
            <a:pPr lvl="1" algn="just">
              <a:lnSpc>
                <a:spcPct val="100000"/>
              </a:lnSpc>
            </a:pPr>
            <a:r>
              <a:rPr lang="pl-PL" sz="2200" dirty="0">
                <a:latin typeface="Century Gothic" panose="020B0502020202020204" pitchFamily="34" charset="0"/>
              </a:rPr>
              <a:t>funkcja ochronna</a:t>
            </a:r>
          </a:p>
          <a:p>
            <a:pPr lvl="2" algn="just">
              <a:lnSpc>
                <a:spcPct val="100000"/>
              </a:lnSpc>
            </a:pPr>
            <a:r>
              <a:rPr lang="pl-PL" sz="1800" dirty="0">
                <a:latin typeface="Century Gothic" panose="020B0502020202020204" pitchFamily="34" charset="0"/>
              </a:rPr>
              <a:t>ochrona interesów społeczeństwa</a:t>
            </a:r>
          </a:p>
          <a:p>
            <a:pPr lvl="2" algn="just">
              <a:lnSpc>
                <a:spcPct val="100000"/>
              </a:lnSpc>
            </a:pPr>
            <a:r>
              <a:rPr lang="pl-PL" sz="1800" dirty="0">
                <a:latin typeface="Century Gothic" panose="020B0502020202020204" pitchFamily="34" charset="0"/>
              </a:rPr>
              <a:t>płaszczyzny jej realizacji:</a:t>
            </a:r>
          </a:p>
          <a:p>
            <a:pPr lvl="3" algn="just">
              <a:lnSpc>
                <a:spcPct val="100000"/>
              </a:lnSpc>
            </a:pPr>
            <a:r>
              <a:rPr lang="pl-PL" sz="1600" dirty="0">
                <a:latin typeface="Century Gothic" panose="020B0502020202020204" pitchFamily="34" charset="0"/>
              </a:rPr>
              <a:t>represja</a:t>
            </a:r>
          </a:p>
          <a:p>
            <a:pPr lvl="4" algn="just">
              <a:lnSpc>
                <a:spcPct val="100000"/>
              </a:lnSpc>
            </a:pPr>
            <a:r>
              <a:rPr lang="pl-PL" sz="1600" dirty="0">
                <a:latin typeface="Century Gothic" panose="020B0502020202020204" pitchFamily="34" charset="0"/>
              </a:rPr>
              <a:t>akt sprawiedliwości wyrównawczej</a:t>
            </a:r>
          </a:p>
          <a:p>
            <a:pPr lvl="4" algn="just">
              <a:lnSpc>
                <a:spcPct val="100000"/>
              </a:lnSpc>
            </a:pPr>
            <a:r>
              <a:rPr lang="pl-PL" sz="1600" dirty="0">
                <a:latin typeface="Century Gothic" panose="020B0502020202020204" pitchFamily="34" charset="0"/>
              </a:rPr>
              <a:t>nie stanowi odrębnej funkcji, jest „złem koniecznym” (należy ją postrzegać z perspektywy intelektualnej, a nie emocjonalnej)</a:t>
            </a:r>
          </a:p>
          <a:p>
            <a:pPr lvl="3" algn="just">
              <a:lnSpc>
                <a:spcPct val="100000"/>
              </a:lnSpc>
            </a:pPr>
            <a:r>
              <a:rPr lang="pl-PL" sz="1600" dirty="0">
                <a:latin typeface="Century Gothic" panose="020B0502020202020204" pitchFamily="34" charset="0"/>
              </a:rPr>
              <a:t>prewencja (generalna i indywidualna)</a:t>
            </a:r>
          </a:p>
          <a:p>
            <a:pPr lvl="4" algn="just">
              <a:lnSpc>
                <a:spcPct val="100000"/>
              </a:lnSpc>
            </a:pPr>
            <a:r>
              <a:rPr lang="pl-PL" sz="1600" dirty="0">
                <a:latin typeface="Century Gothic" panose="020B0502020202020204" pitchFamily="34" charset="0"/>
              </a:rPr>
              <a:t>pozytywna</a:t>
            </a:r>
          </a:p>
          <a:p>
            <a:pPr lvl="4" algn="just">
              <a:lnSpc>
                <a:spcPct val="100000"/>
              </a:lnSpc>
            </a:pPr>
            <a:r>
              <a:rPr lang="pl-PL" sz="1600" dirty="0">
                <a:latin typeface="Century Gothic" panose="020B0502020202020204" pitchFamily="34" charset="0"/>
              </a:rPr>
              <a:t>negatywna (problem jej dopuszczalności w demokratycznym państwie prawnym)</a:t>
            </a:r>
          </a:p>
          <a:p>
            <a:pPr lvl="3" algn="just">
              <a:lnSpc>
                <a:spcPct val="100000"/>
              </a:lnSpc>
            </a:pPr>
            <a:r>
              <a:rPr lang="pl-PL" sz="1600" dirty="0">
                <a:latin typeface="Century Gothic" panose="020B0502020202020204" pitchFamily="34" charset="0"/>
              </a:rPr>
              <a:t>zabezpieczenie społeczeństwa przed działaniami sprawców</a:t>
            </a:r>
          </a:p>
          <a:p>
            <a:pPr lvl="4" algn="just">
              <a:lnSpc>
                <a:spcPct val="100000"/>
              </a:lnSpc>
            </a:pPr>
            <a:r>
              <a:rPr lang="pl-PL" sz="1600" dirty="0">
                <a:latin typeface="Century Gothic" panose="020B0502020202020204" pitchFamily="34" charset="0"/>
              </a:rPr>
              <a:t>kary eliminacyjne</a:t>
            </a:r>
          </a:p>
          <a:p>
            <a:pPr marL="0" indent="0" algn="just">
              <a:lnSpc>
                <a:spcPct val="100000"/>
              </a:lnSpc>
              <a:buNone/>
            </a:pPr>
            <a:endParaRPr lang="pl-PL" sz="2600" dirty="0">
              <a:latin typeface="Century Gothic" panose="020B0502020202020204" pitchFamily="34" charset="0"/>
            </a:endParaRPr>
          </a:p>
        </p:txBody>
      </p:sp>
      <p:pic>
        <p:nvPicPr>
          <p:cNvPr id="7" name="Obraz 6">
            <a:extLst>
              <a:ext uri="{FF2B5EF4-FFF2-40B4-BE49-F238E27FC236}">
                <a16:creationId xmlns:a16="http://schemas.microsoft.com/office/drawing/2014/main" id="{1CD8C6B8-CB3D-4D52-8D51-1117DB0BFB35}"/>
              </a:ext>
            </a:extLst>
          </p:cNvPr>
          <p:cNvPicPr>
            <a:picLocks noChangeAspect="1"/>
          </p:cNvPicPr>
          <p:nvPr/>
        </p:nvPicPr>
        <p:blipFill>
          <a:blip r:embed="rId2"/>
          <a:stretch>
            <a:fillRect/>
          </a:stretch>
        </p:blipFill>
        <p:spPr>
          <a:xfrm>
            <a:off x="8872963" y="-1"/>
            <a:ext cx="3319038" cy="1533525"/>
          </a:xfrm>
          <a:prstGeom prst="rect">
            <a:avLst/>
          </a:prstGeom>
        </p:spPr>
      </p:pic>
    </p:spTree>
    <p:extLst>
      <p:ext uri="{BB962C8B-B14F-4D97-AF65-F5344CB8AC3E}">
        <p14:creationId xmlns:p14="http://schemas.microsoft.com/office/powerpoint/2010/main" val="2102665064"/>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11F9223D-6458-4777-9302-C8FCB3B0920A}"/>
              </a:ext>
            </a:extLst>
          </p:cNvPr>
          <p:cNvSpPr>
            <a:spLocks noGrp="1"/>
          </p:cNvSpPr>
          <p:nvPr>
            <p:ph type="title"/>
          </p:nvPr>
        </p:nvSpPr>
        <p:spPr>
          <a:xfrm>
            <a:off x="838200" y="207961"/>
            <a:ext cx="10515600" cy="1325563"/>
          </a:xfrm>
        </p:spPr>
        <p:txBody>
          <a:bodyPr>
            <a:normAutofit/>
          </a:bodyPr>
          <a:lstStyle/>
          <a:p>
            <a:r>
              <a:rPr lang="pl-PL" sz="3600" dirty="0">
                <a:solidFill>
                  <a:schemeClr val="accent1"/>
                </a:solidFill>
                <a:latin typeface="Century Gothic" panose="020B0502020202020204" pitchFamily="34" charset="0"/>
              </a:rPr>
              <a:t>Prawo karne</a:t>
            </a:r>
            <a:endParaRPr lang="de-DE" sz="3600" dirty="0">
              <a:solidFill>
                <a:schemeClr val="accent1"/>
              </a:solidFill>
              <a:latin typeface="Century Gothic" panose="020B0502020202020204" pitchFamily="34" charset="0"/>
            </a:endParaRPr>
          </a:p>
        </p:txBody>
      </p:sp>
      <p:sp>
        <p:nvSpPr>
          <p:cNvPr id="3" name="Symbol zastępczy zawartości 2">
            <a:extLst>
              <a:ext uri="{FF2B5EF4-FFF2-40B4-BE49-F238E27FC236}">
                <a16:creationId xmlns:a16="http://schemas.microsoft.com/office/drawing/2014/main" id="{CE2803F7-C461-442C-A7A7-98ABAB7976AB}"/>
              </a:ext>
            </a:extLst>
          </p:cNvPr>
          <p:cNvSpPr>
            <a:spLocks noGrp="1"/>
          </p:cNvSpPr>
          <p:nvPr>
            <p:ph idx="1"/>
          </p:nvPr>
        </p:nvSpPr>
        <p:spPr>
          <a:xfrm>
            <a:off x="838200" y="1294075"/>
            <a:ext cx="10982325" cy="5821100"/>
          </a:xfrm>
        </p:spPr>
        <p:txBody>
          <a:bodyPr>
            <a:normAutofit/>
          </a:bodyPr>
          <a:lstStyle/>
          <a:p>
            <a:pPr marL="0" indent="0" algn="just">
              <a:lnSpc>
                <a:spcPct val="100000"/>
              </a:lnSpc>
              <a:buNone/>
            </a:pPr>
            <a:r>
              <a:rPr lang="pl-PL" sz="2600" dirty="0">
                <a:solidFill>
                  <a:schemeClr val="accent2"/>
                </a:solidFill>
                <a:latin typeface="Century Gothic" panose="020B0502020202020204" pitchFamily="34" charset="0"/>
              </a:rPr>
              <a:t>Funkcje prawa karnego</a:t>
            </a:r>
          </a:p>
          <a:p>
            <a:pPr lvl="1" algn="just">
              <a:lnSpc>
                <a:spcPct val="100000"/>
              </a:lnSpc>
            </a:pPr>
            <a:r>
              <a:rPr lang="pl-PL" sz="2200" dirty="0">
                <a:latin typeface="Century Gothic" panose="020B0502020202020204" pitchFamily="34" charset="0"/>
              </a:rPr>
              <a:t>funkcja gwarancyjna</a:t>
            </a:r>
          </a:p>
          <a:p>
            <a:pPr lvl="2" algn="just">
              <a:lnSpc>
                <a:spcPct val="100000"/>
              </a:lnSpc>
            </a:pPr>
            <a:r>
              <a:rPr lang="pl-PL" sz="1800" dirty="0">
                <a:latin typeface="Century Gothic" panose="020B0502020202020204" pitchFamily="34" charset="0"/>
              </a:rPr>
              <a:t>za punkt wyjścia bierze obywatela – potencjalny przedmiot zainteresowania prawa karnego</a:t>
            </a:r>
          </a:p>
          <a:p>
            <a:pPr lvl="2" algn="just">
              <a:lnSpc>
                <a:spcPct val="100000"/>
              </a:lnSpc>
            </a:pPr>
            <a:r>
              <a:rPr lang="pl-PL" sz="1800" dirty="0">
                <a:latin typeface="Century Gothic" panose="020B0502020202020204" pitchFamily="34" charset="0"/>
              </a:rPr>
              <a:t>ochrona przed nadużyciami ze strony aparatu państwowego</a:t>
            </a:r>
          </a:p>
          <a:p>
            <a:pPr lvl="3" algn="just">
              <a:lnSpc>
                <a:spcPct val="100000"/>
              </a:lnSpc>
            </a:pPr>
            <a:r>
              <a:rPr lang="pl-PL" sz="1600" dirty="0">
                <a:latin typeface="Century Gothic" panose="020B0502020202020204" pitchFamily="34" charset="0"/>
              </a:rPr>
              <a:t>prawo karne jako zło (przemoc)</a:t>
            </a:r>
          </a:p>
          <a:p>
            <a:pPr lvl="2" algn="just">
              <a:lnSpc>
                <a:spcPct val="100000"/>
              </a:lnSpc>
            </a:pPr>
            <a:r>
              <a:rPr lang="pl-PL" sz="1800" dirty="0">
                <a:latin typeface="Century Gothic" panose="020B0502020202020204" pitchFamily="34" charset="0"/>
              </a:rPr>
              <a:t>system zabezpieczeń (gwarancji) dla obywatela przed nieuprawnioną ingerencją państwa</a:t>
            </a:r>
          </a:p>
          <a:p>
            <a:pPr lvl="2" algn="just">
              <a:lnSpc>
                <a:spcPct val="100000"/>
              </a:lnSpc>
            </a:pPr>
            <a:r>
              <a:rPr lang="pl-PL" sz="1800" dirty="0">
                <a:latin typeface="Century Gothic" panose="020B0502020202020204" pitchFamily="34" charset="0"/>
              </a:rPr>
              <a:t>relacja między funkcją ochronną i gwarancyjną jako probierz systemu politycznego państwa</a:t>
            </a:r>
            <a:endParaRPr lang="pl-PL" sz="1600" dirty="0">
              <a:latin typeface="Century Gothic" panose="020B0502020202020204" pitchFamily="34" charset="0"/>
            </a:endParaRPr>
          </a:p>
          <a:p>
            <a:pPr marL="0" indent="0" algn="just">
              <a:lnSpc>
                <a:spcPct val="100000"/>
              </a:lnSpc>
              <a:buNone/>
            </a:pPr>
            <a:endParaRPr lang="pl-PL" sz="2600" dirty="0">
              <a:latin typeface="Century Gothic" panose="020B0502020202020204" pitchFamily="34" charset="0"/>
            </a:endParaRPr>
          </a:p>
        </p:txBody>
      </p:sp>
      <p:pic>
        <p:nvPicPr>
          <p:cNvPr id="7" name="Obraz 6">
            <a:extLst>
              <a:ext uri="{FF2B5EF4-FFF2-40B4-BE49-F238E27FC236}">
                <a16:creationId xmlns:a16="http://schemas.microsoft.com/office/drawing/2014/main" id="{1CD8C6B8-CB3D-4D52-8D51-1117DB0BFB35}"/>
              </a:ext>
            </a:extLst>
          </p:cNvPr>
          <p:cNvPicPr>
            <a:picLocks noChangeAspect="1"/>
          </p:cNvPicPr>
          <p:nvPr/>
        </p:nvPicPr>
        <p:blipFill>
          <a:blip r:embed="rId2"/>
          <a:stretch>
            <a:fillRect/>
          </a:stretch>
        </p:blipFill>
        <p:spPr>
          <a:xfrm>
            <a:off x="8872963" y="-1"/>
            <a:ext cx="3319038" cy="1533525"/>
          </a:xfrm>
          <a:prstGeom prst="rect">
            <a:avLst/>
          </a:prstGeom>
        </p:spPr>
      </p:pic>
    </p:spTree>
    <p:extLst>
      <p:ext uri="{BB962C8B-B14F-4D97-AF65-F5344CB8AC3E}">
        <p14:creationId xmlns:p14="http://schemas.microsoft.com/office/powerpoint/2010/main" val="1088685105"/>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11F9223D-6458-4777-9302-C8FCB3B0920A}"/>
              </a:ext>
            </a:extLst>
          </p:cNvPr>
          <p:cNvSpPr>
            <a:spLocks noGrp="1"/>
          </p:cNvSpPr>
          <p:nvPr>
            <p:ph type="title"/>
          </p:nvPr>
        </p:nvSpPr>
        <p:spPr>
          <a:xfrm>
            <a:off x="838200" y="207961"/>
            <a:ext cx="10515600" cy="1325563"/>
          </a:xfrm>
        </p:spPr>
        <p:txBody>
          <a:bodyPr>
            <a:normAutofit/>
          </a:bodyPr>
          <a:lstStyle/>
          <a:p>
            <a:r>
              <a:rPr lang="pl-PL" sz="3600" dirty="0">
                <a:solidFill>
                  <a:schemeClr val="accent1"/>
                </a:solidFill>
                <a:latin typeface="Century Gothic" panose="020B0502020202020204" pitchFamily="34" charset="0"/>
              </a:rPr>
              <a:t>Prawo karne</a:t>
            </a:r>
            <a:endParaRPr lang="de-DE" sz="3600" dirty="0">
              <a:solidFill>
                <a:schemeClr val="accent1"/>
              </a:solidFill>
              <a:latin typeface="Century Gothic" panose="020B0502020202020204" pitchFamily="34" charset="0"/>
            </a:endParaRPr>
          </a:p>
        </p:txBody>
      </p:sp>
      <p:sp>
        <p:nvSpPr>
          <p:cNvPr id="3" name="Symbol zastępczy zawartości 2">
            <a:extLst>
              <a:ext uri="{FF2B5EF4-FFF2-40B4-BE49-F238E27FC236}">
                <a16:creationId xmlns:a16="http://schemas.microsoft.com/office/drawing/2014/main" id="{CE2803F7-C461-442C-A7A7-98ABAB7976AB}"/>
              </a:ext>
            </a:extLst>
          </p:cNvPr>
          <p:cNvSpPr>
            <a:spLocks noGrp="1"/>
          </p:cNvSpPr>
          <p:nvPr>
            <p:ph idx="1"/>
          </p:nvPr>
        </p:nvSpPr>
        <p:spPr>
          <a:xfrm>
            <a:off x="838200" y="1294075"/>
            <a:ext cx="10982325" cy="5821100"/>
          </a:xfrm>
        </p:spPr>
        <p:txBody>
          <a:bodyPr>
            <a:normAutofit/>
          </a:bodyPr>
          <a:lstStyle/>
          <a:p>
            <a:pPr marL="0" indent="0" algn="just">
              <a:lnSpc>
                <a:spcPct val="100000"/>
              </a:lnSpc>
              <a:buNone/>
            </a:pPr>
            <a:r>
              <a:rPr lang="pl-PL" sz="2600" dirty="0">
                <a:solidFill>
                  <a:schemeClr val="accent2"/>
                </a:solidFill>
                <a:latin typeface="Century Gothic" panose="020B0502020202020204" pitchFamily="34" charset="0"/>
              </a:rPr>
              <a:t>Funkcje prawa karnego</a:t>
            </a:r>
          </a:p>
          <a:p>
            <a:pPr lvl="1" algn="just">
              <a:lnSpc>
                <a:spcPct val="100000"/>
              </a:lnSpc>
            </a:pPr>
            <a:r>
              <a:rPr lang="pl-PL" sz="2200" dirty="0">
                <a:latin typeface="Century Gothic" panose="020B0502020202020204" pitchFamily="34" charset="0"/>
              </a:rPr>
              <a:t>funkcja kompensacyjna</a:t>
            </a:r>
          </a:p>
          <a:p>
            <a:pPr lvl="2" algn="just">
              <a:lnSpc>
                <a:spcPct val="100000"/>
              </a:lnSpc>
            </a:pPr>
            <a:r>
              <a:rPr lang="pl-PL" sz="1800" dirty="0">
                <a:latin typeface="Century Gothic" panose="020B0502020202020204" pitchFamily="34" charset="0"/>
              </a:rPr>
              <a:t>skoncentrowana na pokrzywdzonym</a:t>
            </a:r>
          </a:p>
          <a:p>
            <a:pPr lvl="2" algn="just">
              <a:lnSpc>
                <a:spcPct val="100000"/>
              </a:lnSpc>
            </a:pPr>
            <a:r>
              <a:rPr lang="pl-PL" sz="1800" dirty="0">
                <a:latin typeface="Century Gothic" panose="020B0502020202020204" pitchFamily="34" charset="0"/>
              </a:rPr>
              <a:t>naprawienie szkody wyrządzonej przestępstwem / zadośćuczynienie wyrządzonej nim krzywdzie</a:t>
            </a:r>
          </a:p>
          <a:p>
            <a:pPr lvl="2" algn="just">
              <a:lnSpc>
                <a:spcPct val="100000"/>
              </a:lnSpc>
            </a:pPr>
            <a:r>
              <a:rPr lang="pl-PL" sz="1800" dirty="0">
                <a:latin typeface="Century Gothic" panose="020B0502020202020204" pitchFamily="34" charset="0"/>
              </a:rPr>
              <a:t>realizowana głównie przez system środków kompensacyjnych (rozdział </a:t>
            </a:r>
            <a:r>
              <a:rPr lang="pl-PL" sz="1800" dirty="0" err="1">
                <a:latin typeface="Century Gothic" panose="020B0502020202020204" pitchFamily="34" charset="0"/>
              </a:rPr>
              <a:t>Va</a:t>
            </a:r>
            <a:r>
              <a:rPr lang="pl-PL" sz="1800" dirty="0">
                <a:latin typeface="Century Gothic" panose="020B0502020202020204" pitchFamily="34" charset="0"/>
              </a:rPr>
              <a:t> k.k.)</a:t>
            </a:r>
            <a:endParaRPr lang="pl-PL" sz="1600" dirty="0">
              <a:latin typeface="Century Gothic" panose="020B0502020202020204" pitchFamily="34" charset="0"/>
            </a:endParaRPr>
          </a:p>
        </p:txBody>
      </p:sp>
      <p:pic>
        <p:nvPicPr>
          <p:cNvPr id="7" name="Obraz 6">
            <a:extLst>
              <a:ext uri="{FF2B5EF4-FFF2-40B4-BE49-F238E27FC236}">
                <a16:creationId xmlns:a16="http://schemas.microsoft.com/office/drawing/2014/main" id="{1CD8C6B8-CB3D-4D52-8D51-1117DB0BFB35}"/>
              </a:ext>
            </a:extLst>
          </p:cNvPr>
          <p:cNvPicPr>
            <a:picLocks noChangeAspect="1"/>
          </p:cNvPicPr>
          <p:nvPr/>
        </p:nvPicPr>
        <p:blipFill>
          <a:blip r:embed="rId2"/>
          <a:stretch>
            <a:fillRect/>
          </a:stretch>
        </p:blipFill>
        <p:spPr>
          <a:xfrm>
            <a:off x="8872963" y="-1"/>
            <a:ext cx="3319038" cy="1533525"/>
          </a:xfrm>
          <a:prstGeom prst="rect">
            <a:avLst/>
          </a:prstGeom>
        </p:spPr>
      </p:pic>
    </p:spTree>
    <p:extLst>
      <p:ext uri="{BB962C8B-B14F-4D97-AF65-F5344CB8AC3E}">
        <p14:creationId xmlns:p14="http://schemas.microsoft.com/office/powerpoint/2010/main" val="1008286808"/>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11F9223D-6458-4777-9302-C8FCB3B0920A}"/>
              </a:ext>
            </a:extLst>
          </p:cNvPr>
          <p:cNvSpPr>
            <a:spLocks noGrp="1"/>
          </p:cNvSpPr>
          <p:nvPr>
            <p:ph type="title"/>
          </p:nvPr>
        </p:nvSpPr>
        <p:spPr>
          <a:xfrm>
            <a:off x="838200" y="207961"/>
            <a:ext cx="10515600" cy="1325563"/>
          </a:xfrm>
        </p:spPr>
        <p:txBody>
          <a:bodyPr>
            <a:normAutofit/>
          </a:bodyPr>
          <a:lstStyle/>
          <a:p>
            <a:r>
              <a:rPr lang="pl-PL" sz="3600" dirty="0">
                <a:solidFill>
                  <a:schemeClr val="accent1"/>
                </a:solidFill>
                <a:latin typeface="Century Gothic" panose="020B0502020202020204" pitchFamily="34" charset="0"/>
              </a:rPr>
              <a:t>Prawo karne</a:t>
            </a:r>
            <a:endParaRPr lang="de-DE" sz="3600" dirty="0">
              <a:solidFill>
                <a:schemeClr val="accent1"/>
              </a:solidFill>
              <a:latin typeface="Century Gothic" panose="020B0502020202020204" pitchFamily="34" charset="0"/>
            </a:endParaRPr>
          </a:p>
        </p:txBody>
      </p:sp>
      <p:sp>
        <p:nvSpPr>
          <p:cNvPr id="3" name="Symbol zastępczy zawartości 2">
            <a:extLst>
              <a:ext uri="{FF2B5EF4-FFF2-40B4-BE49-F238E27FC236}">
                <a16:creationId xmlns:a16="http://schemas.microsoft.com/office/drawing/2014/main" id="{CE2803F7-C461-442C-A7A7-98ABAB7976AB}"/>
              </a:ext>
            </a:extLst>
          </p:cNvPr>
          <p:cNvSpPr>
            <a:spLocks noGrp="1"/>
          </p:cNvSpPr>
          <p:nvPr>
            <p:ph idx="1"/>
          </p:nvPr>
        </p:nvSpPr>
        <p:spPr>
          <a:xfrm>
            <a:off x="838200" y="1294075"/>
            <a:ext cx="10982325" cy="5821100"/>
          </a:xfrm>
        </p:spPr>
        <p:txBody>
          <a:bodyPr>
            <a:normAutofit/>
          </a:bodyPr>
          <a:lstStyle/>
          <a:p>
            <a:pPr marL="0" indent="0" algn="just">
              <a:lnSpc>
                <a:spcPct val="100000"/>
              </a:lnSpc>
              <a:buNone/>
            </a:pPr>
            <a:r>
              <a:rPr lang="pl-PL" sz="2600" dirty="0">
                <a:solidFill>
                  <a:schemeClr val="accent2"/>
                </a:solidFill>
                <a:latin typeface="Century Gothic" panose="020B0502020202020204" pitchFamily="34" charset="0"/>
              </a:rPr>
              <a:t>Zasady prawa karnego</a:t>
            </a:r>
          </a:p>
          <a:p>
            <a:pPr lvl="1" algn="just">
              <a:lnSpc>
                <a:spcPct val="100000"/>
              </a:lnSpc>
            </a:pPr>
            <a:r>
              <a:rPr lang="pl-PL" sz="2200" i="1" dirty="0">
                <a:latin typeface="Century Gothic" panose="020B0502020202020204" pitchFamily="34" charset="0"/>
              </a:rPr>
              <a:t>nullum crimen, </a:t>
            </a:r>
            <a:r>
              <a:rPr lang="pl-PL" sz="2200" i="1" dirty="0" err="1">
                <a:latin typeface="Century Gothic" panose="020B0502020202020204" pitchFamily="34" charset="0"/>
              </a:rPr>
              <a:t>nulla</a:t>
            </a:r>
            <a:r>
              <a:rPr lang="pl-PL" sz="2200" i="1" dirty="0">
                <a:latin typeface="Century Gothic" panose="020B0502020202020204" pitchFamily="34" charset="0"/>
              </a:rPr>
              <a:t> poena sine lege</a:t>
            </a:r>
          </a:p>
          <a:p>
            <a:pPr lvl="1" algn="just">
              <a:lnSpc>
                <a:spcPct val="100000"/>
              </a:lnSpc>
            </a:pPr>
            <a:r>
              <a:rPr lang="pl-PL" sz="2200" i="1" dirty="0">
                <a:latin typeface="Century Gothic" panose="020B0502020202020204" pitchFamily="34" charset="0"/>
              </a:rPr>
              <a:t>nullum crimen sine </a:t>
            </a:r>
            <a:r>
              <a:rPr lang="pl-PL" sz="2200" i="1" dirty="0" err="1">
                <a:latin typeface="Century Gothic" panose="020B0502020202020204" pitchFamily="34" charset="0"/>
              </a:rPr>
              <a:t>periculo</a:t>
            </a:r>
            <a:r>
              <a:rPr lang="pl-PL" sz="2200" i="1" dirty="0">
                <a:latin typeface="Century Gothic" panose="020B0502020202020204" pitchFamily="34" charset="0"/>
              </a:rPr>
              <a:t> </a:t>
            </a:r>
            <a:r>
              <a:rPr lang="pl-PL" sz="2200" i="1" dirty="0" err="1">
                <a:latin typeface="Century Gothic" panose="020B0502020202020204" pitchFamily="34" charset="0"/>
              </a:rPr>
              <a:t>sociali</a:t>
            </a:r>
            <a:endParaRPr lang="pl-PL" sz="2200" i="1" dirty="0">
              <a:latin typeface="Century Gothic" panose="020B0502020202020204" pitchFamily="34" charset="0"/>
            </a:endParaRPr>
          </a:p>
          <a:p>
            <a:pPr lvl="1" algn="just">
              <a:lnSpc>
                <a:spcPct val="100000"/>
              </a:lnSpc>
            </a:pPr>
            <a:r>
              <a:rPr lang="pl-PL" sz="2200" i="1" dirty="0">
                <a:latin typeface="Century Gothic" panose="020B0502020202020204" pitchFamily="34" charset="0"/>
              </a:rPr>
              <a:t>nullum crimen sine culpa</a:t>
            </a:r>
          </a:p>
          <a:p>
            <a:pPr lvl="1" algn="just">
              <a:lnSpc>
                <a:spcPct val="100000"/>
              </a:lnSpc>
            </a:pPr>
            <a:r>
              <a:rPr lang="pl-PL" sz="2200" dirty="0">
                <a:latin typeface="Century Gothic" panose="020B0502020202020204" pitchFamily="34" charset="0"/>
              </a:rPr>
              <a:t>zasada humanitaryzmu</a:t>
            </a:r>
          </a:p>
          <a:p>
            <a:pPr lvl="1" algn="just">
              <a:lnSpc>
                <a:spcPct val="100000"/>
              </a:lnSpc>
            </a:pPr>
            <a:r>
              <a:rPr lang="pl-PL" sz="2200" dirty="0">
                <a:latin typeface="Century Gothic" panose="020B0502020202020204" pitchFamily="34" charset="0"/>
              </a:rPr>
              <a:t>zasada ostateczności (</a:t>
            </a:r>
            <a:r>
              <a:rPr lang="pl-PL" sz="2200" i="1" dirty="0">
                <a:latin typeface="Century Gothic" panose="020B0502020202020204" pitchFamily="34" charset="0"/>
              </a:rPr>
              <a:t>ultima ratio</a:t>
            </a:r>
            <a:r>
              <a:rPr lang="pl-PL" sz="2200" dirty="0">
                <a:latin typeface="Century Gothic" panose="020B0502020202020204" pitchFamily="34" charset="0"/>
              </a:rPr>
              <a:t>) prawa karnego</a:t>
            </a:r>
            <a:endParaRPr lang="pl-PL" sz="1600" dirty="0">
              <a:latin typeface="Century Gothic" panose="020B0502020202020204" pitchFamily="34" charset="0"/>
            </a:endParaRPr>
          </a:p>
        </p:txBody>
      </p:sp>
      <p:pic>
        <p:nvPicPr>
          <p:cNvPr id="7" name="Obraz 6">
            <a:extLst>
              <a:ext uri="{FF2B5EF4-FFF2-40B4-BE49-F238E27FC236}">
                <a16:creationId xmlns:a16="http://schemas.microsoft.com/office/drawing/2014/main" id="{1CD8C6B8-CB3D-4D52-8D51-1117DB0BFB35}"/>
              </a:ext>
            </a:extLst>
          </p:cNvPr>
          <p:cNvPicPr>
            <a:picLocks noChangeAspect="1"/>
          </p:cNvPicPr>
          <p:nvPr/>
        </p:nvPicPr>
        <p:blipFill>
          <a:blip r:embed="rId2"/>
          <a:stretch>
            <a:fillRect/>
          </a:stretch>
        </p:blipFill>
        <p:spPr>
          <a:xfrm>
            <a:off x="8872963" y="-1"/>
            <a:ext cx="3319038" cy="1533525"/>
          </a:xfrm>
          <a:prstGeom prst="rect">
            <a:avLst/>
          </a:prstGeom>
        </p:spPr>
      </p:pic>
    </p:spTree>
    <p:extLst>
      <p:ext uri="{BB962C8B-B14F-4D97-AF65-F5344CB8AC3E}">
        <p14:creationId xmlns:p14="http://schemas.microsoft.com/office/powerpoint/2010/main" val="1748697625"/>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theme/theme1.xml><?xml version="1.0" encoding="utf-8"?>
<a:theme xmlns:a="http://schemas.openxmlformats.org/drawingml/2006/main" name="Motyw pakietu Office">
  <a:themeElements>
    <a:clrScheme name="Pakiet 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Pakiet 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Pakiet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Motyw pakietu Office">
  <a:themeElements>
    <a:clrScheme name="Pakiet 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Pakiet 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Pakiet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7757</TotalTime>
  <Words>1592</Words>
  <Application>Microsoft Office PowerPoint</Application>
  <PresentationFormat>Panoramiczny</PresentationFormat>
  <Paragraphs>181</Paragraphs>
  <Slides>21</Slides>
  <Notes>1</Notes>
  <HiddenSlides>0</HiddenSlides>
  <MMClips>0</MMClips>
  <ScaleCrop>false</ScaleCrop>
  <HeadingPairs>
    <vt:vector size="6" baseType="variant">
      <vt:variant>
        <vt:lpstr>Używane czcionki</vt:lpstr>
      </vt:variant>
      <vt:variant>
        <vt:i4>4</vt:i4>
      </vt:variant>
      <vt:variant>
        <vt:lpstr>Motyw</vt:lpstr>
      </vt:variant>
      <vt:variant>
        <vt:i4>1</vt:i4>
      </vt:variant>
      <vt:variant>
        <vt:lpstr>Tytuły slajdów</vt:lpstr>
      </vt:variant>
      <vt:variant>
        <vt:i4>21</vt:i4>
      </vt:variant>
    </vt:vector>
  </HeadingPairs>
  <TitlesOfParts>
    <vt:vector size="26" baseType="lpstr">
      <vt:lpstr>Arial</vt:lpstr>
      <vt:lpstr>Calibri</vt:lpstr>
      <vt:lpstr>Calibri Light</vt:lpstr>
      <vt:lpstr>Century Gothic</vt:lpstr>
      <vt:lpstr>Motyw pakietu Office</vt:lpstr>
      <vt:lpstr>Prezentacja programu PowerPoint</vt:lpstr>
      <vt:lpstr>Prawo karne</vt:lpstr>
      <vt:lpstr>Prawo karne</vt:lpstr>
      <vt:lpstr>Prawo karne</vt:lpstr>
      <vt:lpstr>Prawo karne</vt:lpstr>
      <vt:lpstr>Prawo karne</vt:lpstr>
      <vt:lpstr>Prawo karne</vt:lpstr>
      <vt:lpstr>Prawo karne</vt:lpstr>
      <vt:lpstr>Prawo karne</vt:lpstr>
      <vt:lpstr>Prawo karne</vt:lpstr>
      <vt:lpstr>Prawo karne</vt:lpstr>
      <vt:lpstr>Prawo karne</vt:lpstr>
      <vt:lpstr>Prawo karne</vt:lpstr>
      <vt:lpstr>Prawo karne</vt:lpstr>
      <vt:lpstr>Prawo karne</vt:lpstr>
      <vt:lpstr>Prawo karne</vt:lpstr>
      <vt:lpstr>Prawo karne</vt:lpstr>
      <vt:lpstr>Prawo karne</vt:lpstr>
      <vt:lpstr>Prawo karne</vt:lpstr>
      <vt:lpstr>Prawo karne</vt:lpstr>
      <vt:lpstr>Prezentacja programu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Prezentacja programu PowerPoint</dc:title>
  <dc:creator>Aleksandra Draus</dc:creator>
  <cp:lastModifiedBy>Konrad Lipiński</cp:lastModifiedBy>
  <cp:revision>627</cp:revision>
  <dcterms:created xsi:type="dcterms:W3CDTF">2018-10-22T06:25:53Z</dcterms:created>
  <dcterms:modified xsi:type="dcterms:W3CDTF">2024-10-06T08:41:25Z</dcterms:modified>
</cp:coreProperties>
</file>