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5" r:id="rId30"/>
    <p:sldId id="286" r:id="rId31"/>
    <p:sldId id="287" r:id="rId32"/>
    <p:sldId id="284" r:id="rId33"/>
    <p:sldId id="292" r:id="rId34"/>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l-PL" smtClean="0"/>
              <a:t>Kliknij, aby edytować styl</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464C0EA1-942C-49F0-B9D0-6F5389558822}" type="datetimeFigureOut">
              <a:rPr lang="pl-PL" smtClean="0"/>
              <a:t>2016-04-18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05AF0F7-EA66-4B2C-A01B-9803B4B04135}" type="slidenum">
              <a:rPr lang="pl-PL" smtClean="0"/>
              <a:t>‹#›</a:t>
            </a:fld>
            <a:endParaRPr lang="pl-P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4829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464C0EA1-942C-49F0-B9D0-6F5389558822}" type="datetimeFigureOut">
              <a:rPr lang="pl-PL" smtClean="0"/>
              <a:t>2016-04-18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05AF0F7-EA66-4B2C-A01B-9803B4B04135}" type="slidenum">
              <a:rPr lang="pl-PL" smtClean="0"/>
              <a:t>‹#›</a:t>
            </a:fld>
            <a:endParaRPr lang="pl-PL"/>
          </a:p>
        </p:txBody>
      </p:sp>
    </p:spTree>
    <p:extLst>
      <p:ext uri="{BB962C8B-B14F-4D97-AF65-F5344CB8AC3E}">
        <p14:creationId xmlns:p14="http://schemas.microsoft.com/office/powerpoint/2010/main" val="828569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464C0EA1-942C-49F0-B9D0-6F5389558822}" type="datetimeFigureOut">
              <a:rPr lang="pl-PL" smtClean="0"/>
              <a:t>2016-04-18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05AF0F7-EA66-4B2C-A01B-9803B4B04135}" type="slidenum">
              <a:rPr lang="pl-PL" smtClean="0"/>
              <a:t>‹#›</a:t>
            </a:fld>
            <a:endParaRPr lang="pl-PL"/>
          </a:p>
        </p:txBody>
      </p:sp>
    </p:spTree>
    <p:extLst>
      <p:ext uri="{BB962C8B-B14F-4D97-AF65-F5344CB8AC3E}">
        <p14:creationId xmlns:p14="http://schemas.microsoft.com/office/powerpoint/2010/main" val="3237051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464C0EA1-942C-49F0-B9D0-6F5389558822}" type="datetimeFigureOut">
              <a:rPr lang="pl-PL" smtClean="0"/>
              <a:t>2016-04-18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05AF0F7-EA66-4B2C-A01B-9803B4B04135}" type="slidenum">
              <a:rPr lang="pl-PL" smtClean="0"/>
              <a:t>‹#›</a:t>
            </a:fld>
            <a:endParaRPr lang="pl-PL"/>
          </a:p>
        </p:txBody>
      </p:sp>
    </p:spTree>
    <p:extLst>
      <p:ext uri="{BB962C8B-B14F-4D97-AF65-F5344CB8AC3E}">
        <p14:creationId xmlns:p14="http://schemas.microsoft.com/office/powerpoint/2010/main" val="3604588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pl-PL" smtClean="0"/>
              <a:t>Kliknij, aby edytować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464C0EA1-942C-49F0-B9D0-6F5389558822}" type="datetimeFigureOut">
              <a:rPr lang="pl-PL" smtClean="0"/>
              <a:t>2016-04-18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05AF0F7-EA66-4B2C-A01B-9803B4B04135}" type="slidenum">
              <a:rPr lang="pl-PL" smtClean="0"/>
              <a:t>‹#›</a:t>
            </a:fld>
            <a:endParaRPr lang="pl-P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944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pl-PL" smtClean="0"/>
              <a:t>Kliknij, aby edytować styl</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464C0EA1-942C-49F0-B9D0-6F5389558822}" type="datetimeFigureOut">
              <a:rPr lang="pl-PL" smtClean="0"/>
              <a:t>2016-04-18</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05AF0F7-EA66-4B2C-A01B-9803B4B04135}" type="slidenum">
              <a:rPr lang="pl-PL" smtClean="0"/>
              <a:t>‹#›</a:t>
            </a:fld>
            <a:endParaRPr lang="pl-PL"/>
          </a:p>
        </p:txBody>
      </p:sp>
    </p:spTree>
    <p:extLst>
      <p:ext uri="{BB962C8B-B14F-4D97-AF65-F5344CB8AC3E}">
        <p14:creationId xmlns:p14="http://schemas.microsoft.com/office/powerpoint/2010/main" val="2663745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pl-PL" smtClean="0"/>
              <a:t>Kliknij, aby edytować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097280" y="2582334"/>
            <a:ext cx="4937760" cy="3378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6217920" y="2582334"/>
            <a:ext cx="4937760" cy="3378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464C0EA1-942C-49F0-B9D0-6F5389558822}" type="datetimeFigureOut">
              <a:rPr lang="pl-PL" smtClean="0"/>
              <a:t>2016-04-18</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105AF0F7-EA66-4B2C-A01B-9803B4B04135}" type="slidenum">
              <a:rPr lang="pl-PL" smtClean="0"/>
              <a:t>‹#›</a:t>
            </a:fld>
            <a:endParaRPr lang="pl-PL"/>
          </a:p>
        </p:txBody>
      </p:sp>
    </p:spTree>
    <p:extLst>
      <p:ext uri="{BB962C8B-B14F-4D97-AF65-F5344CB8AC3E}">
        <p14:creationId xmlns:p14="http://schemas.microsoft.com/office/powerpoint/2010/main" val="3328426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464C0EA1-942C-49F0-B9D0-6F5389558822}" type="datetimeFigureOut">
              <a:rPr lang="pl-PL" smtClean="0"/>
              <a:t>2016-04-18</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105AF0F7-EA66-4B2C-A01B-9803B4B04135}" type="slidenum">
              <a:rPr lang="pl-PL" smtClean="0"/>
              <a:t>‹#›</a:t>
            </a:fld>
            <a:endParaRPr lang="pl-PL"/>
          </a:p>
        </p:txBody>
      </p:sp>
    </p:spTree>
    <p:extLst>
      <p:ext uri="{BB962C8B-B14F-4D97-AF65-F5344CB8AC3E}">
        <p14:creationId xmlns:p14="http://schemas.microsoft.com/office/powerpoint/2010/main" val="230187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64C0EA1-942C-49F0-B9D0-6F5389558822}" type="datetimeFigureOut">
              <a:rPr lang="pl-PL" smtClean="0"/>
              <a:t>2016-04-18</a:t>
            </a:fld>
            <a:endParaRPr lang="pl-PL"/>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pl-PL"/>
          </a:p>
        </p:txBody>
      </p:sp>
      <p:sp>
        <p:nvSpPr>
          <p:cNvPr id="9" name="Slide Number Placeholder 8"/>
          <p:cNvSpPr>
            <a:spLocks noGrp="1"/>
          </p:cNvSpPr>
          <p:nvPr>
            <p:ph type="sldNum" sz="quarter" idx="12"/>
          </p:nvPr>
        </p:nvSpPr>
        <p:spPr/>
        <p:txBody>
          <a:bodyPr/>
          <a:lstStyle/>
          <a:p>
            <a:fld id="{105AF0F7-EA66-4B2C-A01B-9803B4B04135}" type="slidenum">
              <a:rPr lang="pl-PL" smtClean="0"/>
              <a:t>‹#›</a:t>
            </a:fld>
            <a:endParaRPr lang="pl-PL"/>
          </a:p>
        </p:txBody>
      </p:sp>
    </p:spTree>
    <p:extLst>
      <p:ext uri="{BB962C8B-B14F-4D97-AF65-F5344CB8AC3E}">
        <p14:creationId xmlns:p14="http://schemas.microsoft.com/office/powerpoint/2010/main" val="3788819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pl-PL" smtClean="0"/>
              <a:t>Kliknij, aby edytować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64C0EA1-942C-49F0-B9D0-6F5389558822}" type="datetimeFigureOut">
              <a:rPr lang="pl-PL" smtClean="0"/>
              <a:t>2016-04-18</a:t>
            </a:fld>
            <a:endParaRPr lang="pl-PL"/>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pl-PL"/>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05AF0F7-EA66-4B2C-A01B-9803B4B04135}" type="slidenum">
              <a:rPr lang="pl-PL" smtClean="0"/>
              <a:t>‹#›</a:t>
            </a:fld>
            <a:endParaRPr lang="pl-PL"/>
          </a:p>
        </p:txBody>
      </p:sp>
    </p:spTree>
    <p:extLst>
      <p:ext uri="{BB962C8B-B14F-4D97-AF65-F5344CB8AC3E}">
        <p14:creationId xmlns:p14="http://schemas.microsoft.com/office/powerpoint/2010/main" val="1310593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464C0EA1-942C-49F0-B9D0-6F5389558822}" type="datetimeFigureOut">
              <a:rPr lang="pl-PL" smtClean="0"/>
              <a:t>2016-04-18</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05AF0F7-EA66-4B2C-A01B-9803B4B04135}" type="slidenum">
              <a:rPr lang="pl-PL" smtClean="0"/>
              <a:t>‹#›</a:t>
            </a:fld>
            <a:endParaRPr lang="pl-PL"/>
          </a:p>
        </p:txBody>
      </p:sp>
    </p:spTree>
    <p:extLst>
      <p:ext uri="{BB962C8B-B14F-4D97-AF65-F5344CB8AC3E}">
        <p14:creationId xmlns:p14="http://schemas.microsoft.com/office/powerpoint/2010/main" val="2360226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pl-PL" smtClean="0"/>
              <a:t>Kliknij, aby edytować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64C0EA1-942C-49F0-B9D0-6F5389558822}" type="datetimeFigureOut">
              <a:rPr lang="pl-PL" smtClean="0"/>
              <a:t>2016-04-18</a:t>
            </a:fld>
            <a:endParaRPr lang="pl-PL"/>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pl-PL"/>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05AF0F7-EA66-4B2C-A01B-9803B4B04135}" type="slidenum">
              <a:rPr lang="pl-PL" smtClean="0"/>
              <a:t>‹#›</a:t>
            </a:fld>
            <a:endParaRPr lang="pl-PL"/>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02708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lang="pl-PL" sz="8800" b="1" dirty="0" smtClean="0"/>
              <a:t>Postępowanie przed sądem I instancji</a:t>
            </a:r>
            <a:endParaRPr lang="pl-PL" sz="8800" b="1" dirty="0"/>
          </a:p>
        </p:txBody>
      </p:sp>
    </p:spTree>
    <p:extLst>
      <p:ext uri="{BB962C8B-B14F-4D97-AF65-F5344CB8AC3E}">
        <p14:creationId xmlns:p14="http://schemas.microsoft.com/office/powerpoint/2010/main" val="20122072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Zapobieganie zakłóceniu porządku rozprawy oraz obstrukcji procesowej</a:t>
            </a:r>
            <a:endParaRPr lang="pl-PL" b="1" dirty="0"/>
          </a:p>
        </p:txBody>
      </p:sp>
      <p:sp>
        <p:nvSpPr>
          <p:cNvPr id="3" name="Symbol zastępczy zawartości 2"/>
          <p:cNvSpPr>
            <a:spLocks noGrp="1"/>
          </p:cNvSpPr>
          <p:nvPr>
            <p:ph idx="1"/>
          </p:nvPr>
        </p:nvSpPr>
        <p:spPr>
          <a:xfrm>
            <a:off x="0" y="1845734"/>
            <a:ext cx="12191999" cy="4568714"/>
          </a:xfrm>
        </p:spPr>
        <p:txBody>
          <a:bodyPr>
            <a:normAutofit/>
          </a:bodyPr>
          <a:lstStyle/>
          <a:p>
            <a:pPr marL="457200" indent="-457200">
              <a:buFont typeface="+mj-lt"/>
              <a:buAutoNum type="alphaLcPeriod" startAt="2"/>
            </a:pPr>
            <a:r>
              <a:rPr lang="pl-PL" sz="2100" dirty="0" smtClean="0"/>
              <a:t>Dopuszczalność prowadzenia rozprawy w czasie nieobecności oskarżonego, </a:t>
            </a:r>
            <a:r>
              <a:rPr lang="pl-PL" sz="2100" b="1" u="sng" dirty="0" smtClean="0"/>
              <a:t>nawet jeśli nie złożył jeszcze wyjaśnień</a:t>
            </a:r>
            <a:r>
              <a:rPr lang="pl-PL" sz="2100" dirty="0" smtClean="0"/>
              <a:t> (a więc w ogóle nie stawił się na rozprawę), </a:t>
            </a:r>
            <a:r>
              <a:rPr lang="pl-PL" sz="2100" dirty="0"/>
              <a:t>gdy </a:t>
            </a:r>
            <a:r>
              <a:rPr lang="pl-PL" sz="2100" b="1" dirty="0">
                <a:solidFill>
                  <a:srgbClr val="0070C0"/>
                </a:solidFill>
              </a:rPr>
              <a:t>wprawił się ze swej winy w stan powodujący niezdolność do udziału </a:t>
            </a:r>
            <a:r>
              <a:rPr lang="pl-PL" sz="2100" dirty="0"/>
              <a:t>w rozprawie lub w posiedzeniu, w </a:t>
            </a:r>
            <a:r>
              <a:rPr lang="pl-PL" sz="2100" dirty="0">
                <a:solidFill>
                  <a:srgbClr val="00B050"/>
                </a:solidFill>
              </a:rPr>
              <a:t>których jego udział jest </a:t>
            </a:r>
            <a:r>
              <a:rPr lang="pl-PL" sz="2100" dirty="0" smtClean="0">
                <a:solidFill>
                  <a:srgbClr val="00B050"/>
                </a:solidFill>
              </a:rPr>
              <a:t>obowiązkowy. </a:t>
            </a:r>
          </a:p>
          <a:p>
            <a:pPr marL="292608" lvl="1" indent="0">
              <a:buNone/>
            </a:pPr>
            <a:endParaRPr lang="pl-PL" dirty="0" smtClean="0">
              <a:solidFill>
                <a:schemeClr val="tx1"/>
              </a:solidFill>
            </a:endParaRPr>
          </a:p>
          <a:p>
            <a:pPr marL="292608" lvl="1" indent="0">
              <a:buNone/>
            </a:pPr>
            <a:r>
              <a:rPr lang="pl-PL" sz="1600" dirty="0" smtClean="0">
                <a:solidFill>
                  <a:schemeClr val="tx1"/>
                </a:solidFill>
              </a:rPr>
              <a:t>Przed podjęciem </a:t>
            </a:r>
            <a:r>
              <a:rPr lang="pl-PL" sz="1600" dirty="0">
                <a:solidFill>
                  <a:schemeClr val="tx1"/>
                </a:solidFill>
              </a:rPr>
              <a:t>takiej decyzji sąd zapoznaje się ze świadectwem lekarza, który stwierdził stan takiej niezdolności, lub przesłuchuje go w charakterze biegłego. Stan powodujący niezdolność oskarżonego do udziału w rozprawie można stwierdzić także na podstawie badania niepołączonego z naruszeniem integralności ciała, przeprowadzonego za pomocą stosownego </a:t>
            </a:r>
            <a:r>
              <a:rPr lang="pl-PL" sz="1600" dirty="0" smtClean="0">
                <a:solidFill>
                  <a:schemeClr val="tx1"/>
                </a:solidFill>
              </a:rPr>
              <a:t>urządzenia (art. </a:t>
            </a:r>
            <a:r>
              <a:rPr lang="pl-PL" sz="1600" dirty="0">
                <a:solidFill>
                  <a:schemeClr val="tx1"/>
                </a:solidFill>
              </a:rPr>
              <a:t>377 § </a:t>
            </a:r>
            <a:r>
              <a:rPr lang="pl-PL" sz="1600" dirty="0" smtClean="0">
                <a:solidFill>
                  <a:schemeClr val="tx1"/>
                </a:solidFill>
              </a:rPr>
              <a:t>1 i 2)</a:t>
            </a:r>
          </a:p>
          <a:p>
            <a:pPr marL="457200" indent="-457200">
              <a:buFont typeface="+mj-lt"/>
              <a:buAutoNum type="alphaLcPeriod" startAt="2"/>
            </a:pPr>
            <a:r>
              <a:rPr lang="pl-PL" sz="2100" dirty="0">
                <a:solidFill>
                  <a:schemeClr val="tx1"/>
                </a:solidFill>
              </a:rPr>
              <a:t>Dopuszczalność prowadzenia rozprawy w czasie nieobecności oskarżonego, </a:t>
            </a:r>
            <a:r>
              <a:rPr lang="pl-PL" sz="2100" dirty="0">
                <a:solidFill>
                  <a:srgbClr val="00B050"/>
                </a:solidFill>
              </a:rPr>
              <a:t>którego obecność na rozprawie jest obowiązkowa</a:t>
            </a:r>
            <a:r>
              <a:rPr lang="pl-PL" sz="2100" dirty="0">
                <a:solidFill>
                  <a:schemeClr val="tx1"/>
                </a:solidFill>
              </a:rPr>
              <a:t>, </a:t>
            </a:r>
            <a:r>
              <a:rPr lang="pl-PL" sz="2100" dirty="0" smtClean="0">
                <a:solidFill>
                  <a:schemeClr val="tx1"/>
                </a:solidFill>
              </a:rPr>
              <a:t>gdy oskarżony zawiadomiony </a:t>
            </a:r>
            <a:r>
              <a:rPr lang="pl-PL" sz="2100" dirty="0">
                <a:solidFill>
                  <a:schemeClr val="tx1"/>
                </a:solidFill>
              </a:rPr>
              <a:t>o terminie </a:t>
            </a:r>
            <a:r>
              <a:rPr lang="pl-PL" sz="2100" dirty="0" smtClean="0">
                <a:solidFill>
                  <a:schemeClr val="tx1"/>
                </a:solidFill>
              </a:rPr>
              <a:t>rozprawy:</a:t>
            </a:r>
          </a:p>
          <a:p>
            <a:pPr marL="749808" lvl="1" indent="-457200">
              <a:buFont typeface="Wingdings" panose="05000000000000000000" pitchFamily="2" charset="2"/>
              <a:buChar char="ü"/>
            </a:pPr>
            <a:r>
              <a:rPr lang="pl-PL" sz="1900" b="1" dirty="0" smtClean="0">
                <a:solidFill>
                  <a:srgbClr val="0070C0"/>
                </a:solidFill>
              </a:rPr>
              <a:t>oświadcza</a:t>
            </a:r>
            <a:r>
              <a:rPr lang="pl-PL" sz="1900" b="1" dirty="0">
                <a:solidFill>
                  <a:srgbClr val="0070C0"/>
                </a:solidFill>
              </a:rPr>
              <a:t>, że nie weźmie udziału w rozprawie, </a:t>
            </a:r>
            <a:endParaRPr lang="pl-PL" sz="1900" b="1" dirty="0" smtClean="0">
              <a:solidFill>
                <a:srgbClr val="0070C0"/>
              </a:solidFill>
            </a:endParaRPr>
          </a:p>
          <a:p>
            <a:pPr marL="749808" lvl="1" indent="-457200">
              <a:buFont typeface="Wingdings" panose="05000000000000000000" pitchFamily="2" charset="2"/>
              <a:buChar char="ü"/>
            </a:pPr>
            <a:r>
              <a:rPr lang="pl-PL" sz="1900" b="1" dirty="0" smtClean="0">
                <a:solidFill>
                  <a:srgbClr val="0070C0"/>
                </a:solidFill>
              </a:rPr>
              <a:t>uniemożliwia </a:t>
            </a:r>
            <a:r>
              <a:rPr lang="pl-PL" sz="1900" b="1" dirty="0">
                <a:solidFill>
                  <a:srgbClr val="0070C0"/>
                </a:solidFill>
              </a:rPr>
              <a:t>doprowadzenie go na rozprawę </a:t>
            </a:r>
            <a:endParaRPr lang="pl-PL" sz="1900" b="1" dirty="0" smtClean="0">
              <a:solidFill>
                <a:srgbClr val="0070C0"/>
              </a:solidFill>
            </a:endParaRPr>
          </a:p>
          <a:p>
            <a:pPr marL="749808" lvl="1" indent="-457200">
              <a:buFont typeface="Wingdings" panose="05000000000000000000" pitchFamily="2" charset="2"/>
              <a:buChar char="ü"/>
            </a:pPr>
            <a:r>
              <a:rPr lang="pl-PL" sz="1900" b="1" dirty="0" smtClean="0">
                <a:solidFill>
                  <a:srgbClr val="0070C0"/>
                </a:solidFill>
              </a:rPr>
              <a:t>zawiadomiony </a:t>
            </a:r>
            <a:r>
              <a:rPr lang="pl-PL" sz="1900" b="1" dirty="0">
                <a:solidFill>
                  <a:srgbClr val="0070C0"/>
                </a:solidFill>
              </a:rPr>
              <a:t>o niej osobiście nie stawia się na rozprawę bez </a:t>
            </a:r>
            <a:r>
              <a:rPr lang="pl-PL" sz="1900" b="1" dirty="0" smtClean="0">
                <a:solidFill>
                  <a:srgbClr val="0070C0"/>
                </a:solidFill>
              </a:rPr>
              <a:t>usprawiedliwienia</a:t>
            </a:r>
          </a:p>
          <a:p>
            <a:pPr marL="292608" lvl="1" indent="0">
              <a:buNone/>
            </a:pPr>
            <a:r>
              <a:rPr lang="pl-PL" dirty="0">
                <a:solidFill>
                  <a:schemeClr val="tx1"/>
                </a:solidFill>
              </a:rPr>
              <a:t>sąd może jednak zarządzić zatrzymanie i przymusowe doprowadzenie </a:t>
            </a:r>
            <a:r>
              <a:rPr lang="pl-PL" dirty="0" smtClean="0">
                <a:solidFill>
                  <a:schemeClr val="tx1"/>
                </a:solidFill>
              </a:rPr>
              <a:t>oskarżonego (art. </a:t>
            </a:r>
            <a:r>
              <a:rPr lang="pl-PL" dirty="0">
                <a:solidFill>
                  <a:schemeClr val="tx1"/>
                </a:solidFill>
              </a:rPr>
              <a:t>377 § </a:t>
            </a:r>
            <a:r>
              <a:rPr lang="pl-PL" dirty="0" smtClean="0">
                <a:solidFill>
                  <a:schemeClr val="tx1"/>
                </a:solidFill>
              </a:rPr>
              <a:t>3)</a:t>
            </a:r>
          </a:p>
        </p:txBody>
      </p:sp>
    </p:spTree>
    <p:extLst>
      <p:ext uri="{BB962C8B-B14F-4D97-AF65-F5344CB8AC3E}">
        <p14:creationId xmlns:p14="http://schemas.microsoft.com/office/powerpoint/2010/main" val="2171248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Zapobieganie zakłóceniu porządku rozprawy oraz obstrukcji procesowej</a:t>
            </a:r>
            <a:endParaRPr lang="pl-PL" b="1" dirty="0"/>
          </a:p>
        </p:txBody>
      </p:sp>
      <p:sp>
        <p:nvSpPr>
          <p:cNvPr id="3" name="Symbol zastępczy zawartości 2"/>
          <p:cNvSpPr>
            <a:spLocks noGrp="1"/>
          </p:cNvSpPr>
          <p:nvPr>
            <p:ph idx="1"/>
          </p:nvPr>
        </p:nvSpPr>
        <p:spPr>
          <a:xfrm>
            <a:off x="0" y="1845734"/>
            <a:ext cx="12191999" cy="4568714"/>
          </a:xfrm>
        </p:spPr>
        <p:txBody>
          <a:bodyPr>
            <a:normAutofit/>
          </a:bodyPr>
          <a:lstStyle/>
          <a:p>
            <a:pPr marL="292608" lvl="1" indent="0">
              <a:buNone/>
            </a:pPr>
            <a:r>
              <a:rPr lang="pl-PL" dirty="0" smtClean="0">
                <a:solidFill>
                  <a:schemeClr val="tx1"/>
                </a:solidFill>
              </a:rPr>
              <a:t>Z </a:t>
            </a:r>
            <a:r>
              <a:rPr lang="pl-PL" dirty="0">
                <a:solidFill>
                  <a:schemeClr val="tx1"/>
                </a:solidFill>
              </a:rPr>
              <a:t>punktu widzenia art. 377 nie jest istotne, czy nieobecny na rozprawie lub posiedzeniu oskarżony składał już wyjaśnienia przed sądem, czy też ich nie składał. Jeżeli oskarżony nie złożył jeszcze wyjaśnień, to:</a:t>
            </a:r>
          </a:p>
          <a:p>
            <a:pPr marL="578358" lvl="1" indent="-285750">
              <a:buFont typeface="Wingdings" panose="05000000000000000000" pitchFamily="2" charset="2"/>
              <a:buChar char="Ø"/>
            </a:pPr>
            <a:r>
              <a:rPr lang="pl-PL" b="1" dirty="0" smtClean="0">
                <a:solidFill>
                  <a:srgbClr val="00B050"/>
                </a:solidFill>
              </a:rPr>
              <a:t>gdy </a:t>
            </a:r>
            <a:r>
              <a:rPr lang="pl-PL" b="1" dirty="0">
                <a:solidFill>
                  <a:srgbClr val="00B050"/>
                </a:solidFill>
              </a:rPr>
              <a:t>jest on pozbawiony wolności, sąd zleca przesłuchanie go sędziemu wyznaczonemu lub sądowi wezwanemu </a:t>
            </a:r>
            <a:r>
              <a:rPr lang="pl-PL" b="1" dirty="0" smtClean="0">
                <a:solidFill>
                  <a:srgbClr val="00B050"/>
                </a:solidFill>
              </a:rPr>
              <a:t>(art. 377 § </a:t>
            </a:r>
            <a:r>
              <a:rPr lang="pl-PL" b="1" dirty="0">
                <a:solidFill>
                  <a:srgbClr val="00B050"/>
                </a:solidFill>
              </a:rPr>
              <a:t>4 </a:t>
            </a:r>
            <a:r>
              <a:rPr lang="pl-PL" b="1" dirty="0" err="1" smtClean="0">
                <a:solidFill>
                  <a:srgbClr val="00B050"/>
                </a:solidFill>
              </a:rPr>
              <a:t>zd</a:t>
            </a:r>
            <a:r>
              <a:rPr lang="pl-PL" b="1" dirty="0" smtClean="0">
                <a:solidFill>
                  <a:srgbClr val="00B050"/>
                </a:solidFill>
              </a:rPr>
              <a:t>. 1 </a:t>
            </a:r>
            <a:r>
              <a:rPr lang="pl-PL" b="1" dirty="0">
                <a:solidFill>
                  <a:srgbClr val="00B050"/>
                </a:solidFill>
              </a:rPr>
              <a:t>i art. 396 § 2</a:t>
            </a:r>
            <a:r>
              <a:rPr lang="pl-PL" b="1" dirty="0" smtClean="0">
                <a:solidFill>
                  <a:srgbClr val="00B050"/>
                </a:solidFill>
              </a:rPr>
              <a:t>),</a:t>
            </a:r>
            <a:endParaRPr lang="pl-PL" b="1" dirty="0">
              <a:solidFill>
                <a:srgbClr val="00B050"/>
              </a:solidFill>
            </a:endParaRPr>
          </a:p>
          <a:p>
            <a:pPr marL="578358" lvl="1" indent="-285750">
              <a:buFont typeface="Wingdings" panose="05000000000000000000" pitchFamily="2" charset="2"/>
              <a:buChar char="Ø"/>
            </a:pPr>
            <a:r>
              <a:rPr lang="pl-PL" b="1" dirty="0" smtClean="0">
                <a:solidFill>
                  <a:srgbClr val="00B050"/>
                </a:solidFill>
              </a:rPr>
              <a:t>gdy </a:t>
            </a:r>
            <a:r>
              <a:rPr lang="pl-PL" b="1" dirty="0">
                <a:solidFill>
                  <a:srgbClr val="00B050"/>
                </a:solidFill>
              </a:rPr>
              <a:t>pozostaje na wolności, sąd czyni podobnie albo uznaje za wystarczające odczytanie jego poprzednio złożonych wyjaśnień, tj. także z postępowania przygotowawczego </a:t>
            </a:r>
            <a:r>
              <a:rPr lang="pl-PL" b="1" dirty="0" smtClean="0">
                <a:solidFill>
                  <a:srgbClr val="00B050"/>
                </a:solidFill>
              </a:rPr>
              <a:t>(art. 377 § </a:t>
            </a:r>
            <a:r>
              <a:rPr lang="pl-PL" b="1" dirty="0">
                <a:solidFill>
                  <a:srgbClr val="00B050"/>
                </a:solidFill>
              </a:rPr>
              <a:t>4 </a:t>
            </a:r>
            <a:r>
              <a:rPr lang="pl-PL" b="1" dirty="0" smtClean="0">
                <a:solidFill>
                  <a:srgbClr val="00B050"/>
                </a:solidFill>
              </a:rPr>
              <a:t>).</a:t>
            </a:r>
            <a:endParaRPr lang="pl-PL" b="1" dirty="0">
              <a:solidFill>
                <a:srgbClr val="00B050"/>
              </a:solidFill>
            </a:endParaRPr>
          </a:p>
          <a:p>
            <a:pPr marL="292608" lvl="1" indent="0">
              <a:buNone/>
            </a:pPr>
            <a:r>
              <a:rPr lang="pl-PL" dirty="0">
                <a:solidFill>
                  <a:schemeClr val="tx1"/>
                </a:solidFill>
              </a:rPr>
              <a:t>Jeżeli sąd zlecił przesłuchanie oskarżonego, a oskarżony uniemożliwia tę czynność, jest to równoznaczne z odmową złożenia wyjaśnień, </a:t>
            </a:r>
            <a:r>
              <a:rPr lang="pl-PL" dirty="0" smtClean="0">
                <a:solidFill>
                  <a:schemeClr val="tx1"/>
                </a:solidFill>
              </a:rPr>
              <a:t>ze </a:t>
            </a:r>
            <a:r>
              <a:rPr lang="pl-PL" dirty="0">
                <a:solidFill>
                  <a:schemeClr val="tx1"/>
                </a:solidFill>
              </a:rPr>
              <a:t>skutkiem wskazanym w art. 389 § 1</a:t>
            </a:r>
            <a:r>
              <a:rPr lang="pl-PL" dirty="0" smtClean="0">
                <a:solidFill>
                  <a:schemeClr val="tx1"/>
                </a:solidFill>
              </a:rPr>
              <a:t>.</a:t>
            </a:r>
          </a:p>
          <a:p>
            <a:pPr marL="292608" lvl="1" indent="0">
              <a:buNone/>
            </a:pPr>
            <a:endParaRPr lang="pl-PL" dirty="0" smtClean="0">
              <a:solidFill>
                <a:schemeClr val="tx1"/>
              </a:solidFill>
            </a:endParaRPr>
          </a:p>
          <a:p>
            <a:pPr marL="635508" lvl="1" indent="-342900">
              <a:buFont typeface="+mj-lt"/>
              <a:buAutoNum type="alphaLcPeriod" startAt="4"/>
            </a:pPr>
            <a:r>
              <a:rPr lang="pl-PL" b="1" dirty="0" smtClean="0">
                <a:solidFill>
                  <a:schemeClr val="tx1"/>
                </a:solidFill>
              </a:rPr>
              <a:t>Wyznaczenie</a:t>
            </a:r>
            <a:r>
              <a:rPr lang="pl-PL" dirty="0" smtClean="0">
                <a:solidFill>
                  <a:schemeClr val="tx1"/>
                </a:solidFill>
              </a:rPr>
              <a:t> w ostateczności </a:t>
            </a:r>
            <a:r>
              <a:rPr lang="pl-PL" b="1" dirty="0" smtClean="0">
                <a:solidFill>
                  <a:schemeClr val="tx1"/>
                </a:solidFill>
              </a:rPr>
              <a:t>nowego obrońcy z urzędu </a:t>
            </a:r>
            <a:r>
              <a:rPr lang="pl-PL" dirty="0" smtClean="0">
                <a:solidFill>
                  <a:schemeClr val="tx1"/>
                </a:solidFill>
              </a:rPr>
              <a:t>w razie wypowiedzenia przez oskarżonego obowiązkowego stosunku obrończego i </a:t>
            </a:r>
            <a:r>
              <a:rPr lang="pl-PL" b="1" dirty="0" smtClean="0">
                <a:solidFill>
                  <a:schemeClr val="tx1"/>
                </a:solidFill>
              </a:rPr>
              <a:t>zobowiązanie dotychczasowego obrońcy do pełnienia obowiązków do czasu podjęcia obrony przez nowego obrońcę</a:t>
            </a:r>
            <a:r>
              <a:rPr lang="pl-PL" dirty="0" smtClean="0">
                <a:solidFill>
                  <a:schemeClr val="tx1"/>
                </a:solidFill>
              </a:rPr>
              <a:t> (art. 378)</a:t>
            </a:r>
          </a:p>
        </p:txBody>
      </p:sp>
    </p:spTree>
    <p:extLst>
      <p:ext uri="{BB962C8B-B14F-4D97-AF65-F5344CB8AC3E}">
        <p14:creationId xmlns:p14="http://schemas.microsoft.com/office/powerpoint/2010/main" val="3183751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B. Przewód sądowy</a:t>
            </a:r>
            <a:br>
              <a:rPr lang="pl-PL" b="1" dirty="0" smtClean="0"/>
            </a:br>
            <a:r>
              <a:rPr lang="pl-PL" sz="2400" b="1" dirty="0" smtClean="0"/>
              <a:t>ustne i jawne zapoznanie się z meritum sprawy</a:t>
            </a:r>
            <a:endParaRPr lang="pl-PL" sz="6600" b="1" dirty="0"/>
          </a:p>
        </p:txBody>
      </p:sp>
      <p:sp>
        <p:nvSpPr>
          <p:cNvPr id="3" name="Symbol zastępczy zawartości 2"/>
          <p:cNvSpPr>
            <a:spLocks noGrp="1"/>
          </p:cNvSpPr>
          <p:nvPr>
            <p:ph idx="1"/>
          </p:nvPr>
        </p:nvSpPr>
        <p:spPr/>
        <p:txBody>
          <a:bodyPr/>
          <a:lstStyle/>
          <a:p>
            <a:r>
              <a:rPr lang="pl-PL" dirty="0" smtClean="0"/>
              <a:t>Art. 385 § 1</a:t>
            </a:r>
          </a:p>
          <a:p>
            <a:pPr marL="514350" indent="-514350">
              <a:buFont typeface="+mj-lt"/>
              <a:buAutoNum type="romanUcPeriod"/>
            </a:pPr>
            <a:r>
              <a:rPr lang="pl-PL" b="1" dirty="0" smtClean="0">
                <a:solidFill>
                  <a:srgbClr val="00B050"/>
                </a:solidFill>
              </a:rPr>
              <a:t>Przewód </a:t>
            </a:r>
            <a:r>
              <a:rPr lang="pl-PL" b="1" dirty="0">
                <a:solidFill>
                  <a:srgbClr val="00B050"/>
                </a:solidFill>
              </a:rPr>
              <a:t>sądowy rozpoczyna się od zwięzłego przedstawienia przez oskarżyciela zarzutów oskarżenia</a:t>
            </a:r>
            <a:r>
              <a:rPr lang="pl-PL" b="1" dirty="0" smtClean="0">
                <a:solidFill>
                  <a:srgbClr val="00B050"/>
                </a:solidFill>
              </a:rPr>
              <a:t>.</a:t>
            </a:r>
          </a:p>
          <a:p>
            <a:r>
              <a:rPr lang="pl-PL" dirty="0" smtClean="0"/>
              <a:t>Nowelizacja </a:t>
            </a:r>
            <a:r>
              <a:rPr lang="pl-PL" dirty="0"/>
              <a:t>z dnia 27 września 2013 r. wprowadza </a:t>
            </a:r>
            <a:r>
              <a:rPr lang="pl-PL" dirty="0" smtClean="0"/>
              <a:t>dość </a:t>
            </a:r>
            <a:r>
              <a:rPr lang="pl-PL" dirty="0"/>
              <a:t>istotne modyfikacje w kwestii otwarcia przewodu sądowego. Ponieważ odpis aktu oskarżenia jest doręczany stronom, w nowym art. 385 § 1 przyjmuje się, że przewód ten rozpoczyna się od "zwięzłego przedstawienia przez oskarżyciela zarzutów oskarżenia", bez względu na obszerność tych zarzutów, zaś § 2 tego przepisu stanowi, że w razie wniesienia odpowiedzi na ten akt przewodniczący ma jedynie poinformować o jej treści. </a:t>
            </a:r>
            <a:r>
              <a:rPr lang="pl-PL" dirty="0" smtClean="0"/>
              <a:t>Skraca </a:t>
            </a:r>
            <a:r>
              <a:rPr lang="pl-PL" dirty="0"/>
              <a:t>to tę czynność rozprawy i tym samym </a:t>
            </a:r>
            <a:r>
              <a:rPr lang="pl-PL" dirty="0" smtClean="0"/>
              <a:t>przyspiesza </a:t>
            </a:r>
            <a:r>
              <a:rPr lang="pl-PL" dirty="0"/>
              <a:t>postępowanie, a publiczność i tak </a:t>
            </a:r>
            <a:r>
              <a:rPr lang="pl-PL" dirty="0" smtClean="0"/>
              <a:t>uzyskuje </a:t>
            </a:r>
            <a:r>
              <a:rPr lang="pl-PL" dirty="0"/>
              <a:t>informacje o rodzaju stawianych oskarżonemu zarzutów i jego ewentualnym stanowisku wobec aktu oskarżenia.</a:t>
            </a:r>
          </a:p>
          <a:p>
            <a:endParaRPr lang="pl-PL" dirty="0"/>
          </a:p>
        </p:txBody>
      </p:sp>
    </p:spTree>
    <p:extLst>
      <p:ext uri="{BB962C8B-B14F-4D97-AF65-F5344CB8AC3E}">
        <p14:creationId xmlns:p14="http://schemas.microsoft.com/office/powerpoint/2010/main" val="1629117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lnSpcReduction="10000"/>
          </a:bodyPr>
          <a:lstStyle/>
          <a:p>
            <a:pPr marL="514350" indent="-514350">
              <a:buFont typeface="+mj-lt"/>
              <a:buAutoNum type="romanUcPeriod" startAt="2"/>
            </a:pPr>
            <a:r>
              <a:rPr lang="pl-PL" dirty="0" smtClean="0"/>
              <a:t>Po </a:t>
            </a:r>
            <a:r>
              <a:rPr lang="pl-PL" dirty="0"/>
              <a:t>przedstawieniu zarzutów oskarżenia, </a:t>
            </a:r>
            <a:r>
              <a:rPr lang="pl-PL" b="1" dirty="0" smtClean="0"/>
              <a:t>sąd poucza oskarżonego o </a:t>
            </a:r>
            <a:r>
              <a:rPr lang="pl-PL" b="1" dirty="0"/>
              <a:t>prawie składania wyjaśnień, odmowy wyjaśnień lub odpowiedzi na pytania, składania wniosków dowodowych i konsekwencjach nieskorzystania z tego uprawnienia </a:t>
            </a:r>
            <a:r>
              <a:rPr lang="pl-PL" dirty="0"/>
              <a:t>oraz o treści przepisów art. 100 § 3 i 4, art. 376, art. 377, art. 419 § 1 i art. 422, </a:t>
            </a:r>
            <a:r>
              <a:rPr lang="pl-PL" b="1" dirty="0">
                <a:solidFill>
                  <a:srgbClr val="00B050"/>
                </a:solidFill>
              </a:rPr>
              <a:t>po czym pyta go, czy przyznaje się do zarzucanego mu czynu oraz czy chce złożyć </a:t>
            </a:r>
            <a:r>
              <a:rPr lang="pl-PL" b="1" dirty="0" smtClean="0">
                <a:solidFill>
                  <a:srgbClr val="00B050"/>
                </a:solidFill>
              </a:rPr>
              <a:t>wyjaśnienia </a:t>
            </a:r>
            <a:r>
              <a:rPr lang="pl-PL" b="1" dirty="0">
                <a:solidFill>
                  <a:srgbClr val="00B050"/>
                </a:solidFill>
              </a:rPr>
              <a:t>i </a:t>
            </a:r>
            <a:r>
              <a:rPr lang="pl-PL" b="1" dirty="0" smtClean="0">
                <a:solidFill>
                  <a:srgbClr val="00B050"/>
                </a:solidFill>
              </a:rPr>
              <a:t>jakie.</a:t>
            </a:r>
          </a:p>
          <a:p>
            <a:pPr marL="514350" indent="-514350">
              <a:buFont typeface="+mj-lt"/>
              <a:buAutoNum type="romanUcPeriod" startAt="2"/>
            </a:pPr>
            <a:r>
              <a:rPr lang="pl-PL" b="1" dirty="0" smtClean="0">
                <a:solidFill>
                  <a:schemeClr val="tx1"/>
                </a:solidFill>
              </a:rPr>
              <a:t>Nadchodzi moment przesłuchania oskarżonego</a:t>
            </a:r>
          </a:p>
          <a:p>
            <a:r>
              <a:rPr lang="pl-PL" dirty="0" smtClean="0">
                <a:solidFill>
                  <a:schemeClr val="tx1"/>
                </a:solidFill>
              </a:rPr>
              <a:t>Po swobodnym wypowiedzeniu się oskarżonego</a:t>
            </a:r>
            <a:r>
              <a:rPr lang="pl-PL" dirty="0">
                <a:solidFill>
                  <a:schemeClr val="tx1"/>
                </a:solidFill>
              </a:rPr>
              <a:t>, zadają </a:t>
            </a:r>
            <a:r>
              <a:rPr lang="pl-PL" dirty="0" smtClean="0">
                <a:solidFill>
                  <a:schemeClr val="tx1"/>
                </a:solidFill>
              </a:rPr>
              <a:t>mu pytania </a:t>
            </a:r>
            <a:r>
              <a:rPr lang="pl-PL" dirty="0">
                <a:solidFill>
                  <a:schemeClr val="tx1"/>
                </a:solidFill>
              </a:rPr>
              <a:t>w następującym porządku: oskarżyciel publiczny, oskarżyciel posiłkowy, pełnomocnik oskarżyciela posiłkowego, oskarżyciel prywatny, pełnomocnik oskarżyciela prywatnego, biegły, obrońca, oskarżony, członkowie składu </a:t>
            </a:r>
            <a:r>
              <a:rPr lang="pl-PL" dirty="0" smtClean="0">
                <a:solidFill>
                  <a:schemeClr val="tx1"/>
                </a:solidFill>
              </a:rPr>
              <a:t>orzekającego (art. </a:t>
            </a:r>
            <a:r>
              <a:rPr lang="pl-PL" dirty="0">
                <a:solidFill>
                  <a:schemeClr val="tx1"/>
                </a:solidFill>
              </a:rPr>
              <a:t>370 </a:t>
            </a:r>
            <a:r>
              <a:rPr lang="pl-PL" dirty="0" smtClean="0">
                <a:solidFill>
                  <a:schemeClr val="tx1"/>
                </a:solidFill>
              </a:rPr>
              <a:t>§ 1)</a:t>
            </a:r>
          </a:p>
          <a:p>
            <a:r>
              <a:rPr lang="pl-PL" dirty="0" smtClean="0">
                <a:solidFill>
                  <a:schemeClr val="tx1"/>
                </a:solidFill>
              </a:rPr>
              <a:t>Ten sam porządek będzie później obowiązywał podczas przesłuchania świadków i biegłych, z tą </a:t>
            </a:r>
            <a:r>
              <a:rPr lang="pl-PL" dirty="0">
                <a:solidFill>
                  <a:schemeClr val="tx1"/>
                </a:solidFill>
              </a:rPr>
              <a:t>jednak różnicą, że </a:t>
            </a:r>
            <a:r>
              <a:rPr lang="pl-PL" dirty="0" smtClean="0">
                <a:solidFill>
                  <a:schemeClr val="tx1"/>
                </a:solidFill>
              </a:rPr>
              <a:t>strona </a:t>
            </a:r>
            <a:r>
              <a:rPr lang="pl-PL" dirty="0">
                <a:solidFill>
                  <a:schemeClr val="tx1"/>
                </a:solidFill>
              </a:rPr>
              <a:t>przeprowadzająca dowód zadaje pytania osobie przesłuchiwanej jako pierwsza (art. 370 § </a:t>
            </a:r>
            <a:r>
              <a:rPr lang="pl-PL" dirty="0" smtClean="0">
                <a:solidFill>
                  <a:schemeClr val="tx1"/>
                </a:solidFill>
              </a:rPr>
              <a:t>2)</a:t>
            </a:r>
          </a:p>
          <a:p>
            <a:endParaRPr lang="pl-PL" dirty="0">
              <a:solidFill>
                <a:schemeClr val="tx1"/>
              </a:solidFill>
            </a:endParaRPr>
          </a:p>
          <a:p>
            <a:endParaRPr lang="pl-PL" dirty="0">
              <a:solidFill>
                <a:schemeClr val="tx1"/>
              </a:solidFill>
            </a:endParaRPr>
          </a:p>
        </p:txBody>
      </p:sp>
    </p:spTree>
    <p:extLst>
      <p:ext uri="{BB962C8B-B14F-4D97-AF65-F5344CB8AC3E}">
        <p14:creationId xmlns:p14="http://schemas.microsoft.com/office/powerpoint/2010/main" val="1002950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lnSpcReduction="20000"/>
          </a:bodyPr>
          <a:lstStyle/>
          <a:p>
            <a:r>
              <a:rPr lang="pl-PL" dirty="0" smtClean="0">
                <a:solidFill>
                  <a:schemeClr val="tx1"/>
                </a:solidFill>
              </a:rPr>
              <a:t>Regułą wynikającą z zasady bezpośredniości, jest przeprowadzanie dowodów na rozprawie (przesłuchanie świadka, oględziny dowodów rzeczowych itp.)</a:t>
            </a:r>
          </a:p>
          <a:p>
            <a:r>
              <a:rPr lang="pl-PL" b="1" u="sng" dirty="0" smtClean="0">
                <a:solidFill>
                  <a:srgbClr val="0070C0"/>
                </a:solidFill>
              </a:rPr>
              <a:t>Wyjątki od zasady bezpośredniości:</a:t>
            </a:r>
          </a:p>
          <a:p>
            <a:pPr marL="457200" indent="-457200">
              <a:buFont typeface="+mj-lt"/>
              <a:buAutoNum type="arabicPeriod"/>
            </a:pPr>
            <a:r>
              <a:rPr lang="pl-PL" b="1" dirty="0" smtClean="0">
                <a:solidFill>
                  <a:schemeClr val="tx1"/>
                </a:solidFill>
              </a:rPr>
              <a:t>Odczytywanie protokołów przesłuchania oskarżonego</a:t>
            </a:r>
          </a:p>
          <a:p>
            <a:r>
              <a:rPr lang="pl-PL" dirty="0">
                <a:solidFill>
                  <a:schemeClr val="tx1"/>
                </a:solidFill>
              </a:rPr>
              <a:t>Jeżeli </a:t>
            </a:r>
            <a:r>
              <a:rPr lang="pl-PL" dirty="0" smtClean="0">
                <a:solidFill>
                  <a:schemeClr val="tx1"/>
                </a:solidFill>
              </a:rPr>
              <a:t>oskarżony:</a:t>
            </a:r>
          </a:p>
          <a:p>
            <a:pPr marL="457200" indent="-457200">
              <a:buFont typeface="+mj-lt"/>
              <a:buAutoNum type="alphaLcPeriod"/>
            </a:pPr>
            <a:r>
              <a:rPr lang="pl-PL" dirty="0" smtClean="0">
                <a:solidFill>
                  <a:schemeClr val="tx1"/>
                </a:solidFill>
              </a:rPr>
              <a:t>odmawia wyjaśnień</a:t>
            </a:r>
          </a:p>
          <a:p>
            <a:pPr marL="457200" indent="-457200">
              <a:buFont typeface="+mj-lt"/>
              <a:buAutoNum type="alphaLcPeriod"/>
            </a:pPr>
            <a:r>
              <a:rPr lang="pl-PL" dirty="0" smtClean="0">
                <a:solidFill>
                  <a:schemeClr val="tx1"/>
                </a:solidFill>
              </a:rPr>
              <a:t>wyjaśnia </a:t>
            </a:r>
            <a:r>
              <a:rPr lang="pl-PL" dirty="0">
                <a:solidFill>
                  <a:schemeClr val="tx1"/>
                </a:solidFill>
              </a:rPr>
              <a:t>odmiennie niż </a:t>
            </a:r>
            <a:r>
              <a:rPr lang="pl-PL" dirty="0" smtClean="0">
                <a:solidFill>
                  <a:schemeClr val="tx1"/>
                </a:solidFill>
              </a:rPr>
              <a:t>poprzednio</a:t>
            </a:r>
          </a:p>
          <a:p>
            <a:pPr marL="457200" indent="-457200">
              <a:buFont typeface="+mj-lt"/>
              <a:buAutoNum type="alphaLcPeriod"/>
            </a:pPr>
            <a:r>
              <a:rPr lang="pl-PL" dirty="0" smtClean="0">
                <a:solidFill>
                  <a:schemeClr val="tx1"/>
                </a:solidFill>
              </a:rPr>
              <a:t>oświadcza</a:t>
            </a:r>
            <a:r>
              <a:rPr lang="pl-PL" dirty="0">
                <a:solidFill>
                  <a:schemeClr val="tx1"/>
                </a:solidFill>
              </a:rPr>
              <a:t>, że pewnych okoliczności nie pamięta, </a:t>
            </a:r>
            <a:endParaRPr lang="pl-PL" dirty="0" smtClean="0">
              <a:solidFill>
                <a:schemeClr val="tx1"/>
              </a:solidFill>
            </a:endParaRPr>
          </a:p>
          <a:p>
            <a:r>
              <a:rPr lang="pl-PL" dirty="0" smtClean="0">
                <a:solidFill>
                  <a:schemeClr val="tx1"/>
                </a:solidFill>
              </a:rPr>
              <a:t>strona </a:t>
            </a:r>
            <a:r>
              <a:rPr lang="pl-PL" dirty="0">
                <a:solidFill>
                  <a:schemeClr val="tx1"/>
                </a:solidFill>
              </a:rPr>
              <a:t>może na rozprawie </a:t>
            </a:r>
            <a:r>
              <a:rPr lang="pl-PL" b="1" dirty="0">
                <a:solidFill>
                  <a:schemeClr val="tx1"/>
                </a:solidFill>
              </a:rPr>
              <a:t>odczytywać tylko w odpowiednim zakresie treść protokołów jego </a:t>
            </a:r>
            <a:r>
              <a:rPr lang="pl-PL" b="1" u="sng" dirty="0">
                <a:solidFill>
                  <a:schemeClr val="tx1"/>
                </a:solidFill>
              </a:rPr>
              <a:t>wyjaśnień</a:t>
            </a:r>
            <a:r>
              <a:rPr lang="pl-PL" b="1" dirty="0">
                <a:solidFill>
                  <a:schemeClr val="tx1"/>
                </a:solidFill>
              </a:rPr>
              <a:t> </a:t>
            </a:r>
            <a:r>
              <a:rPr lang="pl-PL" dirty="0">
                <a:solidFill>
                  <a:schemeClr val="tx1"/>
                </a:solidFill>
              </a:rPr>
              <a:t>złożonych poprzednio w charakterze oskarżonego w tej lub innej sprawie w postępowaniu przygotowawczym lub przed sądem albo w innym postępowaniu przewidzianym przez ustawę. Po odczytaniu odpowiedniego fragmentu protokołu strona umożliwia oskarżonemu wypowiedzenie się co do jego treści i wyjaśnienie zachodzących </a:t>
            </a:r>
            <a:r>
              <a:rPr lang="pl-PL" dirty="0" smtClean="0">
                <a:solidFill>
                  <a:schemeClr val="tx1"/>
                </a:solidFill>
              </a:rPr>
              <a:t>sprzeczności</a:t>
            </a:r>
            <a:r>
              <a:rPr lang="pl-PL" dirty="0">
                <a:solidFill>
                  <a:schemeClr val="tx1"/>
                </a:solidFill>
              </a:rPr>
              <a:t> </a:t>
            </a:r>
            <a:r>
              <a:rPr lang="pl-PL" dirty="0" smtClean="0">
                <a:solidFill>
                  <a:schemeClr val="tx1"/>
                </a:solidFill>
              </a:rPr>
              <a:t>(art. </a:t>
            </a:r>
            <a:r>
              <a:rPr lang="pl-PL" dirty="0">
                <a:solidFill>
                  <a:schemeClr val="tx1"/>
                </a:solidFill>
              </a:rPr>
              <a:t>389 § </a:t>
            </a:r>
            <a:r>
              <a:rPr lang="pl-PL" dirty="0" smtClean="0">
                <a:solidFill>
                  <a:schemeClr val="tx1"/>
                </a:solidFill>
              </a:rPr>
              <a:t>1)</a:t>
            </a:r>
          </a:p>
          <a:p>
            <a:endParaRPr lang="pl-PL" dirty="0">
              <a:solidFill>
                <a:schemeClr val="tx1"/>
              </a:solidFill>
            </a:endParaRPr>
          </a:p>
          <a:p>
            <a:endParaRPr lang="pl-PL" dirty="0">
              <a:solidFill>
                <a:schemeClr val="tx1"/>
              </a:solidFill>
            </a:endParaRPr>
          </a:p>
        </p:txBody>
      </p:sp>
    </p:spTree>
    <p:extLst>
      <p:ext uri="{BB962C8B-B14F-4D97-AF65-F5344CB8AC3E}">
        <p14:creationId xmlns:p14="http://schemas.microsoft.com/office/powerpoint/2010/main" val="1347594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73206" y="395785"/>
            <a:ext cx="10945504" cy="5473309"/>
          </a:xfrm>
        </p:spPr>
        <p:txBody>
          <a:bodyPr>
            <a:normAutofit fontScale="85000" lnSpcReduction="20000"/>
          </a:bodyPr>
          <a:lstStyle/>
          <a:p>
            <a:r>
              <a:rPr lang="pl-PL" b="1" u="sng" dirty="0" smtClean="0">
                <a:solidFill>
                  <a:srgbClr val="0070C0"/>
                </a:solidFill>
              </a:rPr>
              <a:t>Wyjątki od zasady bezpośredniości:</a:t>
            </a:r>
          </a:p>
          <a:p>
            <a:pPr marL="457200" indent="-457200">
              <a:buFont typeface="+mj-lt"/>
              <a:buAutoNum type="arabicPeriod" startAt="2"/>
            </a:pPr>
            <a:r>
              <a:rPr lang="pl-PL" b="1" dirty="0" smtClean="0">
                <a:solidFill>
                  <a:schemeClr val="tx1"/>
                </a:solidFill>
              </a:rPr>
              <a:t>Odczytywanie protokołów przesłuchania świadków</a:t>
            </a:r>
          </a:p>
          <a:p>
            <a:r>
              <a:rPr lang="pl-PL" dirty="0">
                <a:solidFill>
                  <a:schemeClr val="tx1"/>
                </a:solidFill>
              </a:rPr>
              <a:t>Jeżeli </a:t>
            </a:r>
            <a:r>
              <a:rPr lang="pl-PL" dirty="0" smtClean="0">
                <a:solidFill>
                  <a:schemeClr val="tx1"/>
                </a:solidFill>
              </a:rPr>
              <a:t>świadek:</a:t>
            </a:r>
          </a:p>
          <a:p>
            <a:pPr marL="457200" indent="-457200">
              <a:buFont typeface="+mj-lt"/>
              <a:buAutoNum type="alphaLcPeriod"/>
            </a:pPr>
            <a:r>
              <a:rPr lang="pl-PL" dirty="0" smtClean="0">
                <a:solidFill>
                  <a:schemeClr val="tx1"/>
                </a:solidFill>
              </a:rPr>
              <a:t>bezpodstawnie </a:t>
            </a:r>
            <a:r>
              <a:rPr lang="pl-PL" dirty="0">
                <a:solidFill>
                  <a:schemeClr val="tx1"/>
                </a:solidFill>
              </a:rPr>
              <a:t>odmawia zeznań, </a:t>
            </a:r>
            <a:endParaRPr lang="pl-PL" dirty="0" smtClean="0">
              <a:solidFill>
                <a:schemeClr val="tx1"/>
              </a:solidFill>
            </a:endParaRPr>
          </a:p>
          <a:p>
            <a:pPr marL="457200" indent="-457200">
              <a:buFont typeface="+mj-lt"/>
              <a:buAutoNum type="alphaLcPeriod"/>
            </a:pPr>
            <a:r>
              <a:rPr lang="pl-PL" dirty="0" smtClean="0">
                <a:solidFill>
                  <a:schemeClr val="tx1"/>
                </a:solidFill>
              </a:rPr>
              <a:t>zeznaje </a:t>
            </a:r>
            <a:r>
              <a:rPr lang="pl-PL" dirty="0">
                <a:solidFill>
                  <a:schemeClr val="tx1"/>
                </a:solidFill>
              </a:rPr>
              <a:t>odmiennie niż </a:t>
            </a:r>
            <a:r>
              <a:rPr lang="pl-PL" dirty="0" smtClean="0">
                <a:solidFill>
                  <a:schemeClr val="tx1"/>
                </a:solidFill>
              </a:rPr>
              <a:t>poprzednio,</a:t>
            </a:r>
          </a:p>
          <a:p>
            <a:pPr marL="457200" indent="-457200">
              <a:buFont typeface="+mj-lt"/>
              <a:buAutoNum type="alphaLcPeriod"/>
            </a:pPr>
            <a:r>
              <a:rPr lang="pl-PL" dirty="0" smtClean="0">
                <a:solidFill>
                  <a:schemeClr val="tx1"/>
                </a:solidFill>
              </a:rPr>
              <a:t>oświadczy</a:t>
            </a:r>
            <a:r>
              <a:rPr lang="pl-PL" dirty="0">
                <a:solidFill>
                  <a:schemeClr val="tx1"/>
                </a:solidFill>
              </a:rPr>
              <a:t>, że pewnych okoliczności nie pamięta, </a:t>
            </a:r>
            <a:endParaRPr lang="pl-PL" dirty="0" smtClean="0">
              <a:solidFill>
                <a:schemeClr val="tx1"/>
              </a:solidFill>
            </a:endParaRPr>
          </a:p>
          <a:p>
            <a:pPr marL="457200" indent="-457200">
              <a:buFont typeface="+mj-lt"/>
              <a:buAutoNum type="alphaLcPeriod"/>
            </a:pPr>
            <a:r>
              <a:rPr lang="pl-PL" dirty="0">
                <a:solidFill>
                  <a:schemeClr val="tx1"/>
                </a:solidFill>
              </a:rPr>
              <a:t>przebywa za granicą, </a:t>
            </a:r>
            <a:endParaRPr lang="pl-PL" dirty="0" smtClean="0">
              <a:solidFill>
                <a:schemeClr val="tx1"/>
              </a:solidFill>
            </a:endParaRPr>
          </a:p>
          <a:p>
            <a:pPr marL="457200" indent="-457200">
              <a:buFont typeface="+mj-lt"/>
              <a:buAutoNum type="alphaLcPeriod"/>
            </a:pPr>
            <a:r>
              <a:rPr lang="pl-PL" dirty="0" smtClean="0">
                <a:solidFill>
                  <a:schemeClr val="tx1"/>
                </a:solidFill>
              </a:rPr>
              <a:t>nie </a:t>
            </a:r>
            <a:r>
              <a:rPr lang="pl-PL" dirty="0">
                <a:solidFill>
                  <a:schemeClr val="tx1"/>
                </a:solidFill>
              </a:rPr>
              <a:t>można mu było doręczyć wezwania, </a:t>
            </a:r>
            <a:endParaRPr lang="pl-PL" dirty="0" smtClean="0">
              <a:solidFill>
                <a:schemeClr val="tx1"/>
              </a:solidFill>
            </a:endParaRPr>
          </a:p>
          <a:p>
            <a:pPr marL="457200" indent="-457200">
              <a:buFont typeface="+mj-lt"/>
              <a:buAutoNum type="alphaLcPeriod"/>
            </a:pPr>
            <a:r>
              <a:rPr lang="pl-PL" dirty="0" smtClean="0">
                <a:solidFill>
                  <a:schemeClr val="tx1"/>
                </a:solidFill>
              </a:rPr>
              <a:t>nie </a:t>
            </a:r>
            <a:r>
              <a:rPr lang="pl-PL" dirty="0">
                <a:solidFill>
                  <a:schemeClr val="tx1"/>
                </a:solidFill>
              </a:rPr>
              <a:t>stawił się z powodu niedających się usunąć </a:t>
            </a:r>
            <a:r>
              <a:rPr lang="pl-PL" dirty="0" smtClean="0">
                <a:solidFill>
                  <a:schemeClr val="tx1"/>
                </a:solidFill>
              </a:rPr>
              <a:t>przeszkód</a:t>
            </a:r>
          </a:p>
          <a:p>
            <a:pPr marL="457200" indent="-457200">
              <a:buFont typeface="+mj-lt"/>
              <a:buAutoNum type="alphaLcPeriod"/>
            </a:pPr>
            <a:r>
              <a:rPr lang="pl-PL" dirty="0" smtClean="0">
                <a:solidFill>
                  <a:schemeClr val="tx1"/>
                </a:solidFill>
              </a:rPr>
              <a:t>przewodniczący </a:t>
            </a:r>
            <a:r>
              <a:rPr lang="pl-PL" dirty="0">
                <a:solidFill>
                  <a:schemeClr val="tx1"/>
                </a:solidFill>
              </a:rPr>
              <a:t>zaniechał wezwania świadka na podstawie art. 333 § </a:t>
            </a:r>
            <a:r>
              <a:rPr lang="pl-PL" dirty="0" smtClean="0">
                <a:solidFill>
                  <a:schemeClr val="tx1"/>
                </a:solidFill>
              </a:rPr>
              <a:t>2</a:t>
            </a:r>
          </a:p>
          <a:p>
            <a:pPr marL="457200" indent="-457200">
              <a:buFont typeface="+mj-lt"/>
              <a:buAutoNum type="alphaLcPeriod"/>
            </a:pPr>
            <a:r>
              <a:rPr lang="pl-PL" dirty="0" smtClean="0">
                <a:solidFill>
                  <a:schemeClr val="tx1"/>
                </a:solidFill>
              </a:rPr>
              <a:t>gdy </a:t>
            </a:r>
            <a:r>
              <a:rPr lang="pl-PL" dirty="0">
                <a:solidFill>
                  <a:schemeClr val="tx1"/>
                </a:solidFill>
              </a:rPr>
              <a:t>świadek zmarł</a:t>
            </a:r>
            <a:endParaRPr lang="pl-PL" dirty="0" smtClean="0">
              <a:solidFill>
                <a:schemeClr val="tx1"/>
              </a:solidFill>
            </a:endParaRPr>
          </a:p>
          <a:p>
            <a:r>
              <a:rPr lang="pl-PL" dirty="0" smtClean="0">
                <a:solidFill>
                  <a:schemeClr val="tx1"/>
                </a:solidFill>
              </a:rPr>
              <a:t>strona </a:t>
            </a:r>
            <a:r>
              <a:rPr lang="pl-PL" dirty="0">
                <a:solidFill>
                  <a:schemeClr val="tx1"/>
                </a:solidFill>
              </a:rPr>
              <a:t>może jedynie w niezbędnym zakresie, </a:t>
            </a:r>
            <a:r>
              <a:rPr lang="pl-PL" b="1" dirty="0">
                <a:solidFill>
                  <a:schemeClr val="tx1"/>
                </a:solidFill>
              </a:rPr>
              <a:t>odczytywać treść protokołów złożonych poprzednio przez niego zeznań</a:t>
            </a:r>
            <a:r>
              <a:rPr lang="pl-PL" dirty="0">
                <a:solidFill>
                  <a:schemeClr val="tx1"/>
                </a:solidFill>
              </a:rPr>
              <a:t> w postępowaniu przygotowawczym lub przed sądem w tej lub innej sprawie albo w innym postępowaniu przewidzianym przez ustawę. Po odczytaniu odpowiedniego fragmentu protokołu strona umożliwia świadkowi wypowiedzenie się co do jego treści i wyjaśnienie zachodzących </a:t>
            </a:r>
            <a:r>
              <a:rPr lang="pl-PL" dirty="0" smtClean="0">
                <a:solidFill>
                  <a:schemeClr val="tx1"/>
                </a:solidFill>
              </a:rPr>
              <a:t>sprzeczności</a:t>
            </a:r>
            <a:r>
              <a:rPr lang="pl-PL" dirty="0">
                <a:solidFill>
                  <a:schemeClr val="tx1"/>
                </a:solidFill>
              </a:rPr>
              <a:t> </a:t>
            </a:r>
            <a:r>
              <a:rPr lang="pl-PL" dirty="0" smtClean="0">
                <a:solidFill>
                  <a:schemeClr val="tx1"/>
                </a:solidFill>
              </a:rPr>
              <a:t>(art. </a:t>
            </a:r>
            <a:r>
              <a:rPr lang="pl-PL" dirty="0">
                <a:solidFill>
                  <a:schemeClr val="tx1"/>
                </a:solidFill>
              </a:rPr>
              <a:t>391 § </a:t>
            </a:r>
            <a:r>
              <a:rPr lang="pl-PL" dirty="0" smtClean="0">
                <a:solidFill>
                  <a:schemeClr val="tx1"/>
                </a:solidFill>
              </a:rPr>
              <a:t>1 i 1a)</a:t>
            </a:r>
          </a:p>
          <a:p>
            <a:r>
              <a:rPr lang="pl-PL" dirty="0">
                <a:solidFill>
                  <a:schemeClr val="tx1"/>
                </a:solidFill>
              </a:rPr>
              <a:t>W warunkach określonych w § 1, a także w wypadku określonym w art. 182 § 3, wolno również odczytywać na rozprawie protokoły złożonych </a:t>
            </a:r>
            <a:r>
              <a:rPr lang="pl-PL" b="1" dirty="0">
                <a:solidFill>
                  <a:schemeClr val="tx1"/>
                </a:solidFill>
              </a:rPr>
              <a:t>poprzednio przez świadka wyjaśnień w charakterze </a:t>
            </a:r>
            <a:r>
              <a:rPr lang="pl-PL" b="1" dirty="0">
                <a:solidFill>
                  <a:schemeClr val="tx1"/>
                </a:solidFill>
              </a:rPr>
              <a:t>oskarżonego </a:t>
            </a:r>
            <a:r>
              <a:rPr lang="pl-PL" dirty="0" smtClean="0">
                <a:solidFill>
                  <a:schemeClr val="tx1"/>
                </a:solidFill>
              </a:rPr>
              <a:t>(art</a:t>
            </a:r>
            <a:r>
              <a:rPr lang="pl-PL" dirty="0">
                <a:solidFill>
                  <a:schemeClr val="tx1"/>
                </a:solidFill>
              </a:rPr>
              <a:t>. 391 § </a:t>
            </a:r>
            <a:r>
              <a:rPr lang="pl-PL" dirty="0" smtClean="0">
                <a:solidFill>
                  <a:schemeClr val="tx1"/>
                </a:solidFill>
              </a:rPr>
              <a:t>2)</a:t>
            </a:r>
            <a:endParaRPr lang="pl-PL" dirty="0">
              <a:solidFill>
                <a:schemeClr val="tx1"/>
              </a:solidFill>
            </a:endParaRPr>
          </a:p>
          <a:p>
            <a:endParaRPr lang="pl-PL" dirty="0">
              <a:solidFill>
                <a:schemeClr val="tx1"/>
              </a:solidFill>
            </a:endParaRPr>
          </a:p>
        </p:txBody>
      </p:sp>
    </p:spTree>
    <p:extLst>
      <p:ext uri="{BB962C8B-B14F-4D97-AF65-F5344CB8AC3E}">
        <p14:creationId xmlns:p14="http://schemas.microsoft.com/office/powerpoint/2010/main" val="1916846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73206" y="395785"/>
            <a:ext cx="10945504" cy="5473309"/>
          </a:xfrm>
        </p:spPr>
        <p:txBody>
          <a:bodyPr>
            <a:normAutofit fontScale="92500"/>
          </a:bodyPr>
          <a:lstStyle/>
          <a:p>
            <a:r>
              <a:rPr lang="pl-PL" b="1" u="sng" dirty="0" smtClean="0">
                <a:solidFill>
                  <a:srgbClr val="0070C0"/>
                </a:solidFill>
              </a:rPr>
              <a:t>Wyjątki od zasady bezpośredniości:</a:t>
            </a:r>
          </a:p>
          <a:p>
            <a:pPr marL="457200" indent="-457200">
              <a:buFont typeface="+mj-lt"/>
              <a:buAutoNum type="arabicPeriod" startAt="2"/>
            </a:pPr>
            <a:r>
              <a:rPr lang="pl-PL" b="1" dirty="0" smtClean="0">
                <a:solidFill>
                  <a:schemeClr val="tx1"/>
                </a:solidFill>
              </a:rPr>
              <a:t>Odczytywanie protokołów przesłuchania świadków</a:t>
            </a:r>
          </a:p>
          <a:p>
            <a:r>
              <a:rPr lang="pl-PL" dirty="0" smtClean="0">
                <a:solidFill>
                  <a:schemeClr val="tx1"/>
                </a:solidFill>
              </a:rPr>
              <a:t>Wolno </a:t>
            </a:r>
            <a:r>
              <a:rPr lang="pl-PL" dirty="0">
                <a:solidFill>
                  <a:schemeClr val="tx1"/>
                </a:solidFill>
              </a:rPr>
              <a:t>odczytywać na rozprawie głównej protokoły przesłuchania świadków i oskarżonych, sporządzone w postępowaniu przygotowawczym lub przed sądem albo w innym postępowaniu przewidzianym przez ustawę, </a:t>
            </a:r>
            <a:r>
              <a:rPr lang="pl-PL" b="1" dirty="0">
                <a:solidFill>
                  <a:schemeClr val="tx1"/>
                </a:solidFill>
              </a:rPr>
              <a:t>gdy bezpośrednie przeprowadzenie dowodu nie jest niezbędne, a żadna z obecnych stron temu się nie sprzeciwia </a:t>
            </a:r>
            <a:r>
              <a:rPr lang="pl-PL" dirty="0" smtClean="0">
                <a:solidFill>
                  <a:schemeClr val="tx1"/>
                </a:solidFill>
              </a:rPr>
              <a:t>(art</a:t>
            </a:r>
            <a:r>
              <a:rPr lang="pl-PL" dirty="0">
                <a:solidFill>
                  <a:schemeClr val="tx1"/>
                </a:solidFill>
              </a:rPr>
              <a:t>. </a:t>
            </a:r>
            <a:r>
              <a:rPr lang="pl-PL" dirty="0" smtClean="0">
                <a:solidFill>
                  <a:schemeClr val="tx1"/>
                </a:solidFill>
              </a:rPr>
              <a:t>392 </a:t>
            </a:r>
            <a:r>
              <a:rPr lang="pl-PL" dirty="0">
                <a:solidFill>
                  <a:schemeClr val="tx1"/>
                </a:solidFill>
              </a:rPr>
              <a:t>§ </a:t>
            </a:r>
            <a:r>
              <a:rPr lang="pl-PL" dirty="0" smtClean="0">
                <a:solidFill>
                  <a:schemeClr val="tx1"/>
                </a:solidFill>
              </a:rPr>
              <a:t>1</a:t>
            </a:r>
            <a:r>
              <a:rPr lang="pl-PL" dirty="0">
                <a:solidFill>
                  <a:schemeClr val="tx1"/>
                </a:solidFill>
              </a:rPr>
              <a:t>)</a:t>
            </a:r>
          </a:p>
          <a:p>
            <a:r>
              <a:rPr lang="pl-PL" dirty="0" smtClean="0">
                <a:solidFill>
                  <a:schemeClr val="tx1"/>
                </a:solidFill>
              </a:rPr>
              <a:t>Sprzeciw </a:t>
            </a:r>
            <a:r>
              <a:rPr lang="pl-PL" dirty="0">
                <a:solidFill>
                  <a:schemeClr val="tx1"/>
                </a:solidFill>
              </a:rPr>
              <a:t>strony, której zeznania lub wyjaśnienia nie dotyczą, nie stoi na przeszkodzie odczytaniu protokołu</a:t>
            </a:r>
            <a:r>
              <a:rPr lang="pl-PL" dirty="0" smtClean="0">
                <a:solidFill>
                  <a:schemeClr val="tx1"/>
                </a:solidFill>
              </a:rPr>
              <a:t>.</a:t>
            </a:r>
          </a:p>
          <a:p>
            <a:r>
              <a:rPr lang="pl-PL" b="1" dirty="0" smtClean="0">
                <a:solidFill>
                  <a:schemeClr val="tx1"/>
                </a:solidFill>
              </a:rPr>
              <a:t>Odczytywanie protokołów przesłuchania świadka </a:t>
            </a:r>
            <a:r>
              <a:rPr lang="pl-PL" b="1" i="1" dirty="0" smtClean="0">
                <a:solidFill>
                  <a:schemeClr val="tx1"/>
                </a:solidFill>
              </a:rPr>
              <a:t>incognito </a:t>
            </a:r>
            <a:r>
              <a:rPr lang="pl-PL" dirty="0" smtClean="0">
                <a:solidFill>
                  <a:schemeClr val="tx1"/>
                </a:solidFill>
              </a:rPr>
              <a:t>(art. </a:t>
            </a:r>
            <a:r>
              <a:rPr lang="pl-PL" dirty="0">
                <a:solidFill>
                  <a:schemeClr val="tx1"/>
                </a:solidFill>
              </a:rPr>
              <a:t>393 § </a:t>
            </a:r>
            <a:r>
              <a:rPr lang="pl-PL" dirty="0" smtClean="0">
                <a:solidFill>
                  <a:schemeClr val="tx1"/>
                </a:solidFill>
              </a:rPr>
              <a:t>4) – rozprawa jest wówczas niejawna</a:t>
            </a:r>
            <a:endParaRPr lang="pl-PL" i="1" dirty="0" smtClean="0">
              <a:solidFill>
                <a:schemeClr val="tx1"/>
              </a:solidFill>
            </a:endParaRPr>
          </a:p>
          <a:p>
            <a:pPr marL="457200" indent="-457200">
              <a:buFont typeface="+mj-lt"/>
              <a:buAutoNum type="arabicPeriod" startAt="3"/>
            </a:pPr>
            <a:r>
              <a:rPr lang="pl-PL" dirty="0">
                <a:solidFill>
                  <a:schemeClr val="tx1"/>
                </a:solidFill>
              </a:rPr>
              <a:t>Odczytywanie </a:t>
            </a:r>
            <a:r>
              <a:rPr lang="pl-PL" dirty="0" smtClean="0">
                <a:solidFill>
                  <a:schemeClr val="tx1"/>
                </a:solidFill>
              </a:rPr>
              <a:t>protokołów </a:t>
            </a:r>
            <a:r>
              <a:rPr lang="pl-PL" dirty="0">
                <a:solidFill>
                  <a:schemeClr val="tx1"/>
                </a:solidFill>
              </a:rPr>
              <a:t>oględzin, przeszukania i zatrzymania rzeczy, opinie biegłych, instytutów, zakładów lub instytucji, </a:t>
            </a:r>
            <a:r>
              <a:rPr lang="pl-PL" dirty="0" smtClean="0">
                <a:solidFill>
                  <a:schemeClr val="tx1"/>
                </a:solidFill>
              </a:rPr>
              <a:t>danych </a:t>
            </a:r>
            <a:r>
              <a:rPr lang="pl-PL" dirty="0">
                <a:solidFill>
                  <a:schemeClr val="tx1"/>
                </a:solidFill>
              </a:rPr>
              <a:t>o karalności, </a:t>
            </a:r>
            <a:r>
              <a:rPr lang="pl-PL" dirty="0" smtClean="0">
                <a:solidFill>
                  <a:schemeClr val="tx1"/>
                </a:solidFill>
              </a:rPr>
              <a:t>wyników </a:t>
            </a:r>
            <a:r>
              <a:rPr lang="pl-PL" dirty="0">
                <a:solidFill>
                  <a:schemeClr val="tx1"/>
                </a:solidFill>
              </a:rPr>
              <a:t>wywiadu środowiskowego oraz </a:t>
            </a:r>
            <a:r>
              <a:rPr lang="pl-PL" dirty="0" smtClean="0">
                <a:solidFill>
                  <a:schemeClr val="tx1"/>
                </a:solidFill>
              </a:rPr>
              <a:t>wszelkich dokumentów urzędowych </a:t>
            </a:r>
            <a:r>
              <a:rPr lang="pl-PL" dirty="0">
                <a:solidFill>
                  <a:schemeClr val="tx1"/>
                </a:solidFill>
              </a:rPr>
              <a:t>złożone w postępowaniu przygotowawczym lub sądowym albo w innym postępowaniu przewidzianym przez ustawę </a:t>
            </a:r>
            <a:r>
              <a:rPr lang="pl-PL" dirty="0" smtClean="0">
                <a:solidFill>
                  <a:schemeClr val="tx1"/>
                </a:solidFill>
              </a:rPr>
              <a:t>(art</a:t>
            </a:r>
            <a:r>
              <a:rPr lang="pl-PL" dirty="0">
                <a:solidFill>
                  <a:schemeClr val="tx1"/>
                </a:solidFill>
              </a:rPr>
              <a:t>. 393 § </a:t>
            </a:r>
            <a:r>
              <a:rPr lang="pl-PL" dirty="0" smtClean="0">
                <a:solidFill>
                  <a:schemeClr val="tx1"/>
                </a:solidFill>
              </a:rPr>
              <a:t>1</a:t>
            </a:r>
            <a:r>
              <a:rPr lang="pl-PL" dirty="0">
                <a:solidFill>
                  <a:schemeClr val="tx1"/>
                </a:solidFill>
              </a:rPr>
              <a:t>) </a:t>
            </a:r>
            <a:r>
              <a:rPr lang="pl-PL" b="1" dirty="0">
                <a:solidFill>
                  <a:schemeClr val="tx1"/>
                </a:solidFill>
              </a:rPr>
              <a:t>Nie wolno jednak odczytywać notatek dotyczących czynności, z których wymagane jest sporządzenie protokołu, a także notatek, o których mowa w art. 311 § 5.</a:t>
            </a:r>
            <a:endParaRPr lang="pl-PL" b="1" dirty="0" smtClean="0">
              <a:solidFill>
                <a:schemeClr val="tx1"/>
              </a:solidFill>
            </a:endParaRPr>
          </a:p>
          <a:p>
            <a:pPr marL="457200" indent="-457200">
              <a:buFont typeface="+mj-lt"/>
              <a:buAutoNum type="arabicPeriod" startAt="3"/>
            </a:pPr>
            <a:r>
              <a:rPr lang="pl-PL" dirty="0" smtClean="0">
                <a:solidFill>
                  <a:schemeClr val="tx1"/>
                </a:solidFill>
              </a:rPr>
              <a:t>Odczytywanie wszelkich dokumentów prywatnych, powstałych </a:t>
            </a:r>
            <a:r>
              <a:rPr lang="pl-PL" dirty="0">
                <a:solidFill>
                  <a:schemeClr val="tx1"/>
                </a:solidFill>
              </a:rPr>
              <a:t>poza postępowaniem karnym, w szczególności oświadczenia, publikacje, listy oraz notatki (art. 393 § </a:t>
            </a:r>
            <a:r>
              <a:rPr lang="pl-PL" dirty="0" smtClean="0">
                <a:solidFill>
                  <a:schemeClr val="tx1"/>
                </a:solidFill>
              </a:rPr>
              <a:t>3) </a:t>
            </a:r>
            <a:endParaRPr lang="pl-PL" dirty="0">
              <a:solidFill>
                <a:schemeClr val="tx1"/>
              </a:solidFill>
            </a:endParaRPr>
          </a:p>
          <a:p>
            <a:endParaRPr lang="pl-PL" dirty="0">
              <a:solidFill>
                <a:schemeClr val="tx1"/>
              </a:solidFill>
            </a:endParaRPr>
          </a:p>
        </p:txBody>
      </p:sp>
    </p:spTree>
    <p:extLst>
      <p:ext uri="{BB962C8B-B14F-4D97-AF65-F5344CB8AC3E}">
        <p14:creationId xmlns:p14="http://schemas.microsoft.com/office/powerpoint/2010/main" val="32952153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73206" y="395785"/>
            <a:ext cx="10945504" cy="5473309"/>
          </a:xfrm>
        </p:spPr>
        <p:txBody>
          <a:bodyPr>
            <a:normAutofit lnSpcReduction="10000"/>
          </a:bodyPr>
          <a:lstStyle/>
          <a:p>
            <a:r>
              <a:rPr lang="pl-PL" b="1" u="sng" dirty="0" smtClean="0">
                <a:solidFill>
                  <a:srgbClr val="0070C0"/>
                </a:solidFill>
              </a:rPr>
              <a:t>Wyjątki od zasady bezpośredniości:</a:t>
            </a:r>
          </a:p>
          <a:p>
            <a:pPr marL="457200" indent="-457200">
              <a:buFont typeface="+mj-lt"/>
              <a:buAutoNum type="arabicPeriod" startAt="5"/>
            </a:pPr>
            <a:r>
              <a:rPr lang="pl-PL" dirty="0" smtClean="0">
                <a:solidFill>
                  <a:schemeClr val="tx1"/>
                </a:solidFill>
              </a:rPr>
              <a:t>odczytywanie </a:t>
            </a:r>
            <a:r>
              <a:rPr lang="pl-PL" dirty="0">
                <a:solidFill>
                  <a:schemeClr val="tx1"/>
                </a:solidFill>
              </a:rPr>
              <a:t>i </a:t>
            </a:r>
            <a:r>
              <a:rPr lang="pl-PL" dirty="0" smtClean="0">
                <a:solidFill>
                  <a:schemeClr val="tx1"/>
                </a:solidFill>
              </a:rPr>
              <a:t>odtwarzanie zapisów </a:t>
            </a:r>
            <a:r>
              <a:rPr lang="pl-PL" dirty="0">
                <a:solidFill>
                  <a:schemeClr val="tx1"/>
                </a:solidFill>
              </a:rPr>
              <a:t>o których mowa w art. 145 § 1 i art. 147 § </a:t>
            </a:r>
            <a:r>
              <a:rPr lang="pl-PL" dirty="0" smtClean="0">
                <a:solidFill>
                  <a:schemeClr val="tx1"/>
                </a:solidFill>
              </a:rPr>
              <a:t>3 (stenogramy, zapisy audio i wideo)</a:t>
            </a:r>
          </a:p>
          <a:p>
            <a:pPr marL="457200" indent="-457200">
              <a:buFont typeface="+mj-lt"/>
              <a:buAutoNum type="arabicPeriod" startAt="5"/>
            </a:pPr>
            <a:r>
              <a:rPr lang="pl-PL" b="1" dirty="0" smtClean="0">
                <a:solidFill>
                  <a:schemeClr val="tx1"/>
                </a:solidFill>
              </a:rPr>
              <a:t>Uznanie za ujawnione bez odczytywania</a:t>
            </a:r>
          </a:p>
          <a:p>
            <a:pPr marL="457200" indent="-457200">
              <a:buFont typeface="+mj-lt"/>
              <a:buAutoNum type="alphaLcPeriod"/>
            </a:pPr>
            <a:r>
              <a:rPr lang="pl-PL" dirty="0" smtClean="0">
                <a:solidFill>
                  <a:schemeClr val="tx1"/>
                </a:solidFill>
              </a:rPr>
              <a:t>Dane </a:t>
            </a:r>
            <a:r>
              <a:rPr lang="pl-PL" dirty="0">
                <a:solidFill>
                  <a:schemeClr val="tx1"/>
                </a:solidFill>
              </a:rPr>
              <a:t>dotyczące osoby oskarżonego oraz wyniki wywiadu środowiskowego uznaje się za ujawnione bez odczytywania. Należy je jednak odczytać na żądanie oskarżonego lub obrońcy </a:t>
            </a:r>
            <a:r>
              <a:rPr lang="pl-PL" dirty="0" smtClean="0">
                <a:solidFill>
                  <a:schemeClr val="tx1"/>
                </a:solidFill>
              </a:rPr>
              <a:t>(art</a:t>
            </a:r>
            <a:r>
              <a:rPr lang="pl-PL" dirty="0">
                <a:solidFill>
                  <a:schemeClr val="tx1"/>
                </a:solidFill>
              </a:rPr>
              <a:t>. </a:t>
            </a:r>
            <a:r>
              <a:rPr lang="pl-PL" dirty="0" smtClean="0">
                <a:solidFill>
                  <a:schemeClr val="tx1"/>
                </a:solidFill>
              </a:rPr>
              <a:t>394 </a:t>
            </a:r>
            <a:r>
              <a:rPr lang="pl-PL" dirty="0">
                <a:solidFill>
                  <a:schemeClr val="tx1"/>
                </a:solidFill>
              </a:rPr>
              <a:t>§ </a:t>
            </a:r>
            <a:r>
              <a:rPr lang="pl-PL" dirty="0" smtClean="0">
                <a:solidFill>
                  <a:schemeClr val="tx1"/>
                </a:solidFill>
              </a:rPr>
              <a:t>1</a:t>
            </a:r>
            <a:r>
              <a:rPr lang="pl-PL" dirty="0">
                <a:solidFill>
                  <a:schemeClr val="tx1"/>
                </a:solidFill>
              </a:rPr>
              <a:t>)</a:t>
            </a:r>
            <a:endParaRPr lang="pl-PL" dirty="0" smtClean="0">
              <a:solidFill>
                <a:schemeClr val="tx1"/>
              </a:solidFill>
            </a:endParaRPr>
          </a:p>
          <a:p>
            <a:pPr marL="457200" indent="-457200">
              <a:buFont typeface="+mj-lt"/>
              <a:buAutoNum type="alphaLcPeriod"/>
            </a:pPr>
            <a:r>
              <a:rPr lang="pl-PL" dirty="0">
                <a:solidFill>
                  <a:schemeClr val="tx1"/>
                </a:solidFill>
              </a:rPr>
              <a:t>Protokoły i dokumenty podlegające odczytaniu na rozprawie można uznać bez ich odczytania za ujawnione w całości lub w części. Należy jednak je odczytać, jeżeli wnosi o to strona, która nie miała możliwości zapoznania się z ich </a:t>
            </a:r>
            <a:r>
              <a:rPr lang="pl-PL" dirty="0" smtClean="0">
                <a:solidFill>
                  <a:schemeClr val="tx1"/>
                </a:solidFill>
              </a:rPr>
              <a:t>treścią</a:t>
            </a:r>
            <a:r>
              <a:rPr lang="pl-PL" dirty="0">
                <a:solidFill>
                  <a:schemeClr val="tx1"/>
                </a:solidFill>
              </a:rPr>
              <a:t> </a:t>
            </a:r>
            <a:r>
              <a:rPr lang="pl-PL" dirty="0" smtClean="0">
                <a:solidFill>
                  <a:schemeClr val="tx1"/>
                </a:solidFill>
              </a:rPr>
              <a:t> (art</a:t>
            </a:r>
            <a:r>
              <a:rPr lang="pl-PL" dirty="0">
                <a:solidFill>
                  <a:schemeClr val="tx1"/>
                </a:solidFill>
              </a:rPr>
              <a:t>. </a:t>
            </a:r>
            <a:r>
              <a:rPr lang="pl-PL" dirty="0" smtClean="0">
                <a:solidFill>
                  <a:schemeClr val="tx1"/>
                </a:solidFill>
              </a:rPr>
              <a:t>394 </a:t>
            </a:r>
            <a:r>
              <a:rPr lang="pl-PL" dirty="0">
                <a:solidFill>
                  <a:schemeClr val="tx1"/>
                </a:solidFill>
              </a:rPr>
              <a:t>§ </a:t>
            </a:r>
            <a:r>
              <a:rPr lang="pl-PL" dirty="0" smtClean="0">
                <a:solidFill>
                  <a:schemeClr val="tx1"/>
                </a:solidFill>
              </a:rPr>
              <a:t>2)</a:t>
            </a:r>
          </a:p>
          <a:p>
            <a:pPr marL="457200" indent="-457200">
              <a:buFont typeface="+mj-lt"/>
              <a:buAutoNum type="arabicPeriod" startAt="7"/>
            </a:pPr>
            <a:r>
              <a:rPr lang="pl-PL" b="1" dirty="0" smtClean="0">
                <a:solidFill>
                  <a:schemeClr val="tx1"/>
                </a:solidFill>
              </a:rPr>
              <a:t>Sędzia wyznaczony, sąd </a:t>
            </a:r>
            <a:r>
              <a:rPr lang="pl-PL" b="1" dirty="0" smtClean="0">
                <a:solidFill>
                  <a:schemeClr val="tx1"/>
                </a:solidFill>
              </a:rPr>
              <a:t>wezwany – art. </a:t>
            </a:r>
            <a:r>
              <a:rPr lang="pl-PL" b="1" smtClean="0">
                <a:solidFill>
                  <a:schemeClr val="tx1"/>
                </a:solidFill>
              </a:rPr>
              <a:t>396 </a:t>
            </a:r>
            <a:endParaRPr lang="pl-PL" b="1" dirty="0" smtClean="0">
              <a:solidFill>
                <a:schemeClr val="tx1"/>
              </a:solidFill>
            </a:endParaRPr>
          </a:p>
          <a:p>
            <a:pPr marL="457200" indent="-457200">
              <a:buFont typeface="+mj-lt"/>
              <a:buAutoNum type="alphaLcPeriod"/>
            </a:pPr>
            <a:r>
              <a:rPr lang="pl-PL" dirty="0">
                <a:solidFill>
                  <a:schemeClr val="tx1"/>
                </a:solidFill>
              </a:rPr>
              <a:t>Jeżeli </a:t>
            </a:r>
            <a:r>
              <a:rPr lang="pl-PL" b="1" dirty="0">
                <a:solidFill>
                  <a:schemeClr val="tx1"/>
                </a:solidFill>
              </a:rPr>
              <a:t>zapoznanie się z dowodem rzeczowym lub przeprowadzenie oględzin </a:t>
            </a:r>
            <a:r>
              <a:rPr lang="pl-PL" dirty="0">
                <a:solidFill>
                  <a:schemeClr val="tx1"/>
                </a:solidFill>
              </a:rPr>
              <a:t>przez pełny skład sądu napotyka znaczne trudności albo jeżeli strony wyrażają na to zgodę, </a:t>
            </a:r>
            <a:r>
              <a:rPr lang="pl-PL" b="1" dirty="0">
                <a:solidFill>
                  <a:schemeClr val="tx1"/>
                </a:solidFill>
              </a:rPr>
              <a:t>sąd wyznacza do tej czynności sędziego ze swego składu albo sąd wezwany</a:t>
            </a:r>
            <a:r>
              <a:rPr lang="pl-PL" dirty="0">
                <a:solidFill>
                  <a:schemeClr val="tx1"/>
                </a:solidFill>
              </a:rPr>
              <a:t>.</a:t>
            </a:r>
          </a:p>
          <a:p>
            <a:pPr marL="457200" indent="-457200">
              <a:buFont typeface="+mj-lt"/>
              <a:buAutoNum type="alphaLcPeriod"/>
            </a:pPr>
            <a:r>
              <a:rPr lang="pl-PL" dirty="0" smtClean="0">
                <a:solidFill>
                  <a:schemeClr val="tx1"/>
                </a:solidFill>
              </a:rPr>
              <a:t>Sąd </a:t>
            </a:r>
            <a:r>
              <a:rPr lang="pl-PL" dirty="0">
                <a:solidFill>
                  <a:schemeClr val="tx1"/>
                </a:solidFill>
              </a:rPr>
              <a:t>może </a:t>
            </a:r>
            <a:r>
              <a:rPr lang="pl-PL" b="1" dirty="0">
                <a:solidFill>
                  <a:schemeClr val="tx1"/>
                </a:solidFill>
              </a:rPr>
              <a:t>zlecić przesłuchanie świadka sędziemu wyznaczonemu ze swego składu lub sądowi wezwanemu</a:t>
            </a:r>
            <a:r>
              <a:rPr lang="pl-PL" dirty="0">
                <a:solidFill>
                  <a:schemeClr val="tx1"/>
                </a:solidFill>
              </a:rPr>
              <a:t>, w którego okręgu świadek przebywa, jeżeli świadek nie stawił się z powodu przeszkód zbyt trudnych do usunięcia.</a:t>
            </a:r>
          </a:p>
          <a:p>
            <a:pPr marL="457200" indent="-457200">
              <a:buFont typeface="+mj-lt"/>
              <a:buAutoNum type="alphaLcPeriod"/>
            </a:pPr>
            <a:endParaRPr lang="pl-PL" dirty="0">
              <a:solidFill>
                <a:schemeClr val="tx1"/>
              </a:solidFill>
            </a:endParaRPr>
          </a:p>
        </p:txBody>
      </p:sp>
    </p:spTree>
    <p:extLst>
      <p:ext uri="{BB962C8B-B14F-4D97-AF65-F5344CB8AC3E}">
        <p14:creationId xmlns:p14="http://schemas.microsoft.com/office/powerpoint/2010/main" val="1088206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9307" y="1845734"/>
            <a:ext cx="11627893" cy="4800726"/>
          </a:xfrm>
        </p:spPr>
        <p:txBody>
          <a:bodyPr>
            <a:normAutofit fontScale="92500" lnSpcReduction="10000"/>
          </a:bodyPr>
          <a:lstStyle/>
          <a:p>
            <a:pPr marL="514350" indent="-514350">
              <a:buFont typeface="+mj-lt"/>
              <a:buAutoNum type="romanUcPeriod" startAt="4"/>
            </a:pPr>
            <a:r>
              <a:rPr lang="pl-PL" b="1" dirty="0" smtClean="0"/>
              <a:t>Dalsze postępowanie dowodowe</a:t>
            </a:r>
          </a:p>
          <a:p>
            <a:r>
              <a:rPr lang="pl-PL" dirty="0" smtClean="0"/>
              <a:t>Biegnie zgodnie </a:t>
            </a:r>
            <a:r>
              <a:rPr lang="pl-PL" dirty="0"/>
              <a:t>z regułą, </a:t>
            </a:r>
            <a:r>
              <a:rPr lang="pl-PL" dirty="0" smtClean="0"/>
              <a:t>w myśl której dowody </a:t>
            </a:r>
            <a:r>
              <a:rPr lang="pl-PL" dirty="0"/>
              <a:t>na poparcie oskarżenia powinny być w miarę możności przeprowadzone przed dowodami służącymi do </a:t>
            </a:r>
            <a:r>
              <a:rPr lang="pl-PL" dirty="0" smtClean="0"/>
              <a:t>obrony (art. 369 k.p.k.)</a:t>
            </a:r>
          </a:p>
          <a:p>
            <a:r>
              <a:rPr lang="pl-PL" b="1" dirty="0"/>
              <a:t>Oskarżony ma prawo być obecny przy wszystkich czynnościach postępowania </a:t>
            </a:r>
            <a:r>
              <a:rPr lang="pl-PL" b="1" dirty="0" smtClean="0"/>
              <a:t>dowodowego </a:t>
            </a:r>
            <a:r>
              <a:rPr lang="pl-PL" dirty="0" smtClean="0"/>
              <a:t>(art. </a:t>
            </a:r>
            <a:r>
              <a:rPr lang="pl-PL" dirty="0"/>
              <a:t>390 § </a:t>
            </a:r>
            <a:r>
              <a:rPr lang="pl-PL" dirty="0" smtClean="0"/>
              <a:t>1), </a:t>
            </a:r>
            <a:r>
              <a:rPr lang="pl-PL" b="1" dirty="0" smtClean="0"/>
              <a:t>także tych które odbywają się poza salą sądową </a:t>
            </a:r>
            <a:r>
              <a:rPr lang="pl-PL" dirty="0" smtClean="0"/>
              <a:t>(sędzia wyznaczony, sąd wezwany).</a:t>
            </a:r>
          </a:p>
          <a:p>
            <a:r>
              <a:rPr lang="pl-PL" dirty="0" smtClean="0"/>
              <a:t>Obecny </a:t>
            </a:r>
            <a:r>
              <a:rPr lang="pl-PL" dirty="0"/>
              <a:t>przy czynnościach dowodowych oskarżony ma prawo składać wyjaśnienia co do każdego </a:t>
            </a:r>
            <a:r>
              <a:rPr lang="pl-PL" dirty="0" smtClean="0"/>
              <a:t>dowodu (art. </a:t>
            </a:r>
            <a:r>
              <a:rPr lang="pl-PL" dirty="0"/>
              <a:t>175 § </a:t>
            </a:r>
            <a:r>
              <a:rPr lang="pl-PL" dirty="0" smtClean="0"/>
              <a:t>2</a:t>
            </a:r>
            <a:r>
              <a:rPr lang="pl-PL" dirty="0"/>
              <a:t>)</a:t>
            </a:r>
            <a:endParaRPr lang="pl-PL" dirty="0" smtClean="0"/>
          </a:p>
          <a:p>
            <a:r>
              <a:rPr lang="pl-PL" u="sng" dirty="0" smtClean="0"/>
              <a:t>Z dwóch powodów można usunąć oskarżonego z </a:t>
            </a:r>
            <a:r>
              <a:rPr lang="pl-PL" u="sng" dirty="0"/>
              <a:t>s</a:t>
            </a:r>
            <a:r>
              <a:rPr lang="pl-PL" u="sng" dirty="0" smtClean="0"/>
              <a:t>ali rozpraw:</a:t>
            </a:r>
          </a:p>
          <a:p>
            <a:pPr marL="457200" indent="-457200">
              <a:buFont typeface="+mj-lt"/>
              <a:buAutoNum type="alphaLcPeriod"/>
            </a:pPr>
            <a:r>
              <a:rPr lang="pl-PL" dirty="0" smtClean="0"/>
              <a:t>w </a:t>
            </a:r>
            <a:r>
              <a:rPr lang="pl-PL" dirty="0"/>
              <a:t>wyjątkowych wypadkach, gdy należy się obawiać, że obecność oskarżonego mogłaby oddziaływać krępująco na wyjaśnienia współoskarżonego albo na zeznania świadka lub biegłego, przewodniczący może zarządzić, aby na czas przesłuchania danej osoby oskarżony opuścił salę </a:t>
            </a:r>
            <a:r>
              <a:rPr lang="pl-PL" dirty="0" smtClean="0"/>
              <a:t>sądową </a:t>
            </a:r>
            <a:r>
              <a:rPr lang="pl-PL" dirty="0"/>
              <a:t>(art. 390 § </a:t>
            </a:r>
            <a:r>
              <a:rPr lang="pl-PL" dirty="0" smtClean="0"/>
              <a:t>2)</a:t>
            </a:r>
          </a:p>
          <a:p>
            <a:pPr marL="457200" indent="-457200">
              <a:buFont typeface="+mj-lt"/>
              <a:buAutoNum type="alphaLcPeriod"/>
            </a:pPr>
            <a:r>
              <a:rPr lang="pl-PL" dirty="0" smtClean="0"/>
              <a:t>jeżeli </a:t>
            </a:r>
            <a:r>
              <a:rPr lang="pl-PL" dirty="0"/>
              <a:t>oskarżony pomimo upomnienia go przez przewodniczącego zachowuje się nadal w sposób zakłócający porządek rozprawy lub godzący w powagę sądu, przewodniczący może wydalić go na pewien czas z sali </a:t>
            </a:r>
            <a:r>
              <a:rPr lang="pl-PL" dirty="0" smtClean="0"/>
              <a:t>rozprawy</a:t>
            </a:r>
            <a:r>
              <a:rPr lang="pl-PL" dirty="0"/>
              <a:t> (art. </a:t>
            </a:r>
            <a:r>
              <a:rPr lang="pl-PL" dirty="0" smtClean="0"/>
              <a:t>375 </a:t>
            </a:r>
            <a:r>
              <a:rPr lang="pl-PL" dirty="0"/>
              <a:t>§ </a:t>
            </a:r>
            <a:r>
              <a:rPr lang="pl-PL" dirty="0" smtClean="0"/>
              <a:t>1)</a:t>
            </a:r>
            <a:endParaRPr lang="pl-PL" dirty="0"/>
          </a:p>
          <a:p>
            <a:endParaRPr lang="pl-PL" dirty="0"/>
          </a:p>
          <a:p>
            <a:endParaRPr lang="pl-PL" dirty="0" smtClean="0"/>
          </a:p>
          <a:p>
            <a:endParaRPr lang="pl-PL" dirty="0" smtClean="0"/>
          </a:p>
          <a:p>
            <a:endParaRPr lang="pl-PL" dirty="0"/>
          </a:p>
        </p:txBody>
      </p:sp>
    </p:spTree>
    <p:extLst>
      <p:ext uri="{BB962C8B-B14F-4D97-AF65-F5344CB8AC3E}">
        <p14:creationId xmlns:p14="http://schemas.microsoft.com/office/powerpoint/2010/main" val="31007330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Przesłuchanie świadków</a:t>
            </a:r>
            <a:endParaRPr lang="pl-PL" b="1"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476794540"/>
              </p:ext>
            </p:extLst>
          </p:nvPr>
        </p:nvGraphicFramePr>
        <p:xfrm>
          <a:off x="0" y="1706880"/>
          <a:ext cx="12192000" cy="4663440"/>
        </p:xfrm>
        <a:graphic>
          <a:graphicData uri="http://schemas.openxmlformats.org/drawingml/2006/table">
            <a:tbl>
              <a:tblPr firstRow="1" bandRow="1">
                <a:tableStyleId>{5C22544A-7EE6-4342-B048-85BDC9FD1C3A}</a:tableStyleId>
              </a:tblPr>
              <a:tblGrid>
                <a:gridCol w="4902378"/>
                <a:gridCol w="3225622"/>
                <a:gridCol w="4064000"/>
              </a:tblGrid>
              <a:tr h="370840">
                <a:tc>
                  <a:txBody>
                    <a:bodyPr/>
                    <a:lstStyle/>
                    <a:p>
                      <a:r>
                        <a:rPr lang="pl-PL" dirty="0" smtClean="0"/>
                        <a:t>Prawo do odmowy zeznań</a:t>
                      </a:r>
                      <a:endParaRPr lang="pl-PL" dirty="0"/>
                    </a:p>
                  </a:txBody>
                  <a:tcPr/>
                </a:tc>
                <a:tc>
                  <a:txBody>
                    <a:bodyPr/>
                    <a:lstStyle/>
                    <a:p>
                      <a:r>
                        <a:rPr lang="pl-PL" dirty="0" smtClean="0"/>
                        <a:t>Prawo do uchylenia się od odpowiedzi na pytanie</a:t>
                      </a:r>
                      <a:endParaRPr lang="pl-PL" dirty="0"/>
                    </a:p>
                  </a:txBody>
                  <a:tcPr/>
                </a:tc>
                <a:tc>
                  <a:txBody>
                    <a:bodyPr/>
                    <a:lstStyle/>
                    <a:p>
                      <a:r>
                        <a:rPr lang="pl-PL" dirty="0" smtClean="0"/>
                        <a:t>Zwolnienie od złożenia zeznań lub odpowiedzi na pytanie</a:t>
                      </a:r>
                      <a:endParaRPr lang="pl-PL" dirty="0"/>
                    </a:p>
                  </a:txBody>
                  <a:tcPr/>
                </a:tc>
              </a:tr>
              <a:tr h="370840">
                <a:tc>
                  <a:txBody>
                    <a:bodyPr/>
                    <a:lstStyle/>
                    <a:p>
                      <a:r>
                        <a:rPr lang="pl-PL" sz="1600" dirty="0" smtClean="0"/>
                        <a:t>art. 182 k.p.k.</a:t>
                      </a:r>
                    </a:p>
                    <a:p>
                      <a:r>
                        <a:rPr lang="pl-PL" sz="1600" b="1" dirty="0" smtClean="0"/>
                        <a:t>Osoba najbliższa dla oskarżonego </a:t>
                      </a:r>
                      <a:r>
                        <a:rPr lang="pl-PL" sz="1600" dirty="0" smtClean="0"/>
                        <a:t>może odmówić zeznań</a:t>
                      </a:r>
                    </a:p>
                    <a:p>
                      <a:endParaRPr lang="pl-PL" sz="1600" dirty="0" smtClean="0"/>
                    </a:p>
                    <a:p>
                      <a:r>
                        <a:rPr lang="pl-PL" sz="1600" dirty="0" smtClean="0"/>
                        <a:t>Prawo odmowy zeznań trwa mimo ustania małżeństwa lub przysposobienia</a:t>
                      </a:r>
                    </a:p>
                    <a:p>
                      <a:endParaRPr lang="pl-PL" sz="1600" dirty="0" smtClean="0"/>
                    </a:p>
                    <a:p>
                      <a:r>
                        <a:rPr lang="pl-PL" sz="1600" dirty="0" smtClean="0"/>
                        <a:t>Prawo odmowy zeznań przysługuje także </a:t>
                      </a:r>
                      <a:r>
                        <a:rPr lang="pl-PL" sz="1600" b="1" dirty="0" smtClean="0"/>
                        <a:t>świadkowi, który w innej toczącej się sprawie jest oskarżony o współudział w przestępstwie objętym postępowaniem</a:t>
                      </a:r>
                      <a:r>
                        <a:rPr lang="pl-PL" sz="1600" dirty="0" smtClean="0"/>
                        <a:t>.</a:t>
                      </a:r>
                    </a:p>
                    <a:p>
                      <a:endParaRPr lang="pl-PL" dirty="0" smtClean="0"/>
                    </a:p>
                    <a:p>
                      <a:r>
                        <a:rPr lang="pl-PL" sz="1600" dirty="0" smtClean="0"/>
                        <a:t>Osoba uprawniona do odmowy złożenia zeznań może oświadczyć, że chce z tego prawa skorzystać, </a:t>
                      </a:r>
                      <a:r>
                        <a:rPr lang="pl-PL" sz="1600" b="1" u="sng" dirty="0" smtClean="0"/>
                        <a:t>nie później jednak niż przed rozpoczęciem pierwszego zeznania w postępowaniu sądowym</a:t>
                      </a:r>
                      <a:r>
                        <a:rPr lang="pl-PL" sz="1600" dirty="0" smtClean="0"/>
                        <a:t>; poprzednio złożone zeznanie tej osoby nie może wówczas służyć za dowód ani być odtworzone (art. 186)</a:t>
                      </a:r>
                      <a:endParaRPr lang="pl-PL" sz="1600" dirty="0"/>
                    </a:p>
                  </a:txBody>
                  <a:tcPr/>
                </a:tc>
                <a:tc>
                  <a:txBody>
                    <a:bodyPr/>
                    <a:lstStyle/>
                    <a:p>
                      <a:r>
                        <a:rPr lang="pl-PL" sz="1600" dirty="0" smtClean="0"/>
                        <a:t>art.</a:t>
                      </a:r>
                      <a:r>
                        <a:rPr lang="pl-PL" sz="1600" baseline="0" dirty="0" smtClean="0"/>
                        <a:t> 183 k.p.k.</a:t>
                      </a:r>
                    </a:p>
                    <a:p>
                      <a:r>
                        <a:rPr lang="pl-PL" sz="1600" b="1" dirty="0" smtClean="0"/>
                        <a:t>Świadek</a:t>
                      </a:r>
                      <a:r>
                        <a:rPr lang="pl-PL" sz="1600" dirty="0" smtClean="0"/>
                        <a:t> może uchylić się od odpowiedzi na pytanie, jeżeli udzielenie odpowiedzi mogłoby narazić jego lub osobę dla niego najbliższą na odpowiedzialność za przestępstwo lub przestępstwo skarbowe</a:t>
                      </a:r>
                      <a:endParaRPr lang="pl-PL" sz="1600" dirty="0"/>
                    </a:p>
                  </a:txBody>
                  <a:tcPr/>
                </a:tc>
                <a:tc>
                  <a:txBody>
                    <a:bodyPr/>
                    <a:lstStyle/>
                    <a:p>
                      <a:r>
                        <a:rPr lang="pl-PL" sz="1600" dirty="0" smtClean="0"/>
                        <a:t>art. 185 k.p.k.</a:t>
                      </a:r>
                    </a:p>
                    <a:p>
                      <a:r>
                        <a:rPr lang="pl-PL" sz="1600" dirty="0" smtClean="0"/>
                        <a:t>Można zwolnić od złożenia zeznania lub odpowiedzi na pytania </a:t>
                      </a:r>
                      <a:r>
                        <a:rPr lang="pl-PL" sz="1600" b="1" dirty="0" smtClean="0"/>
                        <a:t>osobę pozostającą z oskarżonym w szczególnie bliskim stosunku osobistym</a:t>
                      </a:r>
                      <a:r>
                        <a:rPr lang="pl-PL" sz="1600" dirty="0" smtClean="0"/>
                        <a:t>, </a:t>
                      </a:r>
                      <a:r>
                        <a:rPr lang="pl-PL" sz="1600" b="1" dirty="0" smtClean="0">
                          <a:solidFill>
                            <a:srgbClr val="0070C0"/>
                          </a:solidFill>
                        </a:rPr>
                        <a:t>jeżeli osoba taka wnosi o zwolnienie</a:t>
                      </a:r>
                    </a:p>
                    <a:p>
                      <a:endParaRPr lang="pl-PL" sz="1600" b="1" dirty="0" smtClean="0">
                        <a:solidFill>
                          <a:srgbClr val="0070C0"/>
                        </a:solidFill>
                      </a:endParaRPr>
                    </a:p>
                    <a:p>
                      <a:r>
                        <a:rPr lang="pl-PL" sz="1600" b="0" dirty="0" smtClean="0">
                          <a:solidFill>
                            <a:schemeClr val="tx1"/>
                          </a:solidFill>
                        </a:rPr>
                        <a:t>Osoba zwolniona na podstawie art. 185 może oświadczyć, że chce z tego prawa skorzystać, </a:t>
                      </a:r>
                      <a:r>
                        <a:rPr lang="pl-PL" sz="1600" b="1" u="sng" dirty="0" smtClean="0">
                          <a:solidFill>
                            <a:schemeClr val="tx1"/>
                          </a:solidFill>
                        </a:rPr>
                        <a:t>nie później jednak niż przed rozpoczęciem pierwszego zeznania w postępowaniu sądowym</a:t>
                      </a:r>
                      <a:r>
                        <a:rPr lang="pl-PL" sz="1600" b="0" dirty="0" smtClean="0">
                          <a:solidFill>
                            <a:schemeClr val="tx1"/>
                          </a:solidFill>
                        </a:rPr>
                        <a:t>; poprzednio złożone zeznanie tej osoby nie może wówczas służyć za dowód ani być odtworzone (art.186)</a:t>
                      </a:r>
                      <a:endParaRPr lang="pl-PL" sz="1600" b="0" dirty="0">
                        <a:solidFill>
                          <a:schemeClr val="tx1"/>
                        </a:solidFill>
                      </a:endParaRPr>
                    </a:p>
                  </a:txBody>
                  <a:tcPr/>
                </a:tc>
              </a:tr>
            </a:tbl>
          </a:graphicData>
        </a:graphic>
      </p:graphicFrame>
    </p:spTree>
    <p:extLst>
      <p:ext uri="{BB962C8B-B14F-4D97-AF65-F5344CB8AC3E}">
        <p14:creationId xmlns:p14="http://schemas.microsoft.com/office/powerpoint/2010/main" val="1318874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Struktura rozprawy głównej i rola przewodniczącego składu orzekającego</a:t>
            </a:r>
            <a:endParaRPr lang="pl-PL" b="1" dirty="0"/>
          </a:p>
        </p:txBody>
      </p:sp>
      <p:sp>
        <p:nvSpPr>
          <p:cNvPr id="3" name="Symbol zastępczy zawartości 2"/>
          <p:cNvSpPr>
            <a:spLocks noGrp="1"/>
          </p:cNvSpPr>
          <p:nvPr>
            <p:ph idx="1"/>
          </p:nvPr>
        </p:nvSpPr>
        <p:spPr>
          <a:xfrm>
            <a:off x="1097280" y="1845734"/>
            <a:ext cx="10058400" cy="4568714"/>
          </a:xfrm>
        </p:spPr>
        <p:txBody>
          <a:bodyPr>
            <a:normAutofit/>
          </a:bodyPr>
          <a:lstStyle/>
          <a:p>
            <a:r>
              <a:rPr lang="pl-PL" dirty="0" smtClean="0"/>
              <a:t>Organem prowadzącym postępowanie jurysdykcyjne jest </a:t>
            </a:r>
            <a:r>
              <a:rPr lang="pl-PL" b="1" dirty="0" smtClean="0"/>
              <a:t>sąd (skład orzekający)</a:t>
            </a:r>
          </a:p>
          <a:p>
            <a:r>
              <a:rPr lang="pl-PL" dirty="0" smtClean="0"/>
              <a:t>KPK silnie akcentuje rolę </a:t>
            </a:r>
            <a:r>
              <a:rPr lang="pl-PL" b="1" dirty="0" smtClean="0"/>
              <a:t>przewodniczącego składu orzekającego </a:t>
            </a:r>
            <a:r>
              <a:rPr lang="pl-PL" dirty="0" smtClean="0"/>
              <a:t>w toku rozprawy głównej</a:t>
            </a:r>
          </a:p>
          <a:p>
            <a:r>
              <a:rPr lang="pl-PL" dirty="0" smtClean="0"/>
              <a:t>Przewodniczący sprawuje:</a:t>
            </a:r>
          </a:p>
          <a:p>
            <a:pPr marL="457200" indent="-457200">
              <a:buFont typeface="+mj-lt"/>
              <a:buAutoNum type="arabicPeriod"/>
            </a:pPr>
            <a:r>
              <a:rPr lang="pl-PL" b="1" dirty="0" smtClean="0"/>
              <a:t>Kierownictwo materialne </a:t>
            </a:r>
            <a:r>
              <a:rPr lang="pl-PL" dirty="0" smtClean="0"/>
              <a:t>rozprawą, a więc wyznacza kierunek postępowania dowodowego, na nim spoczywa:</a:t>
            </a:r>
          </a:p>
          <a:p>
            <a:pPr lvl="1"/>
            <a:r>
              <a:rPr lang="pl-PL" dirty="0" smtClean="0"/>
              <a:t>kierowanie </a:t>
            </a:r>
            <a:r>
              <a:rPr lang="pl-PL" dirty="0"/>
              <a:t>rozprawą i </a:t>
            </a:r>
            <a:r>
              <a:rPr lang="pl-PL" dirty="0" smtClean="0"/>
              <a:t>czuwanie </a:t>
            </a:r>
            <a:r>
              <a:rPr lang="pl-PL" dirty="0"/>
              <a:t>nad jej prawidłowym </a:t>
            </a:r>
            <a:r>
              <a:rPr lang="pl-PL" dirty="0" smtClean="0"/>
              <a:t>przebiegiem (art. </a:t>
            </a:r>
            <a:r>
              <a:rPr lang="pl-PL" dirty="0"/>
              <a:t>366 </a:t>
            </a:r>
            <a:r>
              <a:rPr lang="pl-PL" dirty="0" smtClean="0"/>
              <a:t>§ 1 k.p.k.)</a:t>
            </a:r>
            <a:endParaRPr lang="pl-PL" dirty="0"/>
          </a:p>
          <a:p>
            <a:pPr lvl="1"/>
            <a:r>
              <a:rPr lang="pl-PL" dirty="0" smtClean="0"/>
              <a:t>powinność dążenia </a:t>
            </a:r>
            <a:r>
              <a:rPr lang="pl-PL" dirty="0"/>
              <a:t>do tego, aby rozstrzygnięcie sprawy nastąpiło na pierwszej rozprawie </a:t>
            </a:r>
            <a:r>
              <a:rPr lang="pl-PL" dirty="0" smtClean="0"/>
              <a:t>głównej (art. </a:t>
            </a:r>
            <a:r>
              <a:rPr lang="pl-PL" dirty="0"/>
              <a:t>366 </a:t>
            </a:r>
            <a:r>
              <a:rPr lang="pl-PL" dirty="0" smtClean="0"/>
              <a:t>§ 2 k.p.k.</a:t>
            </a:r>
          </a:p>
          <a:p>
            <a:pPr marL="457200" indent="-457200">
              <a:buFont typeface="+mj-lt"/>
              <a:buAutoNum type="arabicPeriod"/>
            </a:pPr>
            <a:r>
              <a:rPr lang="pl-PL" b="1" dirty="0" smtClean="0"/>
              <a:t>Kierownictwo formalne</a:t>
            </a:r>
            <a:r>
              <a:rPr lang="pl-PL" dirty="0" smtClean="0"/>
              <a:t>, czyli ustala porządek czynności oraz dba o zapewnienie uczestnikom procesu należnych im uprawnień</a:t>
            </a:r>
          </a:p>
          <a:p>
            <a:pPr marL="457200" indent="-457200">
              <a:buFont typeface="+mj-lt"/>
              <a:buAutoNum type="arabicPeriod"/>
            </a:pPr>
            <a:r>
              <a:rPr lang="pl-PL" b="1" dirty="0" smtClean="0"/>
              <a:t>„policję sesyjną” </a:t>
            </a:r>
            <a:r>
              <a:rPr lang="pl-PL" dirty="0" smtClean="0"/>
              <a:t>rozprawy, czyli wydaje zarządzenia niezbędne do utrzymania na Sali sadowej spokoju i porządku (art.  372 k.p.k.)</a:t>
            </a:r>
          </a:p>
          <a:p>
            <a:pPr marL="0" indent="0">
              <a:buNone/>
            </a:pPr>
            <a:endParaRPr lang="pl-PL" dirty="0"/>
          </a:p>
        </p:txBody>
      </p:sp>
    </p:spTree>
    <p:extLst>
      <p:ext uri="{BB962C8B-B14F-4D97-AF65-F5344CB8AC3E}">
        <p14:creationId xmlns:p14="http://schemas.microsoft.com/office/powerpoint/2010/main" val="9146538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Redukcja postępowania dowodowego</a:t>
            </a:r>
            <a:endParaRPr lang="pl-PL" b="1"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148079054"/>
              </p:ext>
            </p:extLst>
          </p:nvPr>
        </p:nvGraphicFramePr>
        <p:xfrm>
          <a:off x="109180" y="1846263"/>
          <a:ext cx="11941793" cy="4577080"/>
        </p:xfrm>
        <a:graphic>
          <a:graphicData uri="http://schemas.openxmlformats.org/drawingml/2006/table">
            <a:tbl>
              <a:tblPr firstRow="1" bandRow="1">
                <a:tableStyleId>{21E4AEA4-8DFA-4A89-87EB-49C32662AFE0}</a:tableStyleId>
              </a:tblPr>
              <a:tblGrid>
                <a:gridCol w="5678648"/>
                <a:gridCol w="6263145"/>
              </a:tblGrid>
              <a:tr h="370840">
                <a:tc>
                  <a:txBody>
                    <a:bodyPr/>
                    <a:lstStyle/>
                    <a:p>
                      <a:r>
                        <a:rPr lang="pl-PL" dirty="0" smtClean="0"/>
                        <a:t>Częściowe postępowanie dowodowe</a:t>
                      </a:r>
                      <a:endParaRPr lang="pl-PL" dirty="0"/>
                    </a:p>
                  </a:txBody>
                  <a:tcPr/>
                </a:tc>
                <a:tc>
                  <a:txBody>
                    <a:bodyPr/>
                    <a:lstStyle/>
                    <a:p>
                      <a:r>
                        <a:rPr lang="pl-PL" dirty="0" smtClean="0"/>
                        <a:t>Skrócona rozprawa sądowa</a:t>
                      </a:r>
                      <a:endParaRPr lang="pl-PL" dirty="0"/>
                    </a:p>
                  </a:txBody>
                  <a:tcPr/>
                </a:tc>
              </a:tr>
              <a:tr h="370840">
                <a:tc>
                  <a:txBody>
                    <a:bodyPr/>
                    <a:lstStyle/>
                    <a:p>
                      <a:r>
                        <a:rPr lang="pl-PL" b="1" dirty="0" smtClean="0">
                          <a:solidFill>
                            <a:srgbClr val="0070C0"/>
                          </a:solidFill>
                        </a:rPr>
                        <a:t>art.</a:t>
                      </a:r>
                      <a:r>
                        <a:rPr lang="pl-PL" b="1" baseline="0" dirty="0" smtClean="0">
                          <a:solidFill>
                            <a:srgbClr val="0070C0"/>
                          </a:solidFill>
                        </a:rPr>
                        <a:t> 388</a:t>
                      </a:r>
                    </a:p>
                    <a:p>
                      <a:pPr algn="just"/>
                      <a:r>
                        <a:rPr lang="pl-PL" b="1" dirty="0" smtClean="0"/>
                        <a:t>Za zgodą obecnych stron sąd może przeprowadzić postępowanie dowodowe tylko częściowo, jeżeli wyjaśnienia oskarżonego przyznającego się do winy nie budzą wątpliwości</a:t>
                      </a:r>
                    </a:p>
                    <a:p>
                      <a:pPr algn="just"/>
                      <a:endParaRPr lang="pl-PL" dirty="0" smtClean="0"/>
                    </a:p>
                    <a:p>
                      <a:pPr algn="just"/>
                      <a:r>
                        <a:rPr lang="pl-PL" dirty="0" smtClean="0"/>
                        <a:t>Oprócz przesłuchania oskarżonego, niezbędne jest przeprowadzenie dalszych dowodów, choćby w bardzo ograniczonym zakresie np. zamiast pięciu świadków zeznania złoży tylko jeden</a:t>
                      </a:r>
                      <a:endParaRPr lang="pl-PL" dirty="0"/>
                    </a:p>
                  </a:txBody>
                  <a:tcPr/>
                </a:tc>
                <a:tc>
                  <a:txBody>
                    <a:bodyPr/>
                    <a:lstStyle/>
                    <a:p>
                      <a:r>
                        <a:rPr lang="pl-PL" b="1" dirty="0" smtClean="0">
                          <a:solidFill>
                            <a:srgbClr val="0070C0"/>
                          </a:solidFill>
                        </a:rPr>
                        <a:t>art. 387</a:t>
                      </a:r>
                    </a:p>
                    <a:p>
                      <a:r>
                        <a:rPr lang="pl-PL" dirty="0" smtClean="0"/>
                        <a:t>Sąd może uwzględnić wniosek o wydanie wyroku skazującego, gdy okoliczności popełnienia przestępstwa i wina nie budzą wątpliwości, a cele postępowania zostaną osiągnięte </a:t>
                      </a:r>
                      <a:r>
                        <a:rPr lang="pl-PL" b="1" dirty="0" smtClean="0"/>
                        <a:t>mimo nieprzeprowadzenia rozprawy w całości;</a:t>
                      </a:r>
                      <a:r>
                        <a:rPr lang="pl-PL" dirty="0" smtClean="0"/>
                        <a:t> uwzględnienie wniosku jest możliwe jedynie wówczas, gdy nie sprzeciwia się temu prokurator, a także pokrzywdzony należycie powiadomiony o terminie rozprawy oraz pouczony o możliwości zgłoszenia przez oskarżonego takiego wniosku.</a:t>
                      </a:r>
                    </a:p>
                    <a:p>
                      <a:endParaRPr lang="pl-PL" dirty="0" smtClean="0"/>
                    </a:p>
                    <a:p>
                      <a:r>
                        <a:rPr lang="pl-PL" dirty="0" smtClean="0"/>
                        <a:t>Przychylając się do wniosku</a:t>
                      </a:r>
                      <a:r>
                        <a:rPr lang="pl-PL" b="1" dirty="0" smtClean="0"/>
                        <a:t>, sąd może uznać za ujawnione dowody wymienione w akcie oskarżenia lub dokumenty przedłożone przez stronę</a:t>
                      </a:r>
                    </a:p>
                    <a:p>
                      <a:endParaRPr lang="pl-PL" b="1" dirty="0" smtClean="0"/>
                    </a:p>
                    <a:p>
                      <a:endParaRPr lang="pl-PL" b="1" dirty="0"/>
                    </a:p>
                  </a:txBody>
                  <a:tcPr/>
                </a:tc>
              </a:tr>
            </a:tbl>
          </a:graphicData>
        </a:graphic>
      </p:graphicFrame>
    </p:spTree>
    <p:extLst>
      <p:ext uri="{BB962C8B-B14F-4D97-AF65-F5344CB8AC3E}">
        <p14:creationId xmlns:p14="http://schemas.microsoft.com/office/powerpoint/2010/main" val="24902958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Wyjątki od zasady ciągłości rozprawy</a:t>
            </a:r>
            <a:endParaRPr lang="pl-PL" b="1"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736185950"/>
              </p:ext>
            </p:extLst>
          </p:nvPr>
        </p:nvGraphicFramePr>
        <p:xfrm>
          <a:off x="122828" y="1737360"/>
          <a:ext cx="11941793" cy="5095240"/>
        </p:xfrm>
        <a:graphic>
          <a:graphicData uri="http://schemas.openxmlformats.org/drawingml/2006/table">
            <a:tbl>
              <a:tblPr firstRow="1" bandRow="1">
                <a:tableStyleId>{5C22544A-7EE6-4342-B048-85BDC9FD1C3A}</a:tableStyleId>
              </a:tblPr>
              <a:tblGrid>
                <a:gridCol w="6905769"/>
                <a:gridCol w="5036024"/>
              </a:tblGrid>
              <a:tr h="370840">
                <a:tc>
                  <a:txBody>
                    <a:bodyPr/>
                    <a:lstStyle/>
                    <a:p>
                      <a:r>
                        <a:rPr lang="pl-PL" dirty="0" smtClean="0"/>
                        <a:t>Przerwa</a:t>
                      </a:r>
                      <a:r>
                        <a:rPr lang="pl-PL" baseline="0" dirty="0" smtClean="0"/>
                        <a:t> rozprawy</a:t>
                      </a:r>
                      <a:endParaRPr lang="pl-PL" dirty="0"/>
                    </a:p>
                  </a:txBody>
                  <a:tcPr/>
                </a:tc>
                <a:tc>
                  <a:txBody>
                    <a:bodyPr/>
                    <a:lstStyle/>
                    <a:p>
                      <a:r>
                        <a:rPr lang="pl-PL" dirty="0" smtClean="0"/>
                        <a:t>Odroczenie rozprawy</a:t>
                      </a:r>
                      <a:endParaRPr lang="pl-PL" dirty="0"/>
                    </a:p>
                  </a:txBody>
                  <a:tcPr/>
                </a:tc>
              </a:tr>
              <a:tr h="370840">
                <a:tc>
                  <a:txBody>
                    <a:bodyPr/>
                    <a:lstStyle/>
                    <a:p>
                      <a:r>
                        <a:rPr lang="pl-PL" sz="1600" b="1" dirty="0" smtClean="0"/>
                        <a:t>Przerwa rozprawy oznacza, że po jej ustaniu rozprawa toczyć</a:t>
                      </a:r>
                      <a:r>
                        <a:rPr lang="pl-PL" sz="1600" b="1" baseline="0" dirty="0" smtClean="0"/>
                        <a:t> się będzie w dalszym ciągu</a:t>
                      </a:r>
                      <a:endParaRPr lang="pl-PL" sz="1600" b="1" dirty="0" smtClean="0"/>
                    </a:p>
                    <a:p>
                      <a:endParaRPr lang="pl-PL" sz="1600" dirty="0" smtClean="0"/>
                    </a:p>
                    <a:p>
                      <a:r>
                        <a:rPr lang="pl-PL" sz="1600" dirty="0" smtClean="0"/>
                        <a:t>art. 401 § 1 </a:t>
                      </a:r>
                    </a:p>
                    <a:p>
                      <a:r>
                        <a:rPr lang="pl-PL" sz="1600" dirty="0" smtClean="0"/>
                        <a:t>Przewodniczący może przerwać rozprawę główną </a:t>
                      </a:r>
                      <a:r>
                        <a:rPr lang="pl-PL" sz="1600" b="1" dirty="0" smtClean="0"/>
                        <a:t>w celu przygotowania przez strony wniosków dowodowych lub sprowadzenia dowodu albo dla wypoczynku lub z innej ważnej przyczyny.</a:t>
                      </a:r>
                    </a:p>
                    <a:p>
                      <a:r>
                        <a:rPr lang="pl-PL" sz="1600" dirty="0" smtClean="0"/>
                        <a:t>§ 2</a:t>
                      </a:r>
                      <a:r>
                        <a:rPr lang="pl-PL" sz="1600" baseline="0" dirty="0" smtClean="0"/>
                        <a:t> </a:t>
                      </a:r>
                      <a:r>
                        <a:rPr lang="pl-PL" sz="1600" b="1" dirty="0" smtClean="0">
                          <a:solidFill>
                            <a:srgbClr val="0070C0"/>
                          </a:solidFill>
                        </a:rPr>
                        <a:t>Każdorazowa przerwa w rozprawie może trwać nie dłużej niż 35 dni.</a:t>
                      </a:r>
                    </a:p>
                    <a:p>
                      <a:endParaRPr lang="pl-PL" sz="1600" b="1" dirty="0" smtClean="0">
                        <a:solidFill>
                          <a:srgbClr val="0070C0"/>
                        </a:solidFill>
                      </a:endParaRPr>
                    </a:p>
                    <a:p>
                      <a:r>
                        <a:rPr lang="pl-PL" sz="1600" dirty="0" smtClean="0">
                          <a:solidFill>
                            <a:schemeClr val="tx1"/>
                          </a:solidFill>
                        </a:rPr>
                        <a:t>art. 402 § 1 Jeżeli przewodniczący, zarządzając przerwę, oznaczy jednocześnie czas i miejsce dalszego ciągu rozprawy, osoby obecne na rozprawie przerwanej, których obecność była obowiązkowa, są obowiązane stawić się w nowym terminie bez wezwania. Przepis art. 285 stosuje się odpowiednio. Osoby uprawnione do stawiennictwa nie muszą być zawiadamiane o nowym terminie, nawet jeśli nie uczestniczyły w rozprawie przerwanej.</a:t>
                      </a:r>
                    </a:p>
                    <a:p>
                      <a:r>
                        <a:rPr lang="pl-PL" sz="1600" b="1" dirty="0" smtClean="0">
                          <a:solidFill>
                            <a:srgbClr val="0070C0"/>
                          </a:solidFill>
                        </a:rPr>
                        <a:t>§ 2. Rozprawę przerwaną prowadzi się po przerwie </a:t>
                      </a:r>
                      <a:r>
                        <a:rPr lang="pl-PL" sz="1600" b="1" u="sng" dirty="0" smtClean="0">
                          <a:solidFill>
                            <a:srgbClr val="0070C0"/>
                          </a:solidFill>
                        </a:rPr>
                        <a:t>w dalszym ciągu</a:t>
                      </a:r>
                      <a:r>
                        <a:rPr lang="pl-PL" sz="1600" b="1" dirty="0" smtClean="0">
                          <a:solidFill>
                            <a:srgbClr val="0070C0"/>
                          </a:solidFill>
                        </a:rPr>
                        <a:t>, a od początku - jeżeli skład sądu uległ zmianie albo sąd uzna to za konieczne.</a:t>
                      </a:r>
                    </a:p>
                    <a:p>
                      <a:r>
                        <a:rPr lang="pl-PL" sz="1600" dirty="0" smtClean="0">
                          <a:solidFill>
                            <a:schemeClr val="tx1"/>
                          </a:solidFill>
                        </a:rPr>
                        <a:t>§ 3. W razie przekroczenia terminu przerwy rozprawę uważa się za odroczoną.</a:t>
                      </a:r>
                    </a:p>
                    <a:p>
                      <a:endParaRPr lang="pl-PL" sz="1600" dirty="0">
                        <a:solidFill>
                          <a:schemeClr val="tx1"/>
                        </a:solidFill>
                      </a:endParaRPr>
                    </a:p>
                  </a:txBody>
                  <a:tcPr/>
                </a:tc>
                <a:tc>
                  <a:txBody>
                    <a:bodyPr/>
                    <a:lstStyle/>
                    <a:p>
                      <a:r>
                        <a:rPr lang="pl-PL" sz="1600" dirty="0" smtClean="0"/>
                        <a:t>art. 404 § 1</a:t>
                      </a:r>
                    </a:p>
                    <a:p>
                      <a:r>
                        <a:rPr lang="pl-PL" sz="1600" dirty="0" smtClean="0"/>
                        <a:t>Sąd może odroczyć rozprawę tylko wtedy, gdy zarządzenie przerwy nie byłoby wystarczające</a:t>
                      </a:r>
                    </a:p>
                    <a:p>
                      <a:endParaRPr lang="pl-PL" sz="1600" dirty="0" smtClean="0"/>
                    </a:p>
                    <a:p>
                      <a:r>
                        <a:rPr lang="pl-PL" sz="1600" dirty="0" smtClean="0"/>
                        <a:t>Odroczenie rozprawy oznacza, że rozprawa toczyć się będzie w nowym terminie od początku,</a:t>
                      </a:r>
                      <a:r>
                        <a:rPr lang="pl-PL" sz="1600" baseline="0" dirty="0" smtClean="0"/>
                        <a:t> ale:</a:t>
                      </a:r>
                    </a:p>
                    <a:p>
                      <a:endParaRPr lang="pl-PL" sz="1600" dirty="0" smtClean="0"/>
                    </a:p>
                    <a:p>
                      <a:r>
                        <a:rPr lang="pl-PL" sz="1600" dirty="0" smtClean="0"/>
                        <a:t>§ 2 </a:t>
                      </a:r>
                      <a:r>
                        <a:rPr lang="pl-PL" sz="1600" b="1" dirty="0" smtClean="0"/>
                        <a:t>Rozprawę odroczoną prowadzi się w nowym terminie od początku. </a:t>
                      </a:r>
                      <a:r>
                        <a:rPr lang="pl-PL" sz="1600" b="1" dirty="0" smtClean="0">
                          <a:solidFill>
                            <a:srgbClr val="0070C0"/>
                          </a:solidFill>
                        </a:rPr>
                        <a:t>Sąd może wyjątkowo prowadzić rozprawę odroczoną w dalszym ciągu, chyba że skład sądu uległ zmianie.</a:t>
                      </a:r>
                    </a:p>
                    <a:p>
                      <a:endParaRPr lang="pl-PL" sz="1600" b="1" dirty="0" smtClean="0">
                        <a:solidFill>
                          <a:srgbClr val="0070C0"/>
                        </a:solidFill>
                      </a:endParaRPr>
                    </a:p>
                    <a:p>
                      <a:r>
                        <a:rPr lang="pl-PL" sz="1600" dirty="0" smtClean="0"/>
                        <a:t>§ 3.  W wypadku podjęcia postępowania zawieszonego przepis § 2 stosuje się odpowiednio.</a:t>
                      </a:r>
                    </a:p>
                    <a:p>
                      <a:endParaRPr lang="pl-PL" sz="1600" dirty="0" smtClean="0"/>
                    </a:p>
                    <a:p>
                      <a:endParaRPr lang="pl-PL" sz="1600" dirty="0" smtClean="0"/>
                    </a:p>
                    <a:p>
                      <a:endParaRPr lang="pl-PL" sz="1600" dirty="0" smtClean="0"/>
                    </a:p>
                    <a:p>
                      <a:endParaRPr lang="pl-PL" sz="1600" b="1" dirty="0"/>
                    </a:p>
                  </a:txBody>
                  <a:tcPr/>
                </a:tc>
              </a:tr>
            </a:tbl>
          </a:graphicData>
        </a:graphic>
      </p:graphicFrame>
    </p:spTree>
    <p:extLst>
      <p:ext uri="{BB962C8B-B14F-4D97-AF65-F5344CB8AC3E}">
        <p14:creationId xmlns:p14="http://schemas.microsoft.com/office/powerpoint/2010/main" val="40825634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4022" y="163773"/>
            <a:ext cx="11177517" cy="614149"/>
          </a:xfrm>
        </p:spPr>
        <p:txBody>
          <a:bodyPr>
            <a:normAutofit/>
          </a:bodyPr>
          <a:lstStyle/>
          <a:p>
            <a:r>
              <a:rPr lang="pl-PL" sz="2800" b="1" dirty="0" smtClean="0"/>
              <a:t>Zmiana </a:t>
            </a:r>
            <a:r>
              <a:rPr lang="pl-PL" sz="2800" b="1" dirty="0"/>
              <a:t>kwalifikacji prawnej czynu na rozprawie oraz rozszerzenie oskarżenia</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933212150"/>
              </p:ext>
            </p:extLst>
          </p:nvPr>
        </p:nvGraphicFramePr>
        <p:xfrm>
          <a:off x="0" y="874746"/>
          <a:ext cx="12192000" cy="5887720"/>
        </p:xfrm>
        <a:graphic>
          <a:graphicData uri="http://schemas.openxmlformats.org/drawingml/2006/table">
            <a:tbl>
              <a:tblPr firstRow="1" bandRow="1">
                <a:tableStyleId>{5C22544A-7EE6-4342-B048-85BDC9FD1C3A}</a:tableStyleId>
              </a:tblPr>
              <a:tblGrid>
                <a:gridCol w="7050460"/>
                <a:gridCol w="5141540"/>
              </a:tblGrid>
              <a:tr h="370840">
                <a:tc>
                  <a:txBody>
                    <a:bodyPr/>
                    <a:lstStyle/>
                    <a:p>
                      <a:r>
                        <a:rPr lang="pl-PL" dirty="0" smtClean="0"/>
                        <a:t>Zmiany</a:t>
                      </a:r>
                      <a:r>
                        <a:rPr lang="pl-PL" baseline="0" dirty="0" smtClean="0"/>
                        <a:t> zarzutu postawionego w akcie oskarżenia</a:t>
                      </a:r>
                      <a:endParaRPr lang="pl-PL" dirty="0"/>
                    </a:p>
                  </a:txBody>
                  <a:tcPr/>
                </a:tc>
                <a:tc>
                  <a:txBody>
                    <a:bodyPr/>
                    <a:lstStyle/>
                    <a:p>
                      <a:r>
                        <a:rPr lang="pl-PL" dirty="0" smtClean="0"/>
                        <a:t>Rozszerzenie</a:t>
                      </a:r>
                      <a:r>
                        <a:rPr lang="pl-PL" baseline="0" dirty="0" smtClean="0"/>
                        <a:t> oskarżenia</a:t>
                      </a:r>
                      <a:endParaRPr lang="pl-PL" dirty="0"/>
                    </a:p>
                  </a:txBody>
                  <a:tcPr/>
                </a:tc>
              </a:tr>
              <a:tr h="370840">
                <a:tc>
                  <a:txBody>
                    <a:bodyPr/>
                    <a:lstStyle/>
                    <a:p>
                      <a:r>
                        <a:rPr lang="pl-PL" sz="1600" b="1" dirty="0" smtClean="0">
                          <a:solidFill>
                            <a:srgbClr val="0070C0"/>
                          </a:solidFill>
                        </a:rPr>
                        <a:t>art. 399</a:t>
                      </a:r>
                    </a:p>
                    <a:p>
                      <a:r>
                        <a:rPr lang="pl-PL" sz="1600" dirty="0" smtClean="0"/>
                        <a:t>Jeżeli w toku rozprawy okaże się, że </a:t>
                      </a:r>
                      <a:r>
                        <a:rPr lang="pl-PL" sz="1600" b="1" u="sng" dirty="0" smtClean="0"/>
                        <a:t>nie wychodząc poza granice oskarżenia </a:t>
                      </a:r>
                      <a:r>
                        <a:rPr lang="pl-PL" sz="1600" b="1" dirty="0" smtClean="0"/>
                        <a:t>można czyn zakwalifikować według innego przepisu prawnego</a:t>
                      </a:r>
                      <a:r>
                        <a:rPr lang="pl-PL" sz="1600" dirty="0" smtClean="0"/>
                        <a:t>, sąd uprzedza o tym obecne na rozprawie strony.</a:t>
                      </a:r>
                    </a:p>
                    <a:p>
                      <a:r>
                        <a:rPr lang="pl-PL" sz="1600" dirty="0" smtClean="0"/>
                        <a:t>Na wniosek oskarżonego można przerwać rozprawę w celu umożliwienia mu przygotowania się do obrony.</a:t>
                      </a:r>
                    </a:p>
                    <a:p>
                      <a:endParaRPr lang="pl-PL" sz="1600" dirty="0" smtClean="0"/>
                    </a:p>
                    <a:p>
                      <a:r>
                        <a:rPr lang="pl-PL" sz="1500" dirty="0" smtClean="0"/>
                        <a:t>Przedmiotem procesu jest kwestia odpowiedzialności oskarżonego za określony, zarzucony mu przez oskarżyciela czyn zabroniony jako przestępstwo. </a:t>
                      </a:r>
                      <a:r>
                        <a:rPr lang="pl-PL" sz="1500" b="1" dirty="0" smtClean="0"/>
                        <a:t>Przedmiotowe granice procesu zakreśla zatem zdarzenie faktyczne, które oskarżyciel opisuje w akcie oskarżenia w formie zarzutu, podając także naruszony, jego zdaniem, przepis ustawy karnej </a:t>
                      </a:r>
                      <a:r>
                        <a:rPr lang="pl-PL" sz="1500" dirty="0" smtClean="0"/>
                        <a:t>(</a:t>
                      </a:r>
                      <a:r>
                        <a:rPr lang="pl-PL" sz="1500" dirty="0" err="1" smtClean="0"/>
                        <a:t>zob.art</a:t>
                      </a:r>
                      <a:r>
                        <a:rPr lang="pl-PL" sz="1500" dirty="0" smtClean="0"/>
                        <a:t>. 331). </a:t>
                      </a:r>
                      <a:r>
                        <a:rPr lang="pl-PL" sz="1500" b="1" dirty="0" smtClean="0"/>
                        <a:t>Sąd nie jest jednak związany ani samym opisem, ani też kwalifikacją prawną tego czynu podaną przez oskarżyciela</a:t>
                      </a:r>
                      <a:r>
                        <a:rPr lang="pl-PL" sz="1500" dirty="0" smtClean="0"/>
                        <a:t>, o zakresie bowiem oskarżenia nie decydują ani opis czynu, ani jego ujęcie czasowe, ani też zaproponowana aktem oskarżenia kwalifikacja prawna, którą sąd orzekający nie tylko może, ale obowiązany jest zmienić, o ile na to wskazują ustalenia faktyczne, jakich dokonano na podstawie wyników przewodu sądowego. </a:t>
                      </a:r>
                      <a:r>
                        <a:rPr lang="pl-PL" sz="1500" b="1" dirty="0" smtClean="0"/>
                        <a:t>Wiąże go natomiast czyn jako zdarzenie faktyczne i tych granic sąd przekroczyć nie może</a:t>
                      </a:r>
                      <a:r>
                        <a:rPr lang="pl-PL" sz="1500" dirty="0" smtClean="0"/>
                        <a:t>.</a:t>
                      </a:r>
                      <a:r>
                        <a:rPr lang="pl-PL" sz="1500" baseline="0" dirty="0" smtClean="0"/>
                        <a:t> </a:t>
                      </a:r>
                      <a:r>
                        <a:rPr lang="pl-PL" sz="1500" dirty="0" smtClean="0"/>
                        <a:t>Zmiana kwalifikacji prawnej to zaś jedynie zmiana prawnego obrazu tego samego zdarzenia faktycznego, poza granice którego sąd nie wykracza. Obejmuje ona jednak zarówno zmianę przyjętej w akcie oskarżenia kwalifikacji na całkowicie inną, jak i uzupełnienie jej jeszcze o przepis inny niż wskazany w tym akcie. Nie ma natomiast znaczenia, czy ta nowa kwalifikacja ma być surowsza, czy łagodniejsza dla oskarżonego.</a:t>
                      </a:r>
                    </a:p>
                  </a:txBody>
                  <a:tcPr/>
                </a:tc>
                <a:tc>
                  <a:txBody>
                    <a:bodyPr/>
                    <a:lstStyle/>
                    <a:p>
                      <a:r>
                        <a:rPr lang="pl-PL" sz="1600" b="1" dirty="0" smtClean="0">
                          <a:solidFill>
                            <a:srgbClr val="0070C0"/>
                          </a:solidFill>
                        </a:rPr>
                        <a:t>art. 398</a:t>
                      </a:r>
                    </a:p>
                    <a:p>
                      <a:r>
                        <a:rPr lang="pl-PL" sz="1600" dirty="0" smtClean="0"/>
                        <a:t>Jeżeli na podstawie okoliczności, które wyszły na jaw w toku rozprawy, </a:t>
                      </a:r>
                      <a:r>
                        <a:rPr lang="pl-PL" sz="1600" b="1" dirty="0" smtClean="0"/>
                        <a:t>oskarżyciel zarzucił oskarżonemu inny czyn oprócz objętego aktem oskarżenia</a:t>
                      </a:r>
                      <a:r>
                        <a:rPr lang="pl-PL" sz="1600" dirty="0" smtClean="0"/>
                        <a:t>, sąd może </a:t>
                      </a:r>
                      <a:r>
                        <a:rPr lang="pl-PL" sz="1600" dirty="0" smtClean="0">
                          <a:solidFill>
                            <a:srgbClr val="0070C0"/>
                          </a:solidFill>
                        </a:rPr>
                        <a:t>za zgodą oskarżonego</a:t>
                      </a:r>
                      <a:r>
                        <a:rPr lang="pl-PL" sz="1600" dirty="0" smtClean="0"/>
                        <a:t> </a:t>
                      </a:r>
                      <a:r>
                        <a:rPr lang="pl-PL" sz="1600" b="1" dirty="0" smtClean="0"/>
                        <a:t>rozpoznać nowe oskarżenie na tej samej rozprawie</a:t>
                      </a:r>
                      <a:r>
                        <a:rPr lang="pl-PL" sz="1600" dirty="0" smtClean="0"/>
                        <a:t>, </a:t>
                      </a:r>
                      <a:r>
                        <a:rPr lang="pl-PL" sz="1600" b="1" dirty="0" smtClean="0"/>
                        <a:t>chyba że zachodzi konieczność przeprowadzenia postępowania przygotowawczego </a:t>
                      </a:r>
                      <a:r>
                        <a:rPr lang="pl-PL" sz="1600" dirty="0" smtClean="0"/>
                        <a:t>co do nowego czynu.</a:t>
                      </a:r>
                    </a:p>
                    <a:p>
                      <a:r>
                        <a:rPr lang="pl-PL" sz="1600" dirty="0" smtClean="0"/>
                        <a:t>W razie odroczenia rozprawy oskarżyciel wnosi nowy lub dodatkowy akt oskarżenia.</a:t>
                      </a:r>
                    </a:p>
                    <a:p>
                      <a:endParaRPr lang="pl-PL" sz="1600" dirty="0" smtClean="0"/>
                    </a:p>
                    <a:p>
                      <a:r>
                        <a:rPr lang="pl-PL" sz="1500" dirty="0" smtClean="0"/>
                        <a:t>Rozszerzenie oskarżenia jest dopuszczalne jedynie wówczas, gdy nowy zarzut postawiony zostanie na podstawie </a:t>
                      </a:r>
                      <a:r>
                        <a:rPr lang="pl-PL" sz="1500" b="1" dirty="0" smtClean="0"/>
                        <a:t>okoliczności, które wyszły na jaw dopiero w toku rozprawy</a:t>
                      </a:r>
                      <a:r>
                        <a:rPr lang="pl-PL" sz="1500" dirty="0" smtClean="0"/>
                        <a:t>. Jeżeli więc były one uprzednio znane, ale obecnie oskarżyciel inaczej je ocenił, dopatrując się dopiero teraz możliwości sformułowania nowego zarzutu - nie ma podstaw do stosowania art. 398. Zarzut musi być przy tym postawiony "oprócz" czynu zarzuconego w akcie oskarżenia; nie chodzi więc ani o modyfikację zarzutu sformułowanego w akcie oskarżenia, ani też o zastąpienie tamtego zarzutu nowym. Zarzucany ma być tu inny czyn, a więc czyn nowy w znaczeniu odmiennego zdarzenia faktycznego niż to, o którym mowa w akcie oskarżenia.</a:t>
                      </a:r>
                    </a:p>
                  </a:txBody>
                  <a:tcPr/>
                </a:tc>
              </a:tr>
            </a:tbl>
          </a:graphicData>
        </a:graphic>
      </p:graphicFrame>
    </p:spTree>
    <p:extLst>
      <p:ext uri="{BB962C8B-B14F-4D97-AF65-F5344CB8AC3E}">
        <p14:creationId xmlns:p14="http://schemas.microsoft.com/office/powerpoint/2010/main" val="4253315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C. Głosy stron</a:t>
            </a:r>
            <a:endParaRPr lang="pl-PL" b="1" dirty="0"/>
          </a:p>
        </p:txBody>
      </p:sp>
      <p:sp>
        <p:nvSpPr>
          <p:cNvPr id="3" name="Symbol zastępczy zawartości 2"/>
          <p:cNvSpPr>
            <a:spLocks noGrp="1"/>
          </p:cNvSpPr>
          <p:nvPr>
            <p:ph idx="1"/>
          </p:nvPr>
        </p:nvSpPr>
        <p:spPr>
          <a:xfrm>
            <a:off x="0" y="1845734"/>
            <a:ext cx="12191999" cy="4527770"/>
          </a:xfrm>
        </p:spPr>
        <p:txBody>
          <a:bodyPr>
            <a:normAutofit fontScale="92500" lnSpcReduction="20000"/>
          </a:bodyPr>
          <a:lstStyle/>
          <a:p>
            <a:r>
              <a:rPr lang="pl-PL" sz="1800" dirty="0" smtClean="0"/>
              <a:t>art. 406</a:t>
            </a:r>
          </a:p>
          <a:p>
            <a:r>
              <a:rPr lang="pl-PL" sz="1800" b="1" dirty="0" smtClean="0"/>
              <a:t>Po </a:t>
            </a:r>
            <a:r>
              <a:rPr lang="pl-PL" sz="1800" b="1" dirty="0"/>
              <a:t>zamknięciu przewodu sądowego przewodniczący udziela głosu</a:t>
            </a:r>
            <a:r>
              <a:rPr lang="pl-PL" sz="1800" dirty="0"/>
              <a:t> stronom, ich przedstawicielom oraz w miarę potrzeby przedstawicielowi społecznemu, który przemawia przed obrońcą i oskarżonym. Głos zabierają w następującej kolejności: oskarżyciel publiczny, oskarżyciel posiłkowy, oskarżyciel prywatny, obrońca oskarżonego i oskarżony.</a:t>
            </a:r>
          </a:p>
          <a:p>
            <a:r>
              <a:rPr lang="pl-PL" sz="1800" dirty="0" smtClean="0"/>
              <a:t>Jeżeli </a:t>
            </a:r>
            <a:r>
              <a:rPr lang="pl-PL" sz="1800" dirty="0"/>
              <a:t>oskarżyciel ponownie zabiera głos, należy również udzielić głosu obrońcy i </a:t>
            </a:r>
            <a:r>
              <a:rPr lang="pl-PL" sz="1800" dirty="0" smtClean="0"/>
              <a:t>oskarżonemu (tzw. replika)</a:t>
            </a:r>
          </a:p>
          <a:p>
            <a:pPr>
              <a:buFont typeface="Wingdings" panose="05000000000000000000" pitchFamily="2" charset="2"/>
              <a:buChar char="Ø"/>
            </a:pPr>
            <a:r>
              <a:rPr lang="pl-PL" sz="1800" dirty="0"/>
              <a:t>Głosy stron to ich końcowe wypowiedzi, których adresatem jest przede wszystkim sąd, ale także pozostałe strony, a uwzględniając aspekty wychowawcze rozprawy i rolę poszczególnych stron oraz ich przedstawicieli - również publiczność. Celem tej instytucji jest zaprezentowanie przez strony (i ich przedstawicieli procesowych) własnej analizy i oceny dowodów przeprowadzonych w toku przewodu sądowego, prezentacja własnej argumentacji prawnej oraz wniosków co do rozstrzygnięcia w przedmiocie procesu</a:t>
            </a:r>
            <a:r>
              <a:rPr lang="pl-PL" sz="1800" dirty="0" smtClean="0"/>
              <a:t>.</a:t>
            </a:r>
          </a:p>
          <a:p>
            <a:pPr>
              <a:buFont typeface="Wingdings" panose="05000000000000000000" pitchFamily="2" charset="2"/>
              <a:buChar char="Ø"/>
            </a:pPr>
            <a:r>
              <a:rPr lang="pl-PL" sz="1800" dirty="0"/>
              <a:t>Przedmiotem głosów stron ma być ich stanowisko odnośnie do przeprowadzonego przewodu sądowego, rangi poszczególnych dowodów, zastrzeżeń co do ich wiarygodności, rozbieżności między depozycjami poszczególnych osobowych źródeł dowodowych czy między nimi a dowodami rzeczowymi oraz przedstawienie w związku z tym wniosków co do rozstrzygnięcia w kwestii odpowiedzialności, a w razie wnoszenia o skazanie także odnośnie do rodzaju i rozmiaru kar oraz środków karnych, zawieszenia wykonania kary, okresu próby takiego zawieszenia itd. Nie ma też przeszkód, aby wystąpić w ramach tych głosów z wnioskami dowodowymi, które w razie uwzględnienia będą prowadziły do konieczności wznowienia przez sąd przewodu sądowego.</a:t>
            </a:r>
            <a:endParaRPr lang="pl-PL" sz="1800" dirty="0" smtClean="0"/>
          </a:p>
          <a:p>
            <a:pPr>
              <a:buFont typeface="Wingdings" panose="05000000000000000000" pitchFamily="2" charset="2"/>
              <a:buChar char="Ø"/>
            </a:pPr>
            <a:r>
              <a:rPr lang="pl-PL" sz="1800" dirty="0" smtClean="0"/>
              <a:t>Reguła tzw</a:t>
            </a:r>
            <a:r>
              <a:rPr lang="pl-PL" sz="1800" dirty="0"/>
              <a:t>. ostatniego słowa oskarżonego, będącą przejawem zasady </a:t>
            </a:r>
            <a:r>
              <a:rPr lang="pl-PL" sz="1800" i="1" dirty="0" err="1" smtClean="0"/>
              <a:t>favor</a:t>
            </a:r>
            <a:r>
              <a:rPr lang="pl-PL" sz="1800" i="1" dirty="0" smtClean="0"/>
              <a:t> </a:t>
            </a:r>
            <a:r>
              <a:rPr lang="pl-PL" sz="1800" i="1" dirty="0" err="1" smtClean="0"/>
              <a:t>defensionis</a:t>
            </a:r>
            <a:r>
              <a:rPr lang="pl-PL" sz="1800" i="1" dirty="0" smtClean="0"/>
              <a:t> </a:t>
            </a:r>
            <a:r>
              <a:rPr lang="pl-PL" sz="1800" dirty="0" smtClean="0"/>
              <a:t>- oskarżony </a:t>
            </a:r>
            <a:r>
              <a:rPr lang="pl-PL" sz="1800" dirty="0"/>
              <a:t>zabiera zawsze głos na końcu oraz że jego obrońcy i jemu samemu służy zawsze prawo do repliki, gdy po </a:t>
            </a:r>
            <a:r>
              <a:rPr lang="pl-PL" sz="1800" dirty="0" smtClean="0"/>
              <a:t>wystąpieniach </a:t>
            </a:r>
            <a:r>
              <a:rPr lang="pl-PL" sz="1800" dirty="0"/>
              <a:t>stron oskarżyciel </a:t>
            </a:r>
            <a:r>
              <a:rPr lang="pl-PL" sz="1800" dirty="0" smtClean="0"/>
              <a:t>ponownie zabiera głos</a:t>
            </a:r>
          </a:p>
          <a:p>
            <a:endParaRPr lang="pl-PL" dirty="0"/>
          </a:p>
        </p:txBody>
      </p:sp>
    </p:spTree>
    <p:extLst>
      <p:ext uri="{BB962C8B-B14F-4D97-AF65-F5344CB8AC3E}">
        <p14:creationId xmlns:p14="http://schemas.microsoft.com/office/powerpoint/2010/main" val="36077772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Wyrokowanie</a:t>
            </a:r>
            <a:endParaRPr lang="pl-PL" b="1" dirty="0"/>
          </a:p>
        </p:txBody>
      </p:sp>
      <p:sp>
        <p:nvSpPr>
          <p:cNvPr id="3" name="Symbol zastępczy zawartości 2"/>
          <p:cNvSpPr>
            <a:spLocks noGrp="1"/>
          </p:cNvSpPr>
          <p:nvPr>
            <p:ph idx="1"/>
          </p:nvPr>
        </p:nvSpPr>
        <p:spPr/>
        <p:txBody>
          <a:bodyPr>
            <a:normAutofit/>
          </a:bodyPr>
          <a:lstStyle/>
          <a:p>
            <a:r>
              <a:rPr lang="pl-PL" sz="2400" dirty="0" smtClean="0"/>
              <a:t>W wyrokowaniu widoczne są cztery </a:t>
            </a:r>
            <a:r>
              <a:rPr lang="pl-PL" sz="2400" dirty="0" err="1" smtClean="0"/>
              <a:t>podfazy</a:t>
            </a:r>
            <a:r>
              <a:rPr lang="pl-PL" sz="2400" dirty="0" smtClean="0"/>
              <a:t>:</a:t>
            </a:r>
          </a:p>
          <a:p>
            <a:endParaRPr lang="pl-PL" sz="2400" dirty="0" smtClean="0"/>
          </a:p>
          <a:p>
            <a:pPr marL="457200" indent="-457200">
              <a:buFont typeface="+mj-lt"/>
              <a:buAutoNum type="arabicPeriod"/>
            </a:pPr>
            <a:r>
              <a:rPr lang="pl-PL" sz="2400" b="1" dirty="0" smtClean="0"/>
              <a:t>Narada nad wyrokiem</a:t>
            </a:r>
          </a:p>
          <a:p>
            <a:pPr marL="0" indent="0">
              <a:buNone/>
            </a:pPr>
            <a:r>
              <a:rPr lang="pl-PL" sz="2400" dirty="0"/>
              <a:t>Sąd przystępuje </a:t>
            </a:r>
            <a:r>
              <a:rPr lang="pl-PL" sz="2400" dirty="0" smtClean="0"/>
              <a:t>do niej niezwłocznie po </a:t>
            </a:r>
            <a:r>
              <a:rPr lang="pl-PL" sz="2400" dirty="0"/>
              <a:t>wysłuchaniu głosów </a:t>
            </a:r>
            <a:r>
              <a:rPr lang="pl-PL" sz="2400" dirty="0" smtClean="0"/>
              <a:t>stron (art. 408)</a:t>
            </a:r>
          </a:p>
          <a:p>
            <a:pPr marL="457200" indent="-457200">
              <a:buFont typeface="+mj-lt"/>
              <a:buAutoNum type="arabicPeriod" startAt="2"/>
            </a:pPr>
            <a:r>
              <a:rPr lang="pl-PL" sz="2400" b="1" dirty="0" smtClean="0"/>
              <a:t>Głosowanie</a:t>
            </a:r>
          </a:p>
          <a:p>
            <a:pPr marL="457200" indent="-457200">
              <a:buFont typeface="+mj-lt"/>
              <a:buAutoNum type="arabicPeriod" startAt="2"/>
            </a:pPr>
            <a:r>
              <a:rPr lang="pl-PL" sz="2400" b="1" dirty="0" smtClean="0"/>
              <a:t>Sporządzenie wyroku</a:t>
            </a:r>
          </a:p>
          <a:p>
            <a:pPr marL="457200" indent="-457200">
              <a:buFont typeface="+mj-lt"/>
              <a:buAutoNum type="arabicPeriod" startAt="2"/>
            </a:pPr>
            <a:r>
              <a:rPr lang="pl-PL" sz="2400" b="1" dirty="0" smtClean="0"/>
              <a:t>Promulgacja wyroku</a:t>
            </a:r>
            <a:endParaRPr lang="pl-PL" sz="2400" b="1" dirty="0"/>
          </a:p>
        </p:txBody>
      </p:sp>
    </p:spTree>
    <p:extLst>
      <p:ext uri="{BB962C8B-B14F-4D97-AF65-F5344CB8AC3E}">
        <p14:creationId xmlns:p14="http://schemas.microsoft.com/office/powerpoint/2010/main" val="21493799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55344" y="147697"/>
            <a:ext cx="9343918" cy="1285318"/>
          </a:xfrm>
        </p:spPr>
        <p:txBody>
          <a:bodyPr>
            <a:normAutofit/>
          </a:bodyPr>
          <a:lstStyle/>
          <a:p>
            <a:r>
              <a:rPr lang="pl-PL" sz="4000" b="1" dirty="0" smtClean="0"/>
              <a:t>Narada i głosowanie</a:t>
            </a:r>
            <a:r>
              <a:rPr lang="pl-PL" sz="4000" b="1" dirty="0"/>
              <a:t/>
            </a:r>
            <a:br>
              <a:rPr lang="pl-PL" sz="4000" b="1" dirty="0"/>
            </a:br>
            <a:r>
              <a:rPr lang="pl-PL" sz="2800" b="1" dirty="0"/>
              <a:t>zasady obliczania większości głosów</a:t>
            </a:r>
          </a:p>
        </p:txBody>
      </p:sp>
      <p:sp>
        <p:nvSpPr>
          <p:cNvPr id="3" name="Symbol zastępczy zawartości 2"/>
          <p:cNvSpPr>
            <a:spLocks noGrp="1"/>
          </p:cNvSpPr>
          <p:nvPr>
            <p:ph idx="1"/>
          </p:nvPr>
        </p:nvSpPr>
        <p:spPr>
          <a:xfrm>
            <a:off x="204716" y="1433015"/>
            <a:ext cx="11300346" cy="5184576"/>
          </a:xfrm>
        </p:spPr>
        <p:txBody>
          <a:bodyPr>
            <a:normAutofit lnSpcReduction="10000"/>
          </a:bodyPr>
          <a:lstStyle/>
          <a:p>
            <a:pPr>
              <a:buFont typeface="Wingdings" panose="05000000000000000000" pitchFamily="2" charset="2"/>
              <a:buChar char="Ø"/>
            </a:pPr>
            <a:endParaRPr lang="pl-PL" sz="1600" dirty="0" smtClean="0">
              <a:solidFill>
                <a:schemeClr val="tx1">
                  <a:lumMod val="75000"/>
                  <a:lumOff val="25000"/>
                </a:schemeClr>
              </a:solidFill>
            </a:endParaRPr>
          </a:p>
          <a:p>
            <a:pPr>
              <a:buFont typeface="Wingdings" panose="05000000000000000000" pitchFamily="2" charset="2"/>
              <a:buChar char="Ø"/>
            </a:pPr>
            <a:r>
              <a:rPr lang="pl-PL" sz="1800" dirty="0"/>
              <a:t>Przebieg narady i głosowania nad orzeczeniem jest tajny, a zwolnienie od zachowania w tym względzie tajemnicy nie jest </a:t>
            </a:r>
            <a:r>
              <a:rPr lang="pl-PL" sz="1800" dirty="0" smtClean="0"/>
              <a:t>dopuszczalne (art. 108)</a:t>
            </a:r>
            <a:endParaRPr lang="pl-PL" sz="1800" dirty="0"/>
          </a:p>
          <a:p>
            <a:pPr>
              <a:buFont typeface="Wingdings" panose="05000000000000000000" pitchFamily="2" charset="2"/>
              <a:buChar char="Ø"/>
            </a:pPr>
            <a:r>
              <a:rPr lang="pl-PL" sz="1800" dirty="0" smtClean="0">
                <a:solidFill>
                  <a:schemeClr val="tx1">
                    <a:lumMod val="75000"/>
                    <a:lumOff val="25000"/>
                  </a:schemeClr>
                </a:solidFill>
              </a:rPr>
              <a:t>narada </a:t>
            </a:r>
            <a:r>
              <a:rPr lang="pl-PL" sz="1800" dirty="0">
                <a:solidFill>
                  <a:schemeClr val="tx1">
                    <a:lumMod val="75000"/>
                    <a:lumOff val="25000"/>
                  </a:schemeClr>
                </a:solidFill>
              </a:rPr>
              <a:t>i głosowanie nad wyrokiem odbywają się osobno co do </a:t>
            </a:r>
            <a:r>
              <a:rPr lang="pl-PL" sz="1800" dirty="0"/>
              <a:t>winy i kwalifikacji prawnej czynu, co do kary, co do środków karnych, co do przepadku, co do środków kompensacyjnych oraz co do pozostałych kwestii </a:t>
            </a:r>
            <a:r>
              <a:rPr lang="pl-PL" sz="1800" dirty="0">
                <a:solidFill>
                  <a:schemeClr val="tx1">
                    <a:lumMod val="75000"/>
                    <a:lumOff val="25000"/>
                  </a:schemeClr>
                </a:solidFill>
              </a:rPr>
              <a:t>- art. 110</a:t>
            </a:r>
          </a:p>
          <a:p>
            <a:pPr>
              <a:buFont typeface="Wingdings" panose="05000000000000000000" pitchFamily="2" charset="2"/>
              <a:buChar char="Ø"/>
            </a:pPr>
            <a:r>
              <a:rPr lang="pl-PL" sz="1800" b="1" dirty="0">
                <a:solidFill>
                  <a:schemeClr val="tx1">
                    <a:lumMod val="75000"/>
                    <a:lumOff val="25000"/>
                  </a:schemeClr>
                </a:solidFill>
              </a:rPr>
              <a:t>Zasadą jest, że orzeczenia zapadają większością głosów </a:t>
            </a:r>
            <a:r>
              <a:rPr lang="pl-PL" sz="1800" dirty="0">
                <a:solidFill>
                  <a:schemeClr val="tx1">
                    <a:lumMod val="75000"/>
                    <a:lumOff val="25000"/>
                  </a:schemeClr>
                </a:solidFill>
              </a:rPr>
              <a:t>(art. 111 § 1). Wymagana jest </a:t>
            </a:r>
            <a:r>
              <a:rPr lang="pl-PL" sz="1800" b="1" dirty="0">
                <a:solidFill>
                  <a:schemeClr val="tx1">
                    <a:lumMod val="75000"/>
                    <a:lumOff val="25000"/>
                  </a:schemeClr>
                </a:solidFill>
              </a:rPr>
              <a:t>większość zwykła</a:t>
            </a:r>
            <a:r>
              <a:rPr lang="pl-PL" sz="1800" dirty="0">
                <a:solidFill>
                  <a:schemeClr val="tx1">
                    <a:lumMod val="75000"/>
                    <a:lumOff val="25000"/>
                  </a:schemeClr>
                </a:solidFill>
              </a:rPr>
              <a:t>, a nie kwalifikowana</a:t>
            </a:r>
          </a:p>
          <a:p>
            <a:pPr>
              <a:buFont typeface="Wingdings" panose="05000000000000000000" pitchFamily="2" charset="2"/>
              <a:buChar char="Ø"/>
            </a:pPr>
            <a:r>
              <a:rPr lang="pl-PL" sz="1800" dirty="0">
                <a:solidFill>
                  <a:schemeClr val="tx1">
                    <a:lumMod val="75000"/>
                    <a:lumOff val="25000"/>
                  </a:schemeClr>
                </a:solidFill>
              </a:rPr>
              <a:t>W razie gdy zdania podzielą się w taki sposób, że żadne z nich nie uzyska większości, należy zastosować zgodnie z art. 111 § 2 </a:t>
            </a:r>
            <a:r>
              <a:rPr lang="pl-PL" sz="1800" b="1" dirty="0">
                <a:solidFill>
                  <a:schemeClr val="tx1">
                    <a:lumMod val="75000"/>
                    <a:lumOff val="25000"/>
                  </a:schemeClr>
                </a:solidFill>
              </a:rPr>
              <a:t>system tworzenia tzw. większości sztucznej. </a:t>
            </a:r>
            <a:r>
              <a:rPr lang="pl-PL" sz="1800" b="1" dirty="0">
                <a:solidFill>
                  <a:srgbClr val="0070C0"/>
                </a:solidFill>
              </a:rPr>
              <a:t>Należy wówczas zdanie najmniej korzystne dla oskarżonego przyłączyć do zdania najbardziej doń zbliżonego, aż do uzyskania większości</a:t>
            </a:r>
            <a:r>
              <a:rPr lang="pl-PL" sz="1800" b="1" dirty="0">
                <a:solidFill>
                  <a:schemeClr val="tx1">
                    <a:lumMod val="75000"/>
                    <a:lumOff val="25000"/>
                  </a:schemeClr>
                </a:solidFill>
              </a:rPr>
              <a:t>. </a:t>
            </a:r>
            <a:r>
              <a:rPr lang="pl-PL" sz="1800" dirty="0">
                <a:solidFill>
                  <a:schemeClr val="tx1">
                    <a:lumMod val="75000"/>
                    <a:lumOff val="25000"/>
                  </a:schemeClr>
                </a:solidFill>
              </a:rPr>
              <a:t>W składzie 5-osobowym </a:t>
            </a:r>
            <a:r>
              <a:rPr lang="pl-PL" sz="1800" dirty="0" smtClean="0">
                <a:solidFill>
                  <a:schemeClr val="tx1">
                    <a:lumMod val="75000"/>
                    <a:lumOff val="25000"/>
                  </a:schemeClr>
                </a:solidFill>
              </a:rPr>
              <a:t>konieczne </a:t>
            </a:r>
            <a:r>
              <a:rPr lang="pl-PL" sz="1800" dirty="0">
                <a:solidFill>
                  <a:schemeClr val="tx1">
                    <a:lumMod val="75000"/>
                    <a:lumOff val="25000"/>
                  </a:schemeClr>
                </a:solidFill>
              </a:rPr>
              <a:t>może być przyłączenie kilku głosów, aż zostanie uzyskana większość.</a:t>
            </a:r>
          </a:p>
          <a:p>
            <a:pPr>
              <a:buFont typeface="Wingdings" panose="05000000000000000000" pitchFamily="2" charset="2"/>
              <a:buChar char="Ø"/>
            </a:pPr>
            <a:r>
              <a:rPr lang="pl-PL" sz="1800" dirty="0">
                <a:solidFill>
                  <a:schemeClr val="tx1">
                    <a:lumMod val="75000"/>
                    <a:lumOff val="25000"/>
                  </a:schemeClr>
                </a:solidFill>
              </a:rPr>
              <a:t>Niekiedy może okazać się trudne do jednoznacznego stwierdzenia, które ze stanowisk prezentowanych przez członków składu orzekającego jest bardziej, a które mniej korzystne dla oskarżonego. W takiej sytuacji przewodniczący zgodnie z art. 109 § 1 powinien poddać tę kwestię pod głosowanie</a:t>
            </a:r>
          </a:p>
          <a:p>
            <a:pPr>
              <a:buFont typeface="Wingdings" panose="05000000000000000000" pitchFamily="2" charset="2"/>
              <a:buChar char="Ø"/>
            </a:pPr>
            <a:r>
              <a:rPr lang="pl-PL" sz="1800" dirty="0">
                <a:solidFill>
                  <a:schemeClr val="tx1">
                    <a:lumMod val="75000"/>
                    <a:lumOff val="25000"/>
                  </a:schemeClr>
                </a:solidFill>
              </a:rPr>
              <a:t>Sędzia, który głosował przeciwko uznaniu oskarżonego za winnego, może wstrzymać się od głosowania nad dalszymi kwestiami; wówczas głos tego sędziego przyłącza się do zdania najprzychylniejszego dla oskarżonego (art. 112)</a:t>
            </a:r>
          </a:p>
          <a:p>
            <a:pPr>
              <a:buFont typeface="Wingdings" panose="05000000000000000000" pitchFamily="2" charset="2"/>
              <a:buChar char="Ø"/>
            </a:pPr>
            <a:r>
              <a:rPr lang="pl-PL" sz="1800" dirty="0">
                <a:solidFill>
                  <a:schemeClr val="tx1">
                    <a:lumMod val="75000"/>
                    <a:lumOff val="25000"/>
                  </a:schemeClr>
                </a:solidFill>
              </a:rPr>
              <a:t> </a:t>
            </a:r>
            <a:r>
              <a:rPr lang="pl-PL" sz="1800" b="1" dirty="0">
                <a:solidFill>
                  <a:schemeClr val="tx1">
                    <a:lumMod val="75000"/>
                    <a:lumOff val="25000"/>
                  </a:schemeClr>
                </a:solidFill>
              </a:rPr>
              <a:t>Naruszenie zasady większości głosów stanowi bezwzględną przyczynę odwoławczą określoną w art. 439 § 1 pkt 6</a:t>
            </a:r>
          </a:p>
        </p:txBody>
      </p:sp>
    </p:spTree>
    <p:extLst>
      <p:ext uri="{BB962C8B-B14F-4D97-AF65-F5344CB8AC3E}">
        <p14:creationId xmlns:p14="http://schemas.microsoft.com/office/powerpoint/2010/main" val="10251035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zaokrąglony 1"/>
          <p:cNvSpPr/>
          <p:nvPr/>
        </p:nvSpPr>
        <p:spPr>
          <a:xfrm>
            <a:off x="462826" y="4631019"/>
            <a:ext cx="2520280" cy="158417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pl-PL" sz="1200" b="1" dirty="0">
                <a:solidFill>
                  <a:prstClr val="black"/>
                </a:solidFill>
              </a:rPr>
              <a:t>Legenda:</a:t>
            </a:r>
          </a:p>
          <a:p>
            <a:r>
              <a:rPr lang="pl-PL" sz="1200" dirty="0">
                <a:solidFill>
                  <a:prstClr val="black"/>
                </a:solidFill>
              </a:rPr>
              <a:t>Ł – ławnik</a:t>
            </a:r>
          </a:p>
          <a:p>
            <a:r>
              <a:rPr lang="pl-PL" sz="1200" dirty="0">
                <a:solidFill>
                  <a:prstClr val="black"/>
                </a:solidFill>
              </a:rPr>
              <a:t>S – sędzia</a:t>
            </a:r>
          </a:p>
          <a:p>
            <a:r>
              <a:rPr lang="pl-PL" sz="1200" dirty="0">
                <a:solidFill>
                  <a:prstClr val="black"/>
                </a:solidFill>
              </a:rPr>
              <a:t>W – głos za uznaniem winy</a:t>
            </a:r>
          </a:p>
          <a:p>
            <a:r>
              <a:rPr lang="pl-PL" sz="1200" dirty="0">
                <a:solidFill>
                  <a:prstClr val="black"/>
                </a:solidFill>
              </a:rPr>
              <a:t>10 – proponowana kara pozbawienia wolności</a:t>
            </a:r>
          </a:p>
          <a:p>
            <a:r>
              <a:rPr lang="pl-PL" sz="1200" dirty="0">
                <a:solidFill>
                  <a:prstClr val="black"/>
                </a:solidFill>
              </a:rPr>
              <a:t>N – głos za uniewinnieniem</a:t>
            </a:r>
          </a:p>
        </p:txBody>
      </p:sp>
      <p:sp>
        <p:nvSpPr>
          <p:cNvPr id="19" name="pole tekstowe 18"/>
          <p:cNvSpPr txBox="1"/>
          <p:nvPr/>
        </p:nvSpPr>
        <p:spPr>
          <a:xfrm>
            <a:off x="2567608" y="508030"/>
            <a:ext cx="325730" cy="369332"/>
          </a:xfrm>
          <a:prstGeom prst="rect">
            <a:avLst/>
          </a:prstGeom>
          <a:noFill/>
        </p:spPr>
        <p:txBody>
          <a:bodyPr wrap="none" rtlCol="0">
            <a:spAutoFit/>
          </a:bodyPr>
          <a:lstStyle/>
          <a:p>
            <a:r>
              <a:rPr lang="pl-PL" dirty="0">
                <a:solidFill>
                  <a:prstClr val="black"/>
                </a:solidFill>
              </a:rPr>
              <a:t>Ł</a:t>
            </a:r>
          </a:p>
        </p:txBody>
      </p:sp>
      <p:sp>
        <p:nvSpPr>
          <p:cNvPr id="20" name="pole tekstowe 19"/>
          <p:cNvSpPr txBox="1"/>
          <p:nvPr/>
        </p:nvSpPr>
        <p:spPr>
          <a:xfrm>
            <a:off x="3834639" y="537290"/>
            <a:ext cx="325730" cy="369332"/>
          </a:xfrm>
          <a:prstGeom prst="rect">
            <a:avLst/>
          </a:prstGeom>
          <a:noFill/>
        </p:spPr>
        <p:txBody>
          <a:bodyPr wrap="none" rtlCol="0">
            <a:spAutoFit/>
          </a:bodyPr>
          <a:lstStyle/>
          <a:p>
            <a:r>
              <a:rPr lang="pl-PL" dirty="0">
                <a:solidFill>
                  <a:prstClr val="black"/>
                </a:solidFill>
              </a:rPr>
              <a:t>Ł</a:t>
            </a:r>
          </a:p>
        </p:txBody>
      </p:sp>
      <p:sp>
        <p:nvSpPr>
          <p:cNvPr id="21" name="pole tekstowe 20"/>
          <p:cNvSpPr txBox="1"/>
          <p:nvPr/>
        </p:nvSpPr>
        <p:spPr>
          <a:xfrm>
            <a:off x="5231904" y="540356"/>
            <a:ext cx="306494" cy="369332"/>
          </a:xfrm>
          <a:prstGeom prst="rect">
            <a:avLst/>
          </a:prstGeom>
          <a:noFill/>
        </p:spPr>
        <p:txBody>
          <a:bodyPr wrap="none" rtlCol="0">
            <a:spAutoFit/>
          </a:bodyPr>
          <a:lstStyle/>
          <a:p>
            <a:r>
              <a:rPr lang="pl-PL" dirty="0">
                <a:solidFill>
                  <a:prstClr val="black"/>
                </a:solidFill>
              </a:rPr>
              <a:t>S</a:t>
            </a:r>
          </a:p>
        </p:txBody>
      </p:sp>
      <p:sp>
        <p:nvSpPr>
          <p:cNvPr id="22" name="pole tekstowe 21"/>
          <p:cNvSpPr txBox="1"/>
          <p:nvPr/>
        </p:nvSpPr>
        <p:spPr>
          <a:xfrm>
            <a:off x="6744072" y="537290"/>
            <a:ext cx="306494" cy="369332"/>
          </a:xfrm>
          <a:prstGeom prst="rect">
            <a:avLst/>
          </a:prstGeom>
          <a:noFill/>
        </p:spPr>
        <p:txBody>
          <a:bodyPr wrap="none" rtlCol="0">
            <a:spAutoFit/>
          </a:bodyPr>
          <a:lstStyle/>
          <a:p>
            <a:r>
              <a:rPr lang="pl-PL" dirty="0">
                <a:solidFill>
                  <a:prstClr val="black"/>
                </a:solidFill>
              </a:rPr>
              <a:t>S</a:t>
            </a:r>
          </a:p>
        </p:txBody>
      </p:sp>
      <p:sp>
        <p:nvSpPr>
          <p:cNvPr id="23" name="pole tekstowe 22"/>
          <p:cNvSpPr txBox="1"/>
          <p:nvPr/>
        </p:nvSpPr>
        <p:spPr>
          <a:xfrm>
            <a:off x="8316912" y="540326"/>
            <a:ext cx="325730" cy="369332"/>
          </a:xfrm>
          <a:prstGeom prst="rect">
            <a:avLst/>
          </a:prstGeom>
          <a:noFill/>
        </p:spPr>
        <p:txBody>
          <a:bodyPr wrap="none" rtlCol="0">
            <a:spAutoFit/>
          </a:bodyPr>
          <a:lstStyle/>
          <a:p>
            <a:r>
              <a:rPr lang="pl-PL" dirty="0">
                <a:solidFill>
                  <a:prstClr val="black"/>
                </a:solidFill>
              </a:rPr>
              <a:t>Ł</a:t>
            </a:r>
          </a:p>
        </p:txBody>
      </p:sp>
      <p:sp>
        <p:nvSpPr>
          <p:cNvPr id="24" name="pole tekstowe 23"/>
          <p:cNvSpPr txBox="1"/>
          <p:nvPr/>
        </p:nvSpPr>
        <p:spPr>
          <a:xfrm>
            <a:off x="3789755" y="1516142"/>
            <a:ext cx="415498" cy="369332"/>
          </a:xfrm>
          <a:prstGeom prst="rect">
            <a:avLst/>
          </a:prstGeom>
          <a:noFill/>
        </p:spPr>
        <p:txBody>
          <a:bodyPr wrap="none" rtlCol="0">
            <a:spAutoFit/>
          </a:bodyPr>
          <a:lstStyle/>
          <a:p>
            <a:r>
              <a:rPr lang="pl-PL" dirty="0">
                <a:solidFill>
                  <a:prstClr val="black"/>
                </a:solidFill>
              </a:rPr>
              <a:t>W</a:t>
            </a:r>
          </a:p>
        </p:txBody>
      </p:sp>
      <p:sp>
        <p:nvSpPr>
          <p:cNvPr id="25" name="pole tekstowe 24"/>
          <p:cNvSpPr txBox="1"/>
          <p:nvPr/>
        </p:nvSpPr>
        <p:spPr>
          <a:xfrm>
            <a:off x="2567608" y="1516142"/>
            <a:ext cx="415498" cy="369332"/>
          </a:xfrm>
          <a:prstGeom prst="rect">
            <a:avLst/>
          </a:prstGeom>
          <a:noFill/>
        </p:spPr>
        <p:txBody>
          <a:bodyPr wrap="none" rtlCol="0">
            <a:spAutoFit/>
          </a:bodyPr>
          <a:lstStyle/>
          <a:p>
            <a:r>
              <a:rPr lang="pl-PL" dirty="0">
                <a:solidFill>
                  <a:prstClr val="black"/>
                </a:solidFill>
              </a:rPr>
              <a:t>W</a:t>
            </a:r>
          </a:p>
        </p:txBody>
      </p:sp>
      <p:sp>
        <p:nvSpPr>
          <p:cNvPr id="26" name="pole tekstowe 25"/>
          <p:cNvSpPr txBox="1"/>
          <p:nvPr/>
        </p:nvSpPr>
        <p:spPr>
          <a:xfrm>
            <a:off x="5231904" y="1516142"/>
            <a:ext cx="415498" cy="369332"/>
          </a:xfrm>
          <a:prstGeom prst="rect">
            <a:avLst/>
          </a:prstGeom>
          <a:noFill/>
        </p:spPr>
        <p:txBody>
          <a:bodyPr wrap="none" rtlCol="0">
            <a:spAutoFit/>
          </a:bodyPr>
          <a:lstStyle/>
          <a:p>
            <a:r>
              <a:rPr lang="pl-PL" dirty="0">
                <a:solidFill>
                  <a:prstClr val="black"/>
                </a:solidFill>
              </a:rPr>
              <a:t>W</a:t>
            </a:r>
          </a:p>
        </p:txBody>
      </p:sp>
      <p:sp>
        <p:nvSpPr>
          <p:cNvPr id="27" name="pole tekstowe 26"/>
          <p:cNvSpPr txBox="1"/>
          <p:nvPr/>
        </p:nvSpPr>
        <p:spPr>
          <a:xfrm>
            <a:off x="6689570" y="1516142"/>
            <a:ext cx="415498" cy="369332"/>
          </a:xfrm>
          <a:prstGeom prst="rect">
            <a:avLst/>
          </a:prstGeom>
          <a:noFill/>
        </p:spPr>
        <p:txBody>
          <a:bodyPr wrap="none" rtlCol="0">
            <a:spAutoFit/>
          </a:bodyPr>
          <a:lstStyle/>
          <a:p>
            <a:r>
              <a:rPr lang="pl-PL" dirty="0">
                <a:solidFill>
                  <a:prstClr val="black"/>
                </a:solidFill>
              </a:rPr>
              <a:t>W</a:t>
            </a:r>
          </a:p>
        </p:txBody>
      </p:sp>
      <p:sp>
        <p:nvSpPr>
          <p:cNvPr id="28" name="pole tekstowe 27"/>
          <p:cNvSpPr txBox="1"/>
          <p:nvPr/>
        </p:nvSpPr>
        <p:spPr>
          <a:xfrm>
            <a:off x="8316912" y="1516142"/>
            <a:ext cx="377026" cy="369332"/>
          </a:xfrm>
          <a:prstGeom prst="rect">
            <a:avLst/>
          </a:prstGeom>
          <a:noFill/>
        </p:spPr>
        <p:txBody>
          <a:bodyPr wrap="none" rtlCol="0">
            <a:spAutoFit/>
          </a:bodyPr>
          <a:lstStyle/>
          <a:p>
            <a:r>
              <a:rPr lang="pl-PL" dirty="0">
                <a:solidFill>
                  <a:prstClr val="black"/>
                </a:solidFill>
              </a:rPr>
              <a:t>N</a:t>
            </a:r>
          </a:p>
        </p:txBody>
      </p:sp>
      <p:cxnSp>
        <p:nvCxnSpPr>
          <p:cNvPr id="30" name="Łącznik prosty ze strzałką 29"/>
          <p:cNvCxnSpPr/>
          <p:nvPr/>
        </p:nvCxnSpPr>
        <p:spPr>
          <a:xfrm>
            <a:off x="2730473" y="909688"/>
            <a:ext cx="0" cy="6064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20" name="Łącznik prosty ze strzałką 5119"/>
          <p:cNvCxnSpPr>
            <a:stCxn id="20" idx="2"/>
            <a:endCxn id="24" idx="0"/>
          </p:cNvCxnSpPr>
          <p:nvPr/>
        </p:nvCxnSpPr>
        <p:spPr>
          <a:xfrm>
            <a:off x="3997504" y="906622"/>
            <a:ext cx="0" cy="6095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26" name="Łącznik prosty ze strzałką 5125"/>
          <p:cNvCxnSpPr>
            <a:stCxn id="21" idx="2"/>
          </p:cNvCxnSpPr>
          <p:nvPr/>
        </p:nvCxnSpPr>
        <p:spPr>
          <a:xfrm>
            <a:off x="5385151" y="909688"/>
            <a:ext cx="0" cy="6064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28" name="Łącznik prosty ze strzałką 5127"/>
          <p:cNvCxnSpPr>
            <a:stCxn id="22" idx="2"/>
            <a:endCxn id="27" idx="0"/>
          </p:cNvCxnSpPr>
          <p:nvPr/>
        </p:nvCxnSpPr>
        <p:spPr>
          <a:xfrm>
            <a:off x="6897319" y="906622"/>
            <a:ext cx="0" cy="6095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30" name="Łącznik prosty ze strzałką 5129"/>
          <p:cNvCxnSpPr>
            <a:stCxn id="23" idx="2"/>
          </p:cNvCxnSpPr>
          <p:nvPr/>
        </p:nvCxnSpPr>
        <p:spPr>
          <a:xfrm>
            <a:off x="8479777" y="909658"/>
            <a:ext cx="0" cy="6064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131" name="Prostokąt 5130"/>
          <p:cNvSpPr/>
          <p:nvPr/>
        </p:nvSpPr>
        <p:spPr>
          <a:xfrm>
            <a:off x="1590036" y="1020088"/>
            <a:ext cx="887804" cy="47269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l-PL" sz="1100" dirty="0">
                <a:solidFill>
                  <a:prstClr val="black"/>
                </a:solidFill>
              </a:rPr>
              <a:t>głosowanie co do winy</a:t>
            </a:r>
          </a:p>
        </p:txBody>
      </p:sp>
      <p:sp>
        <p:nvSpPr>
          <p:cNvPr id="5132" name="pole tekstowe 5131"/>
          <p:cNvSpPr txBox="1"/>
          <p:nvPr/>
        </p:nvSpPr>
        <p:spPr>
          <a:xfrm>
            <a:off x="2477840" y="2380238"/>
            <a:ext cx="415498" cy="369332"/>
          </a:xfrm>
          <a:prstGeom prst="rect">
            <a:avLst/>
          </a:prstGeom>
          <a:noFill/>
        </p:spPr>
        <p:txBody>
          <a:bodyPr wrap="none" rtlCol="0">
            <a:spAutoFit/>
          </a:bodyPr>
          <a:lstStyle/>
          <a:p>
            <a:r>
              <a:rPr lang="pl-PL" dirty="0">
                <a:solidFill>
                  <a:prstClr val="black"/>
                </a:solidFill>
              </a:rPr>
              <a:t>25</a:t>
            </a:r>
          </a:p>
        </p:txBody>
      </p:sp>
      <p:sp>
        <p:nvSpPr>
          <p:cNvPr id="5133" name="pole tekstowe 5132"/>
          <p:cNvSpPr txBox="1"/>
          <p:nvPr/>
        </p:nvSpPr>
        <p:spPr>
          <a:xfrm>
            <a:off x="3834639" y="2380238"/>
            <a:ext cx="415498" cy="369332"/>
          </a:xfrm>
          <a:prstGeom prst="rect">
            <a:avLst/>
          </a:prstGeom>
          <a:noFill/>
        </p:spPr>
        <p:txBody>
          <a:bodyPr wrap="none" rtlCol="0">
            <a:spAutoFit/>
          </a:bodyPr>
          <a:lstStyle/>
          <a:p>
            <a:r>
              <a:rPr lang="pl-PL" dirty="0">
                <a:solidFill>
                  <a:prstClr val="black"/>
                </a:solidFill>
              </a:rPr>
              <a:t>10</a:t>
            </a:r>
          </a:p>
        </p:txBody>
      </p:sp>
      <p:sp>
        <p:nvSpPr>
          <p:cNvPr id="5134" name="pole tekstowe 5133"/>
          <p:cNvSpPr txBox="1"/>
          <p:nvPr/>
        </p:nvSpPr>
        <p:spPr>
          <a:xfrm>
            <a:off x="5289612" y="2406948"/>
            <a:ext cx="300082" cy="369332"/>
          </a:xfrm>
          <a:prstGeom prst="rect">
            <a:avLst/>
          </a:prstGeom>
          <a:noFill/>
        </p:spPr>
        <p:txBody>
          <a:bodyPr wrap="none" rtlCol="0">
            <a:spAutoFit/>
          </a:bodyPr>
          <a:lstStyle/>
          <a:p>
            <a:r>
              <a:rPr lang="pl-PL" dirty="0">
                <a:solidFill>
                  <a:prstClr val="black"/>
                </a:solidFill>
              </a:rPr>
              <a:t>8</a:t>
            </a:r>
          </a:p>
        </p:txBody>
      </p:sp>
      <p:sp>
        <p:nvSpPr>
          <p:cNvPr id="5135" name="pole tekstowe 5134"/>
          <p:cNvSpPr txBox="1"/>
          <p:nvPr/>
        </p:nvSpPr>
        <p:spPr>
          <a:xfrm>
            <a:off x="6804986" y="2434858"/>
            <a:ext cx="300082" cy="369332"/>
          </a:xfrm>
          <a:prstGeom prst="rect">
            <a:avLst/>
          </a:prstGeom>
          <a:noFill/>
        </p:spPr>
        <p:txBody>
          <a:bodyPr wrap="none" rtlCol="0">
            <a:spAutoFit/>
          </a:bodyPr>
          <a:lstStyle/>
          <a:p>
            <a:r>
              <a:rPr lang="pl-PL" dirty="0">
                <a:solidFill>
                  <a:prstClr val="black"/>
                </a:solidFill>
              </a:rPr>
              <a:t>5</a:t>
            </a:r>
          </a:p>
        </p:txBody>
      </p:sp>
      <p:sp>
        <p:nvSpPr>
          <p:cNvPr id="5136" name="pole tekstowe 5135"/>
          <p:cNvSpPr txBox="1"/>
          <p:nvPr/>
        </p:nvSpPr>
        <p:spPr>
          <a:xfrm>
            <a:off x="8265616" y="2434858"/>
            <a:ext cx="377026" cy="369332"/>
          </a:xfrm>
          <a:prstGeom prst="rect">
            <a:avLst/>
          </a:prstGeom>
          <a:noFill/>
        </p:spPr>
        <p:txBody>
          <a:bodyPr wrap="none" rtlCol="0">
            <a:spAutoFit/>
          </a:bodyPr>
          <a:lstStyle/>
          <a:p>
            <a:r>
              <a:rPr lang="pl-PL" dirty="0">
                <a:solidFill>
                  <a:prstClr val="black"/>
                </a:solidFill>
              </a:rPr>
              <a:t>N</a:t>
            </a:r>
          </a:p>
        </p:txBody>
      </p:sp>
      <p:cxnSp>
        <p:nvCxnSpPr>
          <p:cNvPr id="5138" name="Łącznik prosty ze strzałką 5137"/>
          <p:cNvCxnSpPr/>
          <p:nvPr/>
        </p:nvCxnSpPr>
        <p:spPr>
          <a:xfrm>
            <a:off x="2730473" y="1988840"/>
            <a:ext cx="0" cy="3913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45" name="Łącznik prosty ze strzałką 5144"/>
          <p:cNvCxnSpPr>
            <a:stCxn id="24" idx="2"/>
          </p:cNvCxnSpPr>
          <p:nvPr/>
        </p:nvCxnSpPr>
        <p:spPr>
          <a:xfrm>
            <a:off x="3997504" y="1885474"/>
            <a:ext cx="0" cy="4947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48" name="Łącznik prosty ze strzałką 5147"/>
          <p:cNvCxnSpPr>
            <a:stCxn id="26" idx="2"/>
          </p:cNvCxnSpPr>
          <p:nvPr/>
        </p:nvCxnSpPr>
        <p:spPr>
          <a:xfrm>
            <a:off x="5439653" y="1885474"/>
            <a:ext cx="0" cy="4947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50" name="Łącznik prosty ze strzałką 5149"/>
          <p:cNvCxnSpPr/>
          <p:nvPr/>
        </p:nvCxnSpPr>
        <p:spPr>
          <a:xfrm>
            <a:off x="6925054" y="1885474"/>
            <a:ext cx="0" cy="4947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55" name="Łącznik prosty ze strzałką 5154"/>
          <p:cNvCxnSpPr>
            <a:stCxn id="28" idx="2"/>
          </p:cNvCxnSpPr>
          <p:nvPr/>
        </p:nvCxnSpPr>
        <p:spPr>
          <a:xfrm>
            <a:off x="8505425" y="1885474"/>
            <a:ext cx="0" cy="4947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9" name="Prostokąt 68"/>
          <p:cNvSpPr/>
          <p:nvPr/>
        </p:nvSpPr>
        <p:spPr>
          <a:xfrm>
            <a:off x="1566138" y="2804190"/>
            <a:ext cx="911702" cy="47269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l-PL" sz="1100" dirty="0">
                <a:solidFill>
                  <a:prstClr val="black"/>
                </a:solidFill>
              </a:rPr>
              <a:t>głosowanie co do kary</a:t>
            </a:r>
          </a:p>
        </p:txBody>
      </p:sp>
      <p:sp>
        <p:nvSpPr>
          <p:cNvPr id="5157" name="Nawias klamrowy zamykający 5156"/>
          <p:cNvSpPr/>
          <p:nvPr/>
        </p:nvSpPr>
        <p:spPr>
          <a:xfrm rot="5400000">
            <a:off x="3099246" y="2376458"/>
            <a:ext cx="540060" cy="144016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dirty="0">
              <a:solidFill>
                <a:prstClr val="black"/>
              </a:solidFill>
            </a:endParaRPr>
          </a:p>
        </p:txBody>
      </p:sp>
      <p:sp>
        <p:nvSpPr>
          <p:cNvPr id="5158" name="Nawias klamrowy zamykający 5157"/>
          <p:cNvSpPr/>
          <p:nvPr/>
        </p:nvSpPr>
        <p:spPr>
          <a:xfrm rot="5400000">
            <a:off x="7469847" y="2314026"/>
            <a:ext cx="443142" cy="156502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dirty="0">
              <a:solidFill>
                <a:prstClr val="black"/>
              </a:solidFill>
            </a:endParaRPr>
          </a:p>
        </p:txBody>
      </p:sp>
      <p:sp>
        <p:nvSpPr>
          <p:cNvPr id="5159" name="pole tekstowe 5158"/>
          <p:cNvSpPr txBox="1"/>
          <p:nvPr/>
        </p:nvSpPr>
        <p:spPr>
          <a:xfrm>
            <a:off x="3185439" y="3519815"/>
            <a:ext cx="415498" cy="369332"/>
          </a:xfrm>
          <a:prstGeom prst="rect">
            <a:avLst/>
          </a:prstGeom>
          <a:noFill/>
        </p:spPr>
        <p:txBody>
          <a:bodyPr wrap="none" rtlCol="0">
            <a:spAutoFit/>
          </a:bodyPr>
          <a:lstStyle/>
          <a:p>
            <a:r>
              <a:rPr lang="pl-PL" dirty="0">
                <a:solidFill>
                  <a:prstClr val="black"/>
                </a:solidFill>
              </a:rPr>
              <a:t>10</a:t>
            </a:r>
          </a:p>
        </p:txBody>
      </p:sp>
      <p:sp>
        <p:nvSpPr>
          <p:cNvPr id="5160" name="pole tekstowe 5159"/>
          <p:cNvSpPr txBox="1"/>
          <p:nvPr/>
        </p:nvSpPr>
        <p:spPr>
          <a:xfrm>
            <a:off x="5325704" y="3519815"/>
            <a:ext cx="300082" cy="369332"/>
          </a:xfrm>
          <a:prstGeom prst="rect">
            <a:avLst/>
          </a:prstGeom>
          <a:noFill/>
        </p:spPr>
        <p:txBody>
          <a:bodyPr wrap="none" rtlCol="0">
            <a:spAutoFit/>
          </a:bodyPr>
          <a:lstStyle/>
          <a:p>
            <a:r>
              <a:rPr lang="pl-PL" dirty="0">
                <a:solidFill>
                  <a:prstClr val="black"/>
                </a:solidFill>
              </a:rPr>
              <a:t>8</a:t>
            </a:r>
          </a:p>
        </p:txBody>
      </p:sp>
      <p:sp>
        <p:nvSpPr>
          <p:cNvPr id="5161" name="pole tekstowe 5160"/>
          <p:cNvSpPr txBox="1"/>
          <p:nvPr/>
        </p:nvSpPr>
        <p:spPr>
          <a:xfrm>
            <a:off x="7541377" y="3573016"/>
            <a:ext cx="300082" cy="369332"/>
          </a:xfrm>
          <a:prstGeom prst="rect">
            <a:avLst/>
          </a:prstGeom>
          <a:noFill/>
        </p:spPr>
        <p:txBody>
          <a:bodyPr wrap="none" rtlCol="0">
            <a:spAutoFit/>
          </a:bodyPr>
          <a:lstStyle/>
          <a:p>
            <a:r>
              <a:rPr lang="pl-PL" dirty="0">
                <a:solidFill>
                  <a:prstClr val="black"/>
                </a:solidFill>
              </a:rPr>
              <a:t>5</a:t>
            </a:r>
          </a:p>
        </p:txBody>
      </p:sp>
      <p:cxnSp>
        <p:nvCxnSpPr>
          <p:cNvPr id="5163" name="Łącznik prosty ze strzałką 5162"/>
          <p:cNvCxnSpPr/>
          <p:nvPr/>
        </p:nvCxnSpPr>
        <p:spPr>
          <a:xfrm>
            <a:off x="5439653" y="2874968"/>
            <a:ext cx="0" cy="4916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166" name="Nawias klamrowy zamykający 5165"/>
          <p:cNvSpPr/>
          <p:nvPr/>
        </p:nvSpPr>
        <p:spPr>
          <a:xfrm rot="5400000">
            <a:off x="4108549" y="3149874"/>
            <a:ext cx="741872" cy="222041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dirty="0">
              <a:solidFill>
                <a:prstClr val="black"/>
              </a:solidFill>
            </a:endParaRPr>
          </a:p>
        </p:txBody>
      </p:sp>
      <p:sp>
        <p:nvSpPr>
          <p:cNvPr id="5167" name="pole tekstowe 5166"/>
          <p:cNvSpPr txBox="1"/>
          <p:nvPr/>
        </p:nvSpPr>
        <p:spPr>
          <a:xfrm>
            <a:off x="4386970" y="4825186"/>
            <a:ext cx="300082" cy="369332"/>
          </a:xfrm>
          <a:prstGeom prst="rect">
            <a:avLst/>
          </a:prstGeom>
          <a:noFill/>
        </p:spPr>
        <p:txBody>
          <a:bodyPr wrap="none" rtlCol="0">
            <a:spAutoFit/>
          </a:bodyPr>
          <a:lstStyle/>
          <a:p>
            <a:r>
              <a:rPr lang="pl-PL" dirty="0">
                <a:solidFill>
                  <a:prstClr val="black"/>
                </a:solidFill>
              </a:rPr>
              <a:t>8</a:t>
            </a:r>
          </a:p>
        </p:txBody>
      </p:sp>
      <p:sp>
        <p:nvSpPr>
          <p:cNvPr id="5168" name="pole tekstowe 5167"/>
          <p:cNvSpPr txBox="1"/>
          <p:nvPr/>
        </p:nvSpPr>
        <p:spPr>
          <a:xfrm>
            <a:off x="7541377" y="4825186"/>
            <a:ext cx="300082" cy="369332"/>
          </a:xfrm>
          <a:prstGeom prst="rect">
            <a:avLst/>
          </a:prstGeom>
          <a:noFill/>
        </p:spPr>
        <p:txBody>
          <a:bodyPr wrap="none" rtlCol="0">
            <a:spAutoFit/>
          </a:bodyPr>
          <a:lstStyle/>
          <a:p>
            <a:r>
              <a:rPr lang="pl-PL" dirty="0">
                <a:solidFill>
                  <a:prstClr val="black"/>
                </a:solidFill>
              </a:rPr>
              <a:t>5</a:t>
            </a:r>
          </a:p>
        </p:txBody>
      </p:sp>
      <p:cxnSp>
        <p:nvCxnSpPr>
          <p:cNvPr id="5170" name="Łącznik prosty ze strzałką 5169"/>
          <p:cNvCxnSpPr/>
          <p:nvPr/>
        </p:nvCxnSpPr>
        <p:spPr>
          <a:xfrm>
            <a:off x="7691418" y="3942349"/>
            <a:ext cx="0" cy="6886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171" name="Prostokąt 5170"/>
          <p:cNvSpPr/>
          <p:nvPr/>
        </p:nvSpPr>
        <p:spPr>
          <a:xfrm>
            <a:off x="5155737" y="5211702"/>
            <a:ext cx="2385640"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l-PL" sz="1200" b="1" dirty="0">
                <a:solidFill>
                  <a:prstClr val="black"/>
                </a:solidFill>
              </a:rPr>
              <a:t>Kara orzeczona: 8 lat pozbawienia wolności</a:t>
            </a:r>
          </a:p>
        </p:txBody>
      </p:sp>
      <p:sp>
        <p:nvSpPr>
          <p:cNvPr id="5172" name="Prostokąt zaokrąglony 5171"/>
          <p:cNvSpPr/>
          <p:nvPr/>
        </p:nvSpPr>
        <p:spPr>
          <a:xfrm>
            <a:off x="8811958" y="321390"/>
            <a:ext cx="1800200" cy="58829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171450" indent="-171450" algn="ctr">
              <a:buFont typeface="Wingdings" panose="05000000000000000000" pitchFamily="2" charset="2"/>
              <a:buChar char="§"/>
            </a:pPr>
            <a:r>
              <a:rPr lang="pl-PL" sz="1200" dirty="0">
                <a:solidFill>
                  <a:prstClr val="black"/>
                </a:solidFill>
              </a:rPr>
              <a:t>wynik (większość = 3 głosy</a:t>
            </a:r>
          </a:p>
        </p:txBody>
      </p:sp>
      <p:sp>
        <p:nvSpPr>
          <p:cNvPr id="86" name="Prostokąt zaokrąglony 85"/>
          <p:cNvSpPr/>
          <p:nvPr/>
        </p:nvSpPr>
        <p:spPr>
          <a:xfrm>
            <a:off x="8846338" y="2325375"/>
            <a:ext cx="1800200" cy="58829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171450" indent="-171450" algn="ctr">
              <a:buFont typeface="Wingdings" panose="05000000000000000000" pitchFamily="2" charset="2"/>
              <a:buChar char="§"/>
            </a:pPr>
            <a:r>
              <a:rPr lang="pl-PL" sz="1200" dirty="0">
                <a:solidFill>
                  <a:prstClr val="black"/>
                </a:solidFill>
              </a:rPr>
              <a:t>1 : 1 : 1 : 1</a:t>
            </a:r>
          </a:p>
        </p:txBody>
      </p:sp>
      <p:sp>
        <p:nvSpPr>
          <p:cNvPr id="87" name="Prostokąt zaokrąglony 86"/>
          <p:cNvSpPr/>
          <p:nvPr/>
        </p:nvSpPr>
        <p:spPr>
          <a:xfrm>
            <a:off x="8827114" y="3463533"/>
            <a:ext cx="1800200" cy="58829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171450" indent="-171450" algn="ctr">
              <a:buFont typeface="Wingdings" panose="05000000000000000000" pitchFamily="2" charset="2"/>
              <a:buChar char="§"/>
            </a:pPr>
            <a:r>
              <a:rPr lang="pl-PL" sz="1200" dirty="0">
                <a:solidFill>
                  <a:prstClr val="black"/>
                </a:solidFill>
              </a:rPr>
              <a:t>2 : 1 : 2</a:t>
            </a:r>
          </a:p>
        </p:txBody>
      </p:sp>
      <p:sp>
        <p:nvSpPr>
          <p:cNvPr id="88" name="Prostokąt zaokrąglony 87"/>
          <p:cNvSpPr/>
          <p:nvPr/>
        </p:nvSpPr>
        <p:spPr>
          <a:xfrm>
            <a:off x="8811958" y="4531037"/>
            <a:ext cx="1800200" cy="58829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171450" indent="-171450" algn="ctr">
              <a:buFont typeface="Wingdings" panose="05000000000000000000" pitchFamily="2" charset="2"/>
              <a:buChar char="§"/>
            </a:pPr>
            <a:r>
              <a:rPr lang="pl-PL" sz="1200" dirty="0">
                <a:solidFill>
                  <a:prstClr val="black"/>
                </a:solidFill>
              </a:rPr>
              <a:t>3 : 2</a:t>
            </a:r>
          </a:p>
        </p:txBody>
      </p:sp>
    </p:spTree>
    <p:extLst>
      <p:ext uri="{BB962C8B-B14F-4D97-AF65-F5344CB8AC3E}">
        <p14:creationId xmlns:p14="http://schemas.microsoft.com/office/powerpoint/2010/main" val="30596391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919536" y="404664"/>
            <a:ext cx="8208912" cy="5509200"/>
          </a:xfrm>
          <a:prstGeom prst="rect">
            <a:avLst/>
          </a:prstGeom>
          <a:noFill/>
        </p:spPr>
        <p:txBody>
          <a:bodyPr wrap="square" rtlCol="0">
            <a:spAutoFit/>
          </a:bodyPr>
          <a:lstStyle/>
          <a:p>
            <a:pPr algn="ctr"/>
            <a:r>
              <a:rPr lang="pl-PL" sz="3200" b="1" dirty="0">
                <a:solidFill>
                  <a:srgbClr val="FF0000"/>
                </a:solidFill>
              </a:rPr>
              <a:t>ZAPAMIĘTAJ!</a:t>
            </a:r>
          </a:p>
          <a:p>
            <a:endParaRPr lang="pl-PL" sz="3200" dirty="0">
              <a:solidFill>
                <a:prstClr val="black"/>
              </a:solidFill>
            </a:endParaRPr>
          </a:p>
          <a:p>
            <a:r>
              <a:rPr lang="pl-PL" sz="3200" dirty="0">
                <a:solidFill>
                  <a:prstClr val="black"/>
                </a:solidFill>
              </a:rPr>
              <a:t>art. 92. Podstawę orzeczenia może stanowić tylko </a:t>
            </a:r>
            <a:r>
              <a:rPr lang="pl-PL" sz="3200" b="1" dirty="0">
                <a:solidFill>
                  <a:srgbClr val="0070C0"/>
                </a:solidFill>
              </a:rPr>
              <a:t>całokształt okoliczności ujawnionych w postępowaniu</a:t>
            </a:r>
            <a:r>
              <a:rPr lang="pl-PL" sz="3200" dirty="0">
                <a:solidFill>
                  <a:prstClr val="black"/>
                </a:solidFill>
              </a:rPr>
              <a:t>, mających znaczenie dla rozstrzygnięcia.</a:t>
            </a:r>
          </a:p>
          <a:p>
            <a:endParaRPr lang="pl-PL" sz="3200" dirty="0">
              <a:solidFill>
                <a:prstClr val="black"/>
              </a:solidFill>
            </a:endParaRPr>
          </a:p>
          <a:p>
            <a:endParaRPr lang="pl-PL" sz="3200" dirty="0">
              <a:solidFill>
                <a:prstClr val="black"/>
              </a:solidFill>
            </a:endParaRPr>
          </a:p>
          <a:p>
            <a:r>
              <a:rPr lang="pl-PL" sz="3200" dirty="0">
                <a:solidFill>
                  <a:prstClr val="black"/>
                </a:solidFill>
              </a:rPr>
              <a:t>art. 410. Podstawę wyroku może stanowić </a:t>
            </a:r>
            <a:r>
              <a:rPr lang="pl-PL" sz="3200" b="1" dirty="0">
                <a:solidFill>
                  <a:srgbClr val="0070C0"/>
                </a:solidFill>
              </a:rPr>
              <a:t>tylko całokształt okoliczności ujawnionych w toku rozprawy głównej.</a:t>
            </a:r>
          </a:p>
        </p:txBody>
      </p:sp>
    </p:spTree>
    <p:extLst>
      <p:ext uri="{BB962C8B-B14F-4D97-AF65-F5344CB8AC3E}">
        <p14:creationId xmlns:p14="http://schemas.microsoft.com/office/powerpoint/2010/main" val="37820221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Sporządzenie wyroku</a:t>
            </a:r>
            <a:endParaRPr lang="pl-PL" dirty="0"/>
          </a:p>
        </p:txBody>
      </p:sp>
      <p:sp>
        <p:nvSpPr>
          <p:cNvPr id="3" name="Symbol zastępczy zawartości 2"/>
          <p:cNvSpPr>
            <a:spLocks noGrp="1"/>
          </p:cNvSpPr>
          <p:nvPr>
            <p:ph idx="1"/>
          </p:nvPr>
        </p:nvSpPr>
        <p:spPr>
          <a:xfrm>
            <a:off x="1097280" y="1845733"/>
            <a:ext cx="10058400" cy="4609657"/>
          </a:xfrm>
        </p:spPr>
        <p:txBody>
          <a:bodyPr>
            <a:normAutofit fontScale="92500" lnSpcReduction="20000"/>
          </a:bodyPr>
          <a:lstStyle/>
          <a:p>
            <a:r>
              <a:rPr lang="pl-PL" dirty="0"/>
              <a:t>a</a:t>
            </a:r>
            <a:r>
              <a:rPr lang="pl-PL" dirty="0" smtClean="0"/>
              <a:t>rt. 413 § 1 </a:t>
            </a:r>
            <a:r>
              <a:rPr lang="pl-PL" b="1" dirty="0"/>
              <a:t>Każdy wyrok </a:t>
            </a:r>
            <a:r>
              <a:rPr lang="pl-PL" dirty="0"/>
              <a:t>powinien zawierać:</a:t>
            </a:r>
          </a:p>
          <a:p>
            <a:pPr marL="457200" indent="-457200">
              <a:buFont typeface="+mj-lt"/>
              <a:buAutoNum type="arabicParenR"/>
            </a:pPr>
            <a:r>
              <a:rPr lang="pl-PL" dirty="0" smtClean="0"/>
              <a:t>oznaczenie </a:t>
            </a:r>
            <a:r>
              <a:rPr lang="pl-PL" dirty="0"/>
              <a:t>sądu, który go wydał, oraz sędziów, ławników, oskarżycieli i protokolanta,</a:t>
            </a:r>
          </a:p>
          <a:p>
            <a:pPr marL="457200" indent="-457200">
              <a:buFont typeface="+mj-lt"/>
              <a:buAutoNum type="arabicParenR"/>
            </a:pPr>
            <a:r>
              <a:rPr lang="pl-PL" dirty="0" smtClean="0"/>
              <a:t>datę </a:t>
            </a:r>
            <a:r>
              <a:rPr lang="pl-PL" dirty="0"/>
              <a:t>oraz miejsce rozpoznania sprawy i wydania wyroku,</a:t>
            </a:r>
          </a:p>
          <a:p>
            <a:pPr marL="457200" indent="-457200">
              <a:buFont typeface="+mj-lt"/>
              <a:buAutoNum type="arabicParenR"/>
            </a:pPr>
            <a:r>
              <a:rPr lang="pl-PL" dirty="0" smtClean="0"/>
              <a:t>imię</a:t>
            </a:r>
            <a:r>
              <a:rPr lang="pl-PL" dirty="0"/>
              <a:t>, nazwisko oraz inne dane określające tożsamość oskarżonego,</a:t>
            </a:r>
          </a:p>
          <a:p>
            <a:pPr marL="457200" indent="-457200">
              <a:buFont typeface="+mj-lt"/>
              <a:buAutoNum type="arabicParenR"/>
            </a:pPr>
            <a:r>
              <a:rPr lang="pl-PL" dirty="0" smtClean="0"/>
              <a:t>przytoczenie </a:t>
            </a:r>
            <a:r>
              <a:rPr lang="pl-PL" dirty="0"/>
              <a:t>opisu i kwalifikacji prawnej czynu, którego popełnienie oskarżyciel zarzucił oskarżonemu,</a:t>
            </a:r>
          </a:p>
          <a:p>
            <a:pPr marL="457200" indent="-457200">
              <a:buFont typeface="+mj-lt"/>
              <a:buAutoNum type="arabicParenR"/>
            </a:pPr>
            <a:r>
              <a:rPr lang="pl-PL" dirty="0" smtClean="0"/>
              <a:t>rozstrzygnięcie </a:t>
            </a:r>
            <a:r>
              <a:rPr lang="pl-PL" dirty="0"/>
              <a:t>sądu,</a:t>
            </a:r>
          </a:p>
          <a:p>
            <a:pPr marL="457200" indent="-457200">
              <a:buFont typeface="+mj-lt"/>
              <a:buAutoNum type="arabicParenR"/>
            </a:pPr>
            <a:r>
              <a:rPr lang="pl-PL" dirty="0" smtClean="0"/>
              <a:t>wskazanie </a:t>
            </a:r>
            <a:r>
              <a:rPr lang="pl-PL" dirty="0"/>
              <a:t>zastosowanych przepisów ustawy karnej.</a:t>
            </a:r>
          </a:p>
          <a:p>
            <a:r>
              <a:rPr lang="pl-PL" dirty="0"/>
              <a:t>§ 2. </a:t>
            </a:r>
            <a:r>
              <a:rPr lang="pl-PL" b="1" dirty="0"/>
              <a:t>Wyrok skazujący </a:t>
            </a:r>
            <a:r>
              <a:rPr lang="pl-PL" dirty="0"/>
              <a:t>powinien ponadto zawierać:</a:t>
            </a:r>
          </a:p>
          <a:p>
            <a:pPr marL="457200" indent="-457200">
              <a:buFont typeface="+mj-lt"/>
              <a:buAutoNum type="arabicParenR"/>
            </a:pPr>
            <a:r>
              <a:rPr lang="pl-PL" dirty="0" smtClean="0"/>
              <a:t>dokładne </a:t>
            </a:r>
            <a:r>
              <a:rPr lang="pl-PL" dirty="0"/>
              <a:t>określenie przypisanego oskarżonemu czynu oraz jego kwalifikację prawną,</a:t>
            </a:r>
          </a:p>
          <a:p>
            <a:pPr marL="457200" indent="-457200">
              <a:buFont typeface="+mj-lt"/>
              <a:buAutoNum type="arabicParenR"/>
            </a:pPr>
            <a:r>
              <a:rPr lang="pl-PL" dirty="0" smtClean="0"/>
              <a:t>rozstrzygnięcia </a:t>
            </a:r>
            <a:r>
              <a:rPr lang="pl-PL" dirty="0"/>
              <a:t>co do kary i środków karnych, środków kompensacyjnych i przepadku, a w razie potrzeby – co do zaliczenia na ich poczet tymczasowego aresztowania i zatrzymania oraz środków zapobiegawczych wymienionych w art. 276.</a:t>
            </a:r>
          </a:p>
          <a:p>
            <a:endParaRPr lang="pl-PL" dirty="0"/>
          </a:p>
        </p:txBody>
      </p:sp>
    </p:spTree>
    <p:extLst>
      <p:ext uri="{BB962C8B-B14F-4D97-AF65-F5344CB8AC3E}">
        <p14:creationId xmlns:p14="http://schemas.microsoft.com/office/powerpoint/2010/main" val="27688545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iekt 2"/>
          <p:cNvGraphicFramePr>
            <a:graphicFrameLocks noChangeAspect="1"/>
          </p:cNvGraphicFramePr>
          <p:nvPr>
            <p:extLst/>
          </p:nvPr>
        </p:nvGraphicFramePr>
        <p:xfrm>
          <a:off x="2135561" y="28714"/>
          <a:ext cx="6744747" cy="6829287"/>
        </p:xfrm>
        <a:graphic>
          <a:graphicData uri="http://schemas.openxmlformats.org/presentationml/2006/ole">
            <mc:AlternateContent xmlns:mc="http://schemas.openxmlformats.org/markup-compatibility/2006">
              <mc:Choice xmlns:v="urn:schemas-microsoft-com:vml" Requires="v">
                <p:oleObj spid="_x0000_s1044" name="Acrobat Document" r:id="rId3" imgW="5667121" imgH="8019769" progId="AcroExch.Document.11">
                  <p:embed/>
                </p:oleObj>
              </mc:Choice>
              <mc:Fallback>
                <p:oleObj name="Acrobat Document" r:id="rId3" imgW="5667121" imgH="8019769" progId="AcroExch.Document.11">
                  <p:embed/>
                  <p:pic>
                    <p:nvPicPr>
                      <p:cNvPr id="0" name=""/>
                      <p:cNvPicPr/>
                      <p:nvPr/>
                    </p:nvPicPr>
                    <p:blipFill>
                      <a:blip r:embed="rId4"/>
                      <a:stretch>
                        <a:fillRect/>
                      </a:stretch>
                    </p:blipFill>
                    <p:spPr>
                      <a:xfrm>
                        <a:off x="2135561" y="28714"/>
                        <a:ext cx="6744747" cy="6829287"/>
                      </a:xfrm>
                      <a:prstGeom prst="rect">
                        <a:avLst/>
                      </a:prstGeom>
                    </p:spPr>
                  </p:pic>
                </p:oleObj>
              </mc:Fallback>
            </mc:AlternateContent>
          </a:graphicData>
        </a:graphic>
      </p:graphicFrame>
      <p:sp>
        <p:nvSpPr>
          <p:cNvPr id="4" name="Prostokąt 3"/>
          <p:cNvSpPr/>
          <p:nvPr/>
        </p:nvSpPr>
        <p:spPr>
          <a:xfrm>
            <a:off x="8616280" y="2564904"/>
            <a:ext cx="1691680" cy="79208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pl-PL" sz="1300" dirty="0">
                <a:solidFill>
                  <a:prstClr val="black"/>
                </a:solidFill>
              </a:rPr>
              <a:t>2) data oraz miejsce rozpoznania sprawy i wydania wyroku</a:t>
            </a:r>
          </a:p>
        </p:txBody>
      </p:sp>
      <p:cxnSp>
        <p:nvCxnSpPr>
          <p:cNvPr id="6" name="Łącznik prosty ze strzałką 5"/>
          <p:cNvCxnSpPr>
            <a:stCxn id="4" idx="1"/>
          </p:cNvCxnSpPr>
          <p:nvPr/>
        </p:nvCxnSpPr>
        <p:spPr>
          <a:xfrm flipH="1">
            <a:off x="6528048" y="2960948"/>
            <a:ext cx="2088232" cy="2520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Łącznik prosty ze strzałką 7"/>
          <p:cNvCxnSpPr/>
          <p:nvPr/>
        </p:nvCxnSpPr>
        <p:spPr>
          <a:xfrm flipH="1" flipV="1">
            <a:off x="8400256" y="2132856"/>
            <a:ext cx="144016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Prostokąt 8"/>
          <p:cNvSpPr/>
          <p:nvPr/>
        </p:nvSpPr>
        <p:spPr>
          <a:xfrm>
            <a:off x="1631504" y="980728"/>
            <a:ext cx="1944216"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l-PL" sz="1200" dirty="0">
                <a:solidFill>
                  <a:prstClr val="black"/>
                </a:solidFill>
              </a:rPr>
              <a:t>1) oznaczenie sądu, który wydał wyrok, oraz sędziów, ławników, oskarżycieli i protokolanta</a:t>
            </a:r>
          </a:p>
        </p:txBody>
      </p:sp>
      <p:cxnSp>
        <p:nvCxnSpPr>
          <p:cNvPr id="11" name="Łącznik prosty ze strzałką 10"/>
          <p:cNvCxnSpPr/>
          <p:nvPr/>
        </p:nvCxnSpPr>
        <p:spPr>
          <a:xfrm>
            <a:off x="2207568" y="1895128"/>
            <a:ext cx="504056" cy="8137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Prostokąt 11"/>
          <p:cNvSpPr/>
          <p:nvPr/>
        </p:nvSpPr>
        <p:spPr>
          <a:xfrm>
            <a:off x="7933974" y="3561003"/>
            <a:ext cx="2232248" cy="57606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l-PL" sz="1200" dirty="0">
                <a:solidFill>
                  <a:prstClr val="black"/>
                </a:solidFill>
              </a:rPr>
              <a:t>3) imię, nazwisko oraz inne dane określające tożsamość oskarżonego</a:t>
            </a:r>
          </a:p>
        </p:txBody>
      </p:sp>
      <p:cxnSp>
        <p:nvCxnSpPr>
          <p:cNvPr id="14" name="Łącznik prosty ze strzałką 13"/>
          <p:cNvCxnSpPr/>
          <p:nvPr/>
        </p:nvCxnSpPr>
        <p:spPr>
          <a:xfrm flipH="1" flipV="1">
            <a:off x="5879976" y="3645024"/>
            <a:ext cx="2053998"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Prostokąt 14"/>
          <p:cNvSpPr/>
          <p:nvPr/>
        </p:nvSpPr>
        <p:spPr>
          <a:xfrm>
            <a:off x="8736069" y="4947479"/>
            <a:ext cx="1835696"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l-PL" sz="1200" dirty="0">
                <a:solidFill>
                  <a:prstClr val="black"/>
                </a:solidFill>
              </a:rPr>
              <a:t>4) przytoczenie opisu i kwalifikacji prawnej czynu, którego popełnienie oskarżyciel zarzucił oskarżonemu</a:t>
            </a:r>
          </a:p>
        </p:txBody>
      </p:sp>
      <p:sp>
        <p:nvSpPr>
          <p:cNvPr id="16" name="Nawias klamrowy zamykający 15"/>
          <p:cNvSpPr/>
          <p:nvPr/>
        </p:nvSpPr>
        <p:spPr>
          <a:xfrm>
            <a:off x="8400256" y="4221088"/>
            <a:ext cx="432048" cy="1944216"/>
          </a:xfrm>
          <a:prstGeom prst="rightBrace">
            <a:avLst>
              <a:gd name="adj1" fmla="val 28489"/>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dirty="0">
              <a:solidFill>
                <a:prstClr val="black"/>
              </a:solidFill>
            </a:endParaRPr>
          </a:p>
        </p:txBody>
      </p:sp>
      <p:sp>
        <p:nvSpPr>
          <p:cNvPr id="2" name="Prostokąt 1"/>
          <p:cNvSpPr/>
          <p:nvPr/>
        </p:nvSpPr>
        <p:spPr>
          <a:xfrm>
            <a:off x="6610931" y="3457932"/>
            <a:ext cx="792088" cy="14401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l-PL" dirty="0">
              <a:solidFill>
                <a:prstClr val="white"/>
              </a:solidFill>
            </a:endParaRPr>
          </a:p>
        </p:txBody>
      </p:sp>
    </p:spTree>
    <p:extLst>
      <p:ext uri="{BB962C8B-B14F-4D97-AF65-F5344CB8AC3E}">
        <p14:creationId xmlns:p14="http://schemas.microsoft.com/office/powerpoint/2010/main" val="3722966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Struktura rozprawy głównej i rola przewodniczącego składu orzekającego</a:t>
            </a:r>
            <a:endParaRPr lang="pl-PL" b="1" dirty="0"/>
          </a:p>
        </p:txBody>
      </p:sp>
      <p:sp>
        <p:nvSpPr>
          <p:cNvPr id="3" name="Symbol zastępczy zawartości 2"/>
          <p:cNvSpPr>
            <a:spLocks noGrp="1"/>
          </p:cNvSpPr>
          <p:nvPr>
            <p:ph idx="1"/>
          </p:nvPr>
        </p:nvSpPr>
        <p:spPr>
          <a:xfrm>
            <a:off x="464024" y="1845734"/>
            <a:ext cx="10691656" cy="4568714"/>
          </a:xfrm>
        </p:spPr>
        <p:txBody>
          <a:bodyPr>
            <a:normAutofit lnSpcReduction="10000"/>
          </a:bodyPr>
          <a:lstStyle/>
          <a:p>
            <a:pPr marL="0" indent="0">
              <a:buNone/>
            </a:pPr>
            <a:r>
              <a:rPr lang="pl-PL" dirty="0"/>
              <a:t>Formą decyzji</a:t>
            </a:r>
            <a:r>
              <a:rPr lang="pl-PL" b="1" dirty="0"/>
              <a:t> </a:t>
            </a:r>
            <a:r>
              <a:rPr lang="pl-PL" b="1" dirty="0">
                <a:solidFill>
                  <a:srgbClr val="00B050"/>
                </a:solidFill>
              </a:rPr>
              <a:t>przewodniczącego</a:t>
            </a:r>
            <a:r>
              <a:rPr lang="pl-PL" b="1" dirty="0"/>
              <a:t> </a:t>
            </a:r>
            <a:r>
              <a:rPr lang="pl-PL" dirty="0"/>
              <a:t>jest </a:t>
            </a:r>
            <a:r>
              <a:rPr lang="pl-PL" b="1" dirty="0" smtClean="0"/>
              <a:t>zarządzenie</a:t>
            </a:r>
          </a:p>
          <a:p>
            <a:pPr marL="0" indent="0">
              <a:buNone/>
            </a:pPr>
            <a:endParaRPr lang="pl-PL" b="1" dirty="0"/>
          </a:p>
          <a:p>
            <a:pPr marL="0" indent="0">
              <a:buNone/>
            </a:pPr>
            <a:r>
              <a:rPr lang="pl-PL" b="1" dirty="0">
                <a:solidFill>
                  <a:srgbClr val="00B050"/>
                </a:solidFill>
              </a:rPr>
              <a:t>Sąd </a:t>
            </a:r>
            <a:r>
              <a:rPr lang="pl-PL" dirty="0"/>
              <a:t>(skład orzekający) wydaje decyzje w formie </a:t>
            </a:r>
            <a:r>
              <a:rPr lang="pl-PL" b="1" dirty="0"/>
              <a:t>postanowień</a:t>
            </a:r>
            <a:r>
              <a:rPr lang="pl-PL" dirty="0"/>
              <a:t> we wszystkich pozostałych sprawach, które nie zostały przekazane do kompetencji </a:t>
            </a:r>
            <a:r>
              <a:rPr lang="pl-PL" dirty="0" smtClean="0"/>
              <a:t>przewodniczącego, np.:</a:t>
            </a:r>
          </a:p>
          <a:p>
            <a:pPr marL="578358" lvl="1" indent="-285750">
              <a:buFont typeface="Arial" panose="020B0604020202020204" pitchFamily="34" charset="0"/>
              <a:buChar char="•"/>
            </a:pPr>
            <a:r>
              <a:rPr lang="pl-PL" dirty="0" smtClean="0"/>
              <a:t>Rozstrzygnięcie kwestii spornych między stronami lub jakiekolwiek nieprzychylne załatwienie wniosku dowodowego strony (art. 368 k.p.k.)</a:t>
            </a:r>
          </a:p>
          <a:p>
            <a:pPr marL="578358" lvl="1" indent="-285750">
              <a:buFont typeface="Arial" panose="020B0604020202020204" pitchFamily="34" charset="0"/>
              <a:buChar char="•"/>
            </a:pPr>
            <a:r>
              <a:rPr lang="pl-PL" dirty="0" smtClean="0"/>
              <a:t>Wyrażenie zgody na odstępstwo od zasady bezpośredniości (art. 392 k.p.k.)</a:t>
            </a:r>
          </a:p>
          <a:p>
            <a:pPr marL="578358" lvl="1" indent="-285750">
              <a:buFont typeface="Arial" panose="020B0604020202020204" pitchFamily="34" charset="0"/>
              <a:buChar char="•"/>
            </a:pPr>
            <a:r>
              <a:rPr lang="pl-PL" dirty="0" smtClean="0"/>
              <a:t>Wyrażenie zgody na odstępstwo od zasady publiczności (art. 360 k.p.k.)</a:t>
            </a:r>
          </a:p>
          <a:p>
            <a:pPr marL="578358" lvl="1" indent="-285750">
              <a:buFont typeface="Arial" panose="020B0604020202020204" pitchFamily="34" charset="0"/>
              <a:buChar char="•"/>
            </a:pPr>
            <a:r>
              <a:rPr lang="pl-PL" dirty="0" smtClean="0"/>
              <a:t>Nakładanie kar porządkowych (art. 290 k.p.k.)</a:t>
            </a:r>
          </a:p>
          <a:p>
            <a:pPr marL="578358" lvl="1" indent="-285750">
              <a:buFont typeface="Arial" panose="020B0604020202020204" pitchFamily="34" charset="0"/>
              <a:buChar char="•"/>
            </a:pPr>
            <a:r>
              <a:rPr lang="pl-PL" dirty="0" smtClean="0"/>
              <a:t>Wyrażenie zgody na dobrowolne poddanie się karze (art. 387 k.p.k.) i przeprowadzenie postępowania dowodowego tylko częściowo (art. 388 k.p.k.) </a:t>
            </a:r>
          </a:p>
          <a:p>
            <a:pPr marL="0" indent="0">
              <a:buNone/>
            </a:pPr>
            <a:endParaRPr lang="pl-PL" dirty="0"/>
          </a:p>
          <a:p>
            <a:pPr marL="0" indent="0">
              <a:buNone/>
            </a:pPr>
            <a:r>
              <a:rPr lang="pl-PL" b="1" dirty="0"/>
              <a:t>W</a:t>
            </a:r>
            <a:r>
              <a:rPr lang="pl-PL" b="1" dirty="0" smtClean="0"/>
              <a:t>yroki </a:t>
            </a:r>
            <a:r>
              <a:rPr lang="pl-PL" dirty="0"/>
              <a:t>oczywiście z samej natury należą tylko do </a:t>
            </a:r>
            <a:r>
              <a:rPr lang="pl-PL" dirty="0" smtClean="0">
                <a:solidFill>
                  <a:srgbClr val="00B050"/>
                </a:solidFill>
              </a:rPr>
              <a:t>sądu</a:t>
            </a:r>
            <a:endParaRPr lang="pl-PL" dirty="0">
              <a:solidFill>
                <a:srgbClr val="00B050"/>
              </a:solidFill>
            </a:endParaRPr>
          </a:p>
          <a:p>
            <a:pPr marL="0" indent="0">
              <a:buNone/>
            </a:pPr>
            <a:endParaRPr lang="pl-PL" dirty="0"/>
          </a:p>
        </p:txBody>
      </p:sp>
    </p:spTree>
    <p:extLst>
      <p:ext uri="{BB962C8B-B14F-4D97-AF65-F5344CB8AC3E}">
        <p14:creationId xmlns:p14="http://schemas.microsoft.com/office/powerpoint/2010/main" val="8013688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iekt 1"/>
          <p:cNvGraphicFramePr>
            <a:graphicFrameLocks noChangeAspect="1"/>
          </p:cNvGraphicFramePr>
          <p:nvPr>
            <p:extLst/>
          </p:nvPr>
        </p:nvGraphicFramePr>
        <p:xfrm>
          <a:off x="3431705" y="0"/>
          <a:ext cx="5685159" cy="6858000"/>
        </p:xfrm>
        <a:graphic>
          <a:graphicData uri="http://schemas.openxmlformats.org/presentationml/2006/ole">
            <mc:AlternateContent xmlns:mc="http://schemas.openxmlformats.org/markup-compatibility/2006">
              <mc:Choice xmlns:v="urn:schemas-microsoft-com:vml" Requires="v">
                <p:oleObj spid="_x0000_s2068" name="Acrobat Document" r:id="rId3" imgW="5667121" imgH="8019769" progId="AcroExch.Document.11">
                  <p:embed/>
                </p:oleObj>
              </mc:Choice>
              <mc:Fallback>
                <p:oleObj name="Acrobat Document" r:id="rId3" imgW="5667121" imgH="8019769" progId="AcroExch.Document.11">
                  <p:embed/>
                  <p:pic>
                    <p:nvPicPr>
                      <p:cNvPr id="0" name=""/>
                      <p:cNvPicPr/>
                      <p:nvPr/>
                    </p:nvPicPr>
                    <p:blipFill>
                      <a:blip r:embed="rId4"/>
                      <a:stretch>
                        <a:fillRect/>
                      </a:stretch>
                    </p:blipFill>
                    <p:spPr>
                      <a:xfrm>
                        <a:off x="3431705" y="0"/>
                        <a:ext cx="5685159" cy="6858000"/>
                      </a:xfrm>
                      <a:prstGeom prst="rect">
                        <a:avLst/>
                      </a:prstGeom>
                    </p:spPr>
                  </p:pic>
                </p:oleObj>
              </mc:Fallback>
            </mc:AlternateContent>
          </a:graphicData>
        </a:graphic>
      </p:graphicFrame>
      <p:sp>
        <p:nvSpPr>
          <p:cNvPr id="3" name="Prostokąt 2"/>
          <p:cNvSpPr/>
          <p:nvPr/>
        </p:nvSpPr>
        <p:spPr>
          <a:xfrm>
            <a:off x="8730220" y="1268760"/>
            <a:ext cx="1728192" cy="4320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l-PL" sz="1200" dirty="0">
                <a:solidFill>
                  <a:prstClr val="black"/>
                </a:solidFill>
              </a:rPr>
              <a:t>5) rozstrzygnięcie sądu</a:t>
            </a:r>
          </a:p>
        </p:txBody>
      </p:sp>
      <p:sp>
        <p:nvSpPr>
          <p:cNvPr id="4" name="Prostokąt 3"/>
          <p:cNvSpPr/>
          <p:nvPr/>
        </p:nvSpPr>
        <p:spPr>
          <a:xfrm>
            <a:off x="1524000" y="1124744"/>
            <a:ext cx="2592288" cy="7200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l-PL" sz="1200" dirty="0">
                <a:solidFill>
                  <a:prstClr val="black"/>
                </a:solidFill>
              </a:rPr>
              <a:t>7) dokładne określenie przypisanego oskarżonemu czynu oraz jego kwalifikację prawną,</a:t>
            </a:r>
          </a:p>
          <a:p>
            <a:pPr algn="ctr"/>
            <a:endParaRPr lang="pl-PL" sz="1200" dirty="0">
              <a:solidFill>
                <a:prstClr val="black"/>
              </a:solidFill>
            </a:endParaRPr>
          </a:p>
        </p:txBody>
      </p:sp>
      <p:cxnSp>
        <p:nvCxnSpPr>
          <p:cNvPr id="6" name="Łącznik prosty ze strzałką 5"/>
          <p:cNvCxnSpPr/>
          <p:nvPr/>
        </p:nvCxnSpPr>
        <p:spPr>
          <a:xfrm flipH="1" flipV="1">
            <a:off x="7896200" y="692696"/>
            <a:ext cx="1656184"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Łącznik prosty ze strzałką 8"/>
          <p:cNvCxnSpPr/>
          <p:nvPr/>
        </p:nvCxnSpPr>
        <p:spPr>
          <a:xfrm flipH="1">
            <a:off x="7104112" y="1700808"/>
            <a:ext cx="2160240"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Nawias klamrowy otwierający 9"/>
          <p:cNvSpPr/>
          <p:nvPr/>
        </p:nvSpPr>
        <p:spPr>
          <a:xfrm>
            <a:off x="4116289" y="692697"/>
            <a:ext cx="233943" cy="2016223"/>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dirty="0">
              <a:solidFill>
                <a:prstClr val="black"/>
              </a:solidFill>
            </a:endParaRPr>
          </a:p>
        </p:txBody>
      </p:sp>
      <p:sp>
        <p:nvSpPr>
          <p:cNvPr id="11" name="Prostokąt 10"/>
          <p:cNvSpPr/>
          <p:nvPr/>
        </p:nvSpPr>
        <p:spPr>
          <a:xfrm>
            <a:off x="1703512" y="3573016"/>
            <a:ext cx="1908720" cy="170648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l-PL" sz="1200" dirty="0">
                <a:solidFill>
                  <a:prstClr val="black"/>
                </a:solidFill>
              </a:rPr>
              <a:t>8) rozstrzygnięcia co do kary i środków karnych, a w razie potrzeby, co do </a:t>
            </a:r>
            <a:r>
              <a:rPr lang="pl-PL" sz="1200" b="1" dirty="0">
                <a:solidFill>
                  <a:prstClr val="black"/>
                </a:solidFill>
              </a:rPr>
              <a:t>zaliczenia na ich poczet tymczasowego aresztowania i zatrzymania </a:t>
            </a:r>
          </a:p>
        </p:txBody>
      </p:sp>
      <p:cxnSp>
        <p:nvCxnSpPr>
          <p:cNvPr id="13" name="Łącznik prosty ze strzałką 12"/>
          <p:cNvCxnSpPr/>
          <p:nvPr/>
        </p:nvCxnSpPr>
        <p:spPr>
          <a:xfrm flipV="1">
            <a:off x="3143673" y="3573016"/>
            <a:ext cx="1206559" cy="12241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Łącznik prosty ze strzałką 14"/>
          <p:cNvCxnSpPr/>
          <p:nvPr/>
        </p:nvCxnSpPr>
        <p:spPr>
          <a:xfrm flipV="1">
            <a:off x="3143672" y="2492896"/>
            <a:ext cx="3744416" cy="12241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Prostokąt 15"/>
          <p:cNvSpPr/>
          <p:nvPr/>
        </p:nvSpPr>
        <p:spPr>
          <a:xfrm>
            <a:off x="8892492" y="3717032"/>
            <a:ext cx="1403648"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l-PL" sz="1200" dirty="0">
                <a:solidFill>
                  <a:prstClr val="black"/>
                </a:solidFill>
              </a:rPr>
              <a:t>6) wskazanie zastosowanych przepisów ustawy karnej</a:t>
            </a:r>
          </a:p>
        </p:txBody>
      </p:sp>
      <p:cxnSp>
        <p:nvCxnSpPr>
          <p:cNvPr id="18" name="Łącznik prosty ze strzałką 17"/>
          <p:cNvCxnSpPr>
            <a:stCxn id="16" idx="1"/>
          </p:cNvCxnSpPr>
          <p:nvPr/>
        </p:nvCxnSpPr>
        <p:spPr>
          <a:xfrm flipH="1" flipV="1">
            <a:off x="5220084" y="3212976"/>
            <a:ext cx="3672408" cy="961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Łącznik prosty ze strzałką 19"/>
          <p:cNvCxnSpPr>
            <a:stCxn id="16" idx="1"/>
          </p:cNvCxnSpPr>
          <p:nvPr/>
        </p:nvCxnSpPr>
        <p:spPr>
          <a:xfrm flipH="1">
            <a:off x="5580124" y="4174232"/>
            <a:ext cx="3312368" cy="108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Łącznik prosty ze strzałką 21"/>
          <p:cNvCxnSpPr>
            <a:stCxn id="16" idx="1"/>
          </p:cNvCxnSpPr>
          <p:nvPr/>
        </p:nvCxnSpPr>
        <p:spPr>
          <a:xfrm flipH="1">
            <a:off x="5580124" y="4174232"/>
            <a:ext cx="3312368" cy="9109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Łącznik prosty ze strzałką 24"/>
          <p:cNvCxnSpPr>
            <a:stCxn id="16" idx="1"/>
          </p:cNvCxnSpPr>
          <p:nvPr/>
        </p:nvCxnSpPr>
        <p:spPr>
          <a:xfrm flipH="1" flipV="1">
            <a:off x="5220084" y="2492896"/>
            <a:ext cx="3672408" cy="16813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Prostokąt 4"/>
          <p:cNvSpPr/>
          <p:nvPr/>
        </p:nvSpPr>
        <p:spPr>
          <a:xfrm>
            <a:off x="6191498" y="4725144"/>
            <a:ext cx="432048" cy="1080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l-PL" dirty="0">
              <a:solidFill>
                <a:prstClr val="white"/>
              </a:solidFill>
            </a:endParaRPr>
          </a:p>
        </p:txBody>
      </p:sp>
    </p:spTree>
    <p:extLst>
      <p:ext uri="{BB962C8B-B14F-4D97-AF65-F5344CB8AC3E}">
        <p14:creationId xmlns:p14="http://schemas.microsoft.com/office/powerpoint/2010/main" val="12171104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Promulgacja wyroku</a:t>
            </a:r>
            <a:endParaRPr lang="pl-PL" b="1" dirty="0"/>
          </a:p>
        </p:txBody>
      </p:sp>
      <p:sp>
        <p:nvSpPr>
          <p:cNvPr id="3" name="Symbol zastępczy zawartości 2"/>
          <p:cNvSpPr>
            <a:spLocks noGrp="1"/>
          </p:cNvSpPr>
          <p:nvPr>
            <p:ph idx="1"/>
          </p:nvPr>
        </p:nvSpPr>
        <p:spPr/>
        <p:txBody>
          <a:bodyPr/>
          <a:lstStyle/>
          <a:p>
            <a:r>
              <a:rPr lang="pl-PL" dirty="0" smtClean="0"/>
              <a:t>Składa się z następujących czynności:</a:t>
            </a:r>
          </a:p>
          <a:p>
            <a:pPr marL="457200" indent="-457200">
              <a:buFont typeface="+mj-lt"/>
              <a:buAutoNum type="arabicPeriod"/>
            </a:pPr>
            <a:r>
              <a:rPr lang="pl-PL" dirty="0" smtClean="0"/>
              <a:t>Ogłoszenia (w ścisłym tego słowa znaczeniu</a:t>
            </a:r>
            <a:r>
              <a:rPr lang="pl-PL" dirty="0"/>
              <a:t>), czyli </a:t>
            </a:r>
            <a:r>
              <a:rPr lang="pl-PL" dirty="0" smtClean="0"/>
              <a:t>odczytania </a:t>
            </a:r>
            <a:r>
              <a:rPr lang="pl-PL" dirty="0"/>
              <a:t>go </a:t>
            </a:r>
            <a:r>
              <a:rPr lang="pl-PL" dirty="0" smtClean="0"/>
              <a:t>publicznie przez przewodniczącego; </a:t>
            </a:r>
            <a:r>
              <a:rPr lang="pl-PL" dirty="0"/>
              <a:t>w czasie ogłaszania wyroku wszyscy obecni, z wyjątkiem sądu, stoją</a:t>
            </a:r>
            <a:r>
              <a:rPr lang="pl-PL" dirty="0" smtClean="0"/>
              <a:t>.</a:t>
            </a:r>
          </a:p>
          <a:p>
            <a:pPr marL="457200" indent="-457200">
              <a:buFont typeface="+mj-lt"/>
              <a:buAutoNum type="arabicPeriod"/>
            </a:pPr>
            <a:r>
              <a:rPr lang="pl-PL" dirty="0" smtClean="0"/>
              <a:t>Podania </a:t>
            </a:r>
            <a:r>
              <a:rPr lang="pl-PL" dirty="0"/>
              <a:t>do wiadomości </a:t>
            </a:r>
            <a:r>
              <a:rPr lang="pl-PL" dirty="0" smtClean="0"/>
              <a:t>zgłoszenia zdania odrębnego, </a:t>
            </a:r>
            <a:r>
              <a:rPr lang="pl-PL" dirty="0"/>
              <a:t>a jeżeli członek składu orzekającego, który zgłosił zdanie odrębne, wyraził na to zgodę, także jego </a:t>
            </a:r>
            <a:r>
              <a:rPr lang="pl-PL" dirty="0" smtClean="0"/>
              <a:t>nazwisko</a:t>
            </a:r>
          </a:p>
          <a:p>
            <a:pPr marL="457200" indent="-457200">
              <a:buFont typeface="+mj-lt"/>
              <a:buAutoNum type="arabicPeriod"/>
            </a:pPr>
            <a:r>
              <a:rPr lang="pl-PL" dirty="0"/>
              <a:t>P</a:t>
            </a:r>
            <a:r>
              <a:rPr lang="pl-PL" dirty="0" smtClean="0"/>
              <a:t>odania </a:t>
            </a:r>
            <a:r>
              <a:rPr lang="pl-PL" dirty="0"/>
              <a:t>ustnie </a:t>
            </a:r>
            <a:r>
              <a:rPr lang="pl-PL" dirty="0" smtClean="0"/>
              <a:t>najważniejszych powodów </a:t>
            </a:r>
            <a:r>
              <a:rPr lang="pl-PL" dirty="0"/>
              <a:t>wyroku przez </a:t>
            </a:r>
            <a:r>
              <a:rPr lang="pl-PL" dirty="0" smtClean="0"/>
              <a:t>przewodniczącego </a:t>
            </a:r>
            <a:r>
              <a:rPr lang="pl-PL" dirty="0"/>
              <a:t>lub </a:t>
            </a:r>
            <a:r>
              <a:rPr lang="pl-PL" dirty="0" smtClean="0"/>
              <a:t>jednego </a:t>
            </a:r>
            <a:r>
              <a:rPr lang="pl-PL" dirty="0"/>
              <a:t>z członków składu </a:t>
            </a:r>
            <a:r>
              <a:rPr lang="pl-PL" dirty="0" smtClean="0"/>
              <a:t>orzekającego</a:t>
            </a:r>
          </a:p>
          <a:p>
            <a:pPr marL="457200" indent="-457200">
              <a:buFont typeface="+mj-lt"/>
              <a:buAutoNum type="arabicPeriod"/>
            </a:pPr>
            <a:r>
              <a:rPr lang="pl-PL" dirty="0" smtClean="0"/>
              <a:t>Pouczenia uczestników </a:t>
            </a:r>
            <a:r>
              <a:rPr lang="pl-PL" dirty="0"/>
              <a:t>postępowania o przysługującym im prawie, terminie i sposobie wniesienia środka zaskarżenia lub o tym, że orzeczenie nie podlega </a:t>
            </a:r>
            <a:r>
              <a:rPr lang="pl-PL" dirty="0" smtClean="0"/>
              <a:t>zaskarżeniu (art. </a:t>
            </a:r>
            <a:r>
              <a:rPr lang="pl-PL" dirty="0"/>
              <a:t>100 § </a:t>
            </a:r>
            <a:r>
              <a:rPr lang="pl-PL" dirty="0" smtClean="0"/>
              <a:t>8)</a:t>
            </a:r>
            <a:endParaRPr lang="pl-PL" dirty="0"/>
          </a:p>
          <a:p>
            <a:endParaRPr lang="pl-PL" dirty="0" smtClean="0"/>
          </a:p>
          <a:p>
            <a:endParaRPr lang="pl-PL" dirty="0"/>
          </a:p>
        </p:txBody>
      </p:sp>
    </p:spTree>
    <p:extLst>
      <p:ext uri="{BB962C8B-B14F-4D97-AF65-F5344CB8AC3E}">
        <p14:creationId xmlns:p14="http://schemas.microsoft.com/office/powerpoint/2010/main" val="13167165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063552" y="476672"/>
            <a:ext cx="3816424" cy="5324535"/>
          </a:xfrm>
          <a:prstGeom prst="rect">
            <a:avLst/>
          </a:prstGeom>
          <a:noFill/>
        </p:spPr>
        <p:txBody>
          <a:bodyPr wrap="square" rtlCol="0">
            <a:spAutoFit/>
          </a:bodyPr>
          <a:lstStyle/>
          <a:p>
            <a:endParaRPr lang="pl-PL" sz="2000" dirty="0">
              <a:solidFill>
                <a:prstClr val="black"/>
              </a:solidFill>
            </a:endParaRPr>
          </a:p>
          <a:p>
            <a:r>
              <a:rPr lang="pl-PL" sz="2000" b="1" dirty="0">
                <a:solidFill>
                  <a:prstClr val="black"/>
                </a:solidFill>
              </a:rPr>
              <a:t>Art. 418. </a:t>
            </a:r>
            <a:r>
              <a:rPr lang="pl-PL" sz="2000" dirty="0">
                <a:solidFill>
                  <a:prstClr val="black"/>
                </a:solidFill>
              </a:rPr>
              <a:t>§ 1. </a:t>
            </a:r>
            <a:r>
              <a:rPr lang="pl-PL" sz="2000" b="1" dirty="0">
                <a:solidFill>
                  <a:prstClr val="black"/>
                </a:solidFill>
              </a:rPr>
              <a:t>Po podpisaniu wyroku przewodniczący ogłasza go publicznie</a:t>
            </a:r>
            <a:r>
              <a:rPr lang="pl-PL" sz="2000" dirty="0">
                <a:solidFill>
                  <a:prstClr val="black"/>
                </a:solidFill>
              </a:rPr>
              <a:t>; w czasie ogłaszania wyroku wszyscy obecni, z wyjątkiem sądu, stoją.</a:t>
            </a:r>
          </a:p>
          <a:p>
            <a:endParaRPr lang="pl-PL" sz="2000" dirty="0">
              <a:solidFill>
                <a:prstClr val="black"/>
              </a:solidFill>
            </a:endParaRPr>
          </a:p>
          <a:p>
            <a:r>
              <a:rPr lang="pl-PL" sz="2000" dirty="0">
                <a:solidFill>
                  <a:prstClr val="black"/>
                </a:solidFill>
              </a:rPr>
              <a:t>§ 2. Zgłoszenie zdania odrębnego podaje się do wiadomości, a jeżeli członek składu orzekającego, który zgłosił zdanie odrębne, wyraził na to zgodę, także jego nazwisko</a:t>
            </a:r>
            <a:r>
              <a:rPr lang="pl-PL" sz="2000" dirty="0" smtClean="0">
                <a:solidFill>
                  <a:prstClr val="black"/>
                </a:solidFill>
              </a:rPr>
              <a:t>.</a:t>
            </a:r>
          </a:p>
          <a:p>
            <a:endParaRPr lang="pl-PL" sz="2000" dirty="0">
              <a:solidFill>
                <a:prstClr val="black"/>
              </a:solidFill>
            </a:endParaRPr>
          </a:p>
          <a:p>
            <a:r>
              <a:rPr lang="pl-PL" sz="2000" dirty="0">
                <a:solidFill>
                  <a:prstClr val="black"/>
                </a:solidFill>
              </a:rPr>
              <a:t>§ 3. Po ogłoszeniu przewodniczący lub jeden z członków składu orzekającego podaje ustnie najważniejsze powody wyroku</a:t>
            </a:r>
          </a:p>
        </p:txBody>
      </p:sp>
      <p:sp>
        <p:nvSpPr>
          <p:cNvPr id="3" name="pole tekstowe 2"/>
          <p:cNvSpPr txBox="1"/>
          <p:nvPr/>
        </p:nvSpPr>
        <p:spPr>
          <a:xfrm>
            <a:off x="6240016" y="671692"/>
            <a:ext cx="3960440" cy="5632311"/>
          </a:xfrm>
          <a:prstGeom prst="rect">
            <a:avLst/>
          </a:prstGeom>
          <a:noFill/>
        </p:spPr>
        <p:txBody>
          <a:bodyPr wrap="square" rtlCol="0">
            <a:spAutoFit/>
          </a:bodyPr>
          <a:lstStyle/>
          <a:p>
            <a:r>
              <a:rPr lang="pl-PL" dirty="0">
                <a:solidFill>
                  <a:prstClr val="black"/>
                </a:solidFill>
              </a:rPr>
              <a:t>Art. 411. § 1.  W sprawie zawiłej albo z innych ważnych powodów </a:t>
            </a:r>
            <a:r>
              <a:rPr lang="pl-PL" b="1" dirty="0">
                <a:solidFill>
                  <a:prstClr val="black"/>
                </a:solidFill>
              </a:rPr>
              <a:t>sąd może odroczyć wydanie wyroku na czas nieprzekraczający 14 dni.</a:t>
            </a:r>
          </a:p>
          <a:p>
            <a:r>
              <a:rPr lang="pl-PL" dirty="0">
                <a:solidFill>
                  <a:prstClr val="black"/>
                </a:solidFill>
              </a:rPr>
              <a:t>§ 2. W razie przekroczenia tego terminu rozprawę prowadzi się od początku</a:t>
            </a:r>
            <a:r>
              <a:rPr lang="pl-PL" b="1" dirty="0" smtClean="0">
                <a:solidFill>
                  <a:prstClr val="black"/>
                </a:solidFill>
              </a:rPr>
              <a:t>.</a:t>
            </a:r>
          </a:p>
          <a:p>
            <a:endParaRPr lang="pl-PL" b="1" dirty="0">
              <a:solidFill>
                <a:prstClr val="black"/>
              </a:solidFill>
            </a:endParaRPr>
          </a:p>
          <a:p>
            <a:r>
              <a:rPr lang="pl-PL" b="1" dirty="0" smtClean="0">
                <a:solidFill>
                  <a:prstClr val="black"/>
                </a:solidFill>
              </a:rPr>
              <a:t>Art</a:t>
            </a:r>
            <a:r>
              <a:rPr lang="pl-PL" b="1" dirty="0">
                <a:solidFill>
                  <a:prstClr val="black"/>
                </a:solidFill>
              </a:rPr>
              <a:t>. 418a</a:t>
            </a:r>
            <a:r>
              <a:rPr lang="pl-PL" dirty="0">
                <a:solidFill>
                  <a:prstClr val="black"/>
                </a:solidFill>
              </a:rPr>
              <a:t>. </a:t>
            </a:r>
            <a:r>
              <a:rPr lang="pl-PL" b="1" dirty="0">
                <a:solidFill>
                  <a:prstClr val="black"/>
                </a:solidFill>
              </a:rPr>
              <a:t>W wypadku wyrokowania poza rozprawą, treść wyroku udostępnia się publicznie </a:t>
            </a:r>
            <a:r>
              <a:rPr lang="pl-PL" dirty="0">
                <a:solidFill>
                  <a:prstClr val="black"/>
                </a:solidFill>
              </a:rPr>
              <a:t>przez złożenie jego odpisu na okres </a:t>
            </a:r>
            <a:r>
              <a:rPr lang="pl-PL" b="1" dirty="0">
                <a:solidFill>
                  <a:srgbClr val="0070C0"/>
                </a:solidFill>
              </a:rPr>
              <a:t>7 dni </a:t>
            </a:r>
            <a:r>
              <a:rPr lang="pl-PL" dirty="0">
                <a:solidFill>
                  <a:prstClr val="black"/>
                </a:solidFill>
              </a:rPr>
              <a:t>w sekretariacie sądu, o czym należy uczynić wzmiankę w protokole posiedzenia.</a:t>
            </a:r>
          </a:p>
          <a:p>
            <a:endParaRPr lang="pl-PL" dirty="0">
              <a:solidFill>
                <a:prstClr val="black"/>
              </a:solidFill>
            </a:endParaRPr>
          </a:p>
          <a:p>
            <a:endParaRPr lang="pl-PL" dirty="0">
              <a:solidFill>
                <a:prstClr val="black"/>
              </a:solidFill>
            </a:endParaRPr>
          </a:p>
          <a:p>
            <a:r>
              <a:rPr lang="pl-PL" b="1" dirty="0">
                <a:solidFill>
                  <a:srgbClr val="0070C0"/>
                </a:solidFill>
              </a:rPr>
              <a:t>Art. 419. § 1. Niestawiennictwo stron, ich obrońców i pełnomocników nie stoi na przeszkodzie ogłoszeniu wyroku</a:t>
            </a:r>
            <a:r>
              <a:rPr lang="pl-PL" dirty="0">
                <a:solidFill>
                  <a:srgbClr val="0070C0"/>
                </a:solidFill>
              </a:rPr>
              <a:t>.</a:t>
            </a:r>
          </a:p>
          <a:p>
            <a:endParaRPr lang="pl-PL" dirty="0">
              <a:solidFill>
                <a:prstClr val="black"/>
              </a:solidFill>
            </a:endParaRPr>
          </a:p>
        </p:txBody>
      </p:sp>
    </p:spTree>
    <p:extLst>
      <p:ext uri="{BB962C8B-B14F-4D97-AF65-F5344CB8AC3E}">
        <p14:creationId xmlns:p14="http://schemas.microsoft.com/office/powerpoint/2010/main" val="35545679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Kontradyktoryjność obecnie i po nowelizacji:</a:t>
            </a:r>
            <a:endParaRPr lang="pl-PL" b="1" dirty="0"/>
          </a:p>
        </p:txBody>
      </p:sp>
      <p:sp>
        <p:nvSpPr>
          <p:cNvPr id="4" name="Symbol zastępczy zawartości 3"/>
          <p:cNvSpPr txBox="1">
            <a:spLocks noGrp="1"/>
          </p:cNvSpPr>
          <p:nvPr>
            <p:ph idx="1"/>
          </p:nvPr>
        </p:nvSpPr>
        <p:spPr>
          <a:xfrm>
            <a:off x="1097280" y="1845734"/>
            <a:ext cx="9836795" cy="1337802"/>
          </a:xfrm>
          <a:prstGeom prst="rect">
            <a:avLst/>
          </a:prstGeom>
          <a:noFill/>
        </p:spPr>
        <p:txBody>
          <a:bodyPr wrap="none" rtlCol="0">
            <a:spAutoFit/>
          </a:bodyPr>
          <a:lstStyle/>
          <a:p>
            <a:endParaRPr lang="pl-PL" dirty="0" smtClean="0"/>
          </a:p>
          <a:p>
            <a:endParaRPr lang="pl-PL" dirty="0"/>
          </a:p>
          <a:p>
            <a:r>
              <a:rPr lang="pl-PL" sz="2400" dirty="0" smtClean="0"/>
              <a:t>http</a:t>
            </a:r>
            <a:r>
              <a:rPr lang="pl-PL" sz="2400" dirty="0"/>
              <a:t>://www.tvn24.pl/czarno-na-bialym,42,m/rewolucja-w-sadzie,475898.html</a:t>
            </a:r>
          </a:p>
        </p:txBody>
      </p:sp>
    </p:spTree>
    <p:extLst>
      <p:ext uri="{BB962C8B-B14F-4D97-AF65-F5344CB8AC3E}">
        <p14:creationId xmlns:p14="http://schemas.microsoft.com/office/powerpoint/2010/main" val="195326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Struktura rozprawy głównej</a:t>
            </a:r>
            <a:endParaRPr lang="pl-PL" b="1" dirty="0"/>
          </a:p>
        </p:txBody>
      </p:sp>
      <p:graphicFrame>
        <p:nvGraphicFramePr>
          <p:cNvPr id="9" name="Symbol zastępczy zawartości 8"/>
          <p:cNvGraphicFramePr>
            <a:graphicFrameLocks noGrp="1"/>
          </p:cNvGraphicFramePr>
          <p:nvPr>
            <p:ph idx="1"/>
            <p:extLst>
              <p:ext uri="{D42A27DB-BD31-4B8C-83A1-F6EECF244321}">
                <p14:modId xmlns:p14="http://schemas.microsoft.com/office/powerpoint/2010/main" val="2390095751"/>
              </p:ext>
            </p:extLst>
          </p:nvPr>
        </p:nvGraphicFramePr>
        <p:xfrm>
          <a:off x="463868" y="3551518"/>
          <a:ext cx="10691812" cy="2345921"/>
        </p:xfrm>
        <a:graphic>
          <a:graphicData uri="http://schemas.openxmlformats.org/drawingml/2006/table">
            <a:tbl>
              <a:tblPr firstRow="1" bandRow="1">
                <a:tableStyleId>{5C22544A-7EE6-4342-B048-85BDC9FD1C3A}</a:tableStyleId>
              </a:tblPr>
              <a:tblGrid>
                <a:gridCol w="2672953"/>
                <a:gridCol w="2672953"/>
                <a:gridCol w="2672953"/>
                <a:gridCol w="2672953"/>
              </a:tblGrid>
              <a:tr h="815052">
                <a:tc>
                  <a:txBody>
                    <a:bodyPr/>
                    <a:lstStyle/>
                    <a:p>
                      <a:r>
                        <a:rPr lang="pl-PL" dirty="0" smtClean="0"/>
                        <a:t>A.</a:t>
                      </a:r>
                      <a:r>
                        <a:rPr lang="pl-PL" baseline="0" dirty="0" smtClean="0"/>
                        <a:t> Rozpoczęcie rozprawy głównej</a:t>
                      </a:r>
                      <a:endParaRPr lang="pl-PL" dirty="0"/>
                    </a:p>
                  </a:txBody>
                  <a:tcPr/>
                </a:tc>
                <a:tc>
                  <a:txBody>
                    <a:bodyPr/>
                    <a:lstStyle/>
                    <a:p>
                      <a:r>
                        <a:rPr lang="pl-PL" dirty="0" smtClean="0"/>
                        <a:t>B. Przewód sądowy</a:t>
                      </a:r>
                      <a:endParaRPr lang="pl-PL" dirty="0"/>
                    </a:p>
                  </a:txBody>
                  <a:tcPr/>
                </a:tc>
                <a:tc>
                  <a:txBody>
                    <a:bodyPr/>
                    <a:lstStyle/>
                    <a:p>
                      <a:r>
                        <a:rPr lang="pl-PL" dirty="0" smtClean="0"/>
                        <a:t>C. </a:t>
                      </a:r>
                      <a:r>
                        <a:rPr lang="pl-PL" dirty="0" smtClean="0"/>
                        <a:t>Głosy </a:t>
                      </a:r>
                      <a:r>
                        <a:rPr lang="pl-PL" dirty="0" smtClean="0"/>
                        <a:t>stron</a:t>
                      </a:r>
                      <a:endParaRPr lang="pl-PL" dirty="0"/>
                    </a:p>
                  </a:txBody>
                  <a:tcPr/>
                </a:tc>
                <a:tc>
                  <a:txBody>
                    <a:bodyPr/>
                    <a:lstStyle/>
                    <a:p>
                      <a:r>
                        <a:rPr lang="pl-PL" dirty="0" smtClean="0"/>
                        <a:t>D. Wyrokowanie</a:t>
                      </a:r>
                      <a:endParaRPr lang="pl-PL" dirty="0"/>
                    </a:p>
                  </a:txBody>
                  <a:tcPr/>
                </a:tc>
              </a:tr>
              <a:tr h="1530869">
                <a:tc>
                  <a:txBody>
                    <a:bodyPr/>
                    <a:lstStyle/>
                    <a:p>
                      <a:endParaRPr lang="pl-PL"/>
                    </a:p>
                  </a:txBody>
                  <a:tcPr/>
                </a:tc>
                <a:tc>
                  <a:txBody>
                    <a:bodyPr/>
                    <a:lstStyle/>
                    <a:p>
                      <a:endParaRPr lang="pl-PL"/>
                    </a:p>
                  </a:txBody>
                  <a:tcPr/>
                </a:tc>
                <a:tc>
                  <a:txBody>
                    <a:bodyPr/>
                    <a:lstStyle/>
                    <a:p>
                      <a:endParaRPr lang="pl-PL" dirty="0"/>
                    </a:p>
                  </a:txBody>
                  <a:tcPr/>
                </a:tc>
                <a:tc>
                  <a:txBody>
                    <a:bodyPr/>
                    <a:lstStyle/>
                    <a:p>
                      <a:endParaRPr lang="pl-PL" dirty="0"/>
                    </a:p>
                  </a:txBody>
                  <a:tcPr/>
                </a:tc>
              </a:tr>
            </a:tbl>
          </a:graphicData>
        </a:graphic>
      </p:graphicFrame>
      <p:cxnSp>
        <p:nvCxnSpPr>
          <p:cNvPr id="11" name="Łącznik prosty ze strzałką 10"/>
          <p:cNvCxnSpPr/>
          <p:nvPr/>
        </p:nvCxnSpPr>
        <p:spPr>
          <a:xfrm flipH="1" flipV="1">
            <a:off x="491318" y="3057099"/>
            <a:ext cx="1" cy="279779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pic>
        <p:nvPicPr>
          <p:cNvPr id="13" name="Obraz 12"/>
          <p:cNvPicPr>
            <a:picLocks noChangeAspect="1"/>
          </p:cNvPicPr>
          <p:nvPr/>
        </p:nvPicPr>
        <p:blipFill>
          <a:blip r:embed="rId2"/>
          <a:stretch>
            <a:fillRect/>
          </a:stretch>
        </p:blipFill>
        <p:spPr>
          <a:xfrm>
            <a:off x="2984919" y="2885881"/>
            <a:ext cx="335309" cy="2969009"/>
          </a:xfrm>
          <a:prstGeom prst="rect">
            <a:avLst/>
          </a:prstGeom>
        </p:spPr>
      </p:pic>
      <p:pic>
        <p:nvPicPr>
          <p:cNvPr id="14" name="Obraz 13"/>
          <p:cNvPicPr>
            <a:picLocks noChangeAspect="1"/>
          </p:cNvPicPr>
          <p:nvPr/>
        </p:nvPicPr>
        <p:blipFill>
          <a:blip r:embed="rId2"/>
          <a:stretch>
            <a:fillRect/>
          </a:stretch>
        </p:blipFill>
        <p:spPr>
          <a:xfrm>
            <a:off x="5646173" y="2901544"/>
            <a:ext cx="335309" cy="2969009"/>
          </a:xfrm>
          <a:prstGeom prst="rect">
            <a:avLst/>
          </a:prstGeom>
        </p:spPr>
      </p:pic>
      <p:pic>
        <p:nvPicPr>
          <p:cNvPr id="15" name="Obraz 14"/>
          <p:cNvPicPr>
            <a:picLocks noChangeAspect="1"/>
          </p:cNvPicPr>
          <p:nvPr/>
        </p:nvPicPr>
        <p:blipFill>
          <a:blip r:embed="rId2"/>
          <a:stretch>
            <a:fillRect/>
          </a:stretch>
        </p:blipFill>
        <p:spPr>
          <a:xfrm>
            <a:off x="8307427" y="2901543"/>
            <a:ext cx="335309" cy="2969009"/>
          </a:xfrm>
          <a:prstGeom prst="rect">
            <a:avLst/>
          </a:prstGeom>
        </p:spPr>
      </p:pic>
      <p:sp>
        <p:nvSpPr>
          <p:cNvPr id="16" name="pole tekstowe 15"/>
          <p:cNvSpPr txBox="1"/>
          <p:nvPr/>
        </p:nvSpPr>
        <p:spPr>
          <a:xfrm>
            <a:off x="0" y="2431942"/>
            <a:ext cx="1162498" cy="584775"/>
          </a:xfrm>
          <a:prstGeom prst="rect">
            <a:avLst/>
          </a:prstGeom>
          <a:noFill/>
        </p:spPr>
        <p:txBody>
          <a:bodyPr wrap="none" rtlCol="0">
            <a:spAutoFit/>
          </a:bodyPr>
          <a:lstStyle/>
          <a:p>
            <a:r>
              <a:rPr lang="pl-PL" sz="1600" dirty="0" smtClean="0"/>
              <a:t>Wywołanie </a:t>
            </a:r>
          </a:p>
          <a:p>
            <a:r>
              <a:rPr lang="pl-PL" sz="1600" dirty="0" smtClean="0"/>
              <a:t>sprawy</a:t>
            </a:r>
            <a:endParaRPr lang="pl-PL" sz="1600" dirty="0"/>
          </a:p>
        </p:txBody>
      </p:sp>
      <p:sp>
        <p:nvSpPr>
          <p:cNvPr id="17" name="pole tekstowe 16"/>
          <p:cNvSpPr txBox="1"/>
          <p:nvPr/>
        </p:nvSpPr>
        <p:spPr>
          <a:xfrm>
            <a:off x="2587556" y="2408741"/>
            <a:ext cx="2123145" cy="584775"/>
          </a:xfrm>
          <a:prstGeom prst="rect">
            <a:avLst/>
          </a:prstGeom>
          <a:noFill/>
        </p:spPr>
        <p:txBody>
          <a:bodyPr wrap="none" rtlCol="0">
            <a:spAutoFit/>
          </a:bodyPr>
          <a:lstStyle/>
          <a:p>
            <a:r>
              <a:rPr lang="pl-PL" sz="1600" dirty="0" smtClean="0"/>
              <a:t>Zwięzłe przedstawienie</a:t>
            </a:r>
          </a:p>
          <a:p>
            <a:r>
              <a:rPr lang="pl-PL" sz="1600" dirty="0"/>
              <a:t>z</a:t>
            </a:r>
            <a:r>
              <a:rPr lang="pl-PL" sz="1600" dirty="0" smtClean="0"/>
              <a:t>arzutów oskarżania</a:t>
            </a:r>
            <a:endParaRPr lang="pl-PL" sz="1600" dirty="0"/>
          </a:p>
        </p:txBody>
      </p:sp>
      <p:sp>
        <p:nvSpPr>
          <p:cNvPr id="18" name="pole tekstowe 17"/>
          <p:cNvSpPr txBox="1"/>
          <p:nvPr/>
        </p:nvSpPr>
        <p:spPr>
          <a:xfrm>
            <a:off x="5050168" y="2416885"/>
            <a:ext cx="1904304" cy="584775"/>
          </a:xfrm>
          <a:prstGeom prst="rect">
            <a:avLst/>
          </a:prstGeom>
          <a:noFill/>
        </p:spPr>
        <p:txBody>
          <a:bodyPr wrap="none" rtlCol="0">
            <a:spAutoFit/>
          </a:bodyPr>
          <a:lstStyle/>
          <a:p>
            <a:r>
              <a:rPr lang="pl-PL" sz="1600" dirty="0" smtClean="0"/>
              <a:t>Zamknięcie</a:t>
            </a:r>
          </a:p>
          <a:p>
            <a:r>
              <a:rPr lang="pl-PL" sz="1600" dirty="0"/>
              <a:t>p</a:t>
            </a:r>
            <a:r>
              <a:rPr lang="pl-PL" sz="1600" dirty="0" smtClean="0"/>
              <a:t>rzewodu sądowego</a:t>
            </a:r>
            <a:endParaRPr lang="pl-PL" sz="1600" dirty="0"/>
          </a:p>
        </p:txBody>
      </p:sp>
      <p:sp>
        <p:nvSpPr>
          <p:cNvPr id="19" name="pole tekstowe 18"/>
          <p:cNvSpPr txBox="1"/>
          <p:nvPr/>
        </p:nvSpPr>
        <p:spPr>
          <a:xfrm>
            <a:off x="7943539" y="2416885"/>
            <a:ext cx="1271502" cy="584775"/>
          </a:xfrm>
          <a:prstGeom prst="rect">
            <a:avLst/>
          </a:prstGeom>
          <a:noFill/>
        </p:spPr>
        <p:txBody>
          <a:bodyPr wrap="none" rtlCol="0">
            <a:spAutoFit/>
          </a:bodyPr>
          <a:lstStyle/>
          <a:p>
            <a:r>
              <a:rPr lang="pl-PL" sz="1600" dirty="0" smtClean="0"/>
              <a:t>Sąd udaje się</a:t>
            </a:r>
          </a:p>
          <a:p>
            <a:r>
              <a:rPr lang="pl-PL" sz="1600" dirty="0" smtClean="0"/>
              <a:t>na naradę</a:t>
            </a:r>
            <a:endParaRPr lang="pl-PL" sz="1600" dirty="0"/>
          </a:p>
        </p:txBody>
      </p:sp>
      <p:sp>
        <p:nvSpPr>
          <p:cNvPr id="20" name="pole tekstowe 19"/>
          <p:cNvSpPr txBox="1"/>
          <p:nvPr/>
        </p:nvSpPr>
        <p:spPr>
          <a:xfrm>
            <a:off x="10422698" y="2416885"/>
            <a:ext cx="1091966" cy="584775"/>
          </a:xfrm>
          <a:prstGeom prst="rect">
            <a:avLst/>
          </a:prstGeom>
          <a:noFill/>
        </p:spPr>
        <p:txBody>
          <a:bodyPr wrap="none" rtlCol="0">
            <a:spAutoFit/>
          </a:bodyPr>
          <a:lstStyle/>
          <a:p>
            <a:r>
              <a:rPr lang="pl-PL" sz="1600" dirty="0" smtClean="0"/>
              <a:t>Ogłoszenie</a:t>
            </a:r>
          </a:p>
          <a:p>
            <a:r>
              <a:rPr lang="pl-PL" sz="1600" dirty="0" smtClean="0"/>
              <a:t>wyroku</a:t>
            </a:r>
            <a:endParaRPr lang="pl-PL" sz="1600" dirty="0"/>
          </a:p>
        </p:txBody>
      </p:sp>
      <p:pic>
        <p:nvPicPr>
          <p:cNvPr id="21" name="Obraz 20"/>
          <p:cNvPicPr>
            <a:picLocks noChangeAspect="1"/>
          </p:cNvPicPr>
          <p:nvPr/>
        </p:nvPicPr>
        <p:blipFill>
          <a:blip r:embed="rId2"/>
          <a:stretch>
            <a:fillRect/>
          </a:stretch>
        </p:blipFill>
        <p:spPr>
          <a:xfrm>
            <a:off x="10986091" y="2901543"/>
            <a:ext cx="335309" cy="2969009"/>
          </a:xfrm>
          <a:prstGeom prst="rect">
            <a:avLst/>
          </a:prstGeom>
        </p:spPr>
      </p:pic>
    </p:spTree>
    <p:extLst>
      <p:ext uri="{BB962C8B-B14F-4D97-AF65-F5344CB8AC3E}">
        <p14:creationId xmlns:p14="http://schemas.microsoft.com/office/powerpoint/2010/main" val="25271022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A. Rozpoczęcie rozprawy głównej</a:t>
            </a:r>
            <a:endParaRPr lang="pl-PL" b="1" dirty="0"/>
          </a:p>
        </p:txBody>
      </p:sp>
      <p:sp>
        <p:nvSpPr>
          <p:cNvPr id="3" name="Symbol zastępczy zawartości 2"/>
          <p:cNvSpPr>
            <a:spLocks noGrp="1"/>
          </p:cNvSpPr>
          <p:nvPr>
            <p:ph idx="1"/>
          </p:nvPr>
        </p:nvSpPr>
        <p:spPr>
          <a:xfrm>
            <a:off x="300251" y="1845734"/>
            <a:ext cx="11109277" cy="4691544"/>
          </a:xfrm>
        </p:spPr>
        <p:txBody>
          <a:bodyPr>
            <a:normAutofit lnSpcReduction="10000"/>
          </a:bodyPr>
          <a:lstStyle/>
          <a:p>
            <a:r>
              <a:rPr lang="pl-PL" sz="1800" dirty="0"/>
              <a:t>Rozprawę główną rozpoczyna </a:t>
            </a:r>
            <a:r>
              <a:rPr lang="pl-PL" sz="1800" b="1" dirty="0"/>
              <a:t>wywołanie </a:t>
            </a:r>
            <a:r>
              <a:rPr lang="pl-PL" sz="1800" b="1" dirty="0" smtClean="0"/>
              <a:t>sprawy </a:t>
            </a:r>
            <a:r>
              <a:rPr lang="pl-PL" sz="1800" dirty="0" smtClean="0"/>
              <a:t>(art. </a:t>
            </a:r>
            <a:r>
              <a:rPr lang="pl-PL" sz="1800" dirty="0"/>
              <a:t>381 § </a:t>
            </a:r>
            <a:r>
              <a:rPr lang="pl-PL" sz="1800" dirty="0" smtClean="0"/>
              <a:t>1 </a:t>
            </a:r>
            <a:r>
              <a:rPr lang="pl-PL" sz="1800" dirty="0" err="1" smtClean="0"/>
              <a:t>zd</a:t>
            </a:r>
            <a:r>
              <a:rPr lang="pl-PL" sz="1800" dirty="0" smtClean="0"/>
              <a:t>. 1 k.p.k.) – ogłoszenie jaka sprawa będzie rozpoznawana</a:t>
            </a:r>
          </a:p>
          <a:p>
            <a:r>
              <a:rPr lang="pl-PL" sz="1800" dirty="0" smtClean="0"/>
              <a:t>Następnie przewodniczący dokonuje wstępnego „bilansu osobowego” i „bilansu instrumentalnego”</a:t>
            </a:r>
          </a:p>
          <a:p>
            <a:endParaRPr lang="pl-PL" dirty="0"/>
          </a:p>
          <a:p>
            <a:pPr marL="0" indent="0">
              <a:buNone/>
            </a:pPr>
            <a:endParaRPr lang="pl-PL" dirty="0"/>
          </a:p>
          <a:p>
            <a:pPr marL="0" indent="0">
              <a:buNone/>
            </a:pPr>
            <a:endParaRPr lang="pl-PL" dirty="0"/>
          </a:p>
          <a:p>
            <a:pPr>
              <a:spcAft>
                <a:spcPts val="0"/>
              </a:spcAft>
            </a:pPr>
            <a:endParaRPr lang="pl-PL" sz="1800" dirty="0" smtClean="0"/>
          </a:p>
          <a:p>
            <a:pPr>
              <a:spcAft>
                <a:spcPts val="0"/>
              </a:spcAft>
            </a:pPr>
            <a:r>
              <a:rPr lang="pl-PL" sz="1800" dirty="0" smtClean="0"/>
              <a:t>Załatwia się też wiele kwestii incydentalnych, a wśród nich te, które można podnieść najpóźniej na tym etapie:</a:t>
            </a:r>
          </a:p>
          <a:p>
            <a:pPr lvl="1">
              <a:spcAft>
                <a:spcPts val="0"/>
              </a:spcAft>
              <a:buFont typeface="Arial" panose="020B0604020202020204" pitchFamily="34" charset="0"/>
              <a:buChar char="•"/>
            </a:pPr>
            <a:r>
              <a:rPr lang="pl-PL" sz="1600" dirty="0" smtClean="0"/>
              <a:t>Wniosek o wyłączenie sędziego (</a:t>
            </a:r>
            <a:r>
              <a:rPr lang="pl-PL" sz="1600" dirty="0" err="1" smtClean="0"/>
              <a:t>iudex</a:t>
            </a:r>
            <a:r>
              <a:rPr lang="pl-PL" sz="1600" dirty="0" smtClean="0"/>
              <a:t> </a:t>
            </a:r>
            <a:r>
              <a:rPr lang="pl-PL" sz="1600" dirty="0" err="1" smtClean="0"/>
              <a:t>suspectus</a:t>
            </a:r>
            <a:r>
              <a:rPr lang="pl-PL" sz="1600" dirty="0" smtClean="0"/>
              <a:t> – art. </a:t>
            </a:r>
            <a:r>
              <a:rPr lang="pl-PL" sz="1600" dirty="0"/>
              <a:t>41 </a:t>
            </a:r>
            <a:r>
              <a:rPr lang="pl-PL" sz="1600" dirty="0" smtClean="0"/>
              <a:t>§ 1 k.p.k.)</a:t>
            </a:r>
          </a:p>
          <a:p>
            <a:pPr lvl="1">
              <a:spcAft>
                <a:spcPts val="0"/>
              </a:spcAft>
              <a:buFont typeface="Arial" panose="020B0604020202020204" pitchFamily="34" charset="0"/>
              <a:buChar char="•"/>
            </a:pPr>
            <a:r>
              <a:rPr lang="pl-PL" sz="1600" dirty="0" smtClean="0"/>
              <a:t>Zgłoszenie przez pokrzywdzonego , aby dopuszczono go do udziału w charakterze oskarżyciela posiłkowego (art. </a:t>
            </a:r>
            <a:r>
              <a:rPr lang="pl-PL" sz="1600" dirty="0"/>
              <a:t>54 </a:t>
            </a:r>
            <a:r>
              <a:rPr lang="pl-PL" sz="1600" dirty="0" smtClean="0"/>
              <a:t>§ 1 k.p.k.)</a:t>
            </a:r>
          </a:p>
          <a:p>
            <a:pPr lvl="1">
              <a:spcAft>
                <a:spcPts val="0"/>
              </a:spcAft>
              <a:buFont typeface="Arial" panose="020B0604020202020204" pitchFamily="34" charset="0"/>
              <a:buChar char="•"/>
            </a:pPr>
            <a:r>
              <a:rPr lang="pl-PL" sz="1600" dirty="0" smtClean="0"/>
              <a:t>Zgłoszenia udziału przez przedstawiciela społecznego (art. </a:t>
            </a:r>
            <a:r>
              <a:rPr lang="pl-PL" sz="1600" dirty="0"/>
              <a:t>90 </a:t>
            </a:r>
            <a:r>
              <a:rPr lang="pl-PL" sz="1600" dirty="0" smtClean="0"/>
              <a:t>§ 1 k.p.k.)</a:t>
            </a:r>
          </a:p>
          <a:p>
            <a:pPr lvl="1">
              <a:spcAft>
                <a:spcPts val="0"/>
              </a:spcAft>
              <a:buFont typeface="Arial" panose="020B0604020202020204" pitchFamily="34" charset="0"/>
              <a:buChar char="•"/>
            </a:pPr>
            <a:r>
              <a:rPr lang="pl-PL" sz="1600" dirty="0" smtClean="0"/>
              <a:t>Przyłączenie się do sprawy z oskarżenia prywatnego innego pokrzywdzonego tym samym czynem (art. </a:t>
            </a:r>
            <a:r>
              <a:rPr lang="pl-PL" sz="1600" dirty="0"/>
              <a:t>59 </a:t>
            </a:r>
            <a:r>
              <a:rPr lang="pl-PL" sz="1600" dirty="0" smtClean="0"/>
              <a:t>§ 2 k.p.k.)</a:t>
            </a:r>
          </a:p>
          <a:p>
            <a:pPr lvl="1">
              <a:spcAft>
                <a:spcPts val="0"/>
              </a:spcAft>
              <a:buFont typeface="Arial" panose="020B0604020202020204" pitchFamily="34" charset="0"/>
              <a:buChar char="•"/>
            </a:pPr>
            <a:r>
              <a:rPr lang="pl-PL" sz="1600" dirty="0" smtClean="0"/>
              <a:t>Cofnięcie wniosku o ściganie (art. 12 § 3 k.p.k.)</a:t>
            </a:r>
          </a:p>
          <a:p>
            <a:pPr lvl="1">
              <a:spcAft>
                <a:spcPts val="0"/>
              </a:spcAft>
              <a:buFont typeface="Arial" panose="020B0604020202020204" pitchFamily="34" charset="0"/>
              <a:buChar char="•"/>
            </a:pPr>
            <a:r>
              <a:rPr lang="pl-PL" sz="1600" b="1" dirty="0" smtClean="0"/>
              <a:t>Złożenie wniosku o zobowiązanie prokuratora do uzupełnienia materiałów postępowania przygotowawczego dołączonych do aktu oskarżenia o określone dokumenty zawarte w aktach tego postępowania (art. 381 § 2 k.p.k.) </a:t>
            </a:r>
            <a:endParaRPr lang="pl-PL" sz="1600" b="1" dirty="0">
              <a:solidFill>
                <a:srgbClr val="C00000"/>
              </a:solidFill>
            </a:endParaRPr>
          </a:p>
        </p:txBody>
      </p:sp>
      <p:sp>
        <p:nvSpPr>
          <p:cNvPr id="4" name="pole tekstowe 3"/>
          <p:cNvSpPr txBox="1"/>
          <p:nvPr/>
        </p:nvSpPr>
        <p:spPr>
          <a:xfrm>
            <a:off x="3197014" y="3195973"/>
            <a:ext cx="3978269" cy="830997"/>
          </a:xfrm>
          <a:prstGeom prst="rect">
            <a:avLst/>
          </a:prstGeom>
          <a:noFill/>
        </p:spPr>
        <p:txBody>
          <a:bodyPr wrap="none" rtlCol="0">
            <a:spAutoFit/>
          </a:bodyPr>
          <a:lstStyle/>
          <a:p>
            <a:r>
              <a:rPr lang="pl-PL" sz="1600" dirty="0" smtClean="0"/>
              <a:t>Sprawdzenie obecności wezwanych osób</a:t>
            </a:r>
          </a:p>
          <a:p>
            <a:r>
              <a:rPr lang="pl-PL" sz="1600" dirty="0"/>
              <a:t>o</a:t>
            </a:r>
            <a:r>
              <a:rPr lang="pl-PL" sz="1600" dirty="0" smtClean="0"/>
              <a:t>raz wyciągnięcie konsekwencji procesowych</a:t>
            </a:r>
          </a:p>
          <a:p>
            <a:r>
              <a:rPr lang="pl-PL" sz="1600" dirty="0"/>
              <a:t>z</a:t>
            </a:r>
            <a:r>
              <a:rPr lang="pl-PL" sz="1600" dirty="0" smtClean="0"/>
              <a:t> nieobecności niektórych uczestników</a:t>
            </a:r>
            <a:endParaRPr lang="pl-PL" sz="1600" dirty="0"/>
          </a:p>
        </p:txBody>
      </p:sp>
      <p:sp>
        <p:nvSpPr>
          <p:cNvPr id="6" name="pole tekstowe 5"/>
          <p:cNvSpPr txBox="1"/>
          <p:nvPr/>
        </p:nvSpPr>
        <p:spPr>
          <a:xfrm>
            <a:off x="7757901" y="3195973"/>
            <a:ext cx="4434099" cy="584775"/>
          </a:xfrm>
          <a:prstGeom prst="rect">
            <a:avLst/>
          </a:prstGeom>
          <a:noFill/>
        </p:spPr>
        <p:txBody>
          <a:bodyPr wrap="none" rtlCol="0">
            <a:spAutoFit/>
          </a:bodyPr>
          <a:lstStyle/>
          <a:p>
            <a:r>
              <a:rPr lang="pl-PL" sz="1600" dirty="0" smtClean="0"/>
              <a:t>Sprawdzenie czy wszystkie dowody są dopuszczone</a:t>
            </a:r>
          </a:p>
          <a:p>
            <a:r>
              <a:rPr lang="pl-PL" sz="1600" dirty="0"/>
              <a:t>d</a:t>
            </a:r>
            <a:r>
              <a:rPr lang="pl-PL" sz="1600" dirty="0" smtClean="0"/>
              <a:t>o procesu (świadkowie, biegli, dowody rzeczowe)</a:t>
            </a:r>
          </a:p>
        </p:txBody>
      </p:sp>
      <p:cxnSp>
        <p:nvCxnSpPr>
          <p:cNvPr id="8" name="Łącznik prosty ze strzałką 7"/>
          <p:cNvCxnSpPr/>
          <p:nvPr/>
        </p:nvCxnSpPr>
        <p:spPr>
          <a:xfrm flipH="1">
            <a:off x="5764815" y="2906973"/>
            <a:ext cx="499507" cy="2890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pic>
        <p:nvPicPr>
          <p:cNvPr id="12" name="Obraz 11"/>
          <p:cNvPicPr>
            <a:picLocks noChangeAspect="1"/>
          </p:cNvPicPr>
          <p:nvPr/>
        </p:nvPicPr>
        <p:blipFill>
          <a:blip r:embed="rId2"/>
          <a:stretch>
            <a:fillRect/>
          </a:stretch>
        </p:blipFill>
        <p:spPr>
          <a:xfrm rot="14531148">
            <a:off x="8527098" y="2905856"/>
            <a:ext cx="619656" cy="420660"/>
          </a:xfrm>
          <a:prstGeom prst="rect">
            <a:avLst/>
          </a:prstGeom>
        </p:spPr>
      </p:pic>
    </p:spTree>
    <p:extLst>
      <p:ext uri="{BB962C8B-B14F-4D97-AF65-F5344CB8AC3E}">
        <p14:creationId xmlns:p14="http://schemas.microsoft.com/office/powerpoint/2010/main" val="30499989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7722" y="641445"/>
            <a:ext cx="10058400" cy="5609787"/>
          </a:xfrm>
        </p:spPr>
        <p:txBody>
          <a:bodyPr/>
          <a:lstStyle/>
          <a:p>
            <a:r>
              <a:rPr lang="pl-PL" dirty="0" smtClean="0"/>
              <a:t>Rozpoczęcie rozprawy kończy się zarządzeniem opuszczenia sali rozpraw przez świadków. Biegli pozostają na sali, jeżeli przewodniczący nie zarządzi inaczej (art. </a:t>
            </a:r>
            <a:r>
              <a:rPr lang="pl-PL" dirty="0"/>
              <a:t>384 </a:t>
            </a:r>
            <a:r>
              <a:rPr lang="pl-PL" dirty="0" smtClean="0"/>
              <a:t>§ 1 k.p.k.)</a:t>
            </a:r>
          </a:p>
          <a:p>
            <a:r>
              <a:rPr lang="pl-PL" dirty="0" smtClean="0"/>
              <a:t>Chodzi o to, żeby na przesłuchania świadka nie byli obecni świadkowie, którzy nie zostali jeszcze przesłuchani (art. </a:t>
            </a:r>
            <a:r>
              <a:rPr lang="pl-PL" dirty="0"/>
              <a:t>371 </a:t>
            </a:r>
            <a:r>
              <a:rPr lang="pl-PL" dirty="0" smtClean="0"/>
              <a:t>§ 1 k.p.k.). </a:t>
            </a:r>
            <a:r>
              <a:rPr lang="pl-PL" dirty="0"/>
              <a:t>Obowiązkiem przewodniczącego jest </a:t>
            </a:r>
            <a:r>
              <a:rPr lang="pl-PL" dirty="0" smtClean="0"/>
              <a:t>przedsiębranie środków zapobiegających </a:t>
            </a:r>
            <a:r>
              <a:rPr lang="pl-PL" dirty="0"/>
              <a:t>porozumiewaniu się osób przesłuchanych z osobami, które jeszcze nie zostały przesłuchane (art. 371 § </a:t>
            </a:r>
            <a:r>
              <a:rPr lang="pl-PL" dirty="0" smtClean="0"/>
              <a:t>2 k.p.k.)</a:t>
            </a:r>
          </a:p>
          <a:p>
            <a:r>
              <a:rPr lang="pl-PL" dirty="0" smtClean="0"/>
              <a:t>Bez względu na stanowisko </a:t>
            </a:r>
            <a:r>
              <a:rPr lang="pl-PL" dirty="0"/>
              <a:t>przewodniczącego </a:t>
            </a:r>
            <a:r>
              <a:rPr lang="pl-PL" b="1" dirty="0"/>
              <a:t>pokrzywdzony ma prawo wziąć udział w rozprawie, jeżeli się </a:t>
            </a:r>
            <a:r>
              <a:rPr lang="pl-PL" b="1" dirty="0" smtClean="0"/>
              <a:t>stawi </a:t>
            </a:r>
            <a:r>
              <a:rPr lang="pl-PL" dirty="0" smtClean="0"/>
              <a:t>(tzn. należy go zawiadomić o terminie, ale jego nieobecność nie tamuje rozpoznania sprawy), </a:t>
            </a:r>
            <a:r>
              <a:rPr lang="pl-PL" dirty="0"/>
              <a:t>i pozostać na sali, choćby miał składać zeznania jako świadek. W tym wypadku sąd przesłuchuje go w pierwszej </a:t>
            </a:r>
            <a:r>
              <a:rPr lang="pl-PL" dirty="0" smtClean="0"/>
              <a:t>kolejności (art. </a:t>
            </a:r>
            <a:r>
              <a:rPr lang="pl-PL" dirty="0"/>
              <a:t>384 § 2 k.p.k.). Uznając to za celowe sąd może zobowiązać pokrzywdzonego do obecności na rozprawie lub jej części  </a:t>
            </a:r>
            <a:r>
              <a:rPr lang="pl-PL" dirty="0" smtClean="0"/>
              <a:t>art</a:t>
            </a:r>
            <a:r>
              <a:rPr lang="pl-PL" dirty="0"/>
              <a:t>. 384 </a:t>
            </a:r>
            <a:r>
              <a:rPr lang="pl-PL" dirty="0" smtClean="0"/>
              <a:t>3 </a:t>
            </a:r>
            <a:r>
              <a:rPr lang="pl-PL" dirty="0"/>
              <a:t>2 </a:t>
            </a:r>
            <a:r>
              <a:rPr lang="pl-PL" dirty="0" smtClean="0"/>
              <a:t>k.p.k</a:t>
            </a:r>
            <a:r>
              <a:rPr lang="pl-PL" dirty="0"/>
              <a:t>.). </a:t>
            </a:r>
            <a:endParaRPr lang="pl-PL" dirty="0" smtClean="0"/>
          </a:p>
          <a:p>
            <a:r>
              <a:rPr lang="pl-PL" b="1" dirty="0" smtClean="0"/>
              <a:t>Prawo pokrzywdzonego do obecności nie zależy od tego, czy wystąpi on w roli oskarżyciela posiłkowego.</a:t>
            </a:r>
            <a:endParaRPr lang="pl-PL" b="1" dirty="0"/>
          </a:p>
        </p:txBody>
      </p:sp>
    </p:spTree>
    <p:extLst>
      <p:ext uri="{BB962C8B-B14F-4D97-AF65-F5344CB8AC3E}">
        <p14:creationId xmlns:p14="http://schemas.microsoft.com/office/powerpoint/2010/main" val="11307149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Udział oskarżonego w rozprawie głównej</a:t>
            </a:r>
            <a:endParaRPr lang="pl-PL" b="1" dirty="0"/>
          </a:p>
        </p:txBody>
      </p:sp>
      <p:sp>
        <p:nvSpPr>
          <p:cNvPr id="3" name="Symbol zastępczy zawartości 2"/>
          <p:cNvSpPr>
            <a:spLocks noGrp="1"/>
          </p:cNvSpPr>
          <p:nvPr>
            <p:ph idx="1"/>
          </p:nvPr>
        </p:nvSpPr>
        <p:spPr>
          <a:xfrm>
            <a:off x="218363" y="1845733"/>
            <a:ext cx="11368585" cy="4514123"/>
          </a:xfrm>
        </p:spPr>
        <p:txBody>
          <a:bodyPr>
            <a:normAutofit fontScale="92500" lnSpcReduction="20000"/>
          </a:bodyPr>
          <a:lstStyle/>
          <a:p>
            <a:r>
              <a:rPr lang="pl-PL" dirty="0" smtClean="0"/>
              <a:t>Nowelizacja </a:t>
            </a:r>
            <a:r>
              <a:rPr lang="pl-PL" dirty="0"/>
              <a:t>z dnia 27 września 2013 r. zrywa z obowiązkowym udziałem oskarżonego w rozprawie głównej, uznając ten udział jedynie za jego prawo, co dotąd miało miejsce jedynie w postępowaniu uproszczonym </a:t>
            </a:r>
            <a:r>
              <a:rPr lang="pl-PL" dirty="0" smtClean="0"/>
              <a:t>(uchylony art</a:t>
            </a:r>
            <a:r>
              <a:rPr lang="pl-PL" dirty="0"/>
              <a:t>. 479), likwidowanym przez ten projekt, oraz w postępowaniu odwoławczym (art. 450 § 2 i art. 451), zaś w postępowaniu zwyczajnym w pierwszej instancji udział ten miał charakter obowiązku, choć względnego, z uwagi na rozwiązania z art. 376 i 377. </a:t>
            </a:r>
            <a:endParaRPr lang="pl-PL" dirty="0" smtClean="0"/>
          </a:p>
          <a:p>
            <a:r>
              <a:rPr lang="pl-PL" dirty="0"/>
              <a:t>N</a:t>
            </a:r>
            <a:r>
              <a:rPr lang="pl-PL" dirty="0" smtClean="0"/>
              <a:t>owy </a:t>
            </a:r>
            <a:r>
              <a:rPr lang="pl-PL" dirty="0"/>
              <a:t>przepis § 1 art. 374 </a:t>
            </a:r>
            <a:r>
              <a:rPr lang="pl-PL" dirty="0" smtClean="0"/>
              <a:t>stanowi, </a:t>
            </a:r>
            <a:r>
              <a:rPr lang="pl-PL" dirty="0"/>
              <a:t>iż </a:t>
            </a:r>
            <a:r>
              <a:rPr lang="pl-PL" dirty="0">
                <a:solidFill>
                  <a:srgbClr val="00B050"/>
                </a:solidFill>
              </a:rPr>
              <a:t>"</a:t>
            </a:r>
            <a:r>
              <a:rPr lang="pl-PL" b="1" dirty="0">
                <a:solidFill>
                  <a:srgbClr val="00B050"/>
                </a:solidFill>
              </a:rPr>
              <a:t>Oskarżony ma prawo brać udział w rozprawie</a:t>
            </a:r>
            <a:r>
              <a:rPr lang="pl-PL" dirty="0">
                <a:solidFill>
                  <a:srgbClr val="00B050"/>
                </a:solidFill>
              </a:rPr>
              <a:t>", </a:t>
            </a:r>
            <a:r>
              <a:rPr lang="pl-PL" dirty="0"/>
              <a:t>ale też, że </a:t>
            </a:r>
            <a:r>
              <a:rPr lang="pl-PL" dirty="0">
                <a:solidFill>
                  <a:srgbClr val="7030A0"/>
                </a:solidFill>
              </a:rPr>
              <a:t>"</a:t>
            </a:r>
            <a:r>
              <a:rPr lang="pl-PL" b="1" dirty="0">
                <a:solidFill>
                  <a:srgbClr val="7030A0"/>
                </a:solidFill>
              </a:rPr>
              <a:t>Przewodniczący lub sąd mogą uznać jego obecność za obowiązkową</a:t>
            </a:r>
            <a:r>
              <a:rPr lang="pl-PL" dirty="0">
                <a:solidFill>
                  <a:srgbClr val="7030A0"/>
                </a:solidFill>
              </a:rPr>
              <a:t>". </a:t>
            </a:r>
            <a:endParaRPr lang="pl-PL" dirty="0" smtClean="0">
              <a:solidFill>
                <a:srgbClr val="7030A0"/>
              </a:solidFill>
            </a:endParaRPr>
          </a:p>
          <a:p>
            <a:r>
              <a:rPr lang="pl-PL" dirty="0" smtClean="0"/>
              <a:t>Jednocześnie </a:t>
            </a:r>
            <a:r>
              <a:rPr lang="pl-PL" dirty="0"/>
              <a:t>wszak zastrzega się także, że </a:t>
            </a:r>
            <a:r>
              <a:rPr lang="pl-PL" b="1" dirty="0">
                <a:solidFill>
                  <a:srgbClr val="0070C0"/>
                </a:solidFill>
              </a:rPr>
              <a:t>w sprawach o zbrodnie obecność oskarżonego jest jednak </a:t>
            </a:r>
            <a:r>
              <a:rPr lang="pl-PL" sz="2200" b="1" u="sng" dirty="0">
                <a:solidFill>
                  <a:srgbClr val="0070C0"/>
                </a:solidFill>
              </a:rPr>
              <a:t>obowiązkowa</a:t>
            </a:r>
            <a:r>
              <a:rPr lang="pl-PL" b="1" dirty="0">
                <a:solidFill>
                  <a:srgbClr val="0070C0"/>
                </a:solidFill>
              </a:rPr>
              <a:t>, tyle że tylko "</a:t>
            </a:r>
            <a:r>
              <a:rPr lang="pl-PL" sz="2200" b="1" u="sng" dirty="0">
                <a:solidFill>
                  <a:srgbClr val="0070C0"/>
                </a:solidFill>
              </a:rPr>
              <a:t>podczas czynności, o których mowa w art. 385 i 386</a:t>
            </a:r>
            <a:r>
              <a:rPr lang="pl-PL" b="1" dirty="0">
                <a:solidFill>
                  <a:srgbClr val="0070C0"/>
                </a:solidFill>
              </a:rPr>
              <a:t>"</a:t>
            </a:r>
            <a:r>
              <a:rPr lang="pl-PL" b="1" dirty="0"/>
              <a:t> </a:t>
            </a:r>
            <a:r>
              <a:rPr lang="pl-PL" dirty="0"/>
              <a:t>(art. 374 § 1a), </a:t>
            </a:r>
            <a:r>
              <a:rPr lang="pl-PL" b="1" dirty="0"/>
              <a:t>tzn. </a:t>
            </a:r>
            <a:r>
              <a:rPr lang="pl-PL" b="1" dirty="0" smtClean="0"/>
              <a:t>przy:</a:t>
            </a:r>
          </a:p>
          <a:p>
            <a:pPr marL="457200" indent="-457200">
              <a:buFont typeface="+mj-lt"/>
              <a:buAutoNum type="arabicPeriod"/>
            </a:pPr>
            <a:r>
              <a:rPr lang="pl-PL" b="1" dirty="0" smtClean="0"/>
              <a:t>rozpoczęciu </a:t>
            </a:r>
            <a:r>
              <a:rPr lang="pl-PL" b="1" dirty="0"/>
              <a:t>przewodu sądowego i prezentacji zarzutów aktu oskarżenia oraz pouczaniu go następnie przez przewodniczącego o jego prawach i </a:t>
            </a:r>
            <a:r>
              <a:rPr lang="pl-PL" b="1" dirty="0" smtClean="0"/>
              <a:t>uprawnieniach</a:t>
            </a:r>
          </a:p>
          <a:p>
            <a:pPr marL="457200" indent="-457200">
              <a:buFont typeface="+mj-lt"/>
              <a:buAutoNum type="arabicPeriod"/>
            </a:pPr>
            <a:r>
              <a:rPr lang="pl-PL" b="1" dirty="0" smtClean="0"/>
              <a:t>podczas </a:t>
            </a:r>
            <a:r>
              <a:rPr lang="pl-PL" b="1" dirty="0"/>
              <a:t>ewentualnego przesłuchiwania go, gdy zgodzi się składać wyjaśnienia lub odpowiadać na pytania</a:t>
            </a:r>
            <a:r>
              <a:rPr lang="pl-PL" dirty="0"/>
              <a:t>. </a:t>
            </a:r>
            <a:endParaRPr lang="pl-PL" dirty="0" smtClean="0"/>
          </a:p>
          <a:p>
            <a:r>
              <a:rPr lang="pl-PL" dirty="0"/>
              <a:t>P</a:t>
            </a:r>
            <a:r>
              <a:rPr lang="pl-PL" dirty="0" smtClean="0"/>
              <a:t>rzy </a:t>
            </a:r>
            <a:r>
              <a:rPr lang="pl-PL" dirty="0"/>
              <a:t>doręczaniu oskarżonemu pozbawionemu wolności zawiadomienia o terminie rozprawy, gdy jego udział w niej nie jest uznany przez ustawę za obowiązkowy ani sąd nie uznał go za takowy, </a:t>
            </a:r>
            <a:r>
              <a:rPr lang="pl-PL" dirty="0" smtClean="0"/>
              <a:t>będzie </a:t>
            </a:r>
            <a:r>
              <a:rPr lang="pl-PL" dirty="0"/>
              <a:t>on pouczony o możliwości złożenia w terminie 7 dni wniosku o doprowadzenie go na taką rozprawę, który to wniosek </a:t>
            </a:r>
            <a:r>
              <a:rPr lang="pl-PL" dirty="0" smtClean="0"/>
              <a:t>musi </a:t>
            </a:r>
            <a:r>
              <a:rPr lang="pl-PL" dirty="0"/>
              <a:t>zostać wówczas uwzględniony.</a:t>
            </a:r>
          </a:p>
          <a:p>
            <a:endParaRPr lang="pl-PL" dirty="0"/>
          </a:p>
        </p:txBody>
      </p:sp>
    </p:spTree>
    <p:extLst>
      <p:ext uri="{BB962C8B-B14F-4D97-AF65-F5344CB8AC3E}">
        <p14:creationId xmlns:p14="http://schemas.microsoft.com/office/powerpoint/2010/main" val="3629285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Zapobieganie zakłóceniu porządku rozprawy oraz obstrukcji procesowej</a:t>
            </a:r>
            <a:endParaRPr lang="pl-PL" b="1" dirty="0"/>
          </a:p>
        </p:txBody>
      </p:sp>
      <p:sp>
        <p:nvSpPr>
          <p:cNvPr id="3" name="Symbol zastępczy zawartości 2"/>
          <p:cNvSpPr>
            <a:spLocks noGrp="1"/>
          </p:cNvSpPr>
          <p:nvPr>
            <p:ph idx="1"/>
          </p:nvPr>
        </p:nvSpPr>
        <p:spPr/>
        <p:txBody>
          <a:bodyPr/>
          <a:lstStyle/>
          <a:p>
            <a:pPr marL="457200" indent="-457200">
              <a:buFont typeface="+mj-lt"/>
              <a:buAutoNum type="arabicPeriod"/>
            </a:pPr>
            <a:r>
              <a:rPr lang="pl-PL" b="1" dirty="0" smtClean="0"/>
              <a:t>Reakcja na zakłócenie</a:t>
            </a:r>
          </a:p>
          <a:p>
            <a:r>
              <a:rPr lang="pl-PL" dirty="0" smtClean="0"/>
              <a:t>art</a:t>
            </a:r>
            <a:r>
              <a:rPr lang="pl-PL" dirty="0"/>
              <a:t>. </a:t>
            </a:r>
            <a:r>
              <a:rPr lang="pl-PL" dirty="0" smtClean="0"/>
              <a:t>375</a:t>
            </a:r>
          </a:p>
          <a:p>
            <a:r>
              <a:rPr lang="pl-PL" dirty="0"/>
              <a:t>§ </a:t>
            </a:r>
            <a:r>
              <a:rPr lang="pl-PL" dirty="0" smtClean="0"/>
              <a:t>1</a:t>
            </a:r>
          </a:p>
          <a:p>
            <a:r>
              <a:rPr lang="pl-PL" dirty="0" smtClean="0"/>
              <a:t>Jeżeli </a:t>
            </a:r>
            <a:r>
              <a:rPr lang="pl-PL" dirty="0"/>
              <a:t>oskarżony </a:t>
            </a:r>
            <a:r>
              <a:rPr lang="pl-PL" b="1" dirty="0"/>
              <a:t>pomimo upomnienia </a:t>
            </a:r>
            <a:r>
              <a:rPr lang="pl-PL" dirty="0"/>
              <a:t>go przez przewodniczącego zachowuje się nadal w sposób zakłócający porządek rozprawy lub godzący w powagę sądu, </a:t>
            </a:r>
            <a:r>
              <a:rPr lang="pl-PL" b="1" dirty="0"/>
              <a:t>przewodniczący może wydalić go na pewien czas z sali rozprawy</a:t>
            </a:r>
            <a:r>
              <a:rPr lang="pl-PL" b="1" dirty="0" smtClean="0"/>
              <a:t>. </a:t>
            </a:r>
          </a:p>
          <a:p>
            <a:r>
              <a:rPr lang="pl-PL" dirty="0"/>
              <a:t>§ </a:t>
            </a:r>
            <a:r>
              <a:rPr lang="pl-PL" dirty="0" smtClean="0"/>
              <a:t>2</a:t>
            </a:r>
          </a:p>
          <a:p>
            <a:r>
              <a:rPr lang="pl-PL" dirty="0" smtClean="0"/>
              <a:t>Zezwalając </a:t>
            </a:r>
            <a:r>
              <a:rPr lang="pl-PL" dirty="0"/>
              <a:t>oskarżonemu na powrót, przewodniczący </a:t>
            </a:r>
            <a:r>
              <a:rPr lang="pl-PL" b="1" dirty="0"/>
              <a:t>niezwłocznie informuje </a:t>
            </a:r>
            <a:r>
              <a:rPr lang="pl-PL" dirty="0"/>
              <a:t>go o przebiegu rozprawy w czasie jego nieobecności oraz umożliwia mu złożenie wyjaśnień co do przeprowadzonych w czasie jego nieobecności dowodów.</a:t>
            </a:r>
          </a:p>
        </p:txBody>
      </p:sp>
    </p:spTree>
    <p:extLst>
      <p:ext uri="{BB962C8B-B14F-4D97-AF65-F5344CB8AC3E}">
        <p14:creationId xmlns:p14="http://schemas.microsoft.com/office/powerpoint/2010/main" val="4238701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Zapobieganie zakłóceniu porządku rozprawy oraz obstrukcji procesowej</a:t>
            </a:r>
            <a:endParaRPr lang="pl-PL" b="1" dirty="0"/>
          </a:p>
        </p:txBody>
      </p:sp>
      <p:sp>
        <p:nvSpPr>
          <p:cNvPr id="3" name="Symbol zastępczy zawartości 2"/>
          <p:cNvSpPr>
            <a:spLocks noGrp="1"/>
          </p:cNvSpPr>
          <p:nvPr>
            <p:ph idx="1"/>
          </p:nvPr>
        </p:nvSpPr>
        <p:spPr>
          <a:xfrm>
            <a:off x="477671" y="1845734"/>
            <a:ext cx="11327641" cy="4350350"/>
          </a:xfrm>
        </p:spPr>
        <p:txBody>
          <a:bodyPr>
            <a:normAutofit lnSpcReduction="10000"/>
          </a:bodyPr>
          <a:lstStyle/>
          <a:p>
            <a:pPr marL="457200" indent="-457200">
              <a:buFont typeface="+mj-lt"/>
              <a:buAutoNum type="arabicPeriod" startAt="2"/>
            </a:pPr>
            <a:r>
              <a:rPr lang="pl-PL" b="1" dirty="0" smtClean="0"/>
              <a:t>Reakcja na obstrukcję</a:t>
            </a:r>
            <a:r>
              <a:rPr lang="pl-PL" dirty="0" smtClean="0"/>
              <a:t>, czyli umyślne wykorzystywanie uprawnień procesowych celem uniemożliwienia toku procesu lub jego utrudnienia</a:t>
            </a:r>
          </a:p>
          <a:p>
            <a:pPr marL="0" indent="0">
              <a:buNone/>
            </a:pPr>
            <a:r>
              <a:rPr lang="pl-PL" dirty="0" smtClean="0"/>
              <a:t>Kodeks przewiduje następujące możliwości przeciwdziałania obstrukcji:</a:t>
            </a:r>
          </a:p>
          <a:p>
            <a:pPr marL="457200" indent="-457200">
              <a:buFont typeface="+mj-lt"/>
              <a:buAutoNum type="alphaLcPeriod"/>
            </a:pPr>
            <a:r>
              <a:rPr lang="pl-PL" dirty="0" smtClean="0"/>
              <a:t>Dopuszczalność dokończenia rozprawy w czasie nieobecności oskarżonego, </a:t>
            </a:r>
            <a:r>
              <a:rPr lang="pl-PL" dirty="0" smtClean="0">
                <a:solidFill>
                  <a:srgbClr val="00B050"/>
                </a:solidFill>
              </a:rPr>
              <a:t>którego obecność jest obowiązkowa</a:t>
            </a:r>
            <a:r>
              <a:rPr lang="pl-PL" dirty="0" smtClean="0"/>
              <a:t>, gdy (art. 376):</a:t>
            </a:r>
          </a:p>
          <a:p>
            <a:pPr>
              <a:buFont typeface="Wingdings" panose="05000000000000000000" pitchFamily="2" charset="2"/>
              <a:buChar char="ü"/>
            </a:pPr>
            <a:r>
              <a:rPr lang="pl-PL" b="1" u="sng" dirty="0">
                <a:solidFill>
                  <a:srgbClr val="0070C0"/>
                </a:solidFill>
              </a:rPr>
              <a:t>złożył już wyjaśnienia </a:t>
            </a:r>
            <a:r>
              <a:rPr lang="pl-PL" b="1" dirty="0">
                <a:solidFill>
                  <a:srgbClr val="0070C0"/>
                </a:solidFill>
              </a:rPr>
              <a:t>i opuścił salę rozprawy bez zezwolenia </a:t>
            </a:r>
            <a:r>
              <a:rPr lang="pl-PL" b="1" dirty="0" smtClean="0">
                <a:solidFill>
                  <a:srgbClr val="0070C0"/>
                </a:solidFill>
              </a:rPr>
              <a:t>przewodniczącego,</a:t>
            </a:r>
          </a:p>
          <a:p>
            <a:pPr>
              <a:buFont typeface="Wingdings" panose="05000000000000000000" pitchFamily="2" charset="2"/>
              <a:buChar char="ü"/>
            </a:pPr>
            <a:r>
              <a:rPr lang="pl-PL" b="1" dirty="0">
                <a:solidFill>
                  <a:srgbClr val="0070C0"/>
                </a:solidFill>
              </a:rPr>
              <a:t>zawiadomiony o terminie rozprawy odroczonej lub przerwanej nie stawił się na tę rozprawę bez </a:t>
            </a:r>
            <a:r>
              <a:rPr lang="pl-PL" b="1" dirty="0" smtClean="0">
                <a:solidFill>
                  <a:srgbClr val="0070C0"/>
                </a:solidFill>
              </a:rPr>
              <a:t>usprawiedliwienia</a:t>
            </a:r>
          </a:p>
          <a:p>
            <a:pPr marL="0" indent="0">
              <a:buNone/>
            </a:pPr>
            <a:r>
              <a:rPr lang="pl-PL" dirty="0"/>
              <a:t>Sąd zarządza zatrzymanie i przymusowe doprowadzenie oskarżonego, jeżeli uznaje jego obecność za niezbędną</a:t>
            </a:r>
          </a:p>
          <a:p>
            <a:pPr>
              <a:buFont typeface="Wingdings" panose="05000000000000000000" pitchFamily="2" charset="2"/>
              <a:buChar char="ü"/>
            </a:pPr>
            <a:r>
              <a:rPr lang="pl-PL" dirty="0" smtClean="0"/>
              <a:t>Jeżeli </a:t>
            </a:r>
            <a:r>
              <a:rPr lang="pl-PL" dirty="0"/>
              <a:t>na rozprawę odroczoną lub przerwaną nie stawił się współoskarżony, którego obecność jest obowiązkowa, sąd może prowadzić rozprawę w zakresie niedotyczącym bezpośrednio tego oskarżonego</a:t>
            </a:r>
          </a:p>
          <a:p>
            <a:pPr marL="0" indent="0">
              <a:buNone/>
            </a:pPr>
            <a:endParaRPr lang="pl-PL" dirty="0" smtClean="0"/>
          </a:p>
        </p:txBody>
      </p:sp>
    </p:spTree>
    <p:extLst>
      <p:ext uri="{BB962C8B-B14F-4D97-AF65-F5344CB8AC3E}">
        <p14:creationId xmlns:p14="http://schemas.microsoft.com/office/powerpoint/2010/main" val="2330390205"/>
      </p:ext>
    </p:extLst>
  </p:cSld>
  <p:clrMapOvr>
    <a:masterClrMapping/>
  </p:clrMapOvr>
</p:sld>
</file>

<file path=ppt/theme/theme1.xml><?xml version="1.0" encoding="utf-8"?>
<a:theme xmlns:a="http://schemas.openxmlformats.org/drawingml/2006/main" name="Retrospekcja">
  <a:themeElements>
    <a:clrScheme name="Retrospekcja">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kcj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cj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
  <TotalTime>479</TotalTime>
  <Words>4886</Words>
  <Application>Microsoft Office PowerPoint</Application>
  <PresentationFormat>Panoramiczny</PresentationFormat>
  <Paragraphs>319</Paragraphs>
  <Slides>33</Slides>
  <Notes>0</Notes>
  <HiddenSlides>0</HiddenSlides>
  <MMClips>0</MMClips>
  <ScaleCrop>false</ScaleCrop>
  <HeadingPairs>
    <vt:vector size="8" baseType="variant">
      <vt:variant>
        <vt:lpstr>Używane czcionki</vt:lpstr>
      </vt:variant>
      <vt:variant>
        <vt:i4>4</vt:i4>
      </vt:variant>
      <vt:variant>
        <vt:lpstr>Motyw</vt:lpstr>
      </vt:variant>
      <vt:variant>
        <vt:i4>1</vt:i4>
      </vt:variant>
      <vt:variant>
        <vt:lpstr>Osadzone serwery OLE</vt:lpstr>
      </vt:variant>
      <vt:variant>
        <vt:i4>1</vt:i4>
      </vt:variant>
      <vt:variant>
        <vt:lpstr>Tytuły slajdów</vt:lpstr>
      </vt:variant>
      <vt:variant>
        <vt:i4>33</vt:i4>
      </vt:variant>
    </vt:vector>
  </HeadingPairs>
  <TitlesOfParts>
    <vt:vector size="39" baseType="lpstr">
      <vt:lpstr>Arial</vt:lpstr>
      <vt:lpstr>Calibri</vt:lpstr>
      <vt:lpstr>Calibri Light</vt:lpstr>
      <vt:lpstr>Wingdings</vt:lpstr>
      <vt:lpstr>Retrospekcja</vt:lpstr>
      <vt:lpstr>Acrobat Document</vt:lpstr>
      <vt:lpstr>Postępowanie przed sądem I instancji</vt:lpstr>
      <vt:lpstr>Struktura rozprawy głównej i rola przewodniczącego składu orzekającego</vt:lpstr>
      <vt:lpstr>Struktura rozprawy głównej i rola przewodniczącego składu orzekającego</vt:lpstr>
      <vt:lpstr>Struktura rozprawy głównej</vt:lpstr>
      <vt:lpstr>A. Rozpoczęcie rozprawy głównej</vt:lpstr>
      <vt:lpstr>Prezentacja programu PowerPoint</vt:lpstr>
      <vt:lpstr>Udział oskarżonego w rozprawie głównej</vt:lpstr>
      <vt:lpstr>Zapobieganie zakłóceniu porządku rozprawy oraz obstrukcji procesowej</vt:lpstr>
      <vt:lpstr>Zapobieganie zakłóceniu porządku rozprawy oraz obstrukcji procesowej</vt:lpstr>
      <vt:lpstr>Zapobieganie zakłóceniu porządku rozprawy oraz obstrukcji procesowej</vt:lpstr>
      <vt:lpstr>Zapobieganie zakłóceniu porządku rozprawy oraz obstrukcji procesowej</vt:lpstr>
      <vt:lpstr>B. Przewód sądowy ustne i jawne zapoznanie się z meritum sprawy</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Przesłuchanie świadków</vt:lpstr>
      <vt:lpstr>Redukcja postępowania dowodowego</vt:lpstr>
      <vt:lpstr>Wyjątki od zasady ciągłości rozprawy</vt:lpstr>
      <vt:lpstr>Zmiana kwalifikacji prawnej czynu na rozprawie oraz rozszerzenie oskarżenia</vt:lpstr>
      <vt:lpstr>C. Głosy stron</vt:lpstr>
      <vt:lpstr>Wyrokowanie</vt:lpstr>
      <vt:lpstr>Narada i głosowanie zasady obliczania większości głosów</vt:lpstr>
      <vt:lpstr>Prezentacja programu PowerPoint</vt:lpstr>
      <vt:lpstr>Prezentacja programu PowerPoint</vt:lpstr>
      <vt:lpstr>Sporządzenie wyroku</vt:lpstr>
      <vt:lpstr>Prezentacja programu PowerPoint</vt:lpstr>
      <vt:lpstr>Prezentacja programu PowerPoint</vt:lpstr>
      <vt:lpstr>Promulgacja wyroku</vt:lpstr>
      <vt:lpstr>Prezentacja programu PowerPoint</vt:lpstr>
      <vt:lpstr>Kontradyktoryjność obecnie i po nowelizacji: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Postępowanie przed sądem I instancji</dc:title>
  <dc:creator>Magdalena Podolska</dc:creator>
  <cp:lastModifiedBy>Magdalena Podolska</cp:lastModifiedBy>
  <cp:revision>57</cp:revision>
  <dcterms:created xsi:type="dcterms:W3CDTF">2015-03-14T15:07:36Z</dcterms:created>
  <dcterms:modified xsi:type="dcterms:W3CDTF">2016-04-18T10:07:29Z</dcterms:modified>
</cp:coreProperties>
</file>