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 id="2147483828" r:id="rId2"/>
  </p:sldMasterIdLst>
  <p:sldIdLst>
    <p:sldId id="256" r:id="rId3"/>
    <p:sldId id="290" r:id="rId4"/>
    <p:sldId id="291" r:id="rId5"/>
    <p:sldId id="292" r:id="rId6"/>
    <p:sldId id="293" r:id="rId7"/>
    <p:sldId id="294" r:id="rId8"/>
    <p:sldId id="296" r:id="rId9"/>
    <p:sldId id="297" r:id="rId10"/>
    <p:sldId id="298" r:id="rId11"/>
    <p:sldId id="299" r:id="rId12"/>
    <p:sldId id="300" r:id="rId13"/>
    <p:sldId id="301" r:id="rId14"/>
    <p:sldId id="302" r:id="rId15"/>
    <p:sldId id="303" r:id="rId16"/>
    <p:sldId id="306" r:id="rId17"/>
    <p:sldId id="305" r:id="rId18"/>
    <p:sldId id="307" r:id="rId19"/>
    <p:sldId id="258" r:id="rId20"/>
    <p:sldId id="276" r:id="rId21"/>
    <p:sldId id="277" r:id="rId22"/>
    <p:sldId id="278" r:id="rId23"/>
    <p:sldId id="282" r:id="rId24"/>
    <p:sldId id="279" r:id="rId25"/>
    <p:sldId id="280" r:id="rId26"/>
    <p:sldId id="283" r:id="rId27"/>
    <p:sldId id="261" r:id="rId28"/>
    <p:sldId id="265" r:id="rId29"/>
    <p:sldId id="266" r:id="rId30"/>
    <p:sldId id="284" r:id="rId31"/>
    <p:sldId id="285" r:id="rId32"/>
    <p:sldId id="286" r:id="rId33"/>
    <p:sldId id="287" r:id="rId34"/>
    <p:sldId id="264" r:id="rId35"/>
    <p:sldId id="288" r:id="rId36"/>
    <p:sldId id="267" r:id="rId3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50CD0E-4152-4735-BAD4-FD26BFFD228D}" type="doc">
      <dgm:prSet loTypeId="urn:microsoft.com/office/officeart/2009/3/layout/PieProcess" loCatId="list" qsTypeId="urn:microsoft.com/office/officeart/2005/8/quickstyle/simple1" qsCatId="simple" csTypeId="urn:microsoft.com/office/officeart/2005/8/colors/accent0_1" csCatId="mainScheme" phldr="1"/>
      <dgm:spPr/>
      <dgm:t>
        <a:bodyPr/>
        <a:lstStyle/>
        <a:p>
          <a:endParaRPr lang="pl-PL"/>
        </a:p>
      </dgm:t>
    </dgm:pt>
    <dgm:pt modelId="{10F5517E-5135-4788-8280-C386F667BD15}">
      <dgm:prSet/>
      <dgm:spPr/>
      <dgm:t>
        <a:bodyPr/>
        <a:lstStyle/>
        <a:p>
          <a:pPr rtl="0"/>
          <a:r>
            <a:rPr lang="pl-PL" b="0" i="0" dirty="0" smtClean="0"/>
            <a:t>Apelacja </a:t>
          </a:r>
          <a:endParaRPr lang="pl-PL" dirty="0"/>
        </a:p>
      </dgm:t>
    </dgm:pt>
    <dgm:pt modelId="{D8960601-023E-482B-9006-FDB88D2741D0}" type="parTrans" cxnId="{2AA33D7A-EBB6-4FC1-8983-EB32434D4550}">
      <dgm:prSet/>
      <dgm:spPr/>
      <dgm:t>
        <a:bodyPr/>
        <a:lstStyle/>
        <a:p>
          <a:endParaRPr lang="pl-PL"/>
        </a:p>
      </dgm:t>
    </dgm:pt>
    <dgm:pt modelId="{24FDBD74-97C2-4767-80B3-40E2BF4484CB}" type="sibTrans" cxnId="{2AA33D7A-EBB6-4FC1-8983-EB32434D4550}">
      <dgm:prSet/>
      <dgm:spPr/>
      <dgm:t>
        <a:bodyPr/>
        <a:lstStyle/>
        <a:p>
          <a:endParaRPr lang="pl-PL"/>
        </a:p>
      </dgm:t>
    </dgm:pt>
    <dgm:pt modelId="{261A8F3B-B611-4A8B-8059-7AA5CECF06C7}">
      <dgm:prSet/>
      <dgm:spPr/>
      <dgm:t>
        <a:bodyPr/>
        <a:lstStyle/>
        <a:p>
          <a:pPr rtl="0"/>
          <a:r>
            <a:rPr lang="pl-PL" b="0" i="0" dirty="0" smtClean="0"/>
            <a:t>Zażalenie </a:t>
          </a:r>
          <a:endParaRPr lang="pl-PL" dirty="0"/>
        </a:p>
      </dgm:t>
    </dgm:pt>
    <dgm:pt modelId="{17224DA0-7D9C-4887-804F-67FC2D587944}" type="parTrans" cxnId="{EAE14E4A-72A4-4A19-B534-FC5CB5D4871A}">
      <dgm:prSet/>
      <dgm:spPr/>
      <dgm:t>
        <a:bodyPr/>
        <a:lstStyle/>
        <a:p>
          <a:endParaRPr lang="pl-PL"/>
        </a:p>
      </dgm:t>
    </dgm:pt>
    <dgm:pt modelId="{A7E9669E-6DF2-495E-8886-F2C16AD9F251}" type="sibTrans" cxnId="{EAE14E4A-72A4-4A19-B534-FC5CB5D4871A}">
      <dgm:prSet/>
      <dgm:spPr/>
      <dgm:t>
        <a:bodyPr/>
        <a:lstStyle/>
        <a:p>
          <a:endParaRPr lang="pl-PL"/>
        </a:p>
      </dgm:t>
    </dgm:pt>
    <dgm:pt modelId="{C8D38FFF-2EE8-4D74-A9A3-50AD30C5167F}">
      <dgm:prSet/>
      <dgm:spPr/>
      <dgm:t>
        <a:bodyPr/>
        <a:lstStyle/>
        <a:p>
          <a:pPr rtl="0"/>
          <a:r>
            <a:rPr lang="pl-PL" b="0" i="0" dirty="0" smtClean="0"/>
            <a:t>Sprzeciw </a:t>
          </a:r>
          <a:endParaRPr lang="pl-PL" dirty="0"/>
        </a:p>
      </dgm:t>
    </dgm:pt>
    <dgm:pt modelId="{58D77E8F-331F-4CBD-8DA8-0EEADDD25AC7}" type="parTrans" cxnId="{6F89DCD8-C365-4D52-967F-8459375BAB9B}">
      <dgm:prSet/>
      <dgm:spPr/>
      <dgm:t>
        <a:bodyPr/>
        <a:lstStyle/>
        <a:p>
          <a:endParaRPr lang="pl-PL"/>
        </a:p>
      </dgm:t>
    </dgm:pt>
    <dgm:pt modelId="{E20BD2BA-C6B3-4372-BC34-150EBA6EF5A3}" type="sibTrans" cxnId="{6F89DCD8-C365-4D52-967F-8459375BAB9B}">
      <dgm:prSet/>
      <dgm:spPr/>
      <dgm:t>
        <a:bodyPr/>
        <a:lstStyle/>
        <a:p>
          <a:endParaRPr lang="pl-PL"/>
        </a:p>
      </dgm:t>
    </dgm:pt>
    <dgm:pt modelId="{88A2EBD1-D60A-4701-A6BB-C19F5D99D472}">
      <dgm:prSet/>
      <dgm:spPr/>
      <dgm:t>
        <a:bodyPr/>
        <a:lstStyle/>
        <a:p>
          <a:pPr rtl="0"/>
          <a:r>
            <a:rPr lang="pl-PL" dirty="0" smtClean="0"/>
            <a:t>Cofnięty środek odwoławczy pozostawia się bez rozpoznania, chyba że zachodzi jedna z przyczyn z art. 439 lub 440</a:t>
          </a:r>
        </a:p>
        <a:p>
          <a:pPr rtl="0"/>
          <a:r>
            <a:rPr lang="pl-PL" dirty="0" smtClean="0"/>
            <a:t>Orzeczenie staje się prawomocne </a:t>
          </a:r>
          <a:endParaRPr lang="pl-PL" dirty="0"/>
        </a:p>
      </dgm:t>
    </dgm:pt>
    <dgm:pt modelId="{CD00153E-72ED-4B8A-88C3-61D16D4FC1CA}" type="parTrans" cxnId="{D204B2FE-48FB-4240-B45F-FA2EB3EF7A09}">
      <dgm:prSet/>
      <dgm:spPr/>
      <dgm:t>
        <a:bodyPr/>
        <a:lstStyle/>
        <a:p>
          <a:endParaRPr lang="pl-PL"/>
        </a:p>
      </dgm:t>
    </dgm:pt>
    <dgm:pt modelId="{A092B074-A447-47F5-A77B-891A88B9CC3E}" type="sibTrans" cxnId="{D204B2FE-48FB-4240-B45F-FA2EB3EF7A09}">
      <dgm:prSet/>
      <dgm:spPr/>
      <dgm:t>
        <a:bodyPr/>
        <a:lstStyle/>
        <a:p>
          <a:endParaRPr lang="pl-PL"/>
        </a:p>
      </dgm:t>
    </dgm:pt>
    <dgm:pt modelId="{1D777418-80DE-49A4-A17A-7D6054692839}">
      <dgm:prSet/>
      <dgm:spPr/>
      <dgm:t>
        <a:bodyPr/>
        <a:lstStyle/>
        <a:p>
          <a:pPr rtl="0"/>
          <a:r>
            <a:rPr lang="pl-PL" dirty="0" smtClean="0"/>
            <a:t>Cofnięty środek odwoławczy pozostawia się bez rozpoznania, chyba że zachodzi jedna z przyczyn z art. 439 lub 440</a:t>
          </a:r>
        </a:p>
        <a:p>
          <a:pPr rtl="0"/>
          <a:r>
            <a:rPr lang="pl-PL" dirty="0" smtClean="0"/>
            <a:t>Orzeczenie staje się prawomocne </a:t>
          </a:r>
          <a:endParaRPr lang="pl-PL" dirty="0"/>
        </a:p>
      </dgm:t>
    </dgm:pt>
    <dgm:pt modelId="{3D2B2F20-8212-4A48-9273-1C7668A8764E}" type="parTrans" cxnId="{7823EDAF-4D48-47D1-A28F-5012138757F0}">
      <dgm:prSet/>
      <dgm:spPr/>
      <dgm:t>
        <a:bodyPr/>
        <a:lstStyle/>
        <a:p>
          <a:endParaRPr lang="pl-PL"/>
        </a:p>
      </dgm:t>
    </dgm:pt>
    <dgm:pt modelId="{690FC14C-A6D7-48B8-89B8-4B4667D52406}" type="sibTrans" cxnId="{7823EDAF-4D48-47D1-A28F-5012138757F0}">
      <dgm:prSet/>
      <dgm:spPr/>
      <dgm:t>
        <a:bodyPr/>
        <a:lstStyle/>
        <a:p>
          <a:endParaRPr lang="pl-PL"/>
        </a:p>
      </dgm:t>
    </dgm:pt>
    <dgm:pt modelId="{E2387CF2-3416-4079-921D-2683F9D01DB5}">
      <dgm:prSet/>
      <dgm:spPr/>
      <dgm:t>
        <a:bodyPr/>
        <a:lstStyle/>
        <a:p>
          <a:pPr rtl="0"/>
          <a:r>
            <a:rPr lang="pl-PL" dirty="0" smtClean="0"/>
            <a:t>Sprzeciw może być cofnięty do czasu rozpoczęcia przewodu sądowego na pierwszej rozprawie głównej</a:t>
          </a:r>
        </a:p>
        <a:p>
          <a:pPr rtl="0"/>
          <a:r>
            <a:rPr lang="pl-PL" dirty="0" smtClean="0"/>
            <a:t>Wyrok nakazowy, od którego nie wniesiono sprzeciwu lub sprzeciw cofnięto, staje się prawomocny</a:t>
          </a:r>
          <a:endParaRPr lang="pl-PL" dirty="0"/>
        </a:p>
      </dgm:t>
    </dgm:pt>
    <dgm:pt modelId="{5E081975-B878-4799-8846-D1248E950408}" type="parTrans" cxnId="{56830B15-2321-4E91-9982-1ABCA74DC6AB}">
      <dgm:prSet/>
      <dgm:spPr/>
      <dgm:t>
        <a:bodyPr/>
        <a:lstStyle/>
        <a:p>
          <a:endParaRPr lang="pl-PL"/>
        </a:p>
      </dgm:t>
    </dgm:pt>
    <dgm:pt modelId="{F5460353-F7E0-422D-B658-E7570FCD73A4}" type="sibTrans" cxnId="{56830B15-2321-4E91-9982-1ABCA74DC6AB}">
      <dgm:prSet/>
      <dgm:spPr/>
      <dgm:t>
        <a:bodyPr/>
        <a:lstStyle/>
        <a:p>
          <a:endParaRPr lang="pl-PL"/>
        </a:p>
      </dgm:t>
    </dgm:pt>
    <dgm:pt modelId="{94E64DE3-8D76-4361-B574-CF3D389792D8}" type="pres">
      <dgm:prSet presAssocID="{E550CD0E-4152-4735-BAD4-FD26BFFD228D}" presName="Name0" presStyleCnt="0">
        <dgm:presLayoutVars>
          <dgm:chMax val="7"/>
          <dgm:chPref val="7"/>
          <dgm:dir/>
          <dgm:animOne val="branch"/>
          <dgm:animLvl val="lvl"/>
        </dgm:presLayoutVars>
      </dgm:prSet>
      <dgm:spPr/>
      <dgm:t>
        <a:bodyPr/>
        <a:lstStyle/>
        <a:p>
          <a:endParaRPr lang="pl-PL"/>
        </a:p>
      </dgm:t>
    </dgm:pt>
    <dgm:pt modelId="{14D45024-1A3A-4FE8-83F2-7DA7AD9CD088}" type="pres">
      <dgm:prSet presAssocID="{10F5517E-5135-4788-8280-C386F667BD15}" presName="ParentComposite" presStyleCnt="0"/>
      <dgm:spPr/>
      <dgm:t>
        <a:bodyPr/>
        <a:lstStyle/>
        <a:p>
          <a:endParaRPr lang="pl-PL"/>
        </a:p>
      </dgm:t>
    </dgm:pt>
    <dgm:pt modelId="{EC169458-E057-4297-A5D4-0B80CA7E0233}" type="pres">
      <dgm:prSet presAssocID="{10F5517E-5135-4788-8280-C386F667BD15}" presName="Chord" presStyleLbl="bgShp" presStyleIdx="0" presStyleCnt="3"/>
      <dgm:spPr/>
      <dgm:t>
        <a:bodyPr/>
        <a:lstStyle/>
        <a:p>
          <a:endParaRPr lang="pl-PL"/>
        </a:p>
      </dgm:t>
    </dgm:pt>
    <dgm:pt modelId="{7088060F-3B3F-473D-A8BE-B6255AD3D738}" type="pres">
      <dgm:prSet presAssocID="{10F5517E-5135-4788-8280-C386F667BD15}" presName="Pie" presStyleLbl="alignNode1" presStyleIdx="0" presStyleCnt="3"/>
      <dgm:spPr/>
      <dgm:t>
        <a:bodyPr/>
        <a:lstStyle/>
        <a:p>
          <a:endParaRPr lang="pl-PL"/>
        </a:p>
      </dgm:t>
    </dgm:pt>
    <dgm:pt modelId="{DE8AFC2A-DB42-4D4D-9716-235D7CB36865}" type="pres">
      <dgm:prSet presAssocID="{10F5517E-5135-4788-8280-C386F667BD15}" presName="Parent" presStyleLbl="revTx" presStyleIdx="0" presStyleCnt="6">
        <dgm:presLayoutVars>
          <dgm:chMax val="1"/>
          <dgm:chPref val="1"/>
          <dgm:bulletEnabled val="1"/>
        </dgm:presLayoutVars>
      </dgm:prSet>
      <dgm:spPr/>
      <dgm:t>
        <a:bodyPr/>
        <a:lstStyle/>
        <a:p>
          <a:endParaRPr lang="pl-PL"/>
        </a:p>
      </dgm:t>
    </dgm:pt>
    <dgm:pt modelId="{4239B30E-0422-4045-A663-057FBBC6E8B1}" type="pres">
      <dgm:prSet presAssocID="{A092B074-A447-47F5-A77B-891A88B9CC3E}" presName="negSibTrans" presStyleCnt="0"/>
      <dgm:spPr/>
      <dgm:t>
        <a:bodyPr/>
        <a:lstStyle/>
        <a:p>
          <a:endParaRPr lang="pl-PL"/>
        </a:p>
      </dgm:t>
    </dgm:pt>
    <dgm:pt modelId="{81F1C34D-D9A8-4DA0-85E8-8DA7EBE05FA3}" type="pres">
      <dgm:prSet presAssocID="{10F5517E-5135-4788-8280-C386F667BD15}" presName="composite" presStyleCnt="0"/>
      <dgm:spPr/>
      <dgm:t>
        <a:bodyPr/>
        <a:lstStyle/>
        <a:p>
          <a:endParaRPr lang="pl-PL"/>
        </a:p>
      </dgm:t>
    </dgm:pt>
    <dgm:pt modelId="{3AA29899-1C98-49B2-95B2-B0E18BD6A6FF}" type="pres">
      <dgm:prSet presAssocID="{10F5517E-5135-4788-8280-C386F667BD15}" presName="Child" presStyleLbl="revTx" presStyleIdx="1" presStyleCnt="6">
        <dgm:presLayoutVars>
          <dgm:chMax val="0"/>
          <dgm:chPref val="0"/>
          <dgm:bulletEnabled val="1"/>
        </dgm:presLayoutVars>
      </dgm:prSet>
      <dgm:spPr/>
      <dgm:t>
        <a:bodyPr/>
        <a:lstStyle/>
        <a:p>
          <a:endParaRPr lang="pl-PL"/>
        </a:p>
      </dgm:t>
    </dgm:pt>
    <dgm:pt modelId="{A54C49B3-E7A4-4574-B92B-3DA7DCA42E03}" type="pres">
      <dgm:prSet presAssocID="{24FDBD74-97C2-4767-80B3-40E2BF4484CB}" presName="sibTrans" presStyleCnt="0"/>
      <dgm:spPr/>
      <dgm:t>
        <a:bodyPr/>
        <a:lstStyle/>
        <a:p>
          <a:endParaRPr lang="pl-PL"/>
        </a:p>
      </dgm:t>
    </dgm:pt>
    <dgm:pt modelId="{F7253894-83C5-45DB-AD59-CCDB30123C17}" type="pres">
      <dgm:prSet presAssocID="{261A8F3B-B611-4A8B-8059-7AA5CECF06C7}" presName="ParentComposite" presStyleCnt="0"/>
      <dgm:spPr/>
      <dgm:t>
        <a:bodyPr/>
        <a:lstStyle/>
        <a:p>
          <a:endParaRPr lang="pl-PL"/>
        </a:p>
      </dgm:t>
    </dgm:pt>
    <dgm:pt modelId="{F57F50E8-CD51-4F99-8E0C-BF05170C6B87}" type="pres">
      <dgm:prSet presAssocID="{261A8F3B-B611-4A8B-8059-7AA5CECF06C7}" presName="Chord" presStyleLbl="bgShp" presStyleIdx="1" presStyleCnt="3"/>
      <dgm:spPr/>
      <dgm:t>
        <a:bodyPr/>
        <a:lstStyle/>
        <a:p>
          <a:endParaRPr lang="pl-PL"/>
        </a:p>
      </dgm:t>
    </dgm:pt>
    <dgm:pt modelId="{C224956F-AF92-439E-9B35-FCB1D80D6153}" type="pres">
      <dgm:prSet presAssocID="{261A8F3B-B611-4A8B-8059-7AA5CECF06C7}" presName="Pie" presStyleLbl="alignNode1" presStyleIdx="1" presStyleCnt="3"/>
      <dgm:spPr/>
      <dgm:t>
        <a:bodyPr/>
        <a:lstStyle/>
        <a:p>
          <a:endParaRPr lang="pl-PL"/>
        </a:p>
      </dgm:t>
    </dgm:pt>
    <dgm:pt modelId="{EEA9231A-6C6F-4947-9FA6-3287FBFC4F8B}" type="pres">
      <dgm:prSet presAssocID="{261A8F3B-B611-4A8B-8059-7AA5CECF06C7}" presName="Parent" presStyleLbl="revTx" presStyleIdx="2" presStyleCnt="6">
        <dgm:presLayoutVars>
          <dgm:chMax val="1"/>
          <dgm:chPref val="1"/>
          <dgm:bulletEnabled val="1"/>
        </dgm:presLayoutVars>
      </dgm:prSet>
      <dgm:spPr/>
      <dgm:t>
        <a:bodyPr/>
        <a:lstStyle/>
        <a:p>
          <a:endParaRPr lang="pl-PL"/>
        </a:p>
      </dgm:t>
    </dgm:pt>
    <dgm:pt modelId="{75422575-489C-496C-89C1-D08AEA5884FA}" type="pres">
      <dgm:prSet presAssocID="{690FC14C-A6D7-48B8-89B8-4B4667D52406}" presName="negSibTrans" presStyleCnt="0"/>
      <dgm:spPr/>
      <dgm:t>
        <a:bodyPr/>
        <a:lstStyle/>
        <a:p>
          <a:endParaRPr lang="pl-PL"/>
        </a:p>
      </dgm:t>
    </dgm:pt>
    <dgm:pt modelId="{63B75FC7-82D5-49B2-A7CB-04F90AC39C4C}" type="pres">
      <dgm:prSet presAssocID="{261A8F3B-B611-4A8B-8059-7AA5CECF06C7}" presName="composite" presStyleCnt="0"/>
      <dgm:spPr/>
      <dgm:t>
        <a:bodyPr/>
        <a:lstStyle/>
        <a:p>
          <a:endParaRPr lang="pl-PL"/>
        </a:p>
      </dgm:t>
    </dgm:pt>
    <dgm:pt modelId="{4C476226-A179-44A6-980D-5869938444EC}" type="pres">
      <dgm:prSet presAssocID="{261A8F3B-B611-4A8B-8059-7AA5CECF06C7}" presName="Child" presStyleLbl="revTx" presStyleIdx="3" presStyleCnt="6">
        <dgm:presLayoutVars>
          <dgm:chMax val="0"/>
          <dgm:chPref val="0"/>
          <dgm:bulletEnabled val="1"/>
        </dgm:presLayoutVars>
      </dgm:prSet>
      <dgm:spPr/>
      <dgm:t>
        <a:bodyPr/>
        <a:lstStyle/>
        <a:p>
          <a:endParaRPr lang="pl-PL"/>
        </a:p>
      </dgm:t>
    </dgm:pt>
    <dgm:pt modelId="{FC3A00C5-B38E-4516-A51C-65B7077318C5}" type="pres">
      <dgm:prSet presAssocID="{A7E9669E-6DF2-495E-8886-F2C16AD9F251}" presName="sibTrans" presStyleCnt="0"/>
      <dgm:spPr/>
      <dgm:t>
        <a:bodyPr/>
        <a:lstStyle/>
        <a:p>
          <a:endParaRPr lang="pl-PL"/>
        </a:p>
      </dgm:t>
    </dgm:pt>
    <dgm:pt modelId="{0FC855A3-F1BA-40C8-92E9-36C28045BECB}" type="pres">
      <dgm:prSet presAssocID="{C8D38FFF-2EE8-4D74-A9A3-50AD30C5167F}" presName="ParentComposite" presStyleCnt="0"/>
      <dgm:spPr/>
      <dgm:t>
        <a:bodyPr/>
        <a:lstStyle/>
        <a:p>
          <a:endParaRPr lang="pl-PL"/>
        </a:p>
      </dgm:t>
    </dgm:pt>
    <dgm:pt modelId="{7883CE71-43F8-4C7E-9EB2-B8D89EB286EF}" type="pres">
      <dgm:prSet presAssocID="{C8D38FFF-2EE8-4D74-A9A3-50AD30C5167F}" presName="Chord" presStyleLbl="bgShp" presStyleIdx="2" presStyleCnt="3"/>
      <dgm:spPr/>
      <dgm:t>
        <a:bodyPr/>
        <a:lstStyle/>
        <a:p>
          <a:endParaRPr lang="pl-PL"/>
        </a:p>
      </dgm:t>
    </dgm:pt>
    <dgm:pt modelId="{DB0D971C-52EB-4F3C-B184-9621A1026148}" type="pres">
      <dgm:prSet presAssocID="{C8D38FFF-2EE8-4D74-A9A3-50AD30C5167F}" presName="Pie" presStyleLbl="alignNode1" presStyleIdx="2" presStyleCnt="3"/>
      <dgm:spPr/>
      <dgm:t>
        <a:bodyPr/>
        <a:lstStyle/>
        <a:p>
          <a:endParaRPr lang="pl-PL"/>
        </a:p>
      </dgm:t>
    </dgm:pt>
    <dgm:pt modelId="{6AC513C3-D107-4C4F-BD83-047264EDE473}" type="pres">
      <dgm:prSet presAssocID="{C8D38FFF-2EE8-4D74-A9A3-50AD30C5167F}" presName="Parent" presStyleLbl="revTx" presStyleIdx="4" presStyleCnt="6">
        <dgm:presLayoutVars>
          <dgm:chMax val="1"/>
          <dgm:chPref val="1"/>
          <dgm:bulletEnabled val="1"/>
        </dgm:presLayoutVars>
      </dgm:prSet>
      <dgm:spPr/>
      <dgm:t>
        <a:bodyPr/>
        <a:lstStyle/>
        <a:p>
          <a:endParaRPr lang="pl-PL"/>
        </a:p>
      </dgm:t>
    </dgm:pt>
    <dgm:pt modelId="{637E87F1-7485-47A2-AEE4-8899CC2F84D1}" type="pres">
      <dgm:prSet presAssocID="{F5460353-F7E0-422D-B658-E7570FCD73A4}" presName="negSibTrans" presStyleCnt="0"/>
      <dgm:spPr/>
      <dgm:t>
        <a:bodyPr/>
        <a:lstStyle/>
        <a:p>
          <a:endParaRPr lang="pl-PL"/>
        </a:p>
      </dgm:t>
    </dgm:pt>
    <dgm:pt modelId="{82418DC4-AA7F-4335-9FBF-C6F00C2EA089}" type="pres">
      <dgm:prSet presAssocID="{C8D38FFF-2EE8-4D74-A9A3-50AD30C5167F}" presName="composite" presStyleCnt="0"/>
      <dgm:spPr/>
      <dgm:t>
        <a:bodyPr/>
        <a:lstStyle/>
        <a:p>
          <a:endParaRPr lang="pl-PL"/>
        </a:p>
      </dgm:t>
    </dgm:pt>
    <dgm:pt modelId="{94FE1975-DE03-4F45-8804-7E90C575DC40}" type="pres">
      <dgm:prSet presAssocID="{C8D38FFF-2EE8-4D74-A9A3-50AD30C5167F}" presName="Child" presStyleLbl="revTx" presStyleIdx="5" presStyleCnt="6">
        <dgm:presLayoutVars>
          <dgm:chMax val="0"/>
          <dgm:chPref val="0"/>
          <dgm:bulletEnabled val="1"/>
        </dgm:presLayoutVars>
      </dgm:prSet>
      <dgm:spPr/>
      <dgm:t>
        <a:bodyPr/>
        <a:lstStyle/>
        <a:p>
          <a:endParaRPr lang="pl-PL"/>
        </a:p>
      </dgm:t>
    </dgm:pt>
  </dgm:ptLst>
  <dgm:cxnLst>
    <dgm:cxn modelId="{D204B2FE-48FB-4240-B45F-FA2EB3EF7A09}" srcId="{10F5517E-5135-4788-8280-C386F667BD15}" destId="{88A2EBD1-D60A-4701-A6BB-C19F5D99D472}" srcOrd="0" destOrd="0" parTransId="{CD00153E-72ED-4B8A-88C3-61D16D4FC1CA}" sibTransId="{A092B074-A447-47F5-A77B-891A88B9CC3E}"/>
    <dgm:cxn modelId="{AE557836-7454-4219-901D-271054A44E96}" type="presOf" srcId="{10F5517E-5135-4788-8280-C386F667BD15}" destId="{DE8AFC2A-DB42-4D4D-9716-235D7CB36865}" srcOrd="0" destOrd="0" presId="urn:microsoft.com/office/officeart/2009/3/layout/PieProcess"/>
    <dgm:cxn modelId="{6F89DCD8-C365-4D52-967F-8459375BAB9B}" srcId="{E550CD0E-4152-4735-BAD4-FD26BFFD228D}" destId="{C8D38FFF-2EE8-4D74-A9A3-50AD30C5167F}" srcOrd="2" destOrd="0" parTransId="{58D77E8F-331F-4CBD-8DA8-0EEADDD25AC7}" sibTransId="{E20BD2BA-C6B3-4372-BC34-150EBA6EF5A3}"/>
    <dgm:cxn modelId="{2AA33D7A-EBB6-4FC1-8983-EB32434D4550}" srcId="{E550CD0E-4152-4735-BAD4-FD26BFFD228D}" destId="{10F5517E-5135-4788-8280-C386F667BD15}" srcOrd="0" destOrd="0" parTransId="{D8960601-023E-482B-9006-FDB88D2741D0}" sibTransId="{24FDBD74-97C2-4767-80B3-40E2BF4484CB}"/>
    <dgm:cxn modelId="{EAE14E4A-72A4-4A19-B534-FC5CB5D4871A}" srcId="{E550CD0E-4152-4735-BAD4-FD26BFFD228D}" destId="{261A8F3B-B611-4A8B-8059-7AA5CECF06C7}" srcOrd="1" destOrd="0" parTransId="{17224DA0-7D9C-4887-804F-67FC2D587944}" sibTransId="{A7E9669E-6DF2-495E-8886-F2C16AD9F251}"/>
    <dgm:cxn modelId="{1E3A4A06-41AD-46EC-BD1F-DD987A893DE6}" type="presOf" srcId="{C8D38FFF-2EE8-4D74-A9A3-50AD30C5167F}" destId="{6AC513C3-D107-4C4F-BD83-047264EDE473}" srcOrd="0" destOrd="0" presId="urn:microsoft.com/office/officeart/2009/3/layout/PieProcess"/>
    <dgm:cxn modelId="{C68416A2-CD89-4DF6-8898-920EC6B58D55}" type="presOf" srcId="{E550CD0E-4152-4735-BAD4-FD26BFFD228D}" destId="{94E64DE3-8D76-4361-B574-CF3D389792D8}" srcOrd="0" destOrd="0" presId="urn:microsoft.com/office/officeart/2009/3/layout/PieProcess"/>
    <dgm:cxn modelId="{69BA6B9B-5DC0-4F91-A05C-C3C9D796424B}" type="presOf" srcId="{88A2EBD1-D60A-4701-A6BB-C19F5D99D472}" destId="{3AA29899-1C98-49B2-95B2-B0E18BD6A6FF}" srcOrd="0" destOrd="0" presId="urn:microsoft.com/office/officeart/2009/3/layout/PieProcess"/>
    <dgm:cxn modelId="{56830B15-2321-4E91-9982-1ABCA74DC6AB}" srcId="{C8D38FFF-2EE8-4D74-A9A3-50AD30C5167F}" destId="{E2387CF2-3416-4079-921D-2683F9D01DB5}" srcOrd="0" destOrd="0" parTransId="{5E081975-B878-4799-8846-D1248E950408}" sibTransId="{F5460353-F7E0-422D-B658-E7570FCD73A4}"/>
    <dgm:cxn modelId="{DFEC177F-A7DC-4AD4-BA4E-9443ACE714CB}" type="presOf" srcId="{1D777418-80DE-49A4-A17A-7D6054692839}" destId="{4C476226-A179-44A6-980D-5869938444EC}" srcOrd="0" destOrd="0" presId="urn:microsoft.com/office/officeart/2009/3/layout/PieProcess"/>
    <dgm:cxn modelId="{0C420B32-FB7C-4329-B3DA-A396D74E0312}" type="presOf" srcId="{261A8F3B-B611-4A8B-8059-7AA5CECF06C7}" destId="{EEA9231A-6C6F-4947-9FA6-3287FBFC4F8B}" srcOrd="0" destOrd="0" presId="urn:microsoft.com/office/officeart/2009/3/layout/PieProcess"/>
    <dgm:cxn modelId="{08E80616-A374-49D6-A7FD-7D51B311D2C1}" type="presOf" srcId="{E2387CF2-3416-4079-921D-2683F9D01DB5}" destId="{94FE1975-DE03-4F45-8804-7E90C575DC40}" srcOrd="0" destOrd="0" presId="urn:microsoft.com/office/officeart/2009/3/layout/PieProcess"/>
    <dgm:cxn modelId="{7823EDAF-4D48-47D1-A28F-5012138757F0}" srcId="{261A8F3B-B611-4A8B-8059-7AA5CECF06C7}" destId="{1D777418-80DE-49A4-A17A-7D6054692839}" srcOrd="0" destOrd="0" parTransId="{3D2B2F20-8212-4A48-9273-1C7668A8764E}" sibTransId="{690FC14C-A6D7-48B8-89B8-4B4667D52406}"/>
    <dgm:cxn modelId="{9F5CAEE6-16DF-4285-A617-20AD8A304482}" type="presParOf" srcId="{94E64DE3-8D76-4361-B574-CF3D389792D8}" destId="{14D45024-1A3A-4FE8-83F2-7DA7AD9CD088}" srcOrd="0" destOrd="0" presId="urn:microsoft.com/office/officeart/2009/3/layout/PieProcess"/>
    <dgm:cxn modelId="{DAA2B650-C6F9-46D3-93D4-033C3456F28B}" type="presParOf" srcId="{14D45024-1A3A-4FE8-83F2-7DA7AD9CD088}" destId="{EC169458-E057-4297-A5D4-0B80CA7E0233}" srcOrd="0" destOrd="0" presId="urn:microsoft.com/office/officeart/2009/3/layout/PieProcess"/>
    <dgm:cxn modelId="{BB7383CB-F5DB-4DF1-B90B-98CBFC290651}" type="presParOf" srcId="{14D45024-1A3A-4FE8-83F2-7DA7AD9CD088}" destId="{7088060F-3B3F-473D-A8BE-B6255AD3D738}" srcOrd="1" destOrd="0" presId="urn:microsoft.com/office/officeart/2009/3/layout/PieProcess"/>
    <dgm:cxn modelId="{4C6E9155-1A12-4979-92DE-01E89075DE41}" type="presParOf" srcId="{14D45024-1A3A-4FE8-83F2-7DA7AD9CD088}" destId="{DE8AFC2A-DB42-4D4D-9716-235D7CB36865}" srcOrd="2" destOrd="0" presId="urn:microsoft.com/office/officeart/2009/3/layout/PieProcess"/>
    <dgm:cxn modelId="{8176A616-46A3-4E49-A7ED-1BCB8CD779F3}" type="presParOf" srcId="{94E64DE3-8D76-4361-B574-CF3D389792D8}" destId="{4239B30E-0422-4045-A663-057FBBC6E8B1}" srcOrd="1" destOrd="0" presId="urn:microsoft.com/office/officeart/2009/3/layout/PieProcess"/>
    <dgm:cxn modelId="{BE088C28-7360-4BC0-8635-653DA6F0B1E1}" type="presParOf" srcId="{94E64DE3-8D76-4361-B574-CF3D389792D8}" destId="{81F1C34D-D9A8-4DA0-85E8-8DA7EBE05FA3}" srcOrd="2" destOrd="0" presId="urn:microsoft.com/office/officeart/2009/3/layout/PieProcess"/>
    <dgm:cxn modelId="{73D7C72D-7DDE-4C64-A277-2A6C4DE4D28A}" type="presParOf" srcId="{81F1C34D-D9A8-4DA0-85E8-8DA7EBE05FA3}" destId="{3AA29899-1C98-49B2-95B2-B0E18BD6A6FF}" srcOrd="0" destOrd="0" presId="urn:microsoft.com/office/officeart/2009/3/layout/PieProcess"/>
    <dgm:cxn modelId="{80BD8D40-FE13-412C-930A-BB5226DEF2CF}" type="presParOf" srcId="{94E64DE3-8D76-4361-B574-CF3D389792D8}" destId="{A54C49B3-E7A4-4574-B92B-3DA7DCA42E03}" srcOrd="3" destOrd="0" presId="urn:microsoft.com/office/officeart/2009/3/layout/PieProcess"/>
    <dgm:cxn modelId="{38004FDF-410C-4ECF-9DF6-20959F720F4B}" type="presParOf" srcId="{94E64DE3-8D76-4361-B574-CF3D389792D8}" destId="{F7253894-83C5-45DB-AD59-CCDB30123C17}" srcOrd="4" destOrd="0" presId="urn:microsoft.com/office/officeart/2009/3/layout/PieProcess"/>
    <dgm:cxn modelId="{2589512B-61A9-436A-829A-C2F243DBEF3E}" type="presParOf" srcId="{F7253894-83C5-45DB-AD59-CCDB30123C17}" destId="{F57F50E8-CD51-4F99-8E0C-BF05170C6B87}" srcOrd="0" destOrd="0" presId="urn:microsoft.com/office/officeart/2009/3/layout/PieProcess"/>
    <dgm:cxn modelId="{97A273C9-43C4-4CCB-8AA5-AA3E4055D166}" type="presParOf" srcId="{F7253894-83C5-45DB-AD59-CCDB30123C17}" destId="{C224956F-AF92-439E-9B35-FCB1D80D6153}" srcOrd="1" destOrd="0" presId="urn:microsoft.com/office/officeart/2009/3/layout/PieProcess"/>
    <dgm:cxn modelId="{36E82708-A7AC-472C-B6C1-E0E1D8E85D1A}" type="presParOf" srcId="{F7253894-83C5-45DB-AD59-CCDB30123C17}" destId="{EEA9231A-6C6F-4947-9FA6-3287FBFC4F8B}" srcOrd="2" destOrd="0" presId="urn:microsoft.com/office/officeart/2009/3/layout/PieProcess"/>
    <dgm:cxn modelId="{6E956BF3-3DB5-49BB-B13A-AD6A9A7225DF}" type="presParOf" srcId="{94E64DE3-8D76-4361-B574-CF3D389792D8}" destId="{75422575-489C-496C-89C1-D08AEA5884FA}" srcOrd="5" destOrd="0" presId="urn:microsoft.com/office/officeart/2009/3/layout/PieProcess"/>
    <dgm:cxn modelId="{7DB567FE-775C-4027-95A3-F5E2683F95D9}" type="presParOf" srcId="{94E64DE3-8D76-4361-B574-CF3D389792D8}" destId="{63B75FC7-82D5-49B2-A7CB-04F90AC39C4C}" srcOrd="6" destOrd="0" presId="urn:microsoft.com/office/officeart/2009/3/layout/PieProcess"/>
    <dgm:cxn modelId="{7D809460-E7EF-4881-A9D1-2C3D98D0C10E}" type="presParOf" srcId="{63B75FC7-82D5-49B2-A7CB-04F90AC39C4C}" destId="{4C476226-A179-44A6-980D-5869938444EC}" srcOrd="0" destOrd="0" presId="urn:microsoft.com/office/officeart/2009/3/layout/PieProcess"/>
    <dgm:cxn modelId="{20105917-3BE8-4F48-95A1-41F0A5C217F2}" type="presParOf" srcId="{94E64DE3-8D76-4361-B574-CF3D389792D8}" destId="{FC3A00C5-B38E-4516-A51C-65B7077318C5}" srcOrd="7" destOrd="0" presId="urn:microsoft.com/office/officeart/2009/3/layout/PieProcess"/>
    <dgm:cxn modelId="{80719B19-86AB-47C2-9AE0-AA3D94330F39}" type="presParOf" srcId="{94E64DE3-8D76-4361-B574-CF3D389792D8}" destId="{0FC855A3-F1BA-40C8-92E9-36C28045BECB}" srcOrd="8" destOrd="0" presId="urn:microsoft.com/office/officeart/2009/3/layout/PieProcess"/>
    <dgm:cxn modelId="{FED04F31-CD0A-4F6E-8155-6A555EE880C2}" type="presParOf" srcId="{0FC855A3-F1BA-40C8-92E9-36C28045BECB}" destId="{7883CE71-43F8-4C7E-9EB2-B8D89EB286EF}" srcOrd="0" destOrd="0" presId="urn:microsoft.com/office/officeart/2009/3/layout/PieProcess"/>
    <dgm:cxn modelId="{387822BB-94BA-4C28-974F-F2C2571CF184}" type="presParOf" srcId="{0FC855A3-F1BA-40C8-92E9-36C28045BECB}" destId="{DB0D971C-52EB-4F3C-B184-9621A1026148}" srcOrd="1" destOrd="0" presId="urn:microsoft.com/office/officeart/2009/3/layout/PieProcess"/>
    <dgm:cxn modelId="{1A299162-FF15-4778-B73B-04ABA51A2EB0}" type="presParOf" srcId="{0FC855A3-F1BA-40C8-92E9-36C28045BECB}" destId="{6AC513C3-D107-4C4F-BD83-047264EDE473}" srcOrd="2" destOrd="0" presId="urn:microsoft.com/office/officeart/2009/3/layout/PieProcess"/>
    <dgm:cxn modelId="{A7DD58D6-86AE-480E-9801-80CE36654420}" type="presParOf" srcId="{94E64DE3-8D76-4361-B574-CF3D389792D8}" destId="{637E87F1-7485-47A2-AEE4-8899CC2F84D1}" srcOrd="9" destOrd="0" presId="urn:microsoft.com/office/officeart/2009/3/layout/PieProcess"/>
    <dgm:cxn modelId="{5D9F07B1-C940-403F-8175-68BA43A88E76}" type="presParOf" srcId="{94E64DE3-8D76-4361-B574-CF3D389792D8}" destId="{82418DC4-AA7F-4335-9FBF-C6F00C2EA089}" srcOrd="10" destOrd="0" presId="urn:microsoft.com/office/officeart/2009/3/layout/PieProcess"/>
    <dgm:cxn modelId="{AA79E029-CB58-46BA-A0D4-B483C7BC71C8}" type="presParOf" srcId="{82418DC4-AA7F-4335-9FBF-C6F00C2EA089}" destId="{94FE1975-DE03-4F45-8804-7E90C575DC40}"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AB9692-4216-4453-BD71-7026F4138651}" type="doc">
      <dgm:prSet loTypeId="urn:microsoft.com/office/officeart/2005/8/layout/hChevron3" loCatId="process" qsTypeId="urn:microsoft.com/office/officeart/2005/8/quickstyle/simple2" qsCatId="simple" csTypeId="urn:microsoft.com/office/officeart/2005/8/colors/accent1_2" csCatId="accent1" phldr="1"/>
      <dgm:spPr/>
      <dgm:t>
        <a:bodyPr/>
        <a:lstStyle/>
        <a:p>
          <a:endParaRPr lang="pl-PL"/>
        </a:p>
      </dgm:t>
    </dgm:pt>
    <dgm:pt modelId="{63C54EEE-7697-4217-9191-00E56FE35319}">
      <dgm:prSet phldrT="[Tekst]" custT="1"/>
      <dgm:spPr/>
      <dgm:t>
        <a:bodyPr/>
        <a:lstStyle/>
        <a:p>
          <a:r>
            <a:rPr lang="pl-PL" sz="1600" dirty="0" smtClean="0"/>
            <a:t>Czynności sądu I instancji</a:t>
          </a:r>
          <a:endParaRPr lang="pl-PL" sz="1600" dirty="0"/>
        </a:p>
      </dgm:t>
    </dgm:pt>
    <dgm:pt modelId="{C3719DCF-FD68-4C7E-BEB5-3A35BDDCC274}" type="parTrans" cxnId="{7307DB16-273C-43E4-B04C-31A928D985BA}">
      <dgm:prSet/>
      <dgm:spPr/>
      <dgm:t>
        <a:bodyPr/>
        <a:lstStyle/>
        <a:p>
          <a:endParaRPr lang="pl-PL"/>
        </a:p>
      </dgm:t>
    </dgm:pt>
    <dgm:pt modelId="{07DDA251-52B4-4A27-83F6-9885FBB36229}" type="sibTrans" cxnId="{7307DB16-273C-43E4-B04C-31A928D985BA}">
      <dgm:prSet/>
      <dgm:spPr/>
      <dgm:t>
        <a:bodyPr/>
        <a:lstStyle/>
        <a:p>
          <a:endParaRPr lang="pl-PL"/>
        </a:p>
      </dgm:t>
    </dgm:pt>
    <dgm:pt modelId="{49AC0815-A9AF-4832-ACC0-843ABE274AFD}">
      <dgm:prSet phldrT="[Tekst]" custT="1"/>
      <dgm:spPr/>
      <dgm:t>
        <a:bodyPr/>
        <a:lstStyle/>
        <a:p>
          <a:r>
            <a:rPr lang="pl-PL" sz="1600" dirty="0" smtClean="0"/>
            <a:t>Rozprawa</a:t>
          </a:r>
          <a:r>
            <a:rPr lang="pl-PL" sz="1200" dirty="0" smtClean="0"/>
            <a:t> </a:t>
          </a:r>
          <a:r>
            <a:rPr lang="pl-PL" sz="1600" dirty="0" smtClean="0"/>
            <a:t>apelacyjna</a:t>
          </a:r>
          <a:endParaRPr lang="pl-PL" sz="1200" dirty="0"/>
        </a:p>
      </dgm:t>
    </dgm:pt>
    <dgm:pt modelId="{A18DD61E-91DB-43D8-8ACC-1C391B2CDDE5}" type="parTrans" cxnId="{8109B238-BB53-432C-A0B6-DF597F4D0327}">
      <dgm:prSet/>
      <dgm:spPr/>
      <dgm:t>
        <a:bodyPr/>
        <a:lstStyle/>
        <a:p>
          <a:endParaRPr lang="pl-PL"/>
        </a:p>
      </dgm:t>
    </dgm:pt>
    <dgm:pt modelId="{EBE49F26-221A-457D-BD18-43F0AE003EAB}" type="sibTrans" cxnId="{8109B238-BB53-432C-A0B6-DF597F4D0327}">
      <dgm:prSet/>
      <dgm:spPr/>
      <dgm:t>
        <a:bodyPr/>
        <a:lstStyle/>
        <a:p>
          <a:endParaRPr lang="pl-PL"/>
        </a:p>
      </dgm:t>
    </dgm:pt>
    <dgm:pt modelId="{3847FA18-D9A6-4242-8D89-3C5A04CEA6AB}">
      <dgm:prSet phldrT="[Tekst]" custT="1"/>
      <dgm:spPr/>
      <dgm:t>
        <a:bodyPr/>
        <a:lstStyle/>
        <a:p>
          <a:endParaRPr lang="pl-PL" sz="1400" dirty="0" smtClean="0"/>
        </a:p>
        <a:p>
          <a:endParaRPr lang="pl-PL" sz="1400" dirty="0" smtClean="0"/>
        </a:p>
        <a:p>
          <a:endParaRPr lang="pl-PL" sz="1400" dirty="0" smtClean="0"/>
        </a:p>
        <a:p>
          <a:r>
            <a:rPr lang="pl-PL" sz="1600" dirty="0" smtClean="0"/>
            <a:t>Czynności</a:t>
          </a:r>
          <a:r>
            <a:rPr lang="pl-PL" sz="1400" dirty="0" smtClean="0"/>
            <a:t> </a:t>
          </a:r>
          <a:r>
            <a:rPr lang="pl-PL" sz="1800" dirty="0" smtClean="0"/>
            <a:t>końcowe</a:t>
          </a:r>
          <a:endParaRPr lang="pl-PL" sz="1400" dirty="0"/>
        </a:p>
      </dgm:t>
    </dgm:pt>
    <dgm:pt modelId="{7C0A926C-91E2-4F39-A664-7811957E51F8}" type="parTrans" cxnId="{611A53CD-769D-4AE9-B125-46405A63CE53}">
      <dgm:prSet/>
      <dgm:spPr/>
      <dgm:t>
        <a:bodyPr/>
        <a:lstStyle/>
        <a:p>
          <a:endParaRPr lang="pl-PL"/>
        </a:p>
      </dgm:t>
    </dgm:pt>
    <dgm:pt modelId="{6D4CAFE8-22CA-4333-BA2C-CABD5D09ECD3}" type="sibTrans" cxnId="{611A53CD-769D-4AE9-B125-46405A63CE53}">
      <dgm:prSet/>
      <dgm:spPr/>
      <dgm:t>
        <a:bodyPr/>
        <a:lstStyle/>
        <a:p>
          <a:endParaRPr lang="pl-PL"/>
        </a:p>
      </dgm:t>
    </dgm:pt>
    <dgm:pt modelId="{3E701313-9791-4E67-9652-D5FFE34355CA}">
      <dgm:prSet phldrT="[Tekst]"/>
      <dgm:spPr/>
      <dgm:t>
        <a:bodyPr/>
        <a:lstStyle/>
        <a:p>
          <a:endParaRPr lang="pl-PL" sz="1100" dirty="0"/>
        </a:p>
      </dgm:t>
    </dgm:pt>
    <dgm:pt modelId="{E094E331-82A1-4921-9CA7-2FEC42168E2C}" type="parTrans" cxnId="{5D85B13D-754A-4551-B9A6-B62649FFB6BA}">
      <dgm:prSet/>
      <dgm:spPr/>
      <dgm:t>
        <a:bodyPr/>
        <a:lstStyle/>
        <a:p>
          <a:endParaRPr lang="pl-PL"/>
        </a:p>
      </dgm:t>
    </dgm:pt>
    <dgm:pt modelId="{97AE05DB-62D8-455B-BB0C-09E420C56722}" type="sibTrans" cxnId="{5D85B13D-754A-4551-B9A6-B62649FFB6BA}">
      <dgm:prSet/>
      <dgm:spPr/>
      <dgm:t>
        <a:bodyPr/>
        <a:lstStyle/>
        <a:p>
          <a:endParaRPr lang="pl-PL"/>
        </a:p>
      </dgm:t>
    </dgm:pt>
    <dgm:pt modelId="{3C7C75FA-88A2-4031-A6B5-ECA31898DF1E}">
      <dgm:prSet phldrT="[Tekst]"/>
      <dgm:spPr/>
      <dgm:t>
        <a:bodyPr/>
        <a:lstStyle/>
        <a:p>
          <a:endParaRPr lang="pl-PL" sz="1100" dirty="0"/>
        </a:p>
      </dgm:t>
    </dgm:pt>
    <dgm:pt modelId="{3B120DBA-8193-4DC1-8731-DE30B113808F}" type="parTrans" cxnId="{D226C6AB-9CE5-4603-A298-CAAC12DA7212}">
      <dgm:prSet/>
      <dgm:spPr/>
      <dgm:t>
        <a:bodyPr/>
        <a:lstStyle/>
        <a:p>
          <a:endParaRPr lang="pl-PL"/>
        </a:p>
      </dgm:t>
    </dgm:pt>
    <dgm:pt modelId="{88F6A335-0FD6-48EB-8D14-5158679770EE}" type="sibTrans" cxnId="{D226C6AB-9CE5-4603-A298-CAAC12DA7212}">
      <dgm:prSet/>
      <dgm:spPr/>
      <dgm:t>
        <a:bodyPr/>
        <a:lstStyle/>
        <a:p>
          <a:endParaRPr lang="pl-PL"/>
        </a:p>
      </dgm:t>
    </dgm:pt>
    <dgm:pt modelId="{C4DFD05C-D131-42CE-9B58-F4A64DA7DE5A}">
      <dgm:prSet phldrT="[Tekst]"/>
      <dgm:spPr/>
      <dgm:t>
        <a:bodyPr/>
        <a:lstStyle/>
        <a:p>
          <a:endParaRPr lang="pl-PL" sz="1100" dirty="0"/>
        </a:p>
      </dgm:t>
    </dgm:pt>
    <dgm:pt modelId="{C31C8DBC-A54B-498B-92D2-76D3AEBA3240}" type="parTrans" cxnId="{1693872C-20F3-4571-9CB1-79AE88DE9BD3}">
      <dgm:prSet/>
      <dgm:spPr/>
      <dgm:t>
        <a:bodyPr/>
        <a:lstStyle/>
        <a:p>
          <a:endParaRPr lang="pl-PL"/>
        </a:p>
      </dgm:t>
    </dgm:pt>
    <dgm:pt modelId="{BDEB0DD2-53B0-401A-8BDB-2DB4CFE55F04}" type="sibTrans" cxnId="{1693872C-20F3-4571-9CB1-79AE88DE9BD3}">
      <dgm:prSet/>
      <dgm:spPr/>
      <dgm:t>
        <a:bodyPr/>
        <a:lstStyle/>
        <a:p>
          <a:endParaRPr lang="pl-PL"/>
        </a:p>
      </dgm:t>
    </dgm:pt>
    <dgm:pt modelId="{22198CC6-82FE-45D9-936D-1A9A63DF1219}">
      <dgm:prSet phldrT="[Tekst]"/>
      <dgm:spPr/>
      <dgm:t>
        <a:bodyPr/>
        <a:lstStyle/>
        <a:p>
          <a:endParaRPr lang="pl-PL" sz="1100" dirty="0"/>
        </a:p>
      </dgm:t>
    </dgm:pt>
    <dgm:pt modelId="{C1D4F08C-8A64-436D-A0B9-702F911E1A03}" type="parTrans" cxnId="{CD2A1B94-A3DB-49B2-ABA7-5637F2BE4624}">
      <dgm:prSet/>
      <dgm:spPr/>
      <dgm:t>
        <a:bodyPr/>
        <a:lstStyle/>
        <a:p>
          <a:endParaRPr lang="pl-PL"/>
        </a:p>
      </dgm:t>
    </dgm:pt>
    <dgm:pt modelId="{7727032F-AC17-48E4-929A-4871336D3B1E}" type="sibTrans" cxnId="{CD2A1B94-A3DB-49B2-ABA7-5637F2BE4624}">
      <dgm:prSet/>
      <dgm:spPr/>
      <dgm:t>
        <a:bodyPr/>
        <a:lstStyle/>
        <a:p>
          <a:endParaRPr lang="pl-PL"/>
        </a:p>
      </dgm:t>
    </dgm:pt>
    <dgm:pt modelId="{398F6909-590E-45E2-9118-5808FB698AD5}">
      <dgm:prSet custT="1"/>
      <dgm:spPr/>
      <dgm:t>
        <a:bodyPr/>
        <a:lstStyle/>
        <a:p>
          <a:r>
            <a:rPr lang="pl-PL" sz="1600" dirty="0" smtClean="0"/>
            <a:t>Przygotowanie do rozprawy</a:t>
          </a:r>
        </a:p>
      </dgm:t>
    </dgm:pt>
    <dgm:pt modelId="{CCE5C383-C27B-454C-BCC3-132700611F30}" type="parTrans" cxnId="{1EC1373C-15F2-4DB0-A3DC-7A5367055E8C}">
      <dgm:prSet/>
      <dgm:spPr/>
      <dgm:t>
        <a:bodyPr/>
        <a:lstStyle/>
        <a:p>
          <a:endParaRPr lang="pl-PL"/>
        </a:p>
      </dgm:t>
    </dgm:pt>
    <dgm:pt modelId="{59295B89-EB5D-4477-9E38-B436EB981789}" type="sibTrans" cxnId="{1EC1373C-15F2-4DB0-A3DC-7A5367055E8C}">
      <dgm:prSet/>
      <dgm:spPr/>
      <dgm:t>
        <a:bodyPr/>
        <a:lstStyle/>
        <a:p>
          <a:endParaRPr lang="pl-PL"/>
        </a:p>
      </dgm:t>
    </dgm:pt>
    <dgm:pt modelId="{5694D601-25A1-41C3-82A2-7FA95B62DD8B}" type="pres">
      <dgm:prSet presAssocID="{E9AB9692-4216-4453-BD71-7026F4138651}" presName="Name0" presStyleCnt="0">
        <dgm:presLayoutVars>
          <dgm:dir/>
          <dgm:resizeHandles val="exact"/>
        </dgm:presLayoutVars>
      </dgm:prSet>
      <dgm:spPr/>
      <dgm:t>
        <a:bodyPr/>
        <a:lstStyle/>
        <a:p>
          <a:endParaRPr lang="pl-PL"/>
        </a:p>
      </dgm:t>
    </dgm:pt>
    <dgm:pt modelId="{3EA408F0-2206-410B-BEEE-9DE092FAA649}" type="pres">
      <dgm:prSet presAssocID="{63C54EEE-7697-4217-9191-00E56FE35319}" presName="parAndChTx" presStyleLbl="node1" presStyleIdx="0" presStyleCnt="4">
        <dgm:presLayoutVars>
          <dgm:bulletEnabled val="1"/>
        </dgm:presLayoutVars>
      </dgm:prSet>
      <dgm:spPr/>
      <dgm:t>
        <a:bodyPr/>
        <a:lstStyle/>
        <a:p>
          <a:endParaRPr lang="pl-PL"/>
        </a:p>
      </dgm:t>
    </dgm:pt>
    <dgm:pt modelId="{CCE6BC46-E619-419E-A23B-19333286406C}" type="pres">
      <dgm:prSet presAssocID="{07DDA251-52B4-4A27-83F6-9885FBB36229}" presName="parAndChSpace" presStyleCnt="0"/>
      <dgm:spPr/>
    </dgm:pt>
    <dgm:pt modelId="{E2FAA4F3-9D2C-42A1-97C9-C3C9848B213D}" type="pres">
      <dgm:prSet presAssocID="{398F6909-590E-45E2-9118-5808FB698AD5}" presName="parAndChTx" presStyleLbl="node1" presStyleIdx="1" presStyleCnt="4" custLinFactNeighborX="-58305" custLinFactNeighborY="-22">
        <dgm:presLayoutVars>
          <dgm:bulletEnabled val="1"/>
        </dgm:presLayoutVars>
      </dgm:prSet>
      <dgm:spPr/>
      <dgm:t>
        <a:bodyPr/>
        <a:lstStyle/>
        <a:p>
          <a:endParaRPr lang="pl-PL"/>
        </a:p>
      </dgm:t>
    </dgm:pt>
    <dgm:pt modelId="{FF1AEC68-F8C9-48D2-91AD-44B5F8DF8B0F}" type="pres">
      <dgm:prSet presAssocID="{59295B89-EB5D-4477-9E38-B436EB981789}" presName="parAndChSpace" presStyleCnt="0"/>
      <dgm:spPr/>
    </dgm:pt>
    <dgm:pt modelId="{C4288BB9-84D9-4030-843C-0D778A4ABCCA}" type="pres">
      <dgm:prSet presAssocID="{49AC0815-A9AF-4832-ACC0-843ABE274AFD}" presName="parAndChTx" presStyleLbl="node1" presStyleIdx="2" presStyleCnt="4" custLinFactNeighborX="-63612" custLinFactNeighborY="1370">
        <dgm:presLayoutVars>
          <dgm:bulletEnabled val="1"/>
        </dgm:presLayoutVars>
      </dgm:prSet>
      <dgm:spPr/>
      <dgm:t>
        <a:bodyPr/>
        <a:lstStyle/>
        <a:p>
          <a:endParaRPr lang="pl-PL"/>
        </a:p>
      </dgm:t>
    </dgm:pt>
    <dgm:pt modelId="{F73ACCC4-67B9-45C3-B4EE-DC34E028D2DB}" type="pres">
      <dgm:prSet presAssocID="{EBE49F26-221A-457D-BD18-43F0AE003EAB}" presName="parAndChSpace" presStyleCnt="0"/>
      <dgm:spPr/>
    </dgm:pt>
    <dgm:pt modelId="{B02D396E-680E-47E6-81E9-C19871B805E1}" type="pres">
      <dgm:prSet presAssocID="{3847FA18-D9A6-4242-8D89-3C5A04CEA6AB}" presName="parAndChTx" presStyleLbl="node1" presStyleIdx="3" presStyleCnt="4" custLinFactNeighborX="-95169" custLinFactNeighborY="525">
        <dgm:presLayoutVars>
          <dgm:bulletEnabled val="1"/>
        </dgm:presLayoutVars>
      </dgm:prSet>
      <dgm:spPr/>
      <dgm:t>
        <a:bodyPr/>
        <a:lstStyle/>
        <a:p>
          <a:endParaRPr lang="pl-PL"/>
        </a:p>
      </dgm:t>
    </dgm:pt>
  </dgm:ptLst>
  <dgm:cxnLst>
    <dgm:cxn modelId="{705E4288-11F3-4C97-A071-1131A2BF621E}" type="presOf" srcId="{E9AB9692-4216-4453-BD71-7026F4138651}" destId="{5694D601-25A1-41C3-82A2-7FA95B62DD8B}" srcOrd="0" destOrd="0" presId="urn:microsoft.com/office/officeart/2005/8/layout/hChevron3"/>
    <dgm:cxn modelId="{913B51BB-1196-4158-81DA-9831F221BDD4}" type="presOf" srcId="{49AC0815-A9AF-4832-ACC0-843ABE274AFD}" destId="{C4288BB9-84D9-4030-843C-0D778A4ABCCA}" srcOrd="0" destOrd="0" presId="urn:microsoft.com/office/officeart/2005/8/layout/hChevron3"/>
    <dgm:cxn modelId="{959298BD-4FB3-4AA4-8DEB-F389A49B7951}" type="presOf" srcId="{C4DFD05C-D131-42CE-9B58-F4A64DA7DE5A}" destId="{B02D396E-680E-47E6-81E9-C19871B805E1}" srcOrd="0" destOrd="3" presId="urn:microsoft.com/office/officeart/2005/8/layout/hChevron3"/>
    <dgm:cxn modelId="{1EC1373C-15F2-4DB0-A3DC-7A5367055E8C}" srcId="{E9AB9692-4216-4453-BD71-7026F4138651}" destId="{398F6909-590E-45E2-9118-5808FB698AD5}" srcOrd="1" destOrd="0" parTransId="{CCE5C383-C27B-454C-BCC3-132700611F30}" sibTransId="{59295B89-EB5D-4477-9E38-B436EB981789}"/>
    <dgm:cxn modelId="{D226C6AB-9CE5-4603-A298-CAAC12DA7212}" srcId="{3847FA18-D9A6-4242-8D89-3C5A04CEA6AB}" destId="{3C7C75FA-88A2-4031-A6B5-ECA31898DF1E}" srcOrd="1" destOrd="0" parTransId="{3B120DBA-8193-4DC1-8731-DE30B113808F}" sibTransId="{88F6A335-0FD6-48EB-8D14-5158679770EE}"/>
    <dgm:cxn modelId="{5D85B13D-754A-4551-B9A6-B62649FFB6BA}" srcId="{3847FA18-D9A6-4242-8D89-3C5A04CEA6AB}" destId="{3E701313-9791-4E67-9652-D5FFE34355CA}" srcOrd="0" destOrd="0" parTransId="{E094E331-82A1-4921-9CA7-2FEC42168E2C}" sibTransId="{97AE05DB-62D8-455B-BB0C-09E420C56722}"/>
    <dgm:cxn modelId="{611A53CD-769D-4AE9-B125-46405A63CE53}" srcId="{E9AB9692-4216-4453-BD71-7026F4138651}" destId="{3847FA18-D9A6-4242-8D89-3C5A04CEA6AB}" srcOrd="3" destOrd="0" parTransId="{7C0A926C-91E2-4F39-A664-7811957E51F8}" sibTransId="{6D4CAFE8-22CA-4333-BA2C-CABD5D09ECD3}"/>
    <dgm:cxn modelId="{C488F311-A526-480F-9661-5C96C9F7ADEA}" type="presOf" srcId="{22198CC6-82FE-45D9-936D-1A9A63DF1219}" destId="{B02D396E-680E-47E6-81E9-C19871B805E1}" srcOrd="0" destOrd="4" presId="urn:microsoft.com/office/officeart/2005/8/layout/hChevron3"/>
    <dgm:cxn modelId="{68943B71-A7F7-4B28-AC10-C3BABA884352}" type="presOf" srcId="{3C7C75FA-88A2-4031-A6B5-ECA31898DF1E}" destId="{B02D396E-680E-47E6-81E9-C19871B805E1}" srcOrd="0" destOrd="2" presId="urn:microsoft.com/office/officeart/2005/8/layout/hChevron3"/>
    <dgm:cxn modelId="{1693872C-20F3-4571-9CB1-79AE88DE9BD3}" srcId="{3847FA18-D9A6-4242-8D89-3C5A04CEA6AB}" destId="{C4DFD05C-D131-42CE-9B58-F4A64DA7DE5A}" srcOrd="2" destOrd="0" parTransId="{C31C8DBC-A54B-498B-92D2-76D3AEBA3240}" sibTransId="{BDEB0DD2-53B0-401A-8BDB-2DB4CFE55F04}"/>
    <dgm:cxn modelId="{62611878-D216-4508-B25E-38729E127C04}" type="presOf" srcId="{3E701313-9791-4E67-9652-D5FFE34355CA}" destId="{B02D396E-680E-47E6-81E9-C19871B805E1}" srcOrd="0" destOrd="1" presId="urn:microsoft.com/office/officeart/2005/8/layout/hChevron3"/>
    <dgm:cxn modelId="{E3AAC0FC-1EF2-46C1-8A4A-1DB05FB48409}" type="presOf" srcId="{398F6909-590E-45E2-9118-5808FB698AD5}" destId="{E2FAA4F3-9D2C-42A1-97C9-C3C9848B213D}" srcOrd="0" destOrd="0" presId="urn:microsoft.com/office/officeart/2005/8/layout/hChevron3"/>
    <dgm:cxn modelId="{7307DB16-273C-43E4-B04C-31A928D985BA}" srcId="{E9AB9692-4216-4453-BD71-7026F4138651}" destId="{63C54EEE-7697-4217-9191-00E56FE35319}" srcOrd="0" destOrd="0" parTransId="{C3719DCF-FD68-4C7E-BEB5-3A35BDDCC274}" sibTransId="{07DDA251-52B4-4A27-83F6-9885FBB36229}"/>
    <dgm:cxn modelId="{3BB46F00-DFE6-4A84-BACF-3BFEEA0C1D7B}" type="presOf" srcId="{63C54EEE-7697-4217-9191-00E56FE35319}" destId="{3EA408F0-2206-410B-BEEE-9DE092FAA649}" srcOrd="0" destOrd="0" presId="urn:microsoft.com/office/officeart/2005/8/layout/hChevron3"/>
    <dgm:cxn modelId="{81B184BB-BAF0-4737-8E5E-983D4B1D7089}" type="presOf" srcId="{3847FA18-D9A6-4242-8D89-3C5A04CEA6AB}" destId="{B02D396E-680E-47E6-81E9-C19871B805E1}" srcOrd="0" destOrd="0" presId="urn:microsoft.com/office/officeart/2005/8/layout/hChevron3"/>
    <dgm:cxn modelId="{8109B238-BB53-432C-A0B6-DF597F4D0327}" srcId="{E9AB9692-4216-4453-BD71-7026F4138651}" destId="{49AC0815-A9AF-4832-ACC0-843ABE274AFD}" srcOrd="2" destOrd="0" parTransId="{A18DD61E-91DB-43D8-8ACC-1C391B2CDDE5}" sibTransId="{EBE49F26-221A-457D-BD18-43F0AE003EAB}"/>
    <dgm:cxn modelId="{CD2A1B94-A3DB-49B2-ABA7-5637F2BE4624}" srcId="{3847FA18-D9A6-4242-8D89-3C5A04CEA6AB}" destId="{22198CC6-82FE-45D9-936D-1A9A63DF1219}" srcOrd="3" destOrd="0" parTransId="{C1D4F08C-8A64-436D-A0B9-702F911E1A03}" sibTransId="{7727032F-AC17-48E4-929A-4871336D3B1E}"/>
    <dgm:cxn modelId="{94D24888-D4C4-4411-A250-9BBD3857DF25}" type="presParOf" srcId="{5694D601-25A1-41C3-82A2-7FA95B62DD8B}" destId="{3EA408F0-2206-410B-BEEE-9DE092FAA649}" srcOrd="0" destOrd="0" presId="urn:microsoft.com/office/officeart/2005/8/layout/hChevron3"/>
    <dgm:cxn modelId="{420F2C82-E652-4F07-A249-5FC3A303701B}" type="presParOf" srcId="{5694D601-25A1-41C3-82A2-7FA95B62DD8B}" destId="{CCE6BC46-E619-419E-A23B-19333286406C}" srcOrd="1" destOrd="0" presId="urn:microsoft.com/office/officeart/2005/8/layout/hChevron3"/>
    <dgm:cxn modelId="{940559EF-FBAD-4A63-8E17-0EFAA2B8062E}" type="presParOf" srcId="{5694D601-25A1-41C3-82A2-7FA95B62DD8B}" destId="{E2FAA4F3-9D2C-42A1-97C9-C3C9848B213D}" srcOrd="2" destOrd="0" presId="urn:microsoft.com/office/officeart/2005/8/layout/hChevron3"/>
    <dgm:cxn modelId="{A018F46A-A1E9-4940-8EEC-47027ECC29E8}" type="presParOf" srcId="{5694D601-25A1-41C3-82A2-7FA95B62DD8B}" destId="{FF1AEC68-F8C9-48D2-91AD-44B5F8DF8B0F}" srcOrd="3" destOrd="0" presId="urn:microsoft.com/office/officeart/2005/8/layout/hChevron3"/>
    <dgm:cxn modelId="{0E10941F-E046-4107-85C9-BB0554E01D7D}" type="presParOf" srcId="{5694D601-25A1-41C3-82A2-7FA95B62DD8B}" destId="{C4288BB9-84D9-4030-843C-0D778A4ABCCA}" srcOrd="4" destOrd="0" presId="urn:microsoft.com/office/officeart/2005/8/layout/hChevron3"/>
    <dgm:cxn modelId="{92AE249B-9686-4B12-BCBB-3625AFF86758}" type="presParOf" srcId="{5694D601-25A1-41C3-82A2-7FA95B62DD8B}" destId="{F73ACCC4-67B9-45C3-B4EE-DC34E028D2DB}" srcOrd="5" destOrd="0" presId="urn:microsoft.com/office/officeart/2005/8/layout/hChevron3"/>
    <dgm:cxn modelId="{53DDEEE2-8B41-4688-B7DE-93A097C546B6}" type="presParOf" srcId="{5694D601-25A1-41C3-82A2-7FA95B62DD8B}" destId="{B02D396E-680E-47E6-81E9-C19871B805E1}"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169458-E057-4297-A5D4-0B80CA7E0233}">
      <dsp:nvSpPr>
        <dsp:cNvPr id="0" name=""/>
        <dsp:cNvSpPr/>
      </dsp:nvSpPr>
      <dsp:spPr>
        <a:xfrm>
          <a:off x="1278879" y="0"/>
          <a:ext cx="678942" cy="678942"/>
        </a:xfrm>
        <a:prstGeom prst="chord">
          <a:avLst>
            <a:gd name="adj1" fmla="val 4800000"/>
            <a:gd name="adj2" fmla="val 1680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88060F-3B3F-473D-A8BE-B6255AD3D738}">
      <dsp:nvSpPr>
        <dsp:cNvPr id="0" name=""/>
        <dsp:cNvSpPr/>
      </dsp:nvSpPr>
      <dsp:spPr>
        <a:xfrm>
          <a:off x="1346774" y="67894"/>
          <a:ext cx="543153" cy="543153"/>
        </a:xfrm>
        <a:prstGeom prst="pie">
          <a:avLst>
            <a:gd name="adj1" fmla="val 12600000"/>
            <a:gd name="adj2" fmla="val 16200000"/>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8AFC2A-DB42-4D4D-9716-235D7CB36865}">
      <dsp:nvSpPr>
        <dsp:cNvPr id="0" name=""/>
        <dsp:cNvSpPr/>
      </dsp:nvSpPr>
      <dsp:spPr>
        <a:xfrm rot="16200000">
          <a:off x="498096" y="1527619"/>
          <a:ext cx="1968931" cy="407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1422400" rtl="0">
            <a:lnSpc>
              <a:spcPct val="90000"/>
            </a:lnSpc>
            <a:spcBef>
              <a:spcPct val="0"/>
            </a:spcBef>
            <a:spcAft>
              <a:spcPct val="35000"/>
            </a:spcAft>
          </a:pPr>
          <a:r>
            <a:rPr lang="pl-PL" sz="3200" b="0" i="0" kern="1200" dirty="0" smtClean="0"/>
            <a:t>Apelacja </a:t>
          </a:r>
          <a:endParaRPr lang="pl-PL" sz="3200" kern="1200" dirty="0"/>
        </a:p>
      </dsp:txBody>
      <dsp:txXfrm>
        <a:off x="498096" y="1527619"/>
        <a:ext cx="1968931" cy="407365"/>
      </dsp:txXfrm>
    </dsp:sp>
    <dsp:sp modelId="{3AA29899-1C98-49B2-95B2-B0E18BD6A6FF}">
      <dsp:nvSpPr>
        <dsp:cNvPr id="0" name=""/>
        <dsp:cNvSpPr/>
      </dsp:nvSpPr>
      <dsp:spPr>
        <a:xfrm>
          <a:off x="1754139" y="0"/>
          <a:ext cx="1357884" cy="27157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rtl="0">
            <a:lnSpc>
              <a:spcPct val="90000"/>
            </a:lnSpc>
            <a:spcBef>
              <a:spcPct val="0"/>
            </a:spcBef>
            <a:spcAft>
              <a:spcPct val="35000"/>
            </a:spcAft>
          </a:pPr>
          <a:r>
            <a:rPr lang="pl-PL" sz="1400" kern="1200" dirty="0" smtClean="0"/>
            <a:t>Cofnięty środek odwoławczy pozostawia się bez rozpoznania, chyba że zachodzi jedna z przyczyn z art. 439 lub 440</a:t>
          </a:r>
        </a:p>
        <a:p>
          <a:pPr lvl="0" algn="l" defTabSz="622300" rtl="0">
            <a:lnSpc>
              <a:spcPct val="90000"/>
            </a:lnSpc>
            <a:spcBef>
              <a:spcPct val="0"/>
            </a:spcBef>
            <a:spcAft>
              <a:spcPct val="35000"/>
            </a:spcAft>
          </a:pPr>
          <a:r>
            <a:rPr lang="pl-PL" sz="1400" kern="1200" dirty="0" smtClean="0"/>
            <a:t>Orzeczenie staje się prawomocne </a:t>
          </a:r>
          <a:endParaRPr lang="pl-PL" sz="1400" kern="1200" dirty="0"/>
        </a:p>
      </dsp:txBody>
      <dsp:txXfrm>
        <a:off x="1754139" y="0"/>
        <a:ext cx="1357884" cy="2715768"/>
      </dsp:txXfrm>
    </dsp:sp>
    <dsp:sp modelId="{F57F50E8-CD51-4F99-8E0C-BF05170C6B87}">
      <dsp:nvSpPr>
        <dsp:cNvPr id="0" name=""/>
        <dsp:cNvSpPr/>
      </dsp:nvSpPr>
      <dsp:spPr>
        <a:xfrm>
          <a:off x="3486264" y="0"/>
          <a:ext cx="678942" cy="678942"/>
        </a:xfrm>
        <a:prstGeom prst="chord">
          <a:avLst>
            <a:gd name="adj1" fmla="val 4800000"/>
            <a:gd name="adj2" fmla="val 1680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24956F-AF92-439E-9B35-FCB1D80D6153}">
      <dsp:nvSpPr>
        <dsp:cNvPr id="0" name=""/>
        <dsp:cNvSpPr/>
      </dsp:nvSpPr>
      <dsp:spPr>
        <a:xfrm>
          <a:off x="3554158" y="67894"/>
          <a:ext cx="543153" cy="543153"/>
        </a:xfrm>
        <a:prstGeom prst="pie">
          <a:avLst>
            <a:gd name="adj1" fmla="val 9000000"/>
            <a:gd name="adj2" fmla="val 16200000"/>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A9231A-6C6F-4947-9FA6-3287FBFC4F8B}">
      <dsp:nvSpPr>
        <dsp:cNvPr id="0" name=""/>
        <dsp:cNvSpPr/>
      </dsp:nvSpPr>
      <dsp:spPr>
        <a:xfrm rot="16200000">
          <a:off x="2705481" y="1527619"/>
          <a:ext cx="1968931" cy="407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1422400" rtl="0">
            <a:lnSpc>
              <a:spcPct val="90000"/>
            </a:lnSpc>
            <a:spcBef>
              <a:spcPct val="0"/>
            </a:spcBef>
            <a:spcAft>
              <a:spcPct val="35000"/>
            </a:spcAft>
          </a:pPr>
          <a:r>
            <a:rPr lang="pl-PL" sz="3200" b="0" i="0" kern="1200" dirty="0" smtClean="0"/>
            <a:t>Zażalenie </a:t>
          </a:r>
          <a:endParaRPr lang="pl-PL" sz="3200" kern="1200" dirty="0"/>
        </a:p>
      </dsp:txBody>
      <dsp:txXfrm>
        <a:off x="2705481" y="1527619"/>
        <a:ext cx="1968931" cy="407365"/>
      </dsp:txXfrm>
    </dsp:sp>
    <dsp:sp modelId="{4C476226-A179-44A6-980D-5869938444EC}">
      <dsp:nvSpPr>
        <dsp:cNvPr id="0" name=""/>
        <dsp:cNvSpPr/>
      </dsp:nvSpPr>
      <dsp:spPr>
        <a:xfrm>
          <a:off x="3961523" y="0"/>
          <a:ext cx="1357884" cy="27157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rtl="0">
            <a:lnSpc>
              <a:spcPct val="90000"/>
            </a:lnSpc>
            <a:spcBef>
              <a:spcPct val="0"/>
            </a:spcBef>
            <a:spcAft>
              <a:spcPct val="35000"/>
            </a:spcAft>
          </a:pPr>
          <a:r>
            <a:rPr lang="pl-PL" sz="1400" kern="1200" dirty="0" smtClean="0"/>
            <a:t>Cofnięty środek odwoławczy pozostawia się bez rozpoznania, chyba że zachodzi jedna z przyczyn z art. 439 lub 440</a:t>
          </a:r>
        </a:p>
        <a:p>
          <a:pPr lvl="0" algn="l" defTabSz="622300" rtl="0">
            <a:lnSpc>
              <a:spcPct val="90000"/>
            </a:lnSpc>
            <a:spcBef>
              <a:spcPct val="0"/>
            </a:spcBef>
            <a:spcAft>
              <a:spcPct val="35000"/>
            </a:spcAft>
          </a:pPr>
          <a:r>
            <a:rPr lang="pl-PL" sz="1400" kern="1200" dirty="0" smtClean="0"/>
            <a:t>Orzeczenie staje się prawomocne </a:t>
          </a:r>
          <a:endParaRPr lang="pl-PL" sz="1400" kern="1200" dirty="0"/>
        </a:p>
      </dsp:txBody>
      <dsp:txXfrm>
        <a:off x="3961523" y="0"/>
        <a:ext cx="1357884" cy="2715768"/>
      </dsp:txXfrm>
    </dsp:sp>
    <dsp:sp modelId="{7883CE71-43F8-4C7E-9EB2-B8D89EB286EF}">
      <dsp:nvSpPr>
        <dsp:cNvPr id="0" name=""/>
        <dsp:cNvSpPr/>
      </dsp:nvSpPr>
      <dsp:spPr>
        <a:xfrm>
          <a:off x="5693648" y="0"/>
          <a:ext cx="678942" cy="678942"/>
        </a:xfrm>
        <a:prstGeom prst="chord">
          <a:avLst>
            <a:gd name="adj1" fmla="val 4800000"/>
            <a:gd name="adj2" fmla="val 1680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0D971C-52EB-4F3C-B184-9621A1026148}">
      <dsp:nvSpPr>
        <dsp:cNvPr id="0" name=""/>
        <dsp:cNvSpPr/>
      </dsp:nvSpPr>
      <dsp:spPr>
        <a:xfrm>
          <a:off x="5761542" y="67894"/>
          <a:ext cx="543153" cy="543153"/>
        </a:xfrm>
        <a:prstGeom prst="pie">
          <a:avLst>
            <a:gd name="adj1" fmla="val 5400000"/>
            <a:gd name="adj2" fmla="val 16200000"/>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C513C3-D107-4C4F-BD83-047264EDE473}">
      <dsp:nvSpPr>
        <dsp:cNvPr id="0" name=""/>
        <dsp:cNvSpPr/>
      </dsp:nvSpPr>
      <dsp:spPr>
        <a:xfrm rot="16200000">
          <a:off x="4912865" y="1527619"/>
          <a:ext cx="1968931" cy="407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1422400" rtl="0">
            <a:lnSpc>
              <a:spcPct val="90000"/>
            </a:lnSpc>
            <a:spcBef>
              <a:spcPct val="0"/>
            </a:spcBef>
            <a:spcAft>
              <a:spcPct val="35000"/>
            </a:spcAft>
          </a:pPr>
          <a:r>
            <a:rPr lang="pl-PL" sz="3200" b="0" i="0" kern="1200" dirty="0" smtClean="0"/>
            <a:t>Sprzeciw </a:t>
          </a:r>
          <a:endParaRPr lang="pl-PL" sz="3200" kern="1200" dirty="0"/>
        </a:p>
      </dsp:txBody>
      <dsp:txXfrm>
        <a:off x="4912865" y="1527619"/>
        <a:ext cx="1968931" cy="407365"/>
      </dsp:txXfrm>
    </dsp:sp>
    <dsp:sp modelId="{94FE1975-DE03-4F45-8804-7E90C575DC40}">
      <dsp:nvSpPr>
        <dsp:cNvPr id="0" name=""/>
        <dsp:cNvSpPr/>
      </dsp:nvSpPr>
      <dsp:spPr>
        <a:xfrm>
          <a:off x="6168908" y="0"/>
          <a:ext cx="1357884" cy="27157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622300" rtl="0">
            <a:lnSpc>
              <a:spcPct val="90000"/>
            </a:lnSpc>
            <a:spcBef>
              <a:spcPct val="0"/>
            </a:spcBef>
            <a:spcAft>
              <a:spcPct val="35000"/>
            </a:spcAft>
          </a:pPr>
          <a:r>
            <a:rPr lang="pl-PL" sz="1400" kern="1200" dirty="0" smtClean="0"/>
            <a:t>Sprzeciw może być cofnięty do czasu rozpoczęcia przewodu sądowego na pierwszej rozprawie głównej</a:t>
          </a:r>
        </a:p>
        <a:p>
          <a:pPr lvl="0" algn="l" defTabSz="622300" rtl="0">
            <a:lnSpc>
              <a:spcPct val="90000"/>
            </a:lnSpc>
            <a:spcBef>
              <a:spcPct val="0"/>
            </a:spcBef>
            <a:spcAft>
              <a:spcPct val="35000"/>
            </a:spcAft>
          </a:pPr>
          <a:r>
            <a:rPr lang="pl-PL" sz="1400" kern="1200" dirty="0" smtClean="0"/>
            <a:t>Wyrok nakazowy, od którego nie wniesiono sprzeciwu lub sprzeciw cofnięto, staje się prawomocny</a:t>
          </a:r>
          <a:endParaRPr lang="pl-PL" sz="1400" kern="1200" dirty="0"/>
        </a:p>
      </dsp:txBody>
      <dsp:txXfrm>
        <a:off x="6168908" y="0"/>
        <a:ext cx="1357884" cy="27157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A408F0-2206-410B-BEEE-9DE092FAA649}">
      <dsp:nvSpPr>
        <dsp:cNvPr id="0" name=""/>
        <dsp:cNvSpPr/>
      </dsp:nvSpPr>
      <dsp:spPr>
        <a:xfrm>
          <a:off x="2532" y="747914"/>
          <a:ext cx="2540702" cy="2032562"/>
        </a:xfrm>
        <a:prstGeom prst="homePlate">
          <a:avLst>
            <a:gd name="adj" fmla="val 2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9630" tIns="40640" rIns="358521" bIns="40640" numCol="1" spcCol="1270" anchor="ctr" anchorCtr="0">
          <a:noAutofit/>
        </a:bodyPr>
        <a:lstStyle/>
        <a:p>
          <a:pPr lvl="0" algn="ctr" defTabSz="711200">
            <a:lnSpc>
              <a:spcPct val="90000"/>
            </a:lnSpc>
            <a:spcBef>
              <a:spcPct val="0"/>
            </a:spcBef>
            <a:spcAft>
              <a:spcPct val="35000"/>
            </a:spcAft>
          </a:pPr>
          <a:r>
            <a:rPr lang="pl-PL" sz="1600" kern="1200" dirty="0" smtClean="0"/>
            <a:t>Czynności sądu I instancji</a:t>
          </a:r>
          <a:endParaRPr lang="pl-PL" sz="1600" kern="1200" dirty="0"/>
        </a:p>
      </dsp:txBody>
      <dsp:txXfrm>
        <a:off x="2532" y="747914"/>
        <a:ext cx="2286632" cy="2032562"/>
      </dsp:txXfrm>
    </dsp:sp>
    <dsp:sp modelId="{E2FAA4F3-9D2C-42A1-97C9-C3C9848B213D}">
      <dsp:nvSpPr>
        <dsp:cNvPr id="0" name=""/>
        <dsp:cNvSpPr/>
      </dsp:nvSpPr>
      <dsp:spPr>
        <a:xfrm>
          <a:off x="1738823" y="747467"/>
          <a:ext cx="2540702" cy="2032562"/>
        </a:xfrm>
        <a:prstGeom prst="chevron">
          <a:avLst>
            <a:gd name="adj" fmla="val 2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9630" tIns="40640" rIns="89630" bIns="40640" numCol="1" spcCol="1270" anchor="ctr" anchorCtr="0">
          <a:noAutofit/>
        </a:bodyPr>
        <a:lstStyle/>
        <a:p>
          <a:pPr lvl="0" algn="ctr" defTabSz="711200">
            <a:lnSpc>
              <a:spcPct val="90000"/>
            </a:lnSpc>
            <a:spcBef>
              <a:spcPct val="0"/>
            </a:spcBef>
            <a:spcAft>
              <a:spcPct val="35000"/>
            </a:spcAft>
          </a:pPr>
          <a:r>
            <a:rPr lang="pl-PL" sz="1600" kern="1200" dirty="0" smtClean="0"/>
            <a:t>Przygotowanie do rozprawy</a:t>
          </a:r>
        </a:p>
      </dsp:txBody>
      <dsp:txXfrm>
        <a:off x="2246964" y="747467"/>
        <a:ext cx="1524421" cy="2032562"/>
      </dsp:txXfrm>
    </dsp:sp>
    <dsp:sp modelId="{C4288BB9-84D9-4030-843C-0D778A4ABCCA}">
      <dsp:nvSpPr>
        <dsp:cNvPr id="0" name=""/>
        <dsp:cNvSpPr/>
      </dsp:nvSpPr>
      <dsp:spPr>
        <a:xfrm>
          <a:off x="3744418" y="775760"/>
          <a:ext cx="2540702" cy="2032562"/>
        </a:xfrm>
        <a:prstGeom prst="chevron">
          <a:avLst>
            <a:gd name="adj" fmla="val 2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9630" tIns="40640" rIns="89630" bIns="40640" numCol="1" spcCol="1270" anchor="ctr" anchorCtr="0">
          <a:noAutofit/>
        </a:bodyPr>
        <a:lstStyle/>
        <a:p>
          <a:pPr lvl="0" algn="ctr" defTabSz="711200">
            <a:lnSpc>
              <a:spcPct val="90000"/>
            </a:lnSpc>
            <a:spcBef>
              <a:spcPct val="0"/>
            </a:spcBef>
            <a:spcAft>
              <a:spcPct val="35000"/>
            </a:spcAft>
          </a:pPr>
          <a:r>
            <a:rPr lang="pl-PL" sz="1600" kern="1200" dirty="0" smtClean="0"/>
            <a:t>Rozprawa</a:t>
          </a:r>
          <a:r>
            <a:rPr lang="pl-PL" sz="1200" kern="1200" dirty="0" smtClean="0"/>
            <a:t> </a:t>
          </a:r>
          <a:r>
            <a:rPr lang="pl-PL" sz="1600" kern="1200" dirty="0" smtClean="0"/>
            <a:t>apelacyjna</a:t>
          </a:r>
          <a:endParaRPr lang="pl-PL" sz="1200" kern="1200" dirty="0"/>
        </a:p>
      </dsp:txBody>
      <dsp:txXfrm>
        <a:off x="4252559" y="775760"/>
        <a:ext cx="1524421" cy="2032562"/>
      </dsp:txXfrm>
    </dsp:sp>
    <dsp:sp modelId="{B02D396E-680E-47E6-81E9-C19871B805E1}">
      <dsp:nvSpPr>
        <dsp:cNvPr id="0" name=""/>
        <dsp:cNvSpPr/>
      </dsp:nvSpPr>
      <dsp:spPr>
        <a:xfrm>
          <a:off x="5616626" y="758585"/>
          <a:ext cx="2540702" cy="2032562"/>
        </a:xfrm>
        <a:prstGeom prst="chevron">
          <a:avLst>
            <a:gd name="adj" fmla="val 2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9630" tIns="35560" rIns="89630" bIns="35560" numCol="1" spcCol="1270" anchor="t" anchorCtr="0">
          <a:noAutofit/>
        </a:bodyPr>
        <a:lstStyle/>
        <a:p>
          <a:pPr lvl="0" algn="l" defTabSz="622300">
            <a:lnSpc>
              <a:spcPct val="90000"/>
            </a:lnSpc>
            <a:spcBef>
              <a:spcPct val="0"/>
            </a:spcBef>
            <a:spcAft>
              <a:spcPct val="35000"/>
            </a:spcAft>
          </a:pPr>
          <a:endParaRPr lang="pl-PL" sz="1400" kern="1200" dirty="0" smtClean="0"/>
        </a:p>
        <a:p>
          <a:pPr lvl="0" algn="l" defTabSz="622300">
            <a:lnSpc>
              <a:spcPct val="90000"/>
            </a:lnSpc>
            <a:spcBef>
              <a:spcPct val="0"/>
            </a:spcBef>
            <a:spcAft>
              <a:spcPct val="35000"/>
            </a:spcAft>
          </a:pPr>
          <a:endParaRPr lang="pl-PL" sz="1400" kern="1200" dirty="0" smtClean="0"/>
        </a:p>
        <a:p>
          <a:pPr lvl="0" algn="l" defTabSz="622300">
            <a:lnSpc>
              <a:spcPct val="90000"/>
            </a:lnSpc>
            <a:spcBef>
              <a:spcPct val="0"/>
            </a:spcBef>
            <a:spcAft>
              <a:spcPct val="35000"/>
            </a:spcAft>
          </a:pPr>
          <a:endParaRPr lang="pl-PL" sz="1400" kern="1200" dirty="0" smtClean="0"/>
        </a:p>
        <a:p>
          <a:pPr lvl="0" algn="l" defTabSz="622300">
            <a:lnSpc>
              <a:spcPct val="90000"/>
            </a:lnSpc>
            <a:spcBef>
              <a:spcPct val="0"/>
            </a:spcBef>
            <a:spcAft>
              <a:spcPct val="35000"/>
            </a:spcAft>
          </a:pPr>
          <a:r>
            <a:rPr lang="pl-PL" sz="1600" kern="1200" dirty="0" smtClean="0"/>
            <a:t>Czynności</a:t>
          </a:r>
          <a:r>
            <a:rPr lang="pl-PL" sz="1400" kern="1200" dirty="0" smtClean="0"/>
            <a:t> </a:t>
          </a:r>
          <a:r>
            <a:rPr lang="pl-PL" sz="1800" kern="1200" dirty="0" smtClean="0"/>
            <a:t>końcowe</a:t>
          </a:r>
          <a:endParaRPr lang="pl-PL" sz="1400" kern="1200" dirty="0"/>
        </a:p>
        <a:p>
          <a:pPr marL="57150" lvl="1" indent="-57150" algn="l" defTabSz="488950">
            <a:lnSpc>
              <a:spcPct val="90000"/>
            </a:lnSpc>
            <a:spcBef>
              <a:spcPct val="0"/>
            </a:spcBef>
            <a:spcAft>
              <a:spcPct val="15000"/>
            </a:spcAft>
            <a:buChar char="••"/>
          </a:pPr>
          <a:endParaRPr lang="pl-PL" sz="1100" kern="1200" dirty="0"/>
        </a:p>
        <a:p>
          <a:pPr marL="57150" lvl="1" indent="-57150" algn="l" defTabSz="488950">
            <a:lnSpc>
              <a:spcPct val="90000"/>
            </a:lnSpc>
            <a:spcBef>
              <a:spcPct val="0"/>
            </a:spcBef>
            <a:spcAft>
              <a:spcPct val="15000"/>
            </a:spcAft>
            <a:buChar char="••"/>
          </a:pPr>
          <a:endParaRPr lang="pl-PL" sz="1100" kern="1200" dirty="0"/>
        </a:p>
        <a:p>
          <a:pPr marL="57150" lvl="1" indent="-57150" algn="l" defTabSz="488950">
            <a:lnSpc>
              <a:spcPct val="90000"/>
            </a:lnSpc>
            <a:spcBef>
              <a:spcPct val="0"/>
            </a:spcBef>
            <a:spcAft>
              <a:spcPct val="15000"/>
            </a:spcAft>
            <a:buChar char="••"/>
          </a:pPr>
          <a:endParaRPr lang="pl-PL" sz="1100" kern="1200" dirty="0"/>
        </a:p>
        <a:p>
          <a:pPr marL="57150" lvl="1" indent="-57150" algn="l" defTabSz="488950">
            <a:lnSpc>
              <a:spcPct val="90000"/>
            </a:lnSpc>
            <a:spcBef>
              <a:spcPct val="0"/>
            </a:spcBef>
            <a:spcAft>
              <a:spcPct val="15000"/>
            </a:spcAft>
            <a:buChar char="••"/>
          </a:pPr>
          <a:endParaRPr lang="pl-PL" sz="1100" kern="1200" dirty="0"/>
        </a:p>
      </dsp:txBody>
      <dsp:txXfrm>
        <a:off x="6124767" y="758585"/>
        <a:ext cx="1524421" cy="2032562"/>
      </dsp:txXfrm>
    </dsp:sp>
  </dsp:spTree>
</dsp:drawing>
</file>

<file path=ppt/diagrams/layout1.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pl-PL" smtClean="0"/>
              <a:t>Kliknij, aby edytować styl</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FD17FA3B-C404-4317-B0BC-953931111309}" type="datetimeFigureOut">
              <a:rPr lang="pl-PL" smtClean="0"/>
              <a:t>2016-05-09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134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FD17FA3B-C404-4317-B0BC-953931111309}" type="datetimeFigureOut">
              <a:rPr lang="pl-PL" smtClean="0"/>
              <a:t>2016-05-09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619267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pl-PL" smtClean="0"/>
              <a:t>Kliknij, aby edytować styl</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FD17FA3B-C404-4317-B0BC-953931111309}" type="datetimeFigureOut">
              <a:rPr lang="pl-PL" smtClean="0"/>
              <a:t>2016-05-09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5445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143000" y="1122679"/>
            <a:ext cx="6858000" cy="2387870"/>
          </a:xfrm>
          <a:prstGeom prst="rect">
            <a:avLst/>
          </a:prstGeom>
        </p:spPr>
        <p:txBody>
          <a:bodyPr anchor="b"/>
          <a:lstStyle>
            <a:lvl1pPr algn="ctr">
              <a:defRPr sz="5985"/>
            </a:lvl1pPr>
          </a:lstStyle>
          <a:p>
            <a:r>
              <a:rPr lang="pl-PL" smtClean="0"/>
              <a:t>Kliknij, aby edytować styl</a:t>
            </a:r>
            <a:endParaRPr lang="pl-PL"/>
          </a:p>
        </p:txBody>
      </p:sp>
      <p:sp>
        <p:nvSpPr>
          <p:cNvPr id="3" name="Podtytuł 2"/>
          <p:cNvSpPr>
            <a:spLocks noGrp="1"/>
          </p:cNvSpPr>
          <p:nvPr>
            <p:ph type="subTitle" idx="1"/>
          </p:nvPr>
        </p:nvSpPr>
        <p:spPr>
          <a:xfrm>
            <a:off x="1143000" y="3602391"/>
            <a:ext cx="6858000" cy="1654723"/>
          </a:xfrm>
          <a:prstGeom prst="rect">
            <a:avLst/>
          </a:prstGeom>
        </p:spPr>
        <p:txBody>
          <a:bodyPr/>
          <a:lstStyle>
            <a:lvl1pPr marL="0" indent="0" algn="ctr">
              <a:buNone/>
              <a:defRPr sz="2394"/>
            </a:lvl1pPr>
            <a:lvl2pPr marL="456057" indent="0" algn="ctr">
              <a:buNone/>
              <a:defRPr sz="1995"/>
            </a:lvl2pPr>
            <a:lvl3pPr marL="912114" indent="0" algn="ctr">
              <a:buNone/>
              <a:defRPr sz="1795"/>
            </a:lvl3pPr>
            <a:lvl4pPr marL="1368171" indent="0" algn="ctr">
              <a:buNone/>
              <a:defRPr sz="1596"/>
            </a:lvl4pPr>
            <a:lvl5pPr marL="1824228" indent="0" algn="ctr">
              <a:buNone/>
              <a:defRPr sz="1596"/>
            </a:lvl5pPr>
            <a:lvl6pPr marL="2280285" indent="0" algn="ctr">
              <a:buNone/>
              <a:defRPr sz="1596"/>
            </a:lvl6pPr>
            <a:lvl7pPr marL="2736342" indent="0" algn="ctr">
              <a:buNone/>
              <a:defRPr sz="1596"/>
            </a:lvl7pPr>
            <a:lvl8pPr marL="3192399" indent="0" algn="ctr">
              <a:buNone/>
              <a:defRPr sz="1596"/>
            </a:lvl8pPr>
            <a:lvl9pPr marL="3648456" indent="0" algn="ctr">
              <a:buNone/>
              <a:defRPr sz="1596"/>
            </a:lvl9pPr>
          </a:lstStyle>
          <a:p>
            <a:r>
              <a:rPr lang="pl-PL" smtClean="0"/>
              <a:t>Kliknij, aby edytować styl wzorca podtytułu</a:t>
            </a:r>
            <a:endParaRPr lang="pl-PL"/>
          </a:p>
        </p:txBody>
      </p:sp>
    </p:spTree>
    <p:extLst>
      <p:ext uri="{BB962C8B-B14F-4D97-AF65-F5344CB8AC3E}">
        <p14:creationId xmlns:p14="http://schemas.microsoft.com/office/powerpoint/2010/main" val="1003485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28650" y="365782"/>
            <a:ext cx="7886700" cy="1325362"/>
          </a:xfrm>
          <a:prstGeom prst="rect">
            <a:avLst/>
          </a:prstGeom>
        </p:spPr>
        <p:txBody>
          <a:bodyPr/>
          <a:lstStyle/>
          <a:p>
            <a:r>
              <a:rPr lang="pl-PL" smtClean="0"/>
              <a:t>Kliknij, aby edytować styl</a:t>
            </a:r>
            <a:endParaRPr lang="pl-PL"/>
          </a:p>
        </p:txBody>
      </p:sp>
      <p:sp>
        <p:nvSpPr>
          <p:cNvPr id="3" name="Symbol zastępczy zawartości 2"/>
          <p:cNvSpPr>
            <a:spLocks noGrp="1"/>
          </p:cNvSpPr>
          <p:nvPr>
            <p:ph idx="1"/>
          </p:nvPr>
        </p:nvSpPr>
        <p:spPr>
          <a:xfrm>
            <a:off x="628650" y="1825739"/>
            <a:ext cx="7886700" cy="4351370"/>
          </a:xfrm>
          <a:prstGeom prst="rect">
            <a:avLst/>
          </a:prstGeo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21726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623888" y="1710145"/>
            <a:ext cx="7886700" cy="2851826"/>
          </a:xfrm>
          <a:prstGeom prst="rect">
            <a:avLst/>
          </a:prstGeom>
        </p:spPr>
        <p:txBody>
          <a:bodyPr anchor="b"/>
          <a:lstStyle>
            <a:lvl1pPr>
              <a:defRPr sz="5985"/>
            </a:lvl1pPr>
          </a:lstStyle>
          <a:p>
            <a:r>
              <a:rPr lang="pl-PL" smtClean="0"/>
              <a:t>Kliknij, aby edytować styl</a:t>
            </a:r>
            <a:endParaRPr lang="pl-PL"/>
          </a:p>
        </p:txBody>
      </p:sp>
      <p:sp>
        <p:nvSpPr>
          <p:cNvPr id="3" name="Symbol zastępczy tekstu 2"/>
          <p:cNvSpPr>
            <a:spLocks noGrp="1"/>
          </p:cNvSpPr>
          <p:nvPr>
            <p:ph type="body" idx="1"/>
          </p:nvPr>
        </p:nvSpPr>
        <p:spPr>
          <a:xfrm>
            <a:off x="623888" y="4588890"/>
            <a:ext cx="7886700" cy="1501128"/>
          </a:xfrm>
          <a:prstGeom prst="rect">
            <a:avLst/>
          </a:prstGeom>
        </p:spPr>
        <p:txBody>
          <a:bodyPr/>
          <a:lstStyle>
            <a:lvl1pPr marL="0" indent="0">
              <a:buNone/>
              <a:defRPr sz="2394">
                <a:solidFill>
                  <a:schemeClr val="tx1">
                    <a:tint val="75000"/>
                  </a:schemeClr>
                </a:solidFill>
              </a:defRPr>
            </a:lvl1pPr>
            <a:lvl2pPr marL="456057" indent="0">
              <a:buNone/>
              <a:defRPr sz="1995">
                <a:solidFill>
                  <a:schemeClr val="tx1">
                    <a:tint val="75000"/>
                  </a:schemeClr>
                </a:solidFill>
              </a:defRPr>
            </a:lvl2pPr>
            <a:lvl3pPr marL="912114" indent="0">
              <a:buNone/>
              <a:defRPr sz="1795">
                <a:solidFill>
                  <a:schemeClr val="tx1">
                    <a:tint val="75000"/>
                  </a:schemeClr>
                </a:solidFill>
              </a:defRPr>
            </a:lvl3pPr>
            <a:lvl4pPr marL="1368171" indent="0">
              <a:buNone/>
              <a:defRPr sz="1596">
                <a:solidFill>
                  <a:schemeClr val="tx1">
                    <a:tint val="75000"/>
                  </a:schemeClr>
                </a:solidFill>
              </a:defRPr>
            </a:lvl4pPr>
            <a:lvl5pPr marL="1824228" indent="0">
              <a:buNone/>
              <a:defRPr sz="1596">
                <a:solidFill>
                  <a:schemeClr val="tx1">
                    <a:tint val="75000"/>
                  </a:schemeClr>
                </a:solidFill>
              </a:defRPr>
            </a:lvl5pPr>
            <a:lvl6pPr marL="2280285" indent="0">
              <a:buNone/>
              <a:defRPr sz="1596">
                <a:solidFill>
                  <a:schemeClr val="tx1">
                    <a:tint val="75000"/>
                  </a:schemeClr>
                </a:solidFill>
              </a:defRPr>
            </a:lvl6pPr>
            <a:lvl7pPr marL="2736342" indent="0">
              <a:buNone/>
              <a:defRPr sz="1596">
                <a:solidFill>
                  <a:schemeClr val="tx1">
                    <a:tint val="75000"/>
                  </a:schemeClr>
                </a:solidFill>
              </a:defRPr>
            </a:lvl7pPr>
            <a:lvl8pPr marL="3192399" indent="0">
              <a:buNone/>
              <a:defRPr sz="1596">
                <a:solidFill>
                  <a:schemeClr val="tx1">
                    <a:tint val="75000"/>
                  </a:schemeClr>
                </a:solidFill>
              </a:defRPr>
            </a:lvl8pPr>
            <a:lvl9pPr marL="3648456" indent="0">
              <a:buNone/>
              <a:defRPr sz="1596">
                <a:solidFill>
                  <a:schemeClr val="tx1">
                    <a:tint val="75000"/>
                  </a:schemeClr>
                </a:solidFill>
              </a:defRPr>
            </a:lvl9pPr>
          </a:lstStyle>
          <a:p>
            <a:pPr lvl="0"/>
            <a:r>
              <a:rPr lang="pl-PL" smtClean="0"/>
              <a:t>Kliknij, aby edytować style wzorca tekstu</a:t>
            </a:r>
          </a:p>
        </p:txBody>
      </p:sp>
    </p:spTree>
    <p:extLst>
      <p:ext uri="{BB962C8B-B14F-4D97-AF65-F5344CB8AC3E}">
        <p14:creationId xmlns:p14="http://schemas.microsoft.com/office/powerpoint/2010/main" val="1923308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628650" y="365782"/>
            <a:ext cx="7886700" cy="1325362"/>
          </a:xfrm>
          <a:prstGeom prst="rect">
            <a:avLst/>
          </a:prstGeom>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628650" y="1825739"/>
            <a:ext cx="3867150" cy="4351370"/>
          </a:xfrm>
          <a:prstGeom prst="rect">
            <a:avLst/>
          </a:prstGeo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825739"/>
            <a:ext cx="3867150" cy="4351370"/>
          </a:xfrm>
          <a:prstGeom prst="rect">
            <a:avLst/>
          </a:prstGeo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12514294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30238" y="365782"/>
            <a:ext cx="7886700" cy="1325362"/>
          </a:xfrm>
          <a:prstGeom prst="rect">
            <a:avLst/>
          </a:prstGeom>
        </p:spPr>
        <p:txBody>
          <a:bodyPr/>
          <a:lstStyle/>
          <a:p>
            <a:r>
              <a:rPr lang="pl-PL" smtClean="0"/>
              <a:t>Kliknij, aby edytować styl</a:t>
            </a:r>
            <a:endParaRPr lang="pl-PL"/>
          </a:p>
        </p:txBody>
      </p:sp>
      <p:sp>
        <p:nvSpPr>
          <p:cNvPr id="3" name="Symbol zastępczy tekstu 2"/>
          <p:cNvSpPr>
            <a:spLocks noGrp="1"/>
          </p:cNvSpPr>
          <p:nvPr>
            <p:ph type="body" idx="1"/>
          </p:nvPr>
        </p:nvSpPr>
        <p:spPr>
          <a:xfrm>
            <a:off x="630239" y="1681643"/>
            <a:ext cx="3868737" cy="823403"/>
          </a:xfrm>
          <a:prstGeom prst="rect">
            <a:avLst/>
          </a:prstGeom>
        </p:spPr>
        <p:txBody>
          <a:bodyPr anchor="b"/>
          <a:lstStyle>
            <a:lvl1pPr marL="0" indent="0">
              <a:buNone/>
              <a:defRPr sz="2394" b="1"/>
            </a:lvl1pPr>
            <a:lvl2pPr marL="456057" indent="0">
              <a:buNone/>
              <a:defRPr sz="1995" b="1"/>
            </a:lvl2pPr>
            <a:lvl3pPr marL="912114" indent="0">
              <a:buNone/>
              <a:defRPr sz="1795" b="1"/>
            </a:lvl3pPr>
            <a:lvl4pPr marL="1368171" indent="0">
              <a:buNone/>
              <a:defRPr sz="1596" b="1"/>
            </a:lvl4pPr>
            <a:lvl5pPr marL="1824228" indent="0">
              <a:buNone/>
              <a:defRPr sz="1596" b="1"/>
            </a:lvl5pPr>
            <a:lvl6pPr marL="2280285" indent="0">
              <a:buNone/>
              <a:defRPr sz="1596" b="1"/>
            </a:lvl6pPr>
            <a:lvl7pPr marL="2736342" indent="0">
              <a:buNone/>
              <a:defRPr sz="1596" b="1"/>
            </a:lvl7pPr>
            <a:lvl8pPr marL="3192399" indent="0">
              <a:buNone/>
              <a:defRPr sz="1596" b="1"/>
            </a:lvl8pPr>
            <a:lvl9pPr marL="3648456" indent="0">
              <a:buNone/>
              <a:defRPr sz="1596" b="1"/>
            </a:lvl9pPr>
          </a:lstStyle>
          <a:p>
            <a:pPr lvl="0"/>
            <a:r>
              <a:rPr lang="pl-PL" smtClean="0"/>
              <a:t>Kliknij, aby edytować style wzorca tekstu</a:t>
            </a:r>
          </a:p>
        </p:txBody>
      </p:sp>
      <p:sp>
        <p:nvSpPr>
          <p:cNvPr id="4" name="Symbol zastępczy zawartości 3"/>
          <p:cNvSpPr>
            <a:spLocks noGrp="1"/>
          </p:cNvSpPr>
          <p:nvPr>
            <p:ph sz="half" idx="2"/>
          </p:nvPr>
        </p:nvSpPr>
        <p:spPr>
          <a:xfrm>
            <a:off x="630239" y="2505047"/>
            <a:ext cx="3868737" cy="3684730"/>
          </a:xfrm>
          <a:prstGeom prst="rect">
            <a:avLst/>
          </a:prstGeo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29150" y="1681643"/>
            <a:ext cx="3887788" cy="823403"/>
          </a:xfrm>
          <a:prstGeom prst="rect">
            <a:avLst/>
          </a:prstGeom>
        </p:spPr>
        <p:txBody>
          <a:bodyPr anchor="b"/>
          <a:lstStyle>
            <a:lvl1pPr marL="0" indent="0">
              <a:buNone/>
              <a:defRPr sz="2394" b="1"/>
            </a:lvl1pPr>
            <a:lvl2pPr marL="456057" indent="0">
              <a:buNone/>
              <a:defRPr sz="1995" b="1"/>
            </a:lvl2pPr>
            <a:lvl3pPr marL="912114" indent="0">
              <a:buNone/>
              <a:defRPr sz="1795" b="1"/>
            </a:lvl3pPr>
            <a:lvl4pPr marL="1368171" indent="0">
              <a:buNone/>
              <a:defRPr sz="1596" b="1"/>
            </a:lvl4pPr>
            <a:lvl5pPr marL="1824228" indent="0">
              <a:buNone/>
              <a:defRPr sz="1596" b="1"/>
            </a:lvl5pPr>
            <a:lvl6pPr marL="2280285" indent="0">
              <a:buNone/>
              <a:defRPr sz="1596" b="1"/>
            </a:lvl6pPr>
            <a:lvl7pPr marL="2736342" indent="0">
              <a:buNone/>
              <a:defRPr sz="1596" b="1"/>
            </a:lvl7pPr>
            <a:lvl8pPr marL="3192399" indent="0">
              <a:buNone/>
              <a:defRPr sz="1596" b="1"/>
            </a:lvl8pPr>
            <a:lvl9pPr marL="3648456" indent="0">
              <a:buNone/>
              <a:defRPr sz="1596" b="1"/>
            </a:lvl9pPr>
          </a:lstStyle>
          <a:p>
            <a:pPr lvl="0"/>
            <a:r>
              <a:rPr lang="pl-PL" smtClean="0"/>
              <a:t>Kliknij, aby edytować style wzorca tekstu</a:t>
            </a:r>
          </a:p>
        </p:txBody>
      </p:sp>
      <p:sp>
        <p:nvSpPr>
          <p:cNvPr id="6" name="Symbol zastępczy zawartości 5"/>
          <p:cNvSpPr>
            <a:spLocks noGrp="1"/>
          </p:cNvSpPr>
          <p:nvPr>
            <p:ph sz="quarter" idx="4"/>
          </p:nvPr>
        </p:nvSpPr>
        <p:spPr>
          <a:xfrm>
            <a:off x="4629150" y="2505047"/>
            <a:ext cx="3887788" cy="3684730"/>
          </a:xfrm>
          <a:prstGeom prst="rect">
            <a:avLst/>
          </a:prstGeo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18538779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628650" y="365782"/>
            <a:ext cx="7886700" cy="1325362"/>
          </a:xfrm>
          <a:prstGeom prst="rect">
            <a:avLst/>
          </a:prstGeom>
        </p:spPr>
        <p:txBody>
          <a:bodyPr/>
          <a:lstStyle/>
          <a:p>
            <a:r>
              <a:rPr lang="pl-PL" smtClean="0"/>
              <a:t>Kliknij, aby edytować styl</a:t>
            </a:r>
            <a:endParaRPr lang="pl-PL"/>
          </a:p>
        </p:txBody>
      </p:sp>
    </p:spTree>
    <p:extLst>
      <p:ext uri="{BB962C8B-B14F-4D97-AF65-F5344CB8AC3E}">
        <p14:creationId xmlns:p14="http://schemas.microsoft.com/office/powerpoint/2010/main" val="20236022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15607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30239" y="457623"/>
            <a:ext cx="2949575" cy="1599303"/>
          </a:xfrm>
          <a:prstGeom prst="rect">
            <a:avLst/>
          </a:prstGeom>
        </p:spPr>
        <p:txBody>
          <a:bodyPr anchor="b"/>
          <a:lstStyle>
            <a:lvl1pPr>
              <a:defRPr sz="3192"/>
            </a:lvl1pPr>
          </a:lstStyle>
          <a:p>
            <a:r>
              <a:rPr lang="pl-PL" smtClean="0"/>
              <a:t>Kliknij, aby edytować styl</a:t>
            </a:r>
            <a:endParaRPr lang="pl-PL"/>
          </a:p>
        </p:txBody>
      </p:sp>
      <p:sp>
        <p:nvSpPr>
          <p:cNvPr id="3" name="Symbol zastępczy zawartości 2"/>
          <p:cNvSpPr>
            <a:spLocks noGrp="1"/>
          </p:cNvSpPr>
          <p:nvPr>
            <p:ph idx="1"/>
          </p:nvPr>
        </p:nvSpPr>
        <p:spPr>
          <a:xfrm>
            <a:off x="3887788" y="988084"/>
            <a:ext cx="4629150" cy="4872331"/>
          </a:xfrm>
          <a:prstGeom prst="rect">
            <a:avLst/>
          </a:prstGeom>
        </p:spPr>
        <p:txBody>
          <a:bodyPr/>
          <a:lstStyle>
            <a:lvl1pPr>
              <a:defRPr sz="3192"/>
            </a:lvl1pPr>
            <a:lvl2pPr>
              <a:defRPr sz="2793"/>
            </a:lvl2pPr>
            <a:lvl3pPr>
              <a:defRPr sz="2394"/>
            </a:lvl3pPr>
            <a:lvl4pPr>
              <a:defRPr sz="1995"/>
            </a:lvl4pPr>
            <a:lvl5pPr>
              <a:defRPr sz="1995"/>
            </a:lvl5pPr>
            <a:lvl6pPr>
              <a:defRPr sz="1995"/>
            </a:lvl6pPr>
            <a:lvl7pPr>
              <a:defRPr sz="1995"/>
            </a:lvl7pPr>
            <a:lvl8pPr>
              <a:defRPr sz="1995"/>
            </a:lvl8pPr>
            <a:lvl9pPr>
              <a:defRPr sz="1995"/>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630239" y="2056925"/>
            <a:ext cx="2949575" cy="3811407"/>
          </a:xfrm>
          <a:prstGeom prst="rect">
            <a:avLst/>
          </a:prstGeom>
        </p:spPr>
        <p:txBody>
          <a:bodyPr/>
          <a:lstStyle>
            <a:lvl1pPr marL="0" indent="0">
              <a:buNone/>
              <a:defRPr sz="1596"/>
            </a:lvl1pPr>
            <a:lvl2pPr marL="456057" indent="0">
              <a:buNone/>
              <a:defRPr sz="1397"/>
            </a:lvl2pPr>
            <a:lvl3pPr marL="912114" indent="0">
              <a:buNone/>
              <a:defRPr sz="1197"/>
            </a:lvl3pPr>
            <a:lvl4pPr marL="1368171" indent="0">
              <a:buNone/>
              <a:defRPr sz="998"/>
            </a:lvl4pPr>
            <a:lvl5pPr marL="1824228" indent="0">
              <a:buNone/>
              <a:defRPr sz="998"/>
            </a:lvl5pPr>
            <a:lvl6pPr marL="2280285" indent="0">
              <a:buNone/>
              <a:defRPr sz="998"/>
            </a:lvl6pPr>
            <a:lvl7pPr marL="2736342" indent="0">
              <a:buNone/>
              <a:defRPr sz="998"/>
            </a:lvl7pPr>
            <a:lvl8pPr marL="3192399" indent="0">
              <a:buNone/>
              <a:defRPr sz="998"/>
            </a:lvl8pPr>
            <a:lvl9pPr marL="3648456" indent="0">
              <a:buNone/>
              <a:defRPr sz="998"/>
            </a:lvl9pPr>
          </a:lstStyle>
          <a:p>
            <a:pPr lvl="0"/>
            <a:r>
              <a:rPr lang="pl-PL" smtClean="0"/>
              <a:t>Kliknij, aby edytować style wzorca tekstu</a:t>
            </a:r>
          </a:p>
        </p:txBody>
      </p:sp>
    </p:spTree>
    <p:extLst>
      <p:ext uri="{BB962C8B-B14F-4D97-AF65-F5344CB8AC3E}">
        <p14:creationId xmlns:p14="http://schemas.microsoft.com/office/powerpoint/2010/main" val="148133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FD17FA3B-C404-4317-B0BC-953931111309}" type="datetimeFigureOut">
              <a:rPr lang="pl-PL" smtClean="0"/>
              <a:t>2016-05-09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34840360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30239" y="457623"/>
            <a:ext cx="2949575" cy="1599303"/>
          </a:xfrm>
          <a:prstGeom prst="rect">
            <a:avLst/>
          </a:prstGeom>
        </p:spPr>
        <p:txBody>
          <a:bodyPr anchor="b"/>
          <a:lstStyle>
            <a:lvl1pPr>
              <a:defRPr sz="3192"/>
            </a:lvl1pPr>
          </a:lstStyle>
          <a:p>
            <a:r>
              <a:rPr lang="pl-PL" smtClean="0"/>
              <a:t>Kliknij, aby edytować styl</a:t>
            </a:r>
            <a:endParaRPr lang="pl-PL"/>
          </a:p>
        </p:txBody>
      </p:sp>
      <p:sp>
        <p:nvSpPr>
          <p:cNvPr id="3" name="Symbol zastępczy obrazu 2"/>
          <p:cNvSpPr>
            <a:spLocks noGrp="1"/>
          </p:cNvSpPr>
          <p:nvPr>
            <p:ph type="pic" idx="1"/>
          </p:nvPr>
        </p:nvSpPr>
        <p:spPr>
          <a:xfrm>
            <a:off x="3887788" y="988084"/>
            <a:ext cx="4629150" cy="4872331"/>
          </a:xfrm>
          <a:prstGeom prst="rect">
            <a:avLst/>
          </a:prstGeom>
        </p:spPr>
        <p:txBody>
          <a:bodyPr/>
          <a:lstStyle>
            <a:lvl1pPr marL="0" indent="0">
              <a:buNone/>
              <a:defRPr sz="3192"/>
            </a:lvl1pPr>
            <a:lvl2pPr marL="456057" indent="0">
              <a:buNone/>
              <a:defRPr sz="2793"/>
            </a:lvl2pPr>
            <a:lvl3pPr marL="912114" indent="0">
              <a:buNone/>
              <a:defRPr sz="2394"/>
            </a:lvl3pPr>
            <a:lvl4pPr marL="1368171" indent="0">
              <a:buNone/>
              <a:defRPr sz="1995"/>
            </a:lvl4pPr>
            <a:lvl5pPr marL="1824228" indent="0">
              <a:buNone/>
              <a:defRPr sz="1995"/>
            </a:lvl5pPr>
            <a:lvl6pPr marL="2280285" indent="0">
              <a:buNone/>
              <a:defRPr sz="1995"/>
            </a:lvl6pPr>
            <a:lvl7pPr marL="2736342" indent="0">
              <a:buNone/>
              <a:defRPr sz="1995"/>
            </a:lvl7pPr>
            <a:lvl8pPr marL="3192399" indent="0">
              <a:buNone/>
              <a:defRPr sz="1995"/>
            </a:lvl8pPr>
            <a:lvl9pPr marL="3648456" indent="0">
              <a:buNone/>
              <a:defRPr sz="1995"/>
            </a:lvl9pPr>
          </a:lstStyle>
          <a:p>
            <a:endParaRPr lang="pl-PL"/>
          </a:p>
        </p:txBody>
      </p:sp>
      <p:sp>
        <p:nvSpPr>
          <p:cNvPr id="4" name="Symbol zastępczy tekstu 3"/>
          <p:cNvSpPr>
            <a:spLocks noGrp="1"/>
          </p:cNvSpPr>
          <p:nvPr>
            <p:ph type="body" sz="half" idx="2"/>
          </p:nvPr>
        </p:nvSpPr>
        <p:spPr>
          <a:xfrm>
            <a:off x="630239" y="2056925"/>
            <a:ext cx="2949575" cy="3811407"/>
          </a:xfrm>
          <a:prstGeom prst="rect">
            <a:avLst/>
          </a:prstGeom>
        </p:spPr>
        <p:txBody>
          <a:bodyPr/>
          <a:lstStyle>
            <a:lvl1pPr marL="0" indent="0">
              <a:buNone/>
              <a:defRPr sz="1596"/>
            </a:lvl1pPr>
            <a:lvl2pPr marL="456057" indent="0">
              <a:buNone/>
              <a:defRPr sz="1397"/>
            </a:lvl2pPr>
            <a:lvl3pPr marL="912114" indent="0">
              <a:buNone/>
              <a:defRPr sz="1197"/>
            </a:lvl3pPr>
            <a:lvl4pPr marL="1368171" indent="0">
              <a:buNone/>
              <a:defRPr sz="998"/>
            </a:lvl4pPr>
            <a:lvl5pPr marL="1824228" indent="0">
              <a:buNone/>
              <a:defRPr sz="998"/>
            </a:lvl5pPr>
            <a:lvl6pPr marL="2280285" indent="0">
              <a:buNone/>
              <a:defRPr sz="998"/>
            </a:lvl6pPr>
            <a:lvl7pPr marL="2736342" indent="0">
              <a:buNone/>
              <a:defRPr sz="998"/>
            </a:lvl7pPr>
            <a:lvl8pPr marL="3192399" indent="0">
              <a:buNone/>
              <a:defRPr sz="998"/>
            </a:lvl8pPr>
            <a:lvl9pPr marL="3648456" indent="0">
              <a:buNone/>
              <a:defRPr sz="998"/>
            </a:lvl9pPr>
          </a:lstStyle>
          <a:p>
            <a:pPr lvl="0"/>
            <a:r>
              <a:rPr lang="pl-PL" smtClean="0"/>
              <a:t>Kliknij, aby edytować style wzorca tekstu</a:t>
            </a:r>
          </a:p>
        </p:txBody>
      </p:sp>
    </p:spTree>
    <p:extLst>
      <p:ext uri="{BB962C8B-B14F-4D97-AF65-F5344CB8AC3E}">
        <p14:creationId xmlns:p14="http://schemas.microsoft.com/office/powerpoint/2010/main" val="22785314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628650" y="365782"/>
            <a:ext cx="7886700" cy="1325362"/>
          </a:xfrm>
          <a:prstGeom prst="rect">
            <a:avLst/>
          </a:prstGeom>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a:xfrm>
            <a:off x="628650" y="1825739"/>
            <a:ext cx="7886700" cy="4351370"/>
          </a:xfrm>
          <a:prstGeom prst="rect">
            <a:avLst/>
          </a:prstGeo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28934257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43676" y="365782"/>
            <a:ext cx="1971675" cy="5811327"/>
          </a:xfrm>
          <a:prstGeom prst="rect">
            <a:avLst/>
          </a:prstGeo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628651" y="365782"/>
            <a:ext cx="5762625" cy="5811327"/>
          </a:xfrm>
          <a:prstGeom prst="rect">
            <a:avLst/>
          </a:prstGeo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1328661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pl-PL" smtClean="0"/>
              <a:t>Kliknij, aby edytować styl</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D17FA3B-C404-4317-B0BC-953931111309}" type="datetimeFigureOut">
              <a:rPr lang="pl-PL" smtClean="0"/>
              <a:t>2016-05-09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931897F-8F23-433E-A660-EFF8D3EDA506}" type="slidenum">
              <a:rPr lang="pl-PL" smtClean="0"/>
              <a:t>‹#›</a:t>
            </a:fld>
            <a:endParaRPr lang="pl-PL"/>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289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FD17FA3B-C404-4317-B0BC-953931111309}" type="datetimeFigureOut">
              <a:rPr lang="pl-PL" smtClean="0"/>
              <a:t>2016-05-09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3141970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768096" y="2967788"/>
            <a:ext cx="3566160" cy="334157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pl-PL" smtClean="0"/>
              <a:t>Kliknij, aby edytować style wzorca tekstu</a:t>
            </a:r>
          </a:p>
        </p:txBody>
      </p:sp>
      <p:sp>
        <p:nvSpPr>
          <p:cNvPr id="6" name="Content Placeholder 5"/>
          <p:cNvSpPr>
            <a:spLocks noGrp="1"/>
          </p:cNvSpPr>
          <p:nvPr>
            <p:ph sz="quarter" idx="4"/>
          </p:nvPr>
        </p:nvSpPr>
        <p:spPr>
          <a:xfrm>
            <a:off x="4491990" y="2967788"/>
            <a:ext cx="3566160" cy="334157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FD17FA3B-C404-4317-B0BC-953931111309}" type="datetimeFigureOut">
              <a:rPr lang="pl-PL" smtClean="0"/>
              <a:t>2016-05-09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3614382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FD17FA3B-C404-4317-B0BC-953931111309}" type="datetimeFigureOut">
              <a:rPr lang="pl-PL" smtClean="0"/>
              <a:t>2016-05-09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4094964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7FA3B-C404-4317-B0BC-953931111309}" type="datetimeFigureOut">
              <a:rPr lang="pl-PL" smtClean="0"/>
              <a:t>2016-05-09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170111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pl-PL" smtClean="0"/>
              <a:t>Kliknij, aby edytować styl</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FD17FA3B-C404-4317-B0BC-953931111309}" type="datetimeFigureOut">
              <a:rPr lang="pl-PL" smtClean="0"/>
              <a:t>2016-05-09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2713837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l-PL" smtClean="0"/>
              <a:t>Kliknij ikonę, aby dodać obraz</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FD17FA3B-C404-4317-B0BC-953931111309}" type="datetimeFigureOut">
              <a:rPr lang="pl-PL" smtClean="0"/>
              <a:t>2016-05-09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931897F-8F23-433E-A660-EFF8D3EDA506}" type="slidenum">
              <a:rPr lang="pl-PL" smtClean="0"/>
              <a:t>‹#›</a:t>
            </a:fld>
            <a:endParaRPr lang="pl-PL"/>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8366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FD17FA3B-C404-4317-B0BC-953931111309}" type="datetimeFigureOut">
              <a:rPr lang="pl-PL" smtClean="0"/>
              <a:t>2016-05-09</a:t>
            </a:fld>
            <a:endParaRPr lang="pl-PL"/>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pl-PL"/>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0931897F-8F23-433E-A660-EFF8D3EDA506}" type="slidenum">
              <a:rPr lang="pl-PL" smtClean="0"/>
              <a:t>‹#›</a:t>
            </a:fld>
            <a:endParaRPr lang="pl-PL"/>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2569084"/>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9491627"/>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2114" rtl="0" eaLnBrk="1" latinLnBrk="0" hangingPunct="1">
        <a:lnSpc>
          <a:spcPct val="90000"/>
        </a:lnSpc>
        <a:spcBef>
          <a:spcPct val="0"/>
        </a:spcBef>
        <a:buNone/>
        <a:defRPr sz="4389" kern="1200">
          <a:solidFill>
            <a:schemeClr val="tx1"/>
          </a:solidFill>
          <a:latin typeface="+mj-lt"/>
          <a:ea typeface="+mj-ea"/>
          <a:cs typeface="+mj-cs"/>
        </a:defRPr>
      </a:lvl1pPr>
    </p:titleStyle>
    <p:bodyStyle>
      <a:lvl1pPr marL="228029" indent="-228029" algn="l" defTabSz="912114" rtl="0" eaLnBrk="1" latinLnBrk="0" hangingPunct="1">
        <a:lnSpc>
          <a:spcPct val="90000"/>
        </a:lnSpc>
        <a:spcBef>
          <a:spcPts val="998"/>
        </a:spcBef>
        <a:buFont typeface="Arial" panose="020B0604020202020204" pitchFamily="34" charset="0"/>
        <a:buChar char="•"/>
        <a:defRPr sz="2793" kern="1200">
          <a:solidFill>
            <a:schemeClr val="tx1"/>
          </a:solidFill>
          <a:latin typeface="+mn-lt"/>
          <a:ea typeface="+mn-ea"/>
          <a:cs typeface="+mn-cs"/>
        </a:defRPr>
      </a:lvl1pPr>
      <a:lvl2pPr marL="684086" indent="-228029" algn="l" defTabSz="912114" rtl="0" eaLnBrk="1" latinLnBrk="0" hangingPunct="1">
        <a:lnSpc>
          <a:spcPct val="90000"/>
        </a:lnSpc>
        <a:spcBef>
          <a:spcPts val="499"/>
        </a:spcBef>
        <a:buFont typeface="Arial" panose="020B0604020202020204" pitchFamily="34" charset="0"/>
        <a:buChar char="•"/>
        <a:defRPr sz="2394" kern="1200">
          <a:solidFill>
            <a:schemeClr val="tx1"/>
          </a:solidFill>
          <a:latin typeface="+mn-lt"/>
          <a:ea typeface="+mn-ea"/>
          <a:cs typeface="+mn-cs"/>
        </a:defRPr>
      </a:lvl2pPr>
      <a:lvl3pPr marL="1140143" indent="-228029" algn="l" defTabSz="912114" rtl="0" eaLnBrk="1" latinLnBrk="0" hangingPunct="1">
        <a:lnSpc>
          <a:spcPct val="90000"/>
        </a:lnSpc>
        <a:spcBef>
          <a:spcPts val="499"/>
        </a:spcBef>
        <a:buFont typeface="Arial" panose="020B0604020202020204" pitchFamily="34" charset="0"/>
        <a:buChar char="•"/>
        <a:defRPr sz="1995" kern="1200">
          <a:solidFill>
            <a:schemeClr val="tx1"/>
          </a:solidFill>
          <a:latin typeface="+mn-lt"/>
          <a:ea typeface="+mn-ea"/>
          <a:cs typeface="+mn-cs"/>
        </a:defRPr>
      </a:lvl3pPr>
      <a:lvl4pPr marL="1596200" indent="-228029" algn="l" defTabSz="912114"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4pPr>
      <a:lvl5pPr marL="2052257" indent="-228029" algn="l" defTabSz="912114"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5pPr>
      <a:lvl6pPr marL="2508314" indent="-228029" algn="l" defTabSz="912114"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6pPr>
      <a:lvl7pPr marL="2964371" indent="-228029" algn="l" defTabSz="912114"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7pPr>
      <a:lvl8pPr marL="3420428" indent="-228029" algn="l" defTabSz="912114"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8pPr>
      <a:lvl9pPr marL="3876485" indent="-228029" algn="l" defTabSz="912114"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9pPr>
    </p:bodyStyle>
    <p:otherStyle>
      <a:defPPr>
        <a:defRPr lang="pl-PL"/>
      </a:defPPr>
      <a:lvl1pPr marL="0" algn="l" defTabSz="912114" rtl="0" eaLnBrk="1" latinLnBrk="0" hangingPunct="1">
        <a:defRPr sz="1795" kern="1200">
          <a:solidFill>
            <a:schemeClr val="tx1"/>
          </a:solidFill>
          <a:latin typeface="+mn-lt"/>
          <a:ea typeface="+mn-ea"/>
          <a:cs typeface="+mn-cs"/>
        </a:defRPr>
      </a:lvl1pPr>
      <a:lvl2pPr marL="456057" algn="l" defTabSz="912114" rtl="0" eaLnBrk="1" latinLnBrk="0" hangingPunct="1">
        <a:defRPr sz="1795" kern="1200">
          <a:solidFill>
            <a:schemeClr val="tx1"/>
          </a:solidFill>
          <a:latin typeface="+mn-lt"/>
          <a:ea typeface="+mn-ea"/>
          <a:cs typeface="+mn-cs"/>
        </a:defRPr>
      </a:lvl2pPr>
      <a:lvl3pPr marL="912114" algn="l" defTabSz="912114" rtl="0" eaLnBrk="1" latinLnBrk="0" hangingPunct="1">
        <a:defRPr sz="1795" kern="1200">
          <a:solidFill>
            <a:schemeClr val="tx1"/>
          </a:solidFill>
          <a:latin typeface="+mn-lt"/>
          <a:ea typeface="+mn-ea"/>
          <a:cs typeface="+mn-cs"/>
        </a:defRPr>
      </a:lvl3pPr>
      <a:lvl4pPr marL="1368171" algn="l" defTabSz="912114" rtl="0" eaLnBrk="1" latinLnBrk="0" hangingPunct="1">
        <a:defRPr sz="1795" kern="1200">
          <a:solidFill>
            <a:schemeClr val="tx1"/>
          </a:solidFill>
          <a:latin typeface="+mn-lt"/>
          <a:ea typeface="+mn-ea"/>
          <a:cs typeface="+mn-cs"/>
        </a:defRPr>
      </a:lvl4pPr>
      <a:lvl5pPr marL="1824228" algn="l" defTabSz="912114" rtl="0" eaLnBrk="1" latinLnBrk="0" hangingPunct="1">
        <a:defRPr sz="1795" kern="1200">
          <a:solidFill>
            <a:schemeClr val="tx1"/>
          </a:solidFill>
          <a:latin typeface="+mn-lt"/>
          <a:ea typeface="+mn-ea"/>
          <a:cs typeface="+mn-cs"/>
        </a:defRPr>
      </a:lvl5pPr>
      <a:lvl6pPr marL="2280285" algn="l" defTabSz="912114" rtl="0" eaLnBrk="1" latinLnBrk="0" hangingPunct="1">
        <a:defRPr sz="1795" kern="1200">
          <a:solidFill>
            <a:schemeClr val="tx1"/>
          </a:solidFill>
          <a:latin typeface="+mn-lt"/>
          <a:ea typeface="+mn-ea"/>
          <a:cs typeface="+mn-cs"/>
        </a:defRPr>
      </a:lvl6pPr>
      <a:lvl7pPr marL="2736342" algn="l" defTabSz="912114" rtl="0" eaLnBrk="1" latinLnBrk="0" hangingPunct="1">
        <a:defRPr sz="1795" kern="1200">
          <a:solidFill>
            <a:schemeClr val="tx1"/>
          </a:solidFill>
          <a:latin typeface="+mn-lt"/>
          <a:ea typeface="+mn-ea"/>
          <a:cs typeface="+mn-cs"/>
        </a:defRPr>
      </a:lvl7pPr>
      <a:lvl8pPr marL="3192399" algn="l" defTabSz="912114" rtl="0" eaLnBrk="1" latinLnBrk="0" hangingPunct="1">
        <a:defRPr sz="1795" kern="1200">
          <a:solidFill>
            <a:schemeClr val="tx1"/>
          </a:solidFill>
          <a:latin typeface="+mn-lt"/>
          <a:ea typeface="+mn-ea"/>
          <a:cs typeface="+mn-cs"/>
        </a:defRPr>
      </a:lvl8pPr>
      <a:lvl9pPr marL="3648456" algn="l" defTabSz="912114" rtl="0" eaLnBrk="1" latinLnBrk="0" hangingPunct="1">
        <a:defRPr sz="17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ip.lex.pl/#/dokument/16798685#art%28517%28d%29%29par%284%29" TargetMode="External"/><Relationship Id="rId13" Type="http://schemas.openxmlformats.org/officeDocument/2006/relationships/hyperlink" Target="http://sip.lex.pl/#/dokument/16798685#art%28517%28g%29%29par%281%29" TargetMode="External"/><Relationship Id="rId3" Type="http://schemas.openxmlformats.org/officeDocument/2006/relationships/hyperlink" Target="http://sip.lex.pl/#/dokument/16798685#art%28517%28b%29%29par%281%29" TargetMode="External"/><Relationship Id="rId7" Type="http://schemas.openxmlformats.org/officeDocument/2006/relationships/hyperlink" Target="http://sip.lex.pl/#/dokument/16798685#art%28517%28d%29%29par%283%29" TargetMode="External"/><Relationship Id="rId12" Type="http://schemas.openxmlformats.org/officeDocument/2006/relationships/hyperlink" Target="http://sip.lex.pl/#/dokument/16798685#art%28517%28f%29%29par%281%29" TargetMode="External"/><Relationship Id="rId2" Type="http://schemas.openxmlformats.org/officeDocument/2006/relationships/hyperlink" Target="http://sip.lex.pl/#/dokument/16798685#art%28517%28b%29%29par%282%29" TargetMode="External"/><Relationship Id="rId1" Type="http://schemas.openxmlformats.org/officeDocument/2006/relationships/slideLayout" Target="../slideLayouts/slideLayout2.xml"/><Relationship Id="rId6" Type="http://schemas.openxmlformats.org/officeDocument/2006/relationships/hyperlink" Target="http://sip.lex.pl/#/dokument/16798685#art%28517%28d%29%29par%281%29" TargetMode="External"/><Relationship Id="rId11" Type="http://schemas.openxmlformats.org/officeDocument/2006/relationships/hyperlink" Target="http://sip.lex.pl/#/dokument/16798685#art%28517%28e%29%29par%283%29" TargetMode="External"/><Relationship Id="rId5" Type="http://schemas.openxmlformats.org/officeDocument/2006/relationships/hyperlink" Target="http://sip.lex.pl/#/dokument/16798685#art%28517%28c%29%29par%281%29" TargetMode="External"/><Relationship Id="rId10" Type="http://schemas.openxmlformats.org/officeDocument/2006/relationships/hyperlink" Target="http://sip.lex.pl/#/dokument/16798685#art%28339%29par%281%29pkt%282%29" TargetMode="External"/><Relationship Id="rId4" Type="http://schemas.openxmlformats.org/officeDocument/2006/relationships/hyperlink" Target="http://sip.lex.pl/#/dokument/16798685#art%28517%28b%29%29par%282%28b%29%29" TargetMode="External"/><Relationship Id="rId9" Type="http://schemas.openxmlformats.org/officeDocument/2006/relationships/hyperlink" Target="http://sip.lex.pl/#/dokument/16798685#art%28339%29par%281%29pkt%281%29" TargetMode="External"/><Relationship Id="rId14" Type="http://schemas.openxmlformats.org/officeDocument/2006/relationships/hyperlink" Target="http://sip.lex.pl/#/dokument/16798685#art%28517%28g%29%29par%283%29"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ip.lex.pl/#/dokument/16798685#art%28517%28h%29%29par%285%29" TargetMode="External"/><Relationship Id="rId3" Type="http://schemas.openxmlformats.org/officeDocument/2006/relationships/hyperlink" Target="http://sip.lex.pl/#/dokument/16798685#art%28517%28h%29%29par%281%29" TargetMode="External"/><Relationship Id="rId7" Type="http://schemas.openxmlformats.org/officeDocument/2006/relationships/hyperlink" Target="http://sip.lex.pl/#/dokument/16798685#art%28448%29" TargetMode="External"/><Relationship Id="rId2" Type="http://schemas.openxmlformats.org/officeDocument/2006/relationships/hyperlink" Target="http://sip.lex.pl/#/dokument/16798685#art%28517%28f%29%29par%283%29" TargetMode="External"/><Relationship Id="rId1" Type="http://schemas.openxmlformats.org/officeDocument/2006/relationships/slideLayout" Target="../slideLayouts/slideLayout2.xml"/><Relationship Id="rId6" Type="http://schemas.openxmlformats.org/officeDocument/2006/relationships/hyperlink" Target="http://sip.lex.pl/#/dokument/16798685#art%28517%28h%29%29par%284%29" TargetMode="External"/><Relationship Id="rId5" Type="http://schemas.openxmlformats.org/officeDocument/2006/relationships/hyperlink" Target="http://sip.lex.pl/#/dokument/16798685#art%28517%28h%29%29par%282%29" TargetMode="External"/><Relationship Id="rId4" Type="http://schemas.openxmlformats.org/officeDocument/2006/relationships/hyperlink" Target="http://sip.lex.pl/#/dokument/16798685#art%28517%28h%29%29par%283%29" TargetMode="External"/><Relationship Id="rId9" Type="http://schemas.openxmlformats.org/officeDocument/2006/relationships/hyperlink" Target="http://sip.lex.pl/#/dokument/16798685#art%28517%28i%29%29par%282%29"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ip.lex.pl/#/dokument/16798685#art%28517%28b%29%29par%282%28a%29%2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Postępowanie przyspieszone </a:t>
            </a:r>
            <a:br>
              <a:rPr lang="pl-PL" dirty="0" smtClean="0"/>
            </a:br>
            <a:endParaRPr lang="pl-PL" dirty="0"/>
          </a:p>
        </p:txBody>
      </p:sp>
    </p:spTree>
    <p:extLst>
      <p:ext uri="{BB962C8B-B14F-4D97-AF65-F5344CB8AC3E}">
        <p14:creationId xmlns:p14="http://schemas.microsoft.com/office/powerpoint/2010/main" val="505344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de"/>
          <p:cNvPicPr>
            <a:picLocks noChangeAspect="1"/>
          </p:cNvPicPr>
          <p:nvPr/>
        </p:nvPicPr>
        <p:blipFill>
          <a:blip r:embed="rId2"/>
          <a:stretch>
            <a:fillRect/>
          </a:stretch>
        </p:blipFill>
        <p:spPr>
          <a:xfrm>
            <a:off x="11612" y="864679"/>
            <a:ext cx="9120776" cy="5130615"/>
          </a:xfrm>
          <a:prstGeom prst="rect">
            <a:avLst/>
          </a:prstGeom>
        </p:spPr>
      </p:pic>
    </p:spTree>
    <p:extLst>
      <p:ext uri="{BB962C8B-B14F-4D97-AF65-F5344CB8AC3E}">
        <p14:creationId xmlns:p14="http://schemas.microsoft.com/office/powerpoint/2010/main" val="2315708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de"/>
          <p:cNvPicPr>
            <a:picLocks noChangeAspect="1"/>
          </p:cNvPicPr>
          <p:nvPr/>
        </p:nvPicPr>
        <p:blipFill>
          <a:blip r:embed="rId2"/>
          <a:stretch>
            <a:fillRect/>
          </a:stretch>
        </p:blipFill>
        <p:spPr>
          <a:xfrm>
            <a:off x="11612" y="864679"/>
            <a:ext cx="9120776" cy="5130615"/>
          </a:xfrm>
          <a:prstGeom prst="rect">
            <a:avLst/>
          </a:prstGeom>
        </p:spPr>
      </p:pic>
    </p:spTree>
    <p:extLst>
      <p:ext uri="{BB962C8B-B14F-4D97-AF65-F5344CB8AC3E}">
        <p14:creationId xmlns:p14="http://schemas.microsoft.com/office/powerpoint/2010/main" val="4017427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de"/>
          <p:cNvPicPr>
            <a:picLocks noChangeAspect="1"/>
          </p:cNvPicPr>
          <p:nvPr/>
        </p:nvPicPr>
        <p:blipFill>
          <a:blip r:embed="rId2"/>
          <a:stretch>
            <a:fillRect/>
          </a:stretch>
        </p:blipFill>
        <p:spPr>
          <a:xfrm>
            <a:off x="11612" y="864679"/>
            <a:ext cx="9120776" cy="5130615"/>
          </a:xfrm>
          <a:prstGeom prst="rect">
            <a:avLst/>
          </a:prstGeom>
        </p:spPr>
      </p:pic>
    </p:spTree>
    <p:extLst>
      <p:ext uri="{BB962C8B-B14F-4D97-AF65-F5344CB8AC3E}">
        <p14:creationId xmlns:p14="http://schemas.microsoft.com/office/powerpoint/2010/main" val="1685364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de"/>
          <p:cNvPicPr>
            <a:picLocks noChangeAspect="1"/>
          </p:cNvPicPr>
          <p:nvPr/>
        </p:nvPicPr>
        <p:blipFill>
          <a:blip r:embed="rId2"/>
          <a:stretch>
            <a:fillRect/>
          </a:stretch>
        </p:blipFill>
        <p:spPr>
          <a:xfrm>
            <a:off x="11612" y="864679"/>
            <a:ext cx="9120776" cy="5130615"/>
          </a:xfrm>
          <a:prstGeom prst="rect">
            <a:avLst/>
          </a:prstGeom>
        </p:spPr>
      </p:pic>
    </p:spTree>
    <p:extLst>
      <p:ext uri="{BB962C8B-B14F-4D97-AF65-F5344CB8AC3E}">
        <p14:creationId xmlns:p14="http://schemas.microsoft.com/office/powerpoint/2010/main" val="3559005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de"/>
          <p:cNvPicPr>
            <a:picLocks noChangeAspect="1"/>
          </p:cNvPicPr>
          <p:nvPr/>
        </p:nvPicPr>
        <p:blipFill>
          <a:blip r:embed="rId2"/>
          <a:stretch>
            <a:fillRect/>
          </a:stretch>
        </p:blipFill>
        <p:spPr>
          <a:xfrm>
            <a:off x="11612" y="864679"/>
            <a:ext cx="9120776" cy="5130615"/>
          </a:xfrm>
          <a:prstGeom prst="rect">
            <a:avLst/>
          </a:prstGeom>
        </p:spPr>
      </p:pic>
    </p:spTree>
    <p:extLst>
      <p:ext uri="{BB962C8B-B14F-4D97-AF65-F5344CB8AC3E}">
        <p14:creationId xmlns:p14="http://schemas.microsoft.com/office/powerpoint/2010/main" val="1274894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628800"/>
            <a:ext cx="8784976" cy="4843621"/>
          </a:xfrm>
        </p:spPr>
        <p:txBody>
          <a:bodyPr/>
          <a:lstStyle/>
          <a:p>
            <a:pPr marL="0" indent="0" algn="just">
              <a:buNone/>
            </a:pPr>
            <a:r>
              <a:rPr lang="pl-PL" sz="1600" b="1" dirty="0" smtClean="0"/>
              <a:t>Zmiany dotyczące postępowania przyspieszonego związane m.in. z wprowadzeniem tzw. rozprawy </a:t>
            </a:r>
            <a:r>
              <a:rPr lang="pl-PL" sz="1600" b="1" dirty="0" err="1" smtClean="0"/>
              <a:t>odmiejscowionej</a:t>
            </a:r>
            <a:r>
              <a:rPr lang="pl-PL" sz="1600" b="1" dirty="0" smtClean="0"/>
              <a:t> były związane z organizacją Mistrzostw Europy w Piłce Nożnej (Euro 2012). </a:t>
            </a:r>
            <a:r>
              <a:rPr lang="pl-PL" sz="1600" b="1" dirty="0" smtClean="0">
                <a:solidFill>
                  <a:srgbClr val="FF0000"/>
                </a:solidFill>
              </a:rPr>
              <a:t>NIE STOSOWANO W PRAKTYCE. </a:t>
            </a:r>
            <a:r>
              <a:rPr lang="pl-PL" sz="1600" dirty="0" smtClean="0"/>
              <a:t>Mimo że proponowane zmiany spotkały się z krytyką Komisji Kodyfikacyjnej Prawa Karnego, która wprost podniosła, iż prowadzenie całości rozprawy za pośrednictwem urządzeń technicznych umożliwiających przeprowadzenie tej czynności na odległość jest sprzeczne z gwarancjami rzetelnego procesu, to i tak rozwiązanie to zostało wprowadzone do polskiego porządku prawnego za sprawą ustawy z 31 sierpnia 2011 r. o zmianie ustawy o bezpieczeństwie imprez masowych oraz niektórych innych ustaw (Dz. U. Nr 217, poz. 1280). Zmiany te zaczęły obowiązywać z dniem 12 listopada 2011 r. i są aktualne do chwili obecnej.</a:t>
            </a:r>
          </a:p>
          <a:p>
            <a:pPr marL="0" indent="0" algn="just">
              <a:buNone/>
            </a:pPr>
            <a:r>
              <a:rPr lang="pl-PL" sz="1600" dirty="0" smtClean="0"/>
              <a:t>Przeprowadzenie rozprawy w postaci wideokonferencji ma za zadanie usprawnić procedowanie przede wszystkim w sprawach związanych z chuligaństwem stadionowym. Daje ona możliwość rozstrzygnięcia sprawy bezpośrednio, np. na stadionie, bez konieczności obecności sędziego na stadionie oraz oskarżonego w sądzie. </a:t>
            </a:r>
            <a:r>
              <a:rPr lang="pl-PL" sz="1600" b="1" dirty="0"/>
              <a:t>P</a:t>
            </a:r>
            <a:r>
              <a:rPr lang="pl-PL" sz="1600" b="1" dirty="0" smtClean="0"/>
              <a:t>rzepisy przewidują mianowicie możliwość odstąpienia od przymusowego doprowadzenia do sądu sprawcy w celu osądzenia go w trybie przyspieszonym, jeżeli warunki techniczne oraz organizacyjne pozwalają na zapewnienie sprawcy uczestniczenia we wszystkich czynnościach sądowych, w których ma on prawo uczestniczyć</a:t>
            </a:r>
            <a:r>
              <a:rPr lang="pl-PL" sz="1600" dirty="0" smtClean="0"/>
              <a:t>. Ustawa przykładowo wymienia tylko złożenie wyjaśnień. Należy mieć jednak na uwadze całość rozprawy, w której oskarżony ma prawo brać udział.</a:t>
            </a:r>
            <a:endParaRPr lang="pl-PL" sz="1600" dirty="0"/>
          </a:p>
        </p:txBody>
      </p:sp>
      <p:sp>
        <p:nvSpPr>
          <p:cNvPr id="4" name="Tytuł 1"/>
          <p:cNvSpPr txBox="1">
            <a:spLocks/>
          </p:cNvSpPr>
          <p:nvPr/>
        </p:nvSpPr>
        <p:spPr>
          <a:xfrm>
            <a:off x="628650" y="326123"/>
            <a:ext cx="7290054" cy="1499616"/>
          </a:xfrm>
          <a:prstGeom prst="rect">
            <a:avLst/>
          </a:prstGeom>
        </p:spPr>
        <p:txBody>
          <a:bodyPr vert="horz" lIns="91440" tIns="45720" rIns="91440" bIns="45720" rtlCol="0" anchor="ctr">
            <a:normAutofit/>
          </a:bodyPr>
          <a:lst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a:lstStyle>
          <a:p>
            <a:pPr marL="0" marR="0" lvl="0" indent="0" algn="l" defTabSz="914377" rtl="0" eaLnBrk="1" fontAlgn="auto" latinLnBrk="0" hangingPunct="1">
              <a:lnSpc>
                <a:spcPct val="80000"/>
              </a:lnSpc>
              <a:spcBef>
                <a:spcPct val="0"/>
              </a:spcBef>
              <a:spcAft>
                <a:spcPts val="0"/>
              </a:spcAft>
              <a:buClrTx/>
              <a:buSzTx/>
              <a:buFontTx/>
              <a:buNone/>
              <a:tabLst/>
              <a:defRPr/>
            </a:pPr>
            <a:r>
              <a:rPr kumimoji="0" lang="pl-PL" sz="4400" b="0" i="0" u="none" strike="noStrike" kern="1200" cap="all" spc="100" normalizeH="0" baseline="0" noProof="0" dirty="0" smtClean="0">
                <a:ln>
                  <a:noFill/>
                </a:ln>
                <a:solidFill>
                  <a:srgbClr val="2E2B21">
                    <a:lumMod val="90000"/>
                    <a:lumOff val="10000"/>
                  </a:srgbClr>
                </a:solidFill>
                <a:effectLst/>
                <a:uLnTx/>
                <a:uFillTx/>
                <a:latin typeface="Tw Cen MT Condensed" panose="020B0606020104020203"/>
                <a:ea typeface="+mj-ea"/>
                <a:cs typeface="+mj-cs"/>
              </a:rPr>
              <a:t>TZW. ROZPRAWA ODMIEJSCOWIONA</a:t>
            </a:r>
            <a:endParaRPr kumimoji="0" lang="pl-PL" sz="4400" b="0" i="0" u="none" strike="noStrike" kern="1200" cap="all" spc="100" normalizeH="0" baseline="0" noProof="0" dirty="0">
              <a:ln>
                <a:noFill/>
              </a:ln>
              <a:solidFill>
                <a:srgbClr val="2E2B21">
                  <a:lumMod val="90000"/>
                  <a:lumOff val="10000"/>
                </a:srgbClr>
              </a:solidFill>
              <a:effectLst/>
              <a:uLnTx/>
              <a:uFillTx/>
              <a:latin typeface="Tw Cen MT Condensed" panose="020B0606020104020203"/>
              <a:ea typeface="+mj-ea"/>
              <a:cs typeface="+mj-cs"/>
            </a:endParaRPr>
          </a:p>
        </p:txBody>
      </p:sp>
    </p:spTree>
    <p:extLst>
      <p:ext uri="{BB962C8B-B14F-4D97-AF65-F5344CB8AC3E}">
        <p14:creationId xmlns:p14="http://schemas.microsoft.com/office/powerpoint/2010/main" val="398512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381424"/>
            <a:ext cx="9142322" cy="6453335"/>
          </a:xfrm>
        </p:spPr>
        <p:txBody>
          <a:bodyPr/>
          <a:lstStyle/>
          <a:p>
            <a:pPr marL="0" indent="0" algn="just">
              <a:buNone/>
            </a:pPr>
            <a:r>
              <a:rPr lang="pl-PL" sz="1100" b="1" dirty="0" smtClean="0"/>
              <a:t>Art. 517b</a:t>
            </a:r>
          </a:p>
          <a:p>
            <a:pPr marL="0" indent="0" algn="just">
              <a:buNone/>
            </a:pPr>
            <a:r>
              <a:rPr lang="pl-PL" sz="1100" dirty="0" smtClean="0"/>
              <a:t>§  2a.  Można odstąpić od przymusowego doprowadzenia do sądu sprawcy ujętego w warunkach określonych w § 1, jeżeli zostanie zapewnione uczestniczenie przez sprawcę we wszystkich czynnościach sądowych, w których ma on prawo uczestniczyć, w szczególności złożenie przez niego wyjaśnień, przy użyciu urządzeń technicznych, umożliwiających przeprowadzenie tych czynności na odległość z jednoczesnym bezpośrednim przekazem obrazu i dźwięku. W takim wypadku złożenie wniosku o rozpoznanie sprawy jest równoznaczne z przekazaniem sprawcy do dyspozycji sądu.</a:t>
            </a:r>
          </a:p>
          <a:p>
            <a:pPr marL="0" indent="0" algn="just">
              <a:buNone/>
            </a:pPr>
            <a:r>
              <a:rPr lang="pl-PL" sz="1100" dirty="0" smtClean="0"/>
              <a:t>§  2b.  W wypadku określonym w § 2a we wszystkich czynnościach sądowych przy użyciu urządzeń technicznych, umożliwiających przeprowadzenie tych czynności na odległość, bierze udział w miejscu przebywania sprawcy referendarz sądowy lub asystent sędziego zatrudniony w sądzie, w którego okręgu przebywa sprawca.</a:t>
            </a:r>
          </a:p>
          <a:p>
            <a:pPr marL="0" indent="0" algn="just">
              <a:buNone/>
            </a:pPr>
            <a:r>
              <a:rPr lang="pl-PL" sz="1100" dirty="0" smtClean="0"/>
              <a:t>§  2c.  Jeżeli w wypadku określonym w § 2a został ustanowiony obrońca, uczestniczy on w czynnościach sądowych przy użyciu urządzeń technicznych umożliwiających przeprowadzenie tych czynności na odległość, w miejscu przebywania sprawcy.</a:t>
            </a:r>
          </a:p>
          <a:p>
            <a:pPr marL="0" indent="0" algn="just">
              <a:buNone/>
            </a:pPr>
            <a:r>
              <a:rPr lang="pl-PL" sz="1100" dirty="0" smtClean="0"/>
              <a:t>§  2d.  Jeżeli w wypadku określonym w § 2a w odniesieniu do sprawcy zachodzą okoliczności, o których mowa w art. 204 § 1, tłumacz uczestniczy w czynnościach sądowych przy użyciu urządzeń technicznych umożliwiających przeprowadzenie tych czynności na odległość, w miejscu przebywania sprawcy.</a:t>
            </a:r>
          </a:p>
          <a:p>
            <a:pPr marL="0" indent="0" algn="just">
              <a:buNone/>
            </a:pPr>
            <a:r>
              <a:rPr lang="pl-PL" sz="1100" b="1" dirty="0" smtClean="0"/>
              <a:t>Art. 517c §  2a</a:t>
            </a:r>
          </a:p>
          <a:p>
            <a:pPr marL="0" indent="0" algn="just">
              <a:buNone/>
            </a:pPr>
            <a:r>
              <a:rPr lang="pl-PL" sz="1100" dirty="0" smtClean="0"/>
              <a:t>W wypadku określonym w art. 517b § 2a podejrzanego należy pouczyć ponadto o treści art. 517b § 2a i 2c, art. 517e § 1a i art. 517ea</a:t>
            </a:r>
          </a:p>
          <a:p>
            <a:pPr marL="0" indent="0" algn="just">
              <a:buNone/>
            </a:pPr>
            <a:r>
              <a:rPr lang="pl-PL" sz="1100" b="1" dirty="0"/>
              <a:t>A</a:t>
            </a:r>
            <a:r>
              <a:rPr lang="pl-PL" sz="1100" b="1" dirty="0" smtClean="0"/>
              <a:t>rt. 517d §  1a</a:t>
            </a:r>
          </a:p>
          <a:p>
            <a:pPr marL="0" indent="0" algn="just">
              <a:buNone/>
            </a:pPr>
            <a:r>
              <a:rPr lang="pl-PL" sz="1100" dirty="0" smtClean="0"/>
              <a:t>W wypadku określonym w art. 517b § 2a sporządza się odpisy wniosku o rozpoznanie sprawy dla sprawcy oraz dla jego obrońcy, jeżeli został ustanowiony, a także uwierzytelnione kopie wszystkich dokumentów materiału dowodowego przekazywanych do sądu i pozostawia w miejscu przebywania sprawcy. Po zakończeniu wszystkich czynności sądowych przeprowadzanych w trybie art. 517b § 2a kopie te włącza się do akt sprawy.</a:t>
            </a:r>
          </a:p>
          <a:p>
            <a:pPr marL="0" indent="0" algn="just">
              <a:buNone/>
            </a:pPr>
            <a:r>
              <a:rPr lang="pl-PL" sz="1100" b="1" dirty="0"/>
              <a:t>A</a:t>
            </a:r>
            <a:r>
              <a:rPr lang="pl-PL" sz="1100" b="1" dirty="0" smtClean="0"/>
              <a:t>rt. 517ea</a:t>
            </a:r>
          </a:p>
          <a:p>
            <a:pPr marL="0" indent="0" algn="just">
              <a:buNone/>
            </a:pPr>
            <a:r>
              <a:rPr lang="pl-PL" sz="1100" dirty="0" smtClean="0"/>
              <a:t>§  1. W wypadku określonym w art. 517b § 2a podczas czynności sądowych, w których oskarżony uczestniczy przy użyciu urządzeń technicznych umożliwiających przeprowadzenie tych czynności na odległość, uczestnicy postępowania mogą składać wnioski oraz inne oświadczenia oraz dokonywać czynności procesowych wyłącznie ustnie do protokołu. O treści wszystkich pism procesowych, które wpłynęły do akt sprawy od chwili przekazania do sądu wniosku o rozpoznanie sprawy, sąd jest obowiązany poinformować przy najbliższej czynności procesowej oskarżonego oraz jego obrońcę. Na żądanie oskarżonego lub obrońcy sąd ma obowiązek odczytać treść tych pism.</a:t>
            </a:r>
          </a:p>
          <a:p>
            <a:pPr marL="0" indent="0" algn="just">
              <a:buNone/>
            </a:pPr>
            <a:r>
              <a:rPr lang="pl-PL" sz="1100" dirty="0" smtClean="0"/>
              <a:t>§  2. W wypadku określonym w art. 517b § 2a pisma procesowe oskarżonego i jego obrońcy, których nie można było przekazać do sądu, mogą być przez nich odczytane na rozprawie. Z chwilą ich odczytania wywołują one skutek procesowy i są traktowane jako czynności dokonane w formie ustnej.</a:t>
            </a:r>
          </a:p>
          <a:p>
            <a:pPr marL="0" indent="0" algn="just">
              <a:buNone/>
            </a:pPr>
            <a:r>
              <a:rPr lang="pl-PL" sz="1100" b="1" dirty="0" smtClean="0"/>
              <a:t>Art. 517ga</a:t>
            </a:r>
          </a:p>
          <a:p>
            <a:pPr marL="0" indent="0" algn="just">
              <a:buNone/>
            </a:pPr>
            <a:r>
              <a:rPr lang="pl-PL" sz="1100" dirty="0" smtClean="0"/>
              <a:t>W razie zarządzenia przerwy w rozprawie lub zmiany trybu postępowania w dalszym postępowaniu nie stosuje się w stosunku do oskarżonego sposobu uczestniczenia w czynnościach sądowych przewidzianego w art. 517b § 2a.</a:t>
            </a:r>
          </a:p>
          <a:p>
            <a:pPr marL="0" indent="0" algn="just">
              <a:buNone/>
            </a:pPr>
            <a:endParaRPr lang="pl-PL" sz="1100" dirty="0" smtClean="0"/>
          </a:p>
          <a:p>
            <a:pPr marL="0" indent="0" algn="just">
              <a:buNone/>
            </a:pPr>
            <a:endParaRPr lang="pl-PL" sz="1100" dirty="0" smtClean="0"/>
          </a:p>
          <a:p>
            <a:pPr marL="0" indent="0" algn="just">
              <a:buNone/>
            </a:pPr>
            <a:endParaRPr lang="pl-PL" sz="1400" dirty="0"/>
          </a:p>
        </p:txBody>
      </p:sp>
      <p:sp>
        <p:nvSpPr>
          <p:cNvPr id="4" name="Tytuł 1"/>
          <p:cNvSpPr txBox="1">
            <a:spLocks/>
          </p:cNvSpPr>
          <p:nvPr/>
        </p:nvSpPr>
        <p:spPr>
          <a:xfrm>
            <a:off x="611560" y="116633"/>
            <a:ext cx="7290054" cy="288032"/>
          </a:xfrm>
          <a:prstGeom prst="rect">
            <a:avLst/>
          </a:prstGeom>
        </p:spPr>
        <p:txBody>
          <a:bodyPr vert="horz" lIns="91440" tIns="45720" rIns="91440" bIns="45720" rtlCol="0" anchor="ctr">
            <a:normAutofit fontScale="47500" lnSpcReduction="20000"/>
          </a:bodyPr>
          <a:lst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a:lstStyle>
          <a:p>
            <a:pPr marL="0" marR="0" lvl="0" indent="0" algn="l" defTabSz="914377" rtl="0" eaLnBrk="1" fontAlgn="auto" latinLnBrk="0" hangingPunct="1">
              <a:lnSpc>
                <a:spcPct val="80000"/>
              </a:lnSpc>
              <a:spcBef>
                <a:spcPct val="0"/>
              </a:spcBef>
              <a:spcAft>
                <a:spcPts val="0"/>
              </a:spcAft>
              <a:buClrTx/>
              <a:buSzTx/>
              <a:buFontTx/>
              <a:buNone/>
              <a:tabLst/>
              <a:defRPr/>
            </a:pPr>
            <a:r>
              <a:rPr kumimoji="0" lang="pl-PL" sz="4400" b="0" i="0" u="none" strike="noStrike" kern="1200" cap="all" spc="100" normalizeH="0" baseline="0" noProof="0" dirty="0" smtClean="0">
                <a:ln>
                  <a:noFill/>
                </a:ln>
                <a:solidFill>
                  <a:srgbClr val="2E2B21">
                    <a:lumMod val="90000"/>
                    <a:lumOff val="10000"/>
                  </a:srgbClr>
                </a:solidFill>
                <a:effectLst/>
                <a:uLnTx/>
                <a:uFillTx/>
                <a:latin typeface="Tw Cen MT Condensed" panose="020B0606020104020203"/>
                <a:ea typeface="+mj-ea"/>
                <a:cs typeface="+mj-cs"/>
              </a:rPr>
              <a:t>TZW. ROZPRAWA ODMIEJSCOWIONA</a:t>
            </a:r>
            <a:endParaRPr kumimoji="0" lang="pl-PL" sz="4400" b="0" i="0" u="none" strike="noStrike" kern="1200" cap="all" spc="100" normalizeH="0" baseline="0" noProof="0" dirty="0">
              <a:ln>
                <a:noFill/>
              </a:ln>
              <a:solidFill>
                <a:srgbClr val="2E2B21">
                  <a:lumMod val="90000"/>
                  <a:lumOff val="10000"/>
                </a:srgbClr>
              </a:solidFill>
              <a:effectLst/>
              <a:uLnTx/>
              <a:uFillTx/>
              <a:latin typeface="Tw Cen MT Condensed" panose="020B0606020104020203"/>
              <a:ea typeface="+mj-ea"/>
              <a:cs typeface="+mj-cs"/>
            </a:endParaRPr>
          </a:p>
        </p:txBody>
      </p:sp>
    </p:spTree>
    <p:extLst>
      <p:ext uri="{BB962C8B-B14F-4D97-AF65-F5344CB8AC3E}">
        <p14:creationId xmlns:p14="http://schemas.microsoft.com/office/powerpoint/2010/main" val="261231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Postępowanie przed Sądem II instancji</a:t>
            </a:r>
            <a:endParaRPr lang="pl-PL" dirty="0"/>
          </a:p>
        </p:txBody>
      </p:sp>
      <p:sp>
        <p:nvSpPr>
          <p:cNvPr id="3" name="Symbol zastępczy tekstu 2"/>
          <p:cNvSpPr>
            <a:spLocks noGrp="1"/>
          </p:cNvSpPr>
          <p:nvPr>
            <p:ph type="body" idx="1"/>
          </p:nvPr>
        </p:nvSpPr>
        <p:spPr/>
        <p:txBody>
          <a:bodyPr/>
          <a:lstStyle/>
          <a:p>
            <a:r>
              <a:rPr lang="pl-PL" dirty="0" smtClean="0"/>
              <a:t>Cz. 2</a:t>
            </a:r>
            <a:endParaRPr lang="pl-PL" dirty="0"/>
          </a:p>
        </p:txBody>
      </p:sp>
    </p:spTree>
    <p:extLst>
      <p:ext uri="{BB962C8B-B14F-4D97-AF65-F5344CB8AC3E}">
        <p14:creationId xmlns:p14="http://schemas.microsoft.com/office/powerpoint/2010/main" val="2590096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188640"/>
            <a:ext cx="7620000" cy="1080120"/>
          </a:xfrm>
        </p:spPr>
        <p:txBody>
          <a:bodyPr>
            <a:normAutofit fontScale="90000"/>
          </a:bodyPr>
          <a:lstStyle/>
          <a:p>
            <a:r>
              <a:rPr lang="pl-PL" dirty="0" smtClean="0"/>
              <a:t>Postępowanie odwoławcze </a:t>
            </a:r>
            <a:br>
              <a:rPr lang="pl-PL" dirty="0" smtClean="0"/>
            </a:br>
            <a:r>
              <a:rPr lang="pl-PL" dirty="0" smtClean="0"/>
              <a:t>a postępowanie apelacyjne</a:t>
            </a:r>
            <a:endParaRPr lang="pl-PL" dirty="0"/>
          </a:p>
        </p:txBody>
      </p:sp>
      <p:sp>
        <p:nvSpPr>
          <p:cNvPr id="3" name="Symbol zastępczy zawartości 2"/>
          <p:cNvSpPr>
            <a:spLocks noGrp="1"/>
          </p:cNvSpPr>
          <p:nvPr>
            <p:ph idx="1"/>
          </p:nvPr>
        </p:nvSpPr>
        <p:spPr/>
        <p:txBody>
          <a:bodyPr>
            <a:normAutofit/>
          </a:bodyPr>
          <a:lstStyle/>
          <a:p>
            <a:pPr marL="114300" indent="0">
              <a:buNone/>
            </a:pPr>
            <a:r>
              <a:rPr lang="pl-PL" sz="2000" b="1" dirty="0" smtClean="0"/>
              <a:t>Postępowanie odwoławcze </a:t>
            </a:r>
            <a:r>
              <a:rPr lang="pl-PL" sz="2000" dirty="0" smtClean="0"/>
              <a:t>– termin obejmujący postępowanie w przedmiocie środków odwoławczych (apelacji i zażalenia). W obu tych sytuacjach właściwym terminem odnoszącym się do sądu orzekającego w II instancji jest termin sąd odwoławczy, którym może być sąd okręgowy, apelacyjny, Sąd Najwyższy, a nawet sąd rejonowy w ramach tzw. instancji poziomej.</a:t>
            </a:r>
          </a:p>
          <a:p>
            <a:pPr marL="114300" indent="0">
              <a:buNone/>
            </a:pPr>
            <a:endParaRPr lang="pl-PL" sz="2000" b="1" dirty="0"/>
          </a:p>
          <a:p>
            <a:pPr marL="114300" indent="0">
              <a:buNone/>
            </a:pPr>
            <a:r>
              <a:rPr lang="pl-PL" sz="2000" b="1" dirty="0" smtClean="0"/>
              <a:t>Postępowanie apelacyjne </a:t>
            </a:r>
            <a:r>
              <a:rPr lang="pl-PL" sz="2000" dirty="0" smtClean="0"/>
              <a:t>– termin obejmujący wyłącznie postępowanie dotyczące apelacji.</a:t>
            </a:r>
            <a:endParaRPr lang="pl-PL" sz="2000" dirty="0"/>
          </a:p>
        </p:txBody>
      </p:sp>
    </p:spTree>
    <p:extLst>
      <p:ext uri="{BB962C8B-B14F-4D97-AF65-F5344CB8AC3E}">
        <p14:creationId xmlns:p14="http://schemas.microsoft.com/office/powerpoint/2010/main" val="29098182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90" y="857250"/>
            <a:ext cx="7886700" cy="371013"/>
          </a:xfrm>
        </p:spPr>
        <p:txBody>
          <a:bodyPr>
            <a:normAutofit fontScale="90000"/>
          </a:bodyPr>
          <a:lstStyle/>
          <a:p>
            <a:r>
              <a:rPr lang="pl-PL" dirty="0" smtClean="0"/>
              <a:t>Tryb wnoszenia apelacji</a:t>
            </a:r>
            <a:endParaRPr lang="pl-PL" dirty="0"/>
          </a:p>
        </p:txBody>
      </p:sp>
      <p:sp>
        <p:nvSpPr>
          <p:cNvPr id="3" name="Symbol zastępczy zawartości 2"/>
          <p:cNvSpPr>
            <a:spLocks noGrp="1"/>
          </p:cNvSpPr>
          <p:nvPr>
            <p:ph idx="1"/>
          </p:nvPr>
        </p:nvSpPr>
        <p:spPr>
          <a:xfrm>
            <a:off x="194480" y="1848951"/>
            <a:ext cx="8720920" cy="5009049"/>
          </a:xfrm>
        </p:spPr>
        <p:txBody>
          <a:bodyPr>
            <a:normAutofit/>
          </a:bodyPr>
          <a:lstStyle/>
          <a:p>
            <a:pPr marL="257175" indent="-257175">
              <a:buFont typeface="+mj-lt"/>
              <a:buAutoNum type="arabicPeriod"/>
            </a:pPr>
            <a:r>
              <a:rPr lang="pl-PL" b="1" dirty="0"/>
              <a:t>a</a:t>
            </a:r>
            <a:r>
              <a:rPr lang="pl-PL" b="1" dirty="0" smtClean="0"/>
              <a:t>rt</a:t>
            </a:r>
            <a:r>
              <a:rPr lang="pl-PL" b="1" dirty="0"/>
              <a:t>. 422 </a:t>
            </a:r>
            <a:r>
              <a:rPr lang="pl-PL" b="1" dirty="0" smtClean="0"/>
              <a:t>k.p.k.</a:t>
            </a:r>
          </a:p>
          <a:p>
            <a:pPr marL="578358" lvl="1" indent="-285750">
              <a:buFont typeface="Wingdings" panose="05000000000000000000" pitchFamily="2" charset="2"/>
              <a:buChar char="§"/>
            </a:pPr>
            <a:r>
              <a:rPr lang="pl-PL" sz="2000" b="1" dirty="0" smtClean="0"/>
              <a:t>W </a:t>
            </a:r>
            <a:r>
              <a:rPr lang="pl-PL" sz="2000" b="1" dirty="0"/>
              <a:t>terminie zawitym 7 dni</a:t>
            </a:r>
            <a:r>
              <a:rPr lang="pl-PL" sz="2000" dirty="0"/>
              <a:t> </a:t>
            </a:r>
            <a:r>
              <a:rPr lang="pl-PL" sz="2000" dirty="0">
                <a:solidFill>
                  <a:srgbClr val="00B050"/>
                </a:solidFill>
              </a:rPr>
              <a:t>od daty ogłoszenia</a:t>
            </a:r>
            <a:r>
              <a:rPr lang="pl-PL" sz="2000" dirty="0"/>
              <a:t>, a gdy ustawa przewiduje doręczenie wyroku, </a:t>
            </a:r>
            <a:r>
              <a:rPr lang="pl-PL" sz="2000" dirty="0">
                <a:solidFill>
                  <a:srgbClr val="00B050"/>
                </a:solidFill>
              </a:rPr>
              <a:t>od daty jego doręczenia</a:t>
            </a:r>
            <a:r>
              <a:rPr lang="pl-PL" sz="2000" dirty="0"/>
              <a:t>, strona, a w wypadku wyroku warunkowo umarzającego postępowanie, wydanego na posiedzeniu, także pokrzywdzony, mogą złożyć </a:t>
            </a:r>
            <a:r>
              <a:rPr lang="pl-PL" sz="2000" b="1" dirty="0"/>
              <a:t>wniosek o sporządzenie na piśmie i doręczenie uzasadnienia wyroku</a:t>
            </a:r>
            <a:r>
              <a:rPr lang="pl-PL" sz="2000" dirty="0"/>
              <a:t>. Sporządzenie uzasadnienia z urzędu nie zwalnia strony oraz pokrzywdzonego od złożenia wniosku o doręczenie uzasadnienia. Wniosek składa się na piśmie.</a:t>
            </a:r>
          </a:p>
          <a:p>
            <a:pPr marL="628650" lvl="1" indent="-285750">
              <a:buFont typeface="Wingdings" panose="05000000000000000000" pitchFamily="2" charset="2"/>
              <a:buChar char="§"/>
            </a:pPr>
            <a:r>
              <a:rPr lang="pl-PL" sz="2000" dirty="0"/>
              <a:t>We wniosku należy wskazać, czy dotyczy całości wyroku czy też niektórych czynów, których popełnienie oskarżyciel zarzucił oskarżonemu, bądź też jedynie rozstrzygnięcia o karze i o innych konsekwencjach prawnych czynu. Wniosek niepochodzący od oskarżonego powinien również wskazywać tego z oskarżonych, którego dotyczy.</a:t>
            </a:r>
          </a:p>
          <a:p>
            <a:pPr marL="0" indent="0">
              <a:buNone/>
            </a:pPr>
            <a:endParaRPr lang="pl-PL" sz="2800" dirty="0"/>
          </a:p>
          <a:p>
            <a:pPr marL="342900" indent="-342900">
              <a:buFont typeface="+mj-lt"/>
              <a:buAutoNum type="arabicPeriod"/>
            </a:pPr>
            <a:endParaRPr lang="pl-PL" sz="1500" dirty="0"/>
          </a:p>
        </p:txBody>
      </p:sp>
    </p:spTree>
    <p:extLst>
      <p:ext uri="{BB962C8B-B14F-4D97-AF65-F5344CB8AC3E}">
        <p14:creationId xmlns:p14="http://schemas.microsoft.com/office/powerpoint/2010/main" val="1147604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postępowanie przyspieszone – uwagi ogólne</a:t>
            </a:r>
            <a:endParaRPr lang="pl-PL" dirty="0"/>
          </a:p>
        </p:txBody>
      </p:sp>
      <p:sp>
        <p:nvSpPr>
          <p:cNvPr id="3" name="Symbol zastępczy zawartości 2"/>
          <p:cNvSpPr>
            <a:spLocks noGrp="1"/>
          </p:cNvSpPr>
          <p:nvPr>
            <p:ph idx="1"/>
          </p:nvPr>
        </p:nvSpPr>
        <p:spPr/>
        <p:txBody>
          <a:bodyPr/>
          <a:lstStyle/>
          <a:p>
            <a:pPr algn="just"/>
            <a:r>
              <a:rPr lang="pl-PL" dirty="0"/>
              <a:t>Zważywszy na to, że w postępowaniu przyspieszonym stosuje się przepisy o postępowaniu zwyczajnym, pod warunkiem jednak, iż przepisy rozdziału 54a nie stanowią w danej kwestii inaczej, postępowanie to określane jest jako </a:t>
            </a:r>
            <a:r>
              <a:rPr lang="pl-PL" b="1" dirty="0"/>
              <a:t>postępowanie szczególne pierwszego stopnia.</a:t>
            </a:r>
            <a:r>
              <a:rPr lang="pl-PL" dirty="0"/>
              <a:t> Oznacza to, że procedując w postępowaniu przyspieszonym, jeżeli dana kwestia nie została uregulowana odrębnie w przepisach bezpośrednio dotyczących postępowania przyspieszonego, sąd stosuje przepisy o postępowaniu </a:t>
            </a:r>
            <a:r>
              <a:rPr lang="pl-PL" dirty="0" smtClean="0"/>
              <a:t>zwyczajnym.</a:t>
            </a:r>
            <a:endParaRPr lang="pl-PL" dirty="0"/>
          </a:p>
        </p:txBody>
      </p:sp>
    </p:spTree>
    <p:extLst>
      <p:ext uri="{BB962C8B-B14F-4D97-AF65-F5344CB8AC3E}">
        <p14:creationId xmlns:p14="http://schemas.microsoft.com/office/powerpoint/2010/main" val="2731601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90" y="857250"/>
            <a:ext cx="7886700" cy="371013"/>
          </a:xfrm>
        </p:spPr>
        <p:txBody>
          <a:bodyPr>
            <a:normAutofit fontScale="90000"/>
          </a:bodyPr>
          <a:lstStyle/>
          <a:p>
            <a:r>
              <a:rPr lang="pl-PL" dirty="0" smtClean="0"/>
              <a:t>Tryb wnoszenia apelacji</a:t>
            </a:r>
            <a:endParaRPr lang="pl-PL" dirty="0"/>
          </a:p>
        </p:txBody>
      </p:sp>
      <p:sp>
        <p:nvSpPr>
          <p:cNvPr id="3" name="Symbol zastępczy zawartości 2"/>
          <p:cNvSpPr>
            <a:spLocks noGrp="1"/>
          </p:cNvSpPr>
          <p:nvPr>
            <p:ph idx="1"/>
          </p:nvPr>
        </p:nvSpPr>
        <p:spPr>
          <a:xfrm>
            <a:off x="194480" y="1228263"/>
            <a:ext cx="8720920" cy="4865033"/>
          </a:xfrm>
        </p:spPr>
        <p:txBody>
          <a:bodyPr>
            <a:normAutofit lnSpcReduction="10000"/>
          </a:bodyPr>
          <a:lstStyle/>
          <a:p>
            <a:pPr marL="342900" indent="-342900">
              <a:buFont typeface="+mj-lt"/>
              <a:buAutoNum type="arabicPeriod" startAt="2"/>
            </a:pPr>
            <a:r>
              <a:rPr lang="pl-PL" sz="1800" b="1" dirty="0"/>
              <a:t>a</a:t>
            </a:r>
            <a:r>
              <a:rPr lang="pl-PL" sz="1800" b="1" dirty="0" smtClean="0"/>
              <a:t>rt</a:t>
            </a:r>
            <a:r>
              <a:rPr lang="pl-PL" sz="1800" b="1" dirty="0"/>
              <a:t>. </a:t>
            </a:r>
            <a:r>
              <a:rPr lang="pl-PL" sz="1800" b="1" dirty="0" smtClean="0"/>
              <a:t>423 k.p.k.</a:t>
            </a:r>
          </a:p>
          <a:p>
            <a:pPr lvl="1">
              <a:buFont typeface="Wingdings" panose="05000000000000000000" pitchFamily="2" charset="2"/>
              <a:buChar char="Ø"/>
            </a:pPr>
            <a:r>
              <a:rPr lang="pl-PL" sz="2000" b="1" dirty="0"/>
              <a:t>u</a:t>
            </a:r>
            <a:r>
              <a:rPr lang="pl-PL" sz="2000" b="1" dirty="0" smtClean="0"/>
              <a:t>zasadnienie </a:t>
            </a:r>
            <a:r>
              <a:rPr lang="pl-PL" sz="2000" b="1" dirty="0"/>
              <a:t>wyroku powinno być sporządzone w ciągu 14 dni </a:t>
            </a:r>
            <a:r>
              <a:rPr lang="pl-PL" sz="2000" dirty="0"/>
              <a:t>od daty złożenia wniosku o sporządzenie uzasadnienia, a w wypadku sporządzenia uzasadnienia z urzędu - od daty ogłoszenia </a:t>
            </a:r>
            <a:r>
              <a:rPr lang="pl-PL" sz="2000" dirty="0" smtClean="0"/>
              <a:t>wyroku</a:t>
            </a:r>
          </a:p>
          <a:p>
            <a:pPr lvl="1">
              <a:buFont typeface="Wingdings" panose="05000000000000000000" pitchFamily="2" charset="2"/>
              <a:buChar char="Ø"/>
            </a:pPr>
            <a:r>
              <a:rPr lang="pl-PL" sz="2000" dirty="0" smtClean="0"/>
              <a:t>w </a:t>
            </a:r>
            <a:r>
              <a:rPr lang="pl-PL" sz="2000" dirty="0"/>
              <a:t>sprawie zawiłej, w razie niemożności sporządzenia uzasadnienia w terminie, </a:t>
            </a:r>
            <a:r>
              <a:rPr lang="pl-PL" sz="2000" b="1" dirty="0"/>
              <a:t>prezes sądu może przedłużyć ten termin na czas </a:t>
            </a:r>
            <a:r>
              <a:rPr lang="pl-PL" sz="2000" b="1" dirty="0" smtClean="0"/>
              <a:t>oznaczony</a:t>
            </a:r>
            <a:r>
              <a:rPr lang="pl-PL" sz="2000" dirty="0" smtClean="0"/>
              <a:t>.</a:t>
            </a:r>
          </a:p>
          <a:p>
            <a:pPr lvl="1">
              <a:buFont typeface="Wingdings" panose="05000000000000000000" pitchFamily="2" charset="2"/>
              <a:buChar char="Ø"/>
            </a:pPr>
            <a:r>
              <a:rPr lang="pl-PL" sz="2000" dirty="0"/>
              <a:t>w</a:t>
            </a:r>
            <a:r>
              <a:rPr lang="pl-PL" sz="2000" dirty="0" smtClean="0"/>
              <a:t> </a:t>
            </a:r>
            <a:r>
              <a:rPr lang="pl-PL" sz="2000" dirty="0"/>
              <a:t>wypadku złożenia wniosku o uzasadnienie wyroku w części odnoszącej się do niektórych czynów, których popełnienie oskarżyciel zarzucił oskarżonemu, bądź też jedynie do rozstrzygnięcia o karze i o innych konsekwencjach prawnych czynu lub w części odnoszącej się do niektórych </a:t>
            </a:r>
            <a:r>
              <a:rPr lang="pl-PL" sz="2000" b="1" dirty="0"/>
              <a:t>oskarżonych sąd może ograniczyć zakres uzasadnienia do tych tylko części wyroku, których wniosek </a:t>
            </a:r>
            <a:r>
              <a:rPr lang="pl-PL" sz="2000" b="1" dirty="0" smtClean="0"/>
              <a:t>dotyczy</a:t>
            </a:r>
            <a:r>
              <a:rPr lang="pl-PL" sz="2000" dirty="0" smtClean="0"/>
              <a:t>.</a:t>
            </a:r>
          </a:p>
          <a:p>
            <a:pPr lvl="1">
              <a:buFont typeface="Wingdings" panose="05000000000000000000" pitchFamily="2" charset="2"/>
              <a:buChar char="Ø"/>
            </a:pPr>
            <a:r>
              <a:rPr lang="pl-PL" sz="2000" dirty="0"/>
              <a:t>w</a:t>
            </a:r>
            <a:r>
              <a:rPr lang="pl-PL" sz="2000" dirty="0" smtClean="0"/>
              <a:t>yrok </a:t>
            </a:r>
            <a:r>
              <a:rPr lang="pl-PL" sz="2000" dirty="0"/>
              <a:t>z uzasadnieniem doręcza się temu, kto złożył wniosek na podstawie art. 422 </a:t>
            </a:r>
            <a:r>
              <a:rPr lang="pl-PL" sz="2000" dirty="0" smtClean="0"/>
              <a:t>(czyli </a:t>
            </a:r>
            <a:r>
              <a:rPr lang="pl-PL" sz="2000" dirty="0"/>
              <a:t>jedynie tym, którzy złożyli wniosek o uzasadnienie i doręczenie im wyroku z </a:t>
            </a:r>
            <a:r>
              <a:rPr lang="pl-PL" sz="2000" dirty="0" smtClean="0"/>
              <a:t>uzasadnieniem). </a:t>
            </a:r>
            <a:r>
              <a:rPr lang="pl-PL" sz="2000" dirty="0"/>
              <a:t>Przepis art. 100 § 7 stosuje się odpowiednio </a:t>
            </a:r>
            <a:r>
              <a:rPr lang="pl-PL" sz="2000" dirty="0" smtClean="0"/>
              <a:t>(jeżeli </a:t>
            </a:r>
            <a:r>
              <a:rPr lang="pl-PL" sz="2000" dirty="0"/>
              <a:t>sprawę rozpoznano z wyłączeniem jawności ze względu na ważny interes państwa, zamiast uzasadnienia doręcza się zawiadomienie, że uzasadnienie zostało </a:t>
            </a:r>
            <a:r>
              <a:rPr lang="pl-PL" sz="2000" dirty="0" smtClean="0"/>
              <a:t>sporządzone)</a:t>
            </a:r>
            <a:endParaRPr lang="pl-PL" sz="2400" dirty="0"/>
          </a:p>
          <a:p>
            <a:pPr marL="342900" indent="-342900">
              <a:buFont typeface="+mj-lt"/>
              <a:buAutoNum type="arabicPeriod"/>
            </a:pPr>
            <a:endParaRPr lang="pl-PL" sz="1500" dirty="0"/>
          </a:p>
        </p:txBody>
      </p:sp>
    </p:spTree>
    <p:extLst>
      <p:ext uri="{BB962C8B-B14F-4D97-AF65-F5344CB8AC3E}">
        <p14:creationId xmlns:p14="http://schemas.microsoft.com/office/powerpoint/2010/main" val="1014063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611590" y="4509120"/>
            <a:ext cx="8208882" cy="14401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sp>
        <p:nvSpPr>
          <p:cNvPr id="2" name="Tytuł 1"/>
          <p:cNvSpPr>
            <a:spLocks noGrp="1"/>
          </p:cNvSpPr>
          <p:nvPr>
            <p:ph type="title"/>
          </p:nvPr>
        </p:nvSpPr>
        <p:spPr>
          <a:xfrm>
            <a:off x="611590" y="857250"/>
            <a:ext cx="7886700" cy="371013"/>
          </a:xfrm>
        </p:spPr>
        <p:txBody>
          <a:bodyPr>
            <a:normAutofit fontScale="90000"/>
          </a:bodyPr>
          <a:lstStyle/>
          <a:p>
            <a:r>
              <a:rPr lang="pl-PL" dirty="0" smtClean="0"/>
              <a:t>Tryb wnoszenia apelacji</a:t>
            </a:r>
            <a:endParaRPr lang="pl-PL" dirty="0"/>
          </a:p>
        </p:txBody>
      </p:sp>
      <p:sp>
        <p:nvSpPr>
          <p:cNvPr id="3" name="Symbol zastępczy zawartości 2"/>
          <p:cNvSpPr>
            <a:spLocks noGrp="1"/>
          </p:cNvSpPr>
          <p:nvPr>
            <p:ph idx="1"/>
          </p:nvPr>
        </p:nvSpPr>
        <p:spPr>
          <a:xfrm>
            <a:off x="406245" y="1228263"/>
            <a:ext cx="8424906" cy="4865033"/>
          </a:xfrm>
        </p:spPr>
        <p:txBody>
          <a:bodyPr>
            <a:normAutofit fontScale="85000" lnSpcReduction="20000"/>
          </a:bodyPr>
          <a:lstStyle/>
          <a:p>
            <a:pPr marL="0" indent="0">
              <a:buNone/>
            </a:pPr>
            <a:r>
              <a:rPr lang="pl-PL" sz="1900" b="1" dirty="0" smtClean="0"/>
              <a:t>Złożenie wniosku o uzasadnienie i doręczenie wyroku wraz z uzasadnieniem jest zasadniczo warunkiem możliwości wniesienia apelacji. </a:t>
            </a:r>
            <a:r>
              <a:rPr lang="pl-PL" sz="1900" dirty="0" smtClean="0"/>
              <a:t>Wyrok po upływie wskazanego w art. 422 k.p.k. terminu staje się</a:t>
            </a:r>
            <a:r>
              <a:rPr lang="pl-PL" sz="1900" b="1" dirty="0" smtClean="0"/>
              <a:t> prawomocny.</a:t>
            </a:r>
          </a:p>
          <a:p>
            <a:pPr marL="342900" indent="-342900">
              <a:buFont typeface="+mj-lt"/>
              <a:buAutoNum type="arabicPeriod" startAt="3"/>
            </a:pPr>
            <a:r>
              <a:rPr lang="pl-PL" sz="1900" b="1" dirty="0"/>
              <a:t>a</a:t>
            </a:r>
            <a:r>
              <a:rPr lang="pl-PL" sz="1900" b="1" dirty="0" smtClean="0"/>
              <a:t>rt. 445 k.p.k. </a:t>
            </a:r>
          </a:p>
          <a:p>
            <a:pPr marL="0" indent="0">
              <a:buNone/>
            </a:pPr>
            <a:r>
              <a:rPr lang="pl-PL" sz="1900" b="1" dirty="0" smtClean="0">
                <a:solidFill>
                  <a:srgbClr val="00B050"/>
                </a:solidFill>
              </a:rPr>
              <a:t>Wyjątek</a:t>
            </a:r>
            <a:r>
              <a:rPr lang="pl-PL" sz="1900" b="1" dirty="0" smtClean="0"/>
              <a:t> </a:t>
            </a:r>
            <a:r>
              <a:rPr lang="pl-PL" sz="1900" dirty="0" smtClean="0"/>
              <a:t>od tej reguły przewiduje </a:t>
            </a:r>
            <a:r>
              <a:rPr lang="pl-PL" sz="1900" dirty="0"/>
              <a:t>art. </a:t>
            </a:r>
            <a:r>
              <a:rPr lang="pl-PL" sz="1900" b="1" dirty="0" smtClean="0"/>
              <a:t>445 § 2, </a:t>
            </a:r>
            <a:r>
              <a:rPr lang="pl-PL" sz="1900" dirty="0" smtClean="0"/>
              <a:t>zgodnie z którym </a:t>
            </a:r>
            <a:r>
              <a:rPr lang="pl-PL" sz="1900" b="1" dirty="0" smtClean="0"/>
              <a:t>apelacja </a:t>
            </a:r>
            <a:r>
              <a:rPr lang="pl-PL" sz="1900" b="1" dirty="0"/>
              <a:t>wniesiona przed upływem terminu złożenia wniosku o sporządzenie uzasadnienia wywołuje skutki określone w art. </a:t>
            </a:r>
            <a:r>
              <a:rPr lang="pl-PL" sz="1900" b="1" dirty="0" smtClean="0"/>
              <a:t>422 </a:t>
            </a:r>
            <a:r>
              <a:rPr lang="pl-PL" sz="1900" dirty="0" smtClean="0"/>
              <a:t>(czyli jak złożenie wniosku o uzasadnienie wyroku i doręczenie wyroku wraz z uzasadnieniem) </a:t>
            </a:r>
            <a:r>
              <a:rPr lang="pl-PL" sz="1900" dirty="0"/>
              <a:t>i podlega </a:t>
            </a:r>
            <a:r>
              <a:rPr lang="pl-PL" sz="1900" dirty="0" smtClean="0"/>
              <a:t>rozpoznaniu</a:t>
            </a:r>
            <a:r>
              <a:rPr lang="pl-PL" sz="1900" b="1" dirty="0" smtClean="0"/>
              <a:t>. </a:t>
            </a:r>
            <a:r>
              <a:rPr lang="pl-PL" sz="1900" dirty="0" smtClean="0"/>
              <a:t>Sąd zatem sporządza uzasadnienie i doręcza je. Osoba, która wniosła taka apelację, możne ją </a:t>
            </a:r>
            <a:r>
              <a:rPr lang="pl-PL" sz="1900" b="1" dirty="0"/>
              <a:t>uzupełnić w terminie określonym w </a:t>
            </a:r>
            <a:r>
              <a:rPr lang="pl-PL" sz="1900" b="1" dirty="0" smtClean="0"/>
              <a:t>art. 445 § 1 </a:t>
            </a:r>
            <a:r>
              <a:rPr lang="pl-PL" sz="1900" dirty="0" smtClean="0"/>
              <a:t>(czyli 14 dni od doręczenia wyroku wraz z uzasadnieniem)</a:t>
            </a:r>
          </a:p>
          <a:p>
            <a:pPr>
              <a:buFont typeface="Wingdings" panose="05000000000000000000" pitchFamily="2" charset="2"/>
              <a:buChar char="Ø"/>
            </a:pPr>
            <a:r>
              <a:rPr lang="pl-PL" sz="1900" dirty="0" smtClean="0"/>
              <a:t>Poza wskazanym wyjątkiem, strona której doręczono wyrok wraz z uzasadnieniem, może wnieść apelację w terminie </a:t>
            </a:r>
            <a:r>
              <a:rPr lang="pl-PL" sz="1900" b="1" dirty="0" smtClean="0"/>
              <a:t>14 dni od daty jego doręczenia</a:t>
            </a:r>
          </a:p>
          <a:p>
            <a:pPr>
              <a:buFont typeface="Wingdings" panose="05000000000000000000" pitchFamily="2" charset="2"/>
              <a:buChar char="Ø"/>
            </a:pPr>
            <a:r>
              <a:rPr lang="pl-PL" sz="1900" dirty="0" smtClean="0"/>
              <a:t>Apelację wnosi </a:t>
            </a:r>
            <a:r>
              <a:rPr lang="pl-PL" sz="1900" dirty="0"/>
              <a:t>się na piśmie do sądu, który wydał zaskarżone orzeczenie </a:t>
            </a:r>
            <a:r>
              <a:rPr lang="pl-PL" sz="1900" dirty="0" smtClean="0"/>
              <a:t>(art</a:t>
            </a:r>
            <a:r>
              <a:rPr lang="pl-PL" sz="1900" dirty="0"/>
              <a:t>. </a:t>
            </a:r>
            <a:r>
              <a:rPr lang="pl-PL" sz="1900" dirty="0" smtClean="0"/>
              <a:t>428 </a:t>
            </a:r>
            <a:r>
              <a:rPr lang="pl-PL" sz="1900" dirty="0"/>
              <a:t>§ </a:t>
            </a:r>
            <a:r>
              <a:rPr lang="pl-PL" sz="1900" dirty="0" smtClean="0"/>
              <a:t>1)</a:t>
            </a:r>
          </a:p>
          <a:p>
            <a:pPr marL="0" indent="0">
              <a:buNone/>
            </a:pPr>
            <a:endParaRPr lang="pl-PL" sz="1900" dirty="0" smtClean="0"/>
          </a:p>
          <a:p>
            <a:pPr marL="292608" lvl="1" indent="0">
              <a:buNone/>
            </a:pPr>
            <a:r>
              <a:rPr lang="pl-PL" sz="1900" b="1" dirty="0" smtClean="0"/>
              <a:t>odmienności w postępowaniu przyspieszonym </a:t>
            </a:r>
            <a:r>
              <a:rPr lang="pl-PL" sz="1900" b="1" dirty="0"/>
              <a:t>- </a:t>
            </a:r>
            <a:r>
              <a:rPr lang="pl-PL" sz="1900" b="1" dirty="0" smtClean="0"/>
              <a:t>art</a:t>
            </a:r>
            <a:r>
              <a:rPr lang="pl-PL" sz="1900" b="1" dirty="0"/>
              <a:t>. </a:t>
            </a:r>
            <a:r>
              <a:rPr lang="pl-PL" sz="1900" b="1" dirty="0" smtClean="0"/>
              <a:t>517h</a:t>
            </a:r>
          </a:p>
          <a:p>
            <a:pPr lvl="1">
              <a:buFont typeface="Arial" panose="020B0604020202020204" pitchFamily="34" charset="0"/>
              <a:buChar char="•"/>
            </a:pPr>
            <a:r>
              <a:rPr lang="pl-PL" dirty="0" smtClean="0"/>
              <a:t>Wniosek </a:t>
            </a:r>
            <a:r>
              <a:rPr lang="pl-PL" dirty="0"/>
              <a:t>o sporządzenie na piśmie i doręczenie uzasadnienia wyroku może być zgłoszony ustnie do protokołu rozprawy lub posiedzenia albo złożony na piśmie w terminie zawitym 3 dni od daty doręczenia </a:t>
            </a:r>
            <a:r>
              <a:rPr lang="pl-PL" dirty="0" smtClean="0"/>
              <a:t>wyroku</a:t>
            </a:r>
          </a:p>
          <a:p>
            <a:pPr lvl="1">
              <a:buFont typeface="Arial" panose="020B0604020202020204" pitchFamily="34" charset="0"/>
              <a:buChar char="•"/>
            </a:pPr>
            <a:r>
              <a:rPr lang="pl-PL" sz="1500" dirty="0" smtClean="0"/>
              <a:t>Sąd </a:t>
            </a:r>
            <a:r>
              <a:rPr lang="pl-PL" sz="1500" dirty="0"/>
              <a:t>sporządza uzasadnienie wyroku w terminie 3 dni od daty złożenia wniosku o sporządzenie </a:t>
            </a:r>
            <a:r>
              <a:rPr lang="pl-PL" sz="1500" dirty="0" smtClean="0"/>
              <a:t>uzasadnienia</a:t>
            </a:r>
            <a:endParaRPr lang="pl-PL" sz="1500" dirty="0"/>
          </a:p>
          <a:p>
            <a:pPr lvl="1">
              <a:buFont typeface="Arial" panose="020B0604020202020204" pitchFamily="34" charset="0"/>
              <a:buChar char="•"/>
            </a:pPr>
            <a:r>
              <a:rPr lang="pl-PL" sz="1500" dirty="0" smtClean="0"/>
              <a:t>Termin </a:t>
            </a:r>
            <a:r>
              <a:rPr lang="pl-PL" sz="1500" dirty="0"/>
              <a:t>do wniesienia apelacji wynosi 7 dni i biegnie dla każdego uprawnionego od daty doręczenia mu wyroku z uzasadnieniem.</a:t>
            </a:r>
          </a:p>
          <a:p>
            <a:pPr>
              <a:buFont typeface="Wingdings" panose="05000000000000000000" pitchFamily="2" charset="2"/>
              <a:buChar char="ü"/>
            </a:pPr>
            <a:endParaRPr lang="pl-PL" sz="1600" dirty="0"/>
          </a:p>
          <a:p>
            <a:pPr marL="0" indent="0">
              <a:buNone/>
            </a:pPr>
            <a:endParaRPr lang="pl-PL" sz="1500" dirty="0"/>
          </a:p>
        </p:txBody>
      </p:sp>
      <p:sp>
        <p:nvSpPr>
          <p:cNvPr id="4" name="Prostokąt 3"/>
          <p:cNvSpPr/>
          <p:nvPr/>
        </p:nvSpPr>
        <p:spPr>
          <a:xfrm>
            <a:off x="5860" y="1042756"/>
            <a:ext cx="410690" cy="923330"/>
          </a:xfrm>
          <a:prstGeom prst="rect">
            <a:avLst/>
          </a:prstGeom>
          <a:noFill/>
        </p:spPr>
        <p:txBody>
          <a:bodyPr wrap="none" lIns="91440" tIns="45720" rIns="91440" bIns="45720">
            <a:spAutoFit/>
          </a:bodyPr>
          <a:lstStyle/>
          <a:p>
            <a:pPr algn="ctr"/>
            <a:r>
              <a:rPr lang="pl-PL" sz="5400" b="1" dirty="0">
                <a:ln w="22225">
                  <a:solidFill>
                    <a:schemeClr val="accent2"/>
                  </a:solidFill>
                  <a:prstDash val="solid"/>
                </a:ln>
                <a:solidFill>
                  <a:schemeClr val="accent2">
                    <a:lumMod val="40000"/>
                    <a:lumOff val="60000"/>
                  </a:schemeClr>
                </a:solidFill>
              </a:rPr>
              <a:t>!</a:t>
            </a:r>
            <a:endParaRPr lang="pl-PL"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7298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45640" y="1272033"/>
            <a:ext cx="7758807" cy="530223"/>
          </a:xfrm>
        </p:spPr>
        <p:txBody>
          <a:bodyPr>
            <a:normAutofit fontScale="90000"/>
          </a:bodyPr>
          <a:lstStyle/>
          <a:p>
            <a:r>
              <a:rPr lang="pl-PL" dirty="0" smtClean="0"/>
              <a:t>Cofnięcie środka odwoławczego – uwagi ogólne</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00732538"/>
              </p:ext>
            </p:extLst>
          </p:nvPr>
        </p:nvGraphicFramePr>
        <p:xfrm>
          <a:off x="96012" y="3223260"/>
          <a:ext cx="8805672" cy="2715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68580" y="1988821"/>
            <a:ext cx="8929116" cy="1338828"/>
          </a:xfrm>
          <a:prstGeom prst="rect">
            <a:avLst/>
          </a:prstGeom>
          <a:noFill/>
        </p:spPr>
        <p:txBody>
          <a:bodyPr wrap="square" rtlCol="0">
            <a:spAutoFit/>
          </a:bodyPr>
          <a:lstStyle/>
          <a:p>
            <a:r>
              <a:rPr lang="pl-PL" sz="1350" b="1" dirty="0"/>
              <a:t>a</a:t>
            </a:r>
            <a:r>
              <a:rPr lang="pl-PL" sz="1350" b="1" dirty="0" smtClean="0"/>
              <a:t>rt</a:t>
            </a:r>
            <a:r>
              <a:rPr lang="pl-PL" sz="1350" b="1" dirty="0"/>
              <a:t>. 431 </a:t>
            </a:r>
          </a:p>
          <a:p>
            <a:r>
              <a:rPr lang="pl-PL" sz="1350" dirty="0"/>
              <a:t>§ 1. Środek odwoławczy można cofnąć.</a:t>
            </a:r>
          </a:p>
          <a:p>
            <a:r>
              <a:rPr lang="pl-PL" sz="1350" dirty="0"/>
              <a:t>§ 2. Oskarżony może cofnąć wniesiony na jego korzyść środek odwoławczy, chyba że wniósł go oskarżyciel publiczny lub zachodzi wypadek przewidziany w art. 79.</a:t>
            </a:r>
          </a:p>
          <a:p>
            <a:r>
              <a:rPr lang="pl-PL" sz="1350" dirty="0"/>
              <a:t>§ 3. Środka odwoławczego wniesionego na korzyść oskarżonego nie można bez jego zgody cofnąć.</a:t>
            </a:r>
          </a:p>
          <a:p>
            <a:endParaRPr lang="pl-PL" sz="1350" dirty="0"/>
          </a:p>
        </p:txBody>
      </p:sp>
    </p:spTree>
    <p:extLst>
      <p:ext uri="{BB962C8B-B14F-4D97-AF65-F5344CB8AC3E}">
        <p14:creationId xmlns:p14="http://schemas.microsoft.com/office/powerpoint/2010/main" val="2234175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Cofnięcie środka odwoławczego</a:t>
            </a:r>
            <a:endParaRPr lang="pl-PL" dirty="0"/>
          </a:p>
        </p:txBody>
      </p:sp>
      <p:sp>
        <p:nvSpPr>
          <p:cNvPr id="3" name="Symbol zastępczy zawartości 2"/>
          <p:cNvSpPr>
            <a:spLocks noGrp="1"/>
          </p:cNvSpPr>
          <p:nvPr>
            <p:ph idx="1"/>
          </p:nvPr>
        </p:nvSpPr>
        <p:spPr>
          <a:xfrm>
            <a:off x="179512" y="1845734"/>
            <a:ext cx="8784975" cy="4463586"/>
          </a:xfrm>
        </p:spPr>
        <p:txBody>
          <a:bodyPr>
            <a:normAutofit/>
          </a:bodyPr>
          <a:lstStyle/>
          <a:p>
            <a:r>
              <a:rPr lang="pl-PL" b="1" dirty="0" smtClean="0"/>
              <a:t>Art. 431 i 432 k.p.k.</a:t>
            </a:r>
          </a:p>
          <a:p>
            <a:r>
              <a:rPr lang="pl-PL" dirty="0"/>
              <a:t>Z treści art. 431 wynika, że:</a:t>
            </a:r>
          </a:p>
          <a:p>
            <a:pPr marL="457200" indent="-457200">
              <a:buFont typeface="+mj-lt"/>
              <a:buAutoNum type="arabicParenR"/>
            </a:pPr>
            <a:r>
              <a:rPr lang="pl-PL" dirty="0" smtClean="0"/>
              <a:t>środek </a:t>
            </a:r>
            <a:r>
              <a:rPr lang="pl-PL" dirty="0"/>
              <a:t>wniesiony </a:t>
            </a:r>
            <a:r>
              <a:rPr lang="pl-PL" b="1" dirty="0">
                <a:solidFill>
                  <a:srgbClr val="0070C0"/>
                </a:solidFill>
              </a:rPr>
              <a:t>na niekorzyść </a:t>
            </a:r>
            <a:r>
              <a:rPr lang="pl-PL" b="1" dirty="0"/>
              <a:t>oskarżonego może być cofnięty zawsze </a:t>
            </a:r>
            <a:r>
              <a:rPr lang="pl-PL" dirty="0"/>
              <a:t>(§ 1);</a:t>
            </a:r>
          </a:p>
          <a:p>
            <a:pPr marL="457200" indent="-457200">
              <a:buFont typeface="+mj-lt"/>
              <a:buAutoNum type="arabicParenR"/>
            </a:pPr>
            <a:r>
              <a:rPr lang="pl-PL" dirty="0" smtClean="0"/>
              <a:t>środek </a:t>
            </a:r>
            <a:r>
              <a:rPr lang="pl-PL" dirty="0"/>
              <a:t>odwoławczy </a:t>
            </a:r>
            <a:r>
              <a:rPr lang="pl-PL" b="1" dirty="0">
                <a:solidFill>
                  <a:srgbClr val="00B050"/>
                </a:solidFill>
              </a:rPr>
              <a:t>wniesiony samodzielnie przez oskarżonego </a:t>
            </a:r>
            <a:r>
              <a:rPr lang="pl-PL" dirty="0"/>
              <a:t>może być przez niego </a:t>
            </a:r>
            <a:r>
              <a:rPr lang="pl-PL" b="1" dirty="0"/>
              <a:t>zawsze wycofany </a:t>
            </a:r>
            <a:r>
              <a:rPr lang="pl-PL" dirty="0"/>
              <a:t>(§ 1);</a:t>
            </a:r>
          </a:p>
          <a:p>
            <a:pPr marL="457200" indent="-457200">
              <a:buFont typeface="+mj-lt"/>
              <a:buAutoNum type="arabicParenR"/>
            </a:pPr>
            <a:r>
              <a:rPr lang="pl-PL" dirty="0" smtClean="0"/>
              <a:t>środek </a:t>
            </a:r>
            <a:r>
              <a:rPr lang="pl-PL" dirty="0"/>
              <a:t>wniesiony </a:t>
            </a:r>
            <a:r>
              <a:rPr lang="pl-PL" b="1" dirty="0">
                <a:solidFill>
                  <a:srgbClr val="0070C0"/>
                </a:solidFill>
              </a:rPr>
              <a:t>na korzyść </a:t>
            </a:r>
            <a:r>
              <a:rPr lang="pl-PL" dirty="0"/>
              <a:t>oskarżonego </a:t>
            </a:r>
            <a:r>
              <a:rPr lang="pl-PL" b="1" dirty="0">
                <a:solidFill>
                  <a:srgbClr val="00B050"/>
                </a:solidFill>
              </a:rPr>
              <a:t>przez inny uprawniony do tego podmiot </a:t>
            </a:r>
            <a:r>
              <a:rPr lang="pl-PL" b="1" dirty="0"/>
              <a:t>może wycofać sam oskarżony</a:t>
            </a:r>
            <a:r>
              <a:rPr lang="pl-PL" dirty="0"/>
              <a:t>, </a:t>
            </a:r>
            <a:r>
              <a:rPr lang="pl-PL" dirty="0">
                <a:solidFill>
                  <a:schemeClr val="tx1"/>
                </a:solidFill>
              </a:rPr>
              <a:t>chyba że jest to środek wniesiony przez </a:t>
            </a:r>
            <a:r>
              <a:rPr lang="pl-PL" b="1" u="sng" dirty="0">
                <a:solidFill>
                  <a:srgbClr val="7030A0"/>
                </a:solidFill>
              </a:rPr>
              <a:t>oskarżyciela publicznego lub przez obrońcę obowiązkowego w wypadku określonym w art. </a:t>
            </a:r>
            <a:r>
              <a:rPr lang="pl-PL" b="1" u="sng" dirty="0" smtClean="0">
                <a:solidFill>
                  <a:srgbClr val="7030A0"/>
                </a:solidFill>
              </a:rPr>
              <a:t>79 k.p.k.</a:t>
            </a:r>
            <a:r>
              <a:rPr lang="pl-PL" dirty="0" smtClean="0"/>
              <a:t>;</a:t>
            </a:r>
            <a:endParaRPr lang="pl-PL" dirty="0"/>
          </a:p>
          <a:p>
            <a:pPr marL="457200" indent="-457200">
              <a:buFont typeface="+mj-lt"/>
              <a:buAutoNum type="arabicParenR"/>
            </a:pPr>
            <a:r>
              <a:rPr lang="pl-PL" b="1" dirty="0" smtClean="0">
                <a:solidFill>
                  <a:srgbClr val="00B050"/>
                </a:solidFill>
              </a:rPr>
              <a:t>podmiot </a:t>
            </a:r>
            <a:r>
              <a:rPr lang="pl-PL" b="1" dirty="0">
                <a:solidFill>
                  <a:srgbClr val="00B050"/>
                </a:solidFill>
              </a:rPr>
              <a:t>inny niż oskarżony </a:t>
            </a:r>
            <a:r>
              <a:rPr lang="pl-PL" dirty="0"/>
              <a:t>może wycofać swój środek odwoławczy wniesiony </a:t>
            </a:r>
            <a:r>
              <a:rPr lang="pl-PL" b="1" dirty="0">
                <a:solidFill>
                  <a:srgbClr val="0070C0"/>
                </a:solidFill>
              </a:rPr>
              <a:t>na korzyść</a:t>
            </a:r>
            <a:r>
              <a:rPr lang="pl-PL" b="1" dirty="0"/>
              <a:t> oskarżonego tylko za jego zgodą </a:t>
            </a:r>
            <a:r>
              <a:rPr lang="pl-PL" dirty="0"/>
              <a:t>(§ </a:t>
            </a:r>
            <a:r>
              <a:rPr lang="pl-PL" dirty="0" smtClean="0"/>
              <a:t>3)</a:t>
            </a:r>
          </a:p>
        </p:txBody>
      </p:sp>
    </p:spTree>
    <p:extLst>
      <p:ext uri="{BB962C8B-B14F-4D97-AF65-F5344CB8AC3E}">
        <p14:creationId xmlns:p14="http://schemas.microsoft.com/office/powerpoint/2010/main" val="402103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202372" y="5805264"/>
            <a:ext cx="8330068" cy="5040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sp>
        <p:nvSpPr>
          <p:cNvPr id="2" name="Tytuł 1"/>
          <p:cNvSpPr>
            <a:spLocks noGrp="1"/>
          </p:cNvSpPr>
          <p:nvPr>
            <p:ph type="title"/>
          </p:nvPr>
        </p:nvSpPr>
        <p:spPr>
          <a:xfrm>
            <a:off x="822960" y="286605"/>
            <a:ext cx="7543800" cy="982156"/>
          </a:xfrm>
        </p:spPr>
        <p:txBody>
          <a:bodyPr>
            <a:normAutofit/>
          </a:bodyPr>
          <a:lstStyle/>
          <a:p>
            <a:r>
              <a:rPr lang="pl-PL" dirty="0" smtClean="0"/>
              <a:t>Cofnięcie środka odwoławczego</a:t>
            </a:r>
            <a:endParaRPr lang="pl-PL" dirty="0"/>
          </a:p>
        </p:txBody>
      </p:sp>
      <p:sp>
        <p:nvSpPr>
          <p:cNvPr id="3" name="Symbol zastępczy zawartości 2"/>
          <p:cNvSpPr>
            <a:spLocks noGrp="1"/>
          </p:cNvSpPr>
          <p:nvPr>
            <p:ph idx="1"/>
          </p:nvPr>
        </p:nvSpPr>
        <p:spPr>
          <a:xfrm>
            <a:off x="202372" y="1484784"/>
            <a:ext cx="8784975" cy="4824536"/>
          </a:xfrm>
        </p:spPr>
        <p:txBody>
          <a:bodyPr>
            <a:normAutofit fontScale="85000" lnSpcReduction="10000"/>
          </a:bodyPr>
          <a:lstStyle/>
          <a:p>
            <a:r>
              <a:rPr lang="pl-PL" dirty="0" smtClean="0">
                <a:solidFill>
                  <a:schemeClr val="tx1"/>
                </a:solidFill>
              </a:rPr>
              <a:t>Możliwe jest zasadniczo cofnięcie, </a:t>
            </a:r>
            <a:r>
              <a:rPr lang="pl-PL" dirty="0">
                <a:solidFill>
                  <a:schemeClr val="tx1"/>
                </a:solidFill>
              </a:rPr>
              <a:t>zawsze i tylko,</a:t>
            </a:r>
            <a:r>
              <a:rPr lang="pl-PL" b="1" dirty="0">
                <a:solidFill>
                  <a:schemeClr val="tx1"/>
                </a:solidFill>
              </a:rPr>
              <a:t> całego środka </a:t>
            </a:r>
            <a:r>
              <a:rPr lang="pl-PL" b="1" dirty="0" smtClean="0">
                <a:solidFill>
                  <a:schemeClr val="tx1"/>
                </a:solidFill>
              </a:rPr>
              <a:t>odwoławczego</a:t>
            </a:r>
            <a:endParaRPr lang="pl-PL" dirty="0">
              <a:solidFill>
                <a:schemeClr val="tx1"/>
              </a:solidFill>
            </a:endParaRPr>
          </a:p>
          <a:p>
            <a:pPr lvl="1">
              <a:buFont typeface="Wingdings" panose="05000000000000000000" pitchFamily="2" charset="2"/>
              <a:buChar char="§"/>
            </a:pPr>
            <a:r>
              <a:rPr lang="pl-PL" sz="2000" dirty="0">
                <a:solidFill>
                  <a:schemeClr val="tx1"/>
                </a:solidFill>
              </a:rPr>
              <a:t>Jednakże już w procesie wielopodmiotowym, w przypadku wielości oskarżonych, możliwe jest po stronie czynnej wystąpienie ze środkiem zaskarżenia zarówno jednostkowo wobec każdego z oskarżonych (skazanych nieprawomocnie), jak i połączenie tych środków w jednym piśmie procesowym. W</a:t>
            </a:r>
            <a:r>
              <a:rPr lang="pl-PL" sz="2000" dirty="0" smtClean="0">
                <a:solidFill>
                  <a:schemeClr val="tx1"/>
                </a:solidFill>
              </a:rPr>
              <a:t> </a:t>
            </a:r>
            <a:r>
              <a:rPr lang="pl-PL" sz="2000" dirty="0">
                <a:solidFill>
                  <a:schemeClr val="tx1"/>
                </a:solidFill>
              </a:rPr>
              <a:t>razie takiego połączenia możliwe </a:t>
            </a:r>
            <a:r>
              <a:rPr lang="pl-PL" sz="2000" dirty="0" smtClean="0">
                <a:solidFill>
                  <a:schemeClr val="tx1"/>
                </a:solidFill>
              </a:rPr>
              <a:t>są </a:t>
            </a:r>
            <a:r>
              <a:rPr lang="pl-PL" sz="2000" b="1" dirty="0">
                <a:solidFill>
                  <a:schemeClr val="tx1"/>
                </a:solidFill>
              </a:rPr>
              <a:t>jednostkowe cofania poszczególnych środków zawartych w tym </a:t>
            </a:r>
            <a:r>
              <a:rPr lang="pl-PL" sz="2000" b="1" dirty="0" smtClean="0">
                <a:solidFill>
                  <a:schemeClr val="tx1"/>
                </a:solidFill>
              </a:rPr>
              <a:t>piśmie co do części oskarżonych</a:t>
            </a:r>
            <a:r>
              <a:rPr lang="pl-PL" sz="2000" dirty="0" smtClean="0">
                <a:solidFill>
                  <a:schemeClr val="tx1"/>
                </a:solidFill>
              </a:rPr>
              <a:t>, </a:t>
            </a:r>
            <a:r>
              <a:rPr lang="pl-PL" sz="2000" dirty="0">
                <a:solidFill>
                  <a:schemeClr val="tx1"/>
                </a:solidFill>
              </a:rPr>
              <a:t>w zależności od kierunku środka, za zgodą lub bez zgody oskarżonego</a:t>
            </a:r>
            <a:r>
              <a:rPr lang="pl-PL" sz="2000" dirty="0" smtClean="0">
                <a:solidFill>
                  <a:schemeClr val="tx1"/>
                </a:solidFill>
              </a:rPr>
              <a:t>.</a:t>
            </a:r>
          </a:p>
          <a:p>
            <a:pPr lvl="1">
              <a:buFont typeface="Wingdings" panose="05000000000000000000" pitchFamily="2" charset="2"/>
              <a:buChar char="§"/>
            </a:pPr>
            <a:r>
              <a:rPr lang="pl-PL" sz="2000" dirty="0">
                <a:solidFill>
                  <a:schemeClr val="tx1"/>
                </a:solidFill>
              </a:rPr>
              <a:t>To samo należy odnieść do środka samego oskarżonego lub jego obrońcy, gdy dotyczy on odwołania się od wyroku skazującego za kilka lub więcej, niezależnie przypisanych, czynów, a więc środka przedmiotowo złożonego, z wolą następnie </a:t>
            </a:r>
            <a:r>
              <a:rPr lang="pl-PL" sz="2000" b="1" dirty="0">
                <a:solidFill>
                  <a:schemeClr val="tx1"/>
                </a:solidFill>
              </a:rPr>
              <a:t>cofnięcia go w odniesieniu do niektórych tylko </a:t>
            </a:r>
            <a:r>
              <a:rPr lang="pl-PL" sz="2000" b="1" dirty="0" err="1">
                <a:solidFill>
                  <a:schemeClr val="tx1"/>
                </a:solidFill>
              </a:rPr>
              <a:t>skazań</a:t>
            </a:r>
            <a:r>
              <a:rPr lang="pl-PL" sz="2000" dirty="0">
                <a:solidFill>
                  <a:schemeClr val="tx1"/>
                </a:solidFill>
              </a:rPr>
              <a:t>. </a:t>
            </a:r>
            <a:endParaRPr lang="pl-PL" sz="2000" dirty="0" smtClean="0">
              <a:solidFill>
                <a:schemeClr val="tx1"/>
              </a:solidFill>
            </a:endParaRPr>
          </a:p>
          <a:p>
            <a:pPr marL="201168" lvl="1" indent="0">
              <a:buNone/>
            </a:pPr>
            <a:r>
              <a:rPr lang="pl-PL" sz="2000" dirty="0">
                <a:solidFill>
                  <a:schemeClr val="tx1"/>
                </a:solidFill>
              </a:rPr>
              <a:t>Cofnięcie środka odwoławczego jest </a:t>
            </a:r>
            <a:r>
              <a:rPr lang="pl-PL" sz="2000" b="1" dirty="0">
                <a:solidFill>
                  <a:schemeClr val="tx1"/>
                </a:solidFill>
              </a:rPr>
              <a:t>skuteczne dopiero z chwilą wydania przez sąd odwoławczy postanowienia o pozostawieniu środka bez rozpoznania</a:t>
            </a:r>
            <a:r>
              <a:rPr lang="pl-PL" sz="2000" dirty="0">
                <a:solidFill>
                  <a:schemeClr val="tx1"/>
                </a:solidFill>
              </a:rPr>
              <a:t>; decyzja w tym przedmiocie należy wyłącznie do sądu </a:t>
            </a:r>
            <a:r>
              <a:rPr lang="pl-PL" sz="2000" dirty="0" smtClean="0">
                <a:solidFill>
                  <a:schemeClr val="tx1"/>
                </a:solidFill>
              </a:rPr>
              <a:t>odwoławczego </a:t>
            </a:r>
            <a:r>
              <a:rPr lang="pl-PL" sz="2000" dirty="0">
                <a:solidFill>
                  <a:schemeClr val="tx1"/>
                </a:solidFill>
              </a:rPr>
              <a:t>i </a:t>
            </a:r>
            <a:r>
              <a:rPr lang="pl-PL" sz="2000" dirty="0" smtClean="0">
                <a:solidFill>
                  <a:schemeClr val="tx1"/>
                </a:solidFill>
              </a:rPr>
              <a:t>nie </a:t>
            </a:r>
            <a:r>
              <a:rPr lang="pl-PL" sz="2000" dirty="0">
                <a:solidFill>
                  <a:schemeClr val="tx1"/>
                </a:solidFill>
              </a:rPr>
              <a:t>służy na nią zażalenie. </a:t>
            </a:r>
            <a:endParaRPr lang="pl-PL" sz="2000" dirty="0" smtClean="0">
              <a:solidFill>
                <a:schemeClr val="tx1"/>
              </a:solidFill>
            </a:endParaRPr>
          </a:p>
          <a:p>
            <a:pPr marL="201168" lvl="1" indent="0">
              <a:buNone/>
            </a:pPr>
            <a:r>
              <a:rPr lang="pl-PL" sz="2000" dirty="0" smtClean="0">
                <a:solidFill>
                  <a:schemeClr val="tx1"/>
                </a:solidFill>
              </a:rPr>
              <a:t>Postanowienie </a:t>
            </a:r>
            <a:r>
              <a:rPr lang="pl-PL" sz="2000" dirty="0">
                <a:solidFill>
                  <a:schemeClr val="tx1"/>
                </a:solidFill>
              </a:rPr>
              <a:t>to może być wydane dopiero po ustaleniu, że cofnięcie nastąpiło z zachowaniem wymogów art. 431 oraz że nie zachodzą okoliczności wskazane w art. 439 i 440, uwzględniane z urzędu. Jeżeli owe okoliczności zachodzą, sąd powinien podjąć decyzję o rozpoznaniu środka mimo jego cofnięcia, wskazując, który z przepisów przywołanych w art. 432 wchodzi in concreto </a:t>
            </a:r>
            <a:r>
              <a:rPr lang="pl-PL" sz="2000" dirty="0" smtClean="0">
                <a:solidFill>
                  <a:schemeClr val="tx1"/>
                </a:solidFill>
              </a:rPr>
              <a:t>w rachubę</a:t>
            </a:r>
          </a:p>
          <a:p>
            <a:pPr marL="201168" lvl="1" indent="0">
              <a:buNone/>
            </a:pPr>
            <a:r>
              <a:rPr lang="pl-PL" sz="2000" b="1" dirty="0" smtClean="0">
                <a:solidFill>
                  <a:srgbClr val="00B050"/>
                </a:solidFill>
              </a:rPr>
              <a:t>dopiero </a:t>
            </a:r>
            <a:r>
              <a:rPr lang="pl-PL" sz="2000" b="1" dirty="0">
                <a:solidFill>
                  <a:srgbClr val="00B050"/>
                </a:solidFill>
              </a:rPr>
              <a:t>wydanie </a:t>
            </a:r>
            <a:r>
              <a:rPr lang="pl-PL" sz="2000" b="1" dirty="0" smtClean="0">
                <a:solidFill>
                  <a:srgbClr val="00B050"/>
                </a:solidFill>
              </a:rPr>
              <a:t>przez </a:t>
            </a:r>
            <a:r>
              <a:rPr lang="pl-PL" sz="2000" b="1" dirty="0">
                <a:solidFill>
                  <a:srgbClr val="00B050"/>
                </a:solidFill>
              </a:rPr>
              <a:t>sąd postanowienia o pozostawieniu środka odwoławczego bez rozpoznania, w razie jego cofnięcia, decyduje o formalnej prawomocności </a:t>
            </a:r>
            <a:r>
              <a:rPr lang="pl-PL" sz="2000" b="1" dirty="0" smtClean="0">
                <a:solidFill>
                  <a:srgbClr val="00B050"/>
                </a:solidFill>
              </a:rPr>
              <a:t>orzeczenia</a:t>
            </a:r>
          </a:p>
        </p:txBody>
      </p:sp>
    </p:spTree>
    <p:extLst>
      <p:ext uri="{BB962C8B-B14F-4D97-AF65-F5344CB8AC3E}">
        <p14:creationId xmlns:p14="http://schemas.microsoft.com/office/powerpoint/2010/main" val="3564038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755576" y="4725144"/>
            <a:ext cx="7948299" cy="158417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sp>
        <p:nvSpPr>
          <p:cNvPr id="2" name="Tytuł 1"/>
          <p:cNvSpPr>
            <a:spLocks noGrp="1"/>
          </p:cNvSpPr>
          <p:nvPr>
            <p:ph type="title"/>
          </p:nvPr>
        </p:nvSpPr>
        <p:spPr>
          <a:xfrm>
            <a:off x="275394" y="980728"/>
            <a:ext cx="8428481" cy="530223"/>
          </a:xfrm>
        </p:spPr>
        <p:txBody>
          <a:bodyPr>
            <a:normAutofit fontScale="90000"/>
          </a:bodyPr>
          <a:lstStyle/>
          <a:p>
            <a:r>
              <a:rPr lang="pl-PL" dirty="0" smtClean="0"/>
              <a:t>Wymogi formalne środków odwoławczych</a:t>
            </a:r>
            <a:endParaRPr lang="pl-PL" dirty="0"/>
          </a:p>
        </p:txBody>
      </p:sp>
      <p:sp>
        <p:nvSpPr>
          <p:cNvPr id="3" name="Symbol zastępczy zawartości 2"/>
          <p:cNvSpPr>
            <a:spLocks noGrp="1"/>
          </p:cNvSpPr>
          <p:nvPr>
            <p:ph idx="1"/>
          </p:nvPr>
        </p:nvSpPr>
        <p:spPr>
          <a:xfrm>
            <a:off x="275394" y="1844824"/>
            <a:ext cx="8420549" cy="4896544"/>
          </a:xfrm>
        </p:spPr>
        <p:txBody>
          <a:bodyPr>
            <a:normAutofit fontScale="85000" lnSpcReduction="20000"/>
          </a:bodyPr>
          <a:lstStyle/>
          <a:p>
            <a:r>
              <a:rPr lang="pl-PL" b="1" dirty="0" smtClean="0"/>
              <a:t>art. 428 </a:t>
            </a:r>
            <a:r>
              <a:rPr lang="pl-PL" dirty="0" smtClean="0"/>
              <a:t>– środek odwoławczy wnosi się na piśmie do sądu, który wydał zaskarżone orzeczenie</a:t>
            </a:r>
          </a:p>
          <a:p>
            <a:r>
              <a:rPr lang="pl-PL" b="1" dirty="0"/>
              <a:t>a</a:t>
            </a:r>
            <a:r>
              <a:rPr lang="pl-PL" b="1" dirty="0" smtClean="0"/>
              <a:t>rt. 119 </a:t>
            </a:r>
            <a:r>
              <a:rPr lang="pl-PL" dirty="0" smtClean="0"/>
              <a:t>+ przepisy szczególne </a:t>
            </a:r>
          </a:p>
          <a:p>
            <a:r>
              <a:rPr lang="pl-PL" b="1" dirty="0"/>
              <a:t>a</a:t>
            </a:r>
            <a:r>
              <a:rPr lang="pl-PL" b="1" dirty="0" smtClean="0"/>
              <a:t>rt. 427 </a:t>
            </a:r>
          </a:p>
          <a:p>
            <a:pPr lvl="1"/>
            <a:r>
              <a:rPr lang="pl-PL" dirty="0"/>
              <a:t>§ </a:t>
            </a:r>
            <a:r>
              <a:rPr lang="pl-PL" dirty="0" smtClean="0"/>
              <a:t>1. Odwołujący </a:t>
            </a:r>
            <a:r>
              <a:rPr lang="pl-PL" dirty="0"/>
              <a:t>się powinien </a:t>
            </a:r>
            <a:r>
              <a:rPr lang="pl-PL" b="1" dirty="0">
                <a:solidFill>
                  <a:srgbClr val="00B050"/>
                </a:solidFill>
              </a:rPr>
              <a:t>wskazać zaskarżone rozstrzygnięcie lub ustalenie, </a:t>
            </a:r>
            <a:r>
              <a:rPr lang="pl-PL" b="1" dirty="0" smtClean="0">
                <a:solidFill>
                  <a:srgbClr val="00B050"/>
                </a:solidFill>
              </a:rPr>
              <a:t>sformułować </a:t>
            </a:r>
            <a:r>
              <a:rPr lang="pl-PL" b="1" dirty="0">
                <a:solidFill>
                  <a:srgbClr val="00B050"/>
                </a:solidFill>
              </a:rPr>
              <a:t>zarzuty stawiane rozstrzygnięciu lub ustaleniu, a także podać, czego się </a:t>
            </a:r>
            <a:r>
              <a:rPr lang="pl-PL" b="1" dirty="0" smtClean="0">
                <a:solidFill>
                  <a:srgbClr val="00B050"/>
                </a:solidFill>
              </a:rPr>
              <a:t>domaga</a:t>
            </a:r>
            <a:r>
              <a:rPr lang="pl-PL" dirty="0"/>
              <a:t>.</a:t>
            </a:r>
          </a:p>
          <a:p>
            <a:pPr lvl="1"/>
            <a:r>
              <a:rPr lang="pl-PL" dirty="0"/>
              <a:t>§ 2. Jeżeli środek odwoławczy pochodzi od oskarżyciela publicznego, obrońcy lub </a:t>
            </a:r>
            <a:r>
              <a:rPr lang="pl-PL" dirty="0" smtClean="0"/>
              <a:t>pełnomocnika</a:t>
            </a:r>
            <a:r>
              <a:rPr lang="pl-PL" dirty="0"/>
              <a:t>, powinien ponadto zawierać </a:t>
            </a:r>
            <a:r>
              <a:rPr lang="pl-PL" b="1" dirty="0">
                <a:solidFill>
                  <a:srgbClr val="00B050"/>
                </a:solidFill>
              </a:rPr>
              <a:t>uzasadnienie</a:t>
            </a:r>
            <a:r>
              <a:rPr lang="pl-PL" dirty="0"/>
              <a:t>.</a:t>
            </a:r>
          </a:p>
          <a:p>
            <a:pPr lvl="1"/>
            <a:r>
              <a:rPr lang="pl-PL" dirty="0"/>
              <a:t>§ 3. Odwołujący się może również wskazać </a:t>
            </a:r>
            <a:r>
              <a:rPr lang="pl-PL" b="1" dirty="0">
                <a:solidFill>
                  <a:srgbClr val="00B050"/>
                </a:solidFill>
              </a:rPr>
              <a:t>nowe fakty lub dowody</a:t>
            </a:r>
            <a:r>
              <a:rPr lang="pl-PL" dirty="0"/>
              <a:t>, jeżeli nie mógł powołać </a:t>
            </a:r>
            <a:r>
              <a:rPr lang="pl-PL" dirty="0" smtClean="0"/>
              <a:t>ich </a:t>
            </a:r>
            <a:r>
              <a:rPr lang="pl-PL" dirty="0"/>
              <a:t>w postępowaniu przed sądem </a:t>
            </a:r>
            <a:r>
              <a:rPr lang="pl-PL" dirty="0" smtClean="0"/>
              <a:t>pierwszej </a:t>
            </a:r>
            <a:r>
              <a:rPr lang="pl-PL" dirty="0"/>
              <a:t>instancji</a:t>
            </a:r>
          </a:p>
          <a:p>
            <a:r>
              <a:rPr lang="pl-PL" dirty="0" smtClean="0"/>
              <a:t>Przymus adwokacko – radcowski </a:t>
            </a:r>
            <a:r>
              <a:rPr lang="pl-PL" dirty="0" smtClean="0">
                <a:sym typeface="Wingdings" panose="05000000000000000000" pitchFamily="2" charset="2"/>
              </a:rPr>
              <a:t> </a:t>
            </a:r>
            <a:r>
              <a:rPr lang="pl-PL" b="1" dirty="0" smtClean="0">
                <a:sym typeface="Wingdings" panose="05000000000000000000" pitchFamily="2" charset="2"/>
              </a:rPr>
              <a:t>apelacja od wyroku sądu okręgowego</a:t>
            </a:r>
            <a:r>
              <a:rPr lang="pl-PL" dirty="0" smtClean="0">
                <a:sym typeface="Wingdings" panose="05000000000000000000" pitchFamily="2" charset="2"/>
              </a:rPr>
              <a:t>, jeżeli nie pochodzi od prokuratora, powinna być podpisana przez adwokata lub radcę </a:t>
            </a:r>
            <a:r>
              <a:rPr lang="pl-PL" dirty="0" smtClean="0">
                <a:sym typeface="Wingdings" panose="05000000000000000000" pitchFamily="2" charset="2"/>
              </a:rPr>
              <a:t>prawnego (art. 446 k.p.k</a:t>
            </a:r>
            <a:r>
              <a:rPr lang="pl-PL" dirty="0" smtClean="0">
                <a:sym typeface="Wingdings" panose="05000000000000000000" pitchFamily="2" charset="2"/>
              </a:rPr>
              <a:t>.)</a:t>
            </a:r>
            <a:endParaRPr lang="pl-PL" dirty="0" smtClean="0">
              <a:sym typeface="Wingdings" panose="05000000000000000000" pitchFamily="2" charset="2"/>
            </a:endParaRPr>
          </a:p>
          <a:p>
            <a:endParaRPr lang="pl-PL" dirty="0" smtClean="0">
              <a:sym typeface="Wingdings" panose="05000000000000000000" pitchFamily="2" charset="2"/>
            </a:endParaRPr>
          </a:p>
          <a:p>
            <a:pPr marL="1916027" lvl="8" indent="-257175">
              <a:buFont typeface="+mj-lt"/>
              <a:buAutoNum type="arabicPeriod"/>
            </a:pPr>
            <a:r>
              <a:rPr lang="pl-PL" sz="2100" dirty="0" smtClean="0">
                <a:sym typeface="Wingdings" panose="05000000000000000000" pitchFamily="2" charset="2"/>
              </a:rPr>
              <a:t>Co skarżymy </a:t>
            </a:r>
          </a:p>
          <a:p>
            <a:pPr marL="1916027" lvl="8" indent="-257175">
              <a:buFont typeface="+mj-lt"/>
              <a:buAutoNum type="arabicPeriod"/>
            </a:pPr>
            <a:r>
              <a:rPr lang="pl-PL" sz="2100" dirty="0" smtClean="0">
                <a:sym typeface="Wingdings" panose="05000000000000000000" pitchFamily="2" charset="2"/>
              </a:rPr>
              <a:t>W jakim zakresie – w całości, w części czy też samo uzasadnienie</a:t>
            </a:r>
          </a:p>
          <a:p>
            <a:pPr marL="1916027" lvl="8" indent="-257175">
              <a:buFont typeface="+mj-lt"/>
              <a:buAutoNum type="arabicPeriod"/>
            </a:pPr>
            <a:r>
              <a:rPr lang="pl-PL" sz="2100" dirty="0" smtClean="0">
                <a:sym typeface="Wingdings" panose="05000000000000000000" pitchFamily="2" charset="2"/>
              </a:rPr>
              <a:t>Kierunek zaskarżenia - na korzyść czy niekorzyść oskarżonego </a:t>
            </a:r>
          </a:p>
          <a:p>
            <a:pPr marL="1916027" lvl="8" indent="-257175">
              <a:buFont typeface="+mj-lt"/>
              <a:buAutoNum type="arabicPeriod"/>
            </a:pPr>
            <a:r>
              <a:rPr lang="pl-PL" sz="2100" dirty="0" smtClean="0">
                <a:sym typeface="Wingdings" panose="05000000000000000000" pitchFamily="2" charset="2"/>
              </a:rPr>
              <a:t>Dlaczego coś skarżymy  sformułowanie zarzutów</a:t>
            </a:r>
          </a:p>
          <a:p>
            <a:pPr marL="1916027" lvl="8" indent="-257175">
              <a:buFont typeface="+mj-lt"/>
              <a:buAutoNum type="arabicPeriod"/>
            </a:pPr>
            <a:r>
              <a:rPr lang="pl-PL" sz="2100" dirty="0" smtClean="0">
                <a:sym typeface="Wingdings" panose="05000000000000000000" pitchFamily="2" charset="2"/>
              </a:rPr>
              <a:t>O co wnosimy  zob. rodzaje rozstrzygnięć sądu II instancji</a:t>
            </a:r>
            <a:endParaRPr lang="pl-PL" sz="2100" dirty="0"/>
          </a:p>
        </p:txBody>
      </p:sp>
    </p:spTree>
    <p:extLst>
      <p:ext uri="{BB962C8B-B14F-4D97-AF65-F5344CB8AC3E}">
        <p14:creationId xmlns:p14="http://schemas.microsoft.com/office/powerpoint/2010/main" val="1876938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8"/>
            <a:ext cx="7620000" cy="1440160"/>
          </a:xfrm>
        </p:spPr>
        <p:txBody>
          <a:bodyPr>
            <a:normAutofit lnSpcReduction="10000"/>
          </a:bodyPr>
          <a:lstStyle/>
          <a:p>
            <a:pPr marL="114300" indent="0" algn="ctr">
              <a:buNone/>
            </a:pPr>
            <a:r>
              <a:rPr lang="pl-PL" sz="1800" b="1" dirty="0" smtClean="0"/>
              <a:t>Apelacja - specyfika postępowania przed sądem II instancji</a:t>
            </a:r>
          </a:p>
          <a:p>
            <a:pPr marL="114300" indent="0">
              <a:buNone/>
            </a:pPr>
            <a:r>
              <a:rPr lang="pl-PL" sz="1800" dirty="0" smtClean="0"/>
              <a:t>Inaczej niż we wszystkich dotychczasowych stadiach, </a:t>
            </a:r>
            <a:r>
              <a:rPr lang="pl-PL" sz="1800" b="1" dirty="0" smtClean="0"/>
              <a:t>występują tu 4 fazy </a:t>
            </a:r>
            <a:r>
              <a:rPr lang="pl-PL" sz="1800" dirty="0" smtClean="0"/>
              <a:t>i co więcej – jedna z nich (czynności sądu I instancji) odbywa się przed innym organem niż 3 pozostałe (przygotowanie do rozprawy głównej, rozprawa odwoławcza, czynności końcowe)</a:t>
            </a:r>
            <a:endParaRPr lang="pl-PL" sz="1800" dirty="0"/>
          </a:p>
        </p:txBody>
      </p:sp>
      <p:graphicFrame>
        <p:nvGraphicFramePr>
          <p:cNvPr id="5" name="Diagram 4"/>
          <p:cNvGraphicFramePr/>
          <p:nvPr>
            <p:extLst>
              <p:ext uri="{D42A27DB-BD31-4B8C-83A1-F6EECF244321}">
                <p14:modId xmlns:p14="http://schemas.microsoft.com/office/powerpoint/2010/main" val="2105463040"/>
              </p:ext>
            </p:extLst>
          </p:nvPr>
        </p:nvGraphicFramePr>
        <p:xfrm>
          <a:off x="467544" y="980728"/>
          <a:ext cx="8643454" cy="3528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323528" y="4509120"/>
            <a:ext cx="993734" cy="523220"/>
          </a:xfrm>
          <a:prstGeom prst="rect">
            <a:avLst/>
          </a:prstGeom>
          <a:noFill/>
        </p:spPr>
        <p:txBody>
          <a:bodyPr wrap="none" rtlCol="0">
            <a:spAutoFit/>
          </a:bodyPr>
          <a:lstStyle/>
          <a:p>
            <a:r>
              <a:rPr lang="pl-PL" sz="1400" dirty="0" smtClean="0"/>
              <a:t>Wniesienie</a:t>
            </a:r>
          </a:p>
          <a:p>
            <a:r>
              <a:rPr lang="pl-PL" sz="1400" dirty="0" smtClean="0"/>
              <a:t>apelacji</a:t>
            </a:r>
            <a:endParaRPr lang="pl-PL" sz="1400" dirty="0"/>
          </a:p>
        </p:txBody>
      </p:sp>
      <p:sp>
        <p:nvSpPr>
          <p:cNvPr id="7" name="pole tekstowe 6"/>
          <p:cNvSpPr txBox="1"/>
          <p:nvPr/>
        </p:nvSpPr>
        <p:spPr>
          <a:xfrm>
            <a:off x="1547664" y="4509120"/>
            <a:ext cx="2182777" cy="523220"/>
          </a:xfrm>
          <a:prstGeom prst="rect">
            <a:avLst/>
          </a:prstGeom>
          <a:noFill/>
        </p:spPr>
        <p:txBody>
          <a:bodyPr wrap="none" rtlCol="0">
            <a:spAutoFit/>
          </a:bodyPr>
          <a:lstStyle/>
          <a:p>
            <a:r>
              <a:rPr lang="pl-PL" sz="1400" dirty="0" smtClean="0"/>
              <a:t>Przekazanie apelacji</a:t>
            </a:r>
          </a:p>
          <a:p>
            <a:r>
              <a:rPr lang="pl-PL" sz="1400" dirty="0"/>
              <a:t>z</a:t>
            </a:r>
            <a:r>
              <a:rPr lang="pl-PL" sz="1400" dirty="0" smtClean="0"/>
              <a:t> aktami do sądu II instancji</a:t>
            </a:r>
            <a:endParaRPr lang="pl-PL" sz="1400" dirty="0"/>
          </a:p>
        </p:txBody>
      </p:sp>
      <p:sp>
        <p:nvSpPr>
          <p:cNvPr id="8" name="pole tekstowe 7"/>
          <p:cNvSpPr txBox="1"/>
          <p:nvPr/>
        </p:nvSpPr>
        <p:spPr>
          <a:xfrm>
            <a:off x="3923928" y="4515513"/>
            <a:ext cx="1001428" cy="523220"/>
          </a:xfrm>
          <a:prstGeom prst="rect">
            <a:avLst/>
          </a:prstGeom>
          <a:noFill/>
        </p:spPr>
        <p:txBody>
          <a:bodyPr wrap="none" rtlCol="0">
            <a:spAutoFit/>
          </a:bodyPr>
          <a:lstStyle/>
          <a:p>
            <a:r>
              <a:rPr lang="pl-PL" sz="1400" dirty="0" smtClean="0"/>
              <a:t>Wywołanie</a:t>
            </a:r>
          </a:p>
          <a:p>
            <a:r>
              <a:rPr lang="pl-PL" sz="1400" dirty="0" smtClean="0"/>
              <a:t>sprawy</a:t>
            </a:r>
            <a:endParaRPr lang="pl-PL" sz="1400" dirty="0"/>
          </a:p>
        </p:txBody>
      </p:sp>
      <p:sp>
        <p:nvSpPr>
          <p:cNvPr id="9" name="pole tekstowe 8"/>
          <p:cNvSpPr txBox="1"/>
          <p:nvPr/>
        </p:nvSpPr>
        <p:spPr>
          <a:xfrm>
            <a:off x="5868144" y="4592409"/>
            <a:ext cx="1018997" cy="523220"/>
          </a:xfrm>
          <a:prstGeom prst="rect">
            <a:avLst/>
          </a:prstGeom>
          <a:noFill/>
        </p:spPr>
        <p:txBody>
          <a:bodyPr wrap="none" rtlCol="0">
            <a:spAutoFit/>
          </a:bodyPr>
          <a:lstStyle/>
          <a:p>
            <a:r>
              <a:rPr lang="pl-PL" sz="1400" dirty="0" smtClean="0"/>
              <a:t>Ogłoszenie </a:t>
            </a:r>
          </a:p>
          <a:p>
            <a:r>
              <a:rPr lang="pl-PL" sz="1400" dirty="0" smtClean="0"/>
              <a:t>wyroku</a:t>
            </a:r>
            <a:endParaRPr lang="pl-PL" sz="1400" dirty="0"/>
          </a:p>
        </p:txBody>
      </p:sp>
      <p:sp>
        <p:nvSpPr>
          <p:cNvPr id="10" name="pole tekstowe 9"/>
          <p:cNvSpPr txBox="1"/>
          <p:nvPr/>
        </p:nvSpPr>
        <p:spPr>
          <a:xfrm>
            <a:off x="7613773" y="4592409"/>
            <a:ext cx="1530227" cy="523220"/>
          </a:xfrm>
          <a:prstGeom prst="rect">
            <a:avLst/>
          </a:prstGeom>
          <a:noFill/>
        </p:spPr>
        <p:txBody>
          <a:bodyPr wrap="none" rtlCol="0">
            <a:spAutoFit/>
          </a:bodyPr>
          <a:lstStyle/>
          <a:p>
            <a:r>
              <a:rPr lang="pl-PL" sz="1400" dirty="0" smtClean="0"/>
              <a:t>Przekazanie akt</a:t>
            </a:r>
          </a:p>
          <a:p>
            <a:r>
              <a:rPr lang="pl-PL" sz="1400" dirty="0"/>
              <a:t>d</a:t>
            </a:r>
            <a:r>
              <a:rPr lang="pl-PL" sz="1400" dirty="0" smtClean="0"/>
              <a:t>o sądu I instancji </a:t>
            </a:r>
            <a:endParaRPr lang="pl-PL" sz="1400" dirty="0"/>
          </a:p>
        </p:txBody>
      </p:sp>
      <p:cxnSp>
        <p:nvCxnSpPr>
          <p:cNvPr id="12" name="Łącznik prosty ze strzałką 11"/>
          <p:cNvCxnSpPr/>
          <p:nvPr/>
        </p:nvCxnSpPr>
        <p:spPr>
          <a:xfrm>
            <a:off x="539552" y="3789040"/>
            <a:ext cx="0" cy="8033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Łącznik prosty ze strzałką 13"/>
          <p:cNvCxnSpPr/>
          <p:nvPr/>
        </p:nvCxnSpPr>
        <p:spPr>
          <a:xfrm>
            <a:off x="2267744" y="3789040"/>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Łącznik prosty ze strzałką 15"/>
          <p:cNvCxnSpPr/>
          <p:nvPr/>
        </p:nvCxnSpPr>
        <p:spPr>
          <a:xfrm>
            <a:off x="4211960" y="3789040"/>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Łącznik prosty ze strzałką 17"/>
          <p:cNvCxnSpPr/>
          <p:nvPr/>
        </p:nvCxnSpPr>
        <p:spPr>
          <a:xfrm>
            <a:off x="6156176" y="3789040"/>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Łącznik prosty ze strzałką 19"/>
          <p:cNvCxnSpPr/>
          <p:nvPr/>
        </p:nvCxnSpPr>
        <p:spPr>
          <a:xfrm>
            <a:off x="8604448" y="2780928"/>
            <a:ext cx="0" cy="1728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Nawias klamrowy zamykający 21"/>
          <p:cNvSpPr/>
          <p:nvPr/>
        </p:nvSpPr>
        <p:spPr>
          <a:xfrm rot="5400000">
            <a:off x="968006" y="4731006"/>
            <a:ext cx="871284" cy="172819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23" name="Nawias klamrowy zamykający 22"/>
          <p:cNvSpPr/>
          <p:nvPr/>
        </p:nvSpPr>
        <p:spPr>
          <a:xfrm rot="5400000">
            <a:off x="5000454" y="2426750"/>
            <a:ext cx="871284" cy="63367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24" name="pole tekstowe 23"/>
          <p:cNvSpPr txBox="1"/>
          <p:nvPr/>
        </p:nvSpPr>
        <p:spPr>
          <a:xfrm>
            <a:off x="367050" y="6030744"/>
            <a:ext cx="2019142" cy="307777"/>
          </a:xfrm>
          <a:prstGeom prst="rect">
            <a:avLst/>
          </a:prstGeom>
          <a:noFill/>
        </p:spPr>
        <p:txBody>
          <a:bodyPr wrap="none" rtlCol="0">
            <a:spAutoFit/>
          </a:bodyPr>
          <a:lstStyle/>
          <a:p>
            <a:r>
              <a:rPr lang="pl-PL" sz="1400" dirty="0" smtClean="0"/>
              <a:t>Czynności sądu I instancji</a:t>
            </a:r>
            <a:endParaRPr lang="pl-PL" sz="1400" dirty="0"/>
          </a:p>
        </p:txBody>
      </p:sp>
      <p:sp>
        <p:nvSpPr>
          <p:cNvPr id="25" name="pole tekstowe 24"/>
          <p:cNvSpPr txBox="1"/>
          <p:nvPr/>
        </p:nvSpPr>
        <p:spPr>
          <a:xfrm>
            <a:off x="4245883" y="6074576"/>
            <a:ext cx="2406172" cy="307777"/>
          </a:xfrm>
          <a:prstGeom prst="rect">
            <a:avLst/>
          </a:prstGeom>
          <a:noFill/>
        </p:spPr>
        <p:txBody>
          <a:bodyPr wrap="none" rtlCol="0">
            <a:spAutoFit/>
          </a:bodyPr>
          <a:lstStyle/>
          <a:p>
            <a:r>
              <a:rPr lang="pl-PL" sz="1400" dirty="0" smtClean="0"/>
              <a:t>Czynności sądu odwoławczego</a:t>
            </a:r>
            <a:endParaRPr lang="pl-PL" sz="1400" dirty="0"/>
          </a:p>
        </p:txBody>
      </p:sp>
    </p:spTree>
    <p:extLst>
      <p:ext uri="{BB962C8B-B14F-4D97-AF65-F5344CB8AC3E}">
        <p14:creationId xmlns:p14="http://schemas.microsoft.com/office/powerpoint/2010/main" val="15976138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260648"/>
            <a:ext cx="8280920" cy="6264696"/>
          </a:xfrm>
        </p:spPr>
        <p:txBody>
          <a:bodyPr>
            <a:normAutofit/>
          </a:bodyPr>
          <a:lstStyle/>
          <a:p>
            <a:pPr marL="114300" indent="0" algn="ctr">
              <a:buNone/>
            </a:pPr>
            <a:r>
              <a:rPr lang="pl-PL" sz="1800" b="1" dirty="0" smtClean="0"/>
              <a:t>Orzekanie o dopuszczalności apelacji</a:t>
            </a:r>
          </a:p>
          <a:p>
            <a:pPr marL="114300" indent="0">
              <a:buNone/>
            </a:pPr>
            <a:r>
              <a:rPr lang="pl-PL" b="1" u="sng" dirty="0" smtClean="0"/>
              <a:t>W pierwszej kolejności każda wniesiona apelacja podlega ocenie formalnej w sądzie I instancji  (art. 429 k.p.k.). </a:t>
            </a:r>
          </a:p>
          <a:p>
            <a:pPr marL="114300" indent="0">
              <a:buNone/>
            </a:pPr>
            <a:r>
              <a:rPr lang="pl-PL" dirty="0"/>
              <a:t>Prezes </a:t>
            </a:r>
            <a:r>
              <a:rPr lang="pl-PL" b="1" dirty="0" smtClean="0"/>
              <a:t>sądu I instancji </a:t>
            </a:r>
            <a:r>
              <a:rPr lang="pl-PL" dirty="0"/>
              <a:t>lub przewodniczący wydziału dokonuje kontroli formalnej środka odwoławczego. W związku z tym może </a:t>
            </a:r>
            <a:r>
              <a:rPr lang="pl-PL" dirty="0" smtClean="0">
                <a:solidFill>
                  <a:schemeClr val="tx1"/>
                </a:solidFill>
              </a:rPr>
              <a:t>wydać</a:t>
            </a:r>
            <a:r>
              <a:rPr lang="pl-PL" dirty="0" smtClean="0">
                <a:solidFill>
                  <a:srgbClr val="00B050"/>
                </a:solidFill>
              </a:rPr>
              <a:t> </a:t>
            </a:r>
            <a:r>
              <a:rPr lang="pl-PL" b="1" dirty="0">
                <a:solidFill>
                  <a:srgbClr val="00B050"/>
                </a:solidFill>
              </a:rPr>
              <a:t>zarządzenie o przyjęciu środka odwoławczego</a:t>
            </a:r>
            <a:r>
              <a:rPr lang="pl-PL" dirty="0">
                <a:solidFill>
                  <a:srgbClr val="00B050"/>
                </a:solidFill>
              </a:rPr>
              <a:t>, </a:t>
            </a:r>
            <a:r>
              <a:rPr lang="pl-PL" b="1" dirty="0" smtClean="0">
                <a:solidFill>
                  <a:srgbClr val="00B050"/>
                </a:solidFill>
              </a:rPr>
              <a:t>zwrócić środek odwoławczy</a:t>
            </a:r>
            <a:r>
              <a:rPr lang="pl-PL" b="1" dirty="0" smtClean="0"/>
              <a:t> </a:t>
            </a:r>
            <a:r>
              <a:rPr lang="pl-PL" b="1" dirty="0" smtClean="0">
                <a:solidFill>
                  <a:srgbClr val="00B050"/>
                </a:solidFill>
              </a:rPr>
              <a:t>celem uzupełnienia braków formalnych (</a:t>
            </a:r>
            <a:r>
              <a:rPr lang="pl-PL" b="1" dirty="0">
                <a:solidFill>
                  <a:srgbClr val="00B050"/>
                </a:solidFill>
              </a:rPr>
              <a:t>art. 120 § 1), </a:t>
            </a:r>
            <a:r>
              <a:rPr lang="pl-PL" dirty="0"/>
              <a:t>bowiem środek odwoławczy powinien spełniać wymogi pisma procesowego (art. 119) oraz wymogi dotyczące jego treści (art. 427-428). Nieusunięcie braków formalnych pisma procesowego, które stanowi środek zaskarżenia, skutkuje odmową przyjęcia takiego </a:t>
            </a:r>
            <a:r>
              <a:rPr lang="pl-PL" dirty="0" smtClean="0"/>
              <a:t>środka.</a:t>
            </a:r>
          </a:p>
          <a:p>
            <a:pPr marL="114300" indent="0">
              <a:buNone/>
            </a:pPr>
            <a:r>
              <a:rPr lang="pl-PL" dirty="0"/>
              <a:t>Prezes sądu lub przewodniczący wydziału może również wydać </a:t>
            </a:r>
            <a:r>
              <a:rPr lang="pl-PL" b="1" dirty="0">
                <a:solidFill>
                  <a:srgbClr val="00B050"/>
                </a:solidFill>
              </a:rPr>
              <a:t>zarządzenie o odmowie przyjęcia środka </a:t>
            </a:r>
            <a:r>
              <a:rPr lang="pl-PL" b="1" dirty="0" smtClean="0">
                <a:solidFill>
                  <a:srgbClr val="00B050"/>
                </a:solidFill>
              </a:rPr>
              <a:t>odwoławczego</a:t>
            </a:r>
            <a:r>
              <a:rPr lang="pl-PL" b="1" dirty="0" smtClean="0"/>
              <a:t> (zaskarżalne do sądu odwoławczego)</a:t>
            </a:r>
            <a:r>
              <a:rPr lang="pl-PL" dirty="0" smtClean="0"/>
              <a:t>, </a:t>
            </a:r>
            <a:r>
              <a:rPr lang="pl-PL" dirty="0"/>
              <a:t>kiedy</a:t>
            </a:r>
            <a:r>
              <a:rPr lang="pl-PL" dirty="0" smtClean="0"/>
              <a:t>:</a:t>
            </a:r>
            <a:endParaRPr lang="pl-PL" dirty="0"/>
          </a:p>
          <a:p>
            <a:pPr marL="457200" indent="-342900">
              <a:buAutoNum type="arabicParenR"/>
            </a:pPr>
            <a:r>
              <a:rPr lang="pl-PL" dirty="0" smtClean="0"/>
              <a:t>jest </a:t>
            </a:r>
            <a:r>
              <a:rPr lang="pl-PL" dirty="0"/>
              <a:t>wniesiony po </a:t>
            </a:r>
            <a:r>
              <a:rPr lang="pl-PL" dirty="0" smtClean="0"/>
              <a:t>terminie</a:t>
            </a:r>
            <a:endParaRPr lang="pl-PL" dirty="0"/>
          </a:p>
          <a:p>
            <a:pPr marL="457200" indent="-342900">
              <a:buAutoNum type="arabicParenR"/>
            </a:pPr>
            <a:r>
              <a:rPr lang="pl-PL" dirty="0" smtClean="0"/>
              <a:t>wniosła </a:t>
            </a:r>
            <a:r>
              <a:rPr lang="pl-PL" dirty="0"/>
              <a:t>go osoba nieuprawniona (zob. art. 425</a:t>
            </a:r>
            <a:r>
              <a:rPr lang="pl-PL" dirty="0" smtClean="0"/>
              <a:t>)</a:t>
            </a:r>
            <a:endParaRPr lang="pl-PL" dirty="0" smtClean="0"/>
          </a:p>
          <a:p>
            <a:pPr marL="457200" indent="-342900">
              <a:buAutoNum type="arabicParenR"/>
            </a:pPr>
            <a:r>
              <a:rPr lang="pl-PL" dirty="0" smtClean="0"/>
              <a:t>jest </a:t>
            </a:r>
            <a:r>
              <a:rPr lang="pl-PL" dirty="0"/>
              <a:t>niedopuszczalny z mocy ustawy</a:t>
            </a:r>
            <a:r>
              <a:rPr lang="pl-PL" dirty="0" smtClean="0"/>
              <a:t>.</a:t>
            </a:r>
          </a:p>
          <a:p>
            <a:pPr marL="114300" indent="0">
              <a:buNone/>
            </a:pPr>
            <a:endParaRPr lang="pl-PL" dirty="0" smtClean="0"/>
          </a:p>
        </p:txBody>
      </p:sp>
    </p:spTree>
    <p:extLst>
      <p:ext uri="{BB962C8B-B14F-4D97-AF65-F5344CB8AC3E}">
        <p14:creationId xmlns:p14="http://schemas.microsoft.com/office/powerpoint/2010/main" val="11837910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0"/>
            <a:ext cx="8856984" cy="6212160"/>
          </a:xfrm>
        </p:spPr>
        <p:txBody>
          <a:bodyPr>
            <a:noAutofit/>
          </a:bodyPr>
          <a:lstStyle/>
          <a:p>
            <a:pPr lvl="1">
              <a:buFont typeface="Wingdings" panose="05000000000000000000" pitchFamily="2" charset="2"/>
              <a:buChar char="Ø"/>
            </a:pPr>
            <a:r>
              <a:rPr lang="pl-PL" sz="2000" dirty="0"/>
              <a:t>Gdy apelacja jest dopuszczalna, o przyjęciu apelacji zawiadamia się prokuratora oraz obrońców i pełnomocników, a także strony, po czym akta przekazuje się niezwłocznie sądowi odwoławczemu  (art. 448 k.p.k.)</a:t>
            </a:r>
          </a:p>
          <a:p>
            <a:pPr lvl="1">
              <a:buFont typeface="Wingdings" panose="05000000000000000000" pitchFamily="2" charset="2"/>
              <a:buChar char="Ø"/>
            </a:pPr>
            <a:r>
              <a:rPr lang="pl-PL" sz="2000" dirty="0"/>
              <a:t>W wypadku wniesienia apelacji przez prokuratora, obrońcę lub pełnomocnika dołącza się do zawiadomienia odpis apelacji strony przeciwnej, chyba że w sprawie była wyłączona jawność rozprawy ze względu na ochronę informacji niejawnych o klauzuli tajności "tajne" lub "ściśle </a:t>
            </a:r>
            <a:r>
              <a:rPr lang="pl-PL" sz="2000" dirty="0" smtClean="0"/>
              <a:t>tajne”</a:t>
            </a:r>
          </a:p>
          <a:p>
            <a:pPr marL="201168" lvl="1" indent="0">
              <a:buNone/>
            </a:pPr>
            <a:r>
              <a:rPr lang="pl-PL" sz="2000" b="1" dirty="0" smtClean="0">
                <a:solidFill>
                  <a:srgbClr val="0070C0"/>
                </a:solidFill>
              </a:rPr>
              <a:t>KONTROLA W SĄDZIE II INSTANCJI</a:t>
            </a:r>
            <a:endParaRPr lang="pl-PL" sz="2000" b="1" dirty="0">
              <a:solidFill>
                <a:srgbClr val="0070C0"/>
              </a:solidFill>
            </a:endParaRPr>
          </a:p>
          <a:p>
            <a:pPr lvl="1">
              <a:buFont typeface="Wingdings" panose="05000000000000000000" pitchFamily="2" charset="2"/>
              <a:buChar char="Ø"/>
            </a:pPr>
            <a:r>
              <a:rPr lang="pl-PL" sz="2000" dirty="0" smtClean="0"/>
              <a:t>Po dokonaniu kontroli dopuszczalności apelacji w sądzie I instancji sprawa kierowana jest do sądu odwoławczego, który również weryfikuje </a:t>
            </a:r>
            <a:r>
              <a:rPr lang="pl-PL" sz="2000" dirty="0"/>
              <a:t>dopuszczalność apelacji. </a:t>
            </a:r>
            <a:r>
              <a:rPr lang="pl-PL" sz="2000" b="1" dirty="0"/>
              <a:t>Kontroli sądu </a:t>
            </a:r>
            <a:r>
              <a:rPr lang="pl-PL" sz="2000" b="1" dirty="0" smtClean="0"/>
              <a:t>odwoławczego (art. 430)</a:t>
            </a:r>
            <a:r>
              <a:rPr lang="pl-PL" sz="2000" dirty="0" smtClean="0"/>
              <a:t>, </a:t>
            </a:r>
            <a:r>
              <a:rPr lang="pl-PL" sz="2000" dirty="0"/>
              <a:t>oprócz zachowania warunków określonych w art. 429 § 1, podlega także zachowanie warunków formalnych. Sąd stwierdzając brak wymogów formalnych, powinien wezwać stronę do uzupełnienia w trybie art. 120 § 1. </a:t>
            </a:r>
            <a:endParaRPr lang="pl-PL" sz="2000" dirty="0" smtClean="0"/>
          </a:p>
          <a:p>
            <a:pPr lvl="1">
              <a:buFont typeface="Wingdings" panose="05000000000000000000" pitchFamily="2" charset="2"/>
              <a:buChar char="Ø"/>
            </a:pPr>
            <a:r>
              <a:rPr lang="pl-PL" sz="2000" dirty="0" smtClean="0"/>
              <a:t>Sąd odwoławczy </a:t>
            </a:r>
            <a:r>
              <a:rPr lang="pl-PL" sz="2000" dirty="0"/>
              <a:t>bada nie tylko to, czy środek został wniesiony w terminie, ale także, czy zasadnie przywrócono termin na wniesienie tego środka. Jeżeli uzna, że termin przywrócono bezpodstawnie, pozostawia środek odwoławczy bez rozpoznania. Taka sama decyzja zapadnie oczywiście w wyniku stwierdzenia okoliczności z art. 429 § 1</a:t>
            </a:r>
            <a:r>
              <a:rPr lang="pl-PL" sz="2000" b="1" dirty="0"/>
              <a:t>. Na postanowienie sądu pozostawiające środek odwoławczy bez rozpoznania przysługuje zażalenie do innego równorzędnego składu sądu odwoławczego, chyba że postanowienie to, jako sąd odwoławczy wydał SN</a:t>
            </a:r>
            <a:r>
              <a:rPr lang="pl-PL" sz="2000" dirty="0"/>
              <a:t>, bowiem na postanowienie SN zażalenie nie przysługuje.</a:t>
            </a:r>
          </a:p>
        </p:txBody>
      </p:sp>
    </p:spTree>
    <p:extLst>
      <p:ext uri="{BB962C8B-B14F-4D97-AF65-F5344CB8AC3E}">
        <p14:creationId xmlns:p14="http://schemas.microsoft.com/office/powerpoint/2010/main" val="36815626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Rozprawa apelacyjna - przebieg</a:t>
            </a:r>
            <a:endParaRPr lang="pl-PL" dirty="0"/>
          </a:p>
        </p:txBody>
      </p:sp>
      <p:sp>
        <p:nvSpPr>
          <p:cNvPr id="3" name="Symbol zastępczy zawartości 2"/>
          <p:cNvSpPr>
            <a:spLocks noGrp="1"/>
          </p:cNvSpPr>
          <p:nvPr>
            <p:ph idx="1"/>
          </p:nvPr>
        </p:nvSpPr>
        <p:spPr>
          <a:xfrm>
            <a:off x="107504" y="1845734"/>
            <a:ext cx="8856983" cy="4535594"/>
          </a:xfrm>
        </p:spPr>
        <p:txBody>
          <a:bodyPr>
            <a:normAutofit fontScale="85000" lnSpcReduction="20000"/>
          </a:bodyPr>
          <a:lstStyle/>
          <a:p>
            <a:pPr lvl="1">
              <a:buFont typeface="Wingdings" panose="05000000000000000000" pitchFamily="2" charset="2"/>
              <a:buChar char="§"/>
            </a:pPr>
            <a:r>
              <a:rPr lang="pl-PL" sz="2400" dirty="0"/>
              <a:t>Zasadniczo w postępowaniu przed sądem II instancji mają </a:t>
            </a:r>
            <a:r>
              <a:rPr lang="pl-PL" sz="2400" b="1" dirty="0"/>
              <a:t>odpowiednie zastosowanie przepisy o rozprawie głównej</a:t>
            </a:r>
            <a:r>
              <a:rPr lang="pl-PL" sz="2400" dirty="0"/>
              <a:t>, chyba że przepisy regulujące to postępowanie stanowią inaczej (art. 458 k.p.k.)</a:t>
            </a:r>
          </a:p>
          <a:p>
            <a:pPr lvl="1">
              <a:buFont typeface="Wingdings" panose="05000000000000000000" pitchFamily="2" charset="2"/>
              <a:buChar char="§"/>
            </a:pPr>
            <a:r>
              <a:rPr lang="pl-PL" sz="2400" dirty="0"/>
              <a:t>Struktura rozprawy apelacyjnej różni się od struktury rozprawy głównej. Wprawdzie występują te same </a:t>
            </a:r>
            <a:r>
              <a:rPr lang="pl-PL" sz="2400" dirty="0" err="1"/>
              <a:t>podfazy</a:t>
            </a:r>
            <a:r>
              <a:rPr lang="pl-PL" sz="2400" dirty="0"/>
              <a:t> (rozpoczęcie, przewód sądowy, głosy stron i wyrokowanie), ale i przewód sądowy i głosy stron przedstawiają się inaczej.</a:t>
            </a:r>
          </a:p>
          <a:p>
            <a:pPr lvl="1">
              <a:buFont typeface="Wingdings" panose="05000000000000000000" pitchFamily="2" charset="2"/>
              <a:buChar char="§"/>
            </a:pPr>
            <a:r>
              <a:rPr lang="pl-PL" sz="2400" b="1" dirty="0"/>
              <a:t>Przewodu sądowego nie rozpoczyna </a:t>
            </a:r>
            <a:r>
              <a:rPr lang="pl-PL" sz="2400" b="1" dirty="0" smtClean="0"/>
              <a:t>zwięzłe przedstawienie zarzutów oskarżenia</a:t>
            </a:r>
            <a:r>
              <a:rPr lang="pl-PL" sz="2400" dirty="0"/>
              <a:t>, ale </a:t>
            </a:r>
            <a:r>
              <a:rPr lang="pl-PL" sz="2400" b="1" dirty="0">
                <a:solidFill>
                  <a:srgbClr val="0070C0"/>
                </a:solidFill>
              </a:rPr>
              <a:t>ustne sprawozdanie sędziego sprawozdawcy</a:t>
            </a:r>
            <a:r>
              <a:rPr lang="pl-PL" sz="2400" dirty="0"/>
              <a:t>, w którym sędzia sprawozdawca przedstawia przebieg i wyniki dotychczasowego postępowania, a w szczególności treść zaskarżonego wyroku oraz zarzuty i wnioski apelacyjne, jak również kwestie wymagające rozstrzygnięcia z urzędu. W miarę potrzeby odczytuje się z akt poszczególne ich części </a:t>
            </a:r>
            <a:r>
              <a:rPr lang="pl-PL" sz="2400" b="1" dirty="0"/>
              <a:t>(art. 453 § 1 k.p.k.). </a:t>
            </a:r>
            <a:r>
              <a:rPr lang="pl-PL" sz="2400" dirty="0"/>
              <a:t>Strony mogą oczywiście po zakończeniu sprawozdania składać wyjaśnienia, oświadczenia i wnioski ustnie lub na piśmie; złożone na piśmie podlegają odczytaniu</a:t>
            </a:r>
            <a:r>
              <a:rPr lang="pl-PL" sz="2400" dirty="0" smtClean="0"/>
              <a:t>.</a:t>
            </a:r>
          </a:p>
          <a:p>
            <a:pPr lvl="1">
              <a:buFont typeface="Wingdings" panose="05000000000000000000" pitchFamily="2" charset="2"/>
              <a:buChar char="§"/>
            </a:pPr>
            <a:r>
              <a:rPr lang="pl-PL" sz="2400" b="1" dirty="0"/>
              <a:t>Głosy stron mają inny porządek</a:t>
            </a:r>
            <a:r>
              <a:rPr lang="pl-PL" sz="2400" dirty="0"/>
              <a:t>. Przewodniczący udziela głosu stronom w kolejności przez siebie ustalonej, przy czym najpierw udziela głosu skarżącemu. Oskarżonemu i jego obrońcy nie można odmówić zabrania głosu po przemówieniach innych stron, nawet w sytuacji, gdy oskarżonemu udzielono głosu w pierwszej </a:t>
            </a:r>
            <a:r>
              <a:rPr lang="pl-PL" sz="2400" dirty="0" smtClean="0"/>
              <a:t>kolejności </a:t>
            </a:r>
            <a:r>
              <a:rPr lang="pl-PL" sz="2400" b="1" dirty="0" smtClean="0"/>
              <a:t>(art</a:t>
            </a:r>
            <a:r>
              <a:rPr lang="pl-PL" sz="2400" b="1" dirty="0"/>
              <a:t>. 453 § 3</a:t>
            </a:r>
            <a:r>
              <a:rPr lang="pl-PL" sz="2400" b="1" dirty="0" smtClean="0"/>
              <a:t> </a:t>
            </a:r>
            <a:r>
              <a:rPr lang="pl-PL" sz="2400" b="1" dirty="0"/>
              <a:t>k.p.k</a:t>
            </a:r>
            <a:r>
              <a:rPr lang="pl-PL" sz="2400" b="1" dirty="0" smtClean="0"/>
              <a:t>.)</a:t>
            </a:r>
            <a:endParaRPr lang="pl-PL" sz="2400" b="1" dirty="0"/>
          </a:p>
          <a:p>
            <a:pPr lvl="1">
              <a:buFont typeface="Wingdings" panose="05000000000000000000" pitchFamily="2" charset="2"/>
              <a:buChar char="§"/>
            </a:pPr>
            <a:endParaRPr lang="pl-PL" sz="2400" dirty="0"/>
          </a:p>
          <a:p>
            <a:endParaRPr lang="pl-PL" dirty="0"/>
          </a:p>
        </p:txBody>
      </p:sp>
    </p:spTree>
    <p:extLst>
      <p:ext uri="{BB962C8B-B14F-4D97-AF65-F5344CB8AC3E}">
        <p14:creationId xmlns:p14="http://schemas.microsoft.com/office/powerpoint/2010/main" val="592107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116632"/>
            <a:ext cx="8856984" cy="6552728"/>
          </a:xfrm>
        </p:spPr>
        <p:txBody>
          <a:bodyPr>
            <a:noAutofit/>
          </a:bodyPr>
          <a:lstStyle/>
          <a:p>
            <a:r>
              <a:rPr lang="pl-PL" sz="1500" b="1" dirty="0"/>
              <a:t>O</a:t>
            </a:r>
            <a:r>
              <a:rPr lang="pl-PL" sz="1500" b="1" dirty="0" smtClean="0"/>
              <a:t>drębności </a:t>
            </a:r>
            <a:r>
              <a:rPr lang="pl-PL" sz="1500" b="1" dirty="0"/>
              <a:t>trybu przyspieszonego</a:t>
            </a:r>
            <a:r>
              <a:rPr lang="pl-PL" sz="1500" dirty="0"/>
              <a:t> w porównaniu z trybem zwykłym dotyczą przede wszystkim następujących kwestii:</a:t>
            </a:r>
          </a:p>
          <a:p>
            <a:pPr marL="342900" indent="-342900">
              <a:buFont typeface="+mj-lt"/>
              <a:buAutoNum type="arabicParenR"/>
            </a:pPr>
            <a:r>
              <a:rPr lang="pl-PL" sz="1500" dirty="0" smtClean="0"/>
              <a:t>postępowanie </a:t>
            </a:r>
            <a:r>
              <a:rPr lang="pl-PL" sz="1500" dirty="0"/>
              <a:t>przyspieszone toczy się w trybie publicznoskargowym także o przestępstwa ścigane z oskarżenia prywatnego, jeżeli tylko miały one charakter chuligański (</a:t>
            </a:r>
            <a:r>
              <a:rPr lang="pl-PL" sz="1500" dirty="0">
                <a:hlinkClick r:id="rId2"/>
              </a:rPr>
              <a:t>art. 517b § 2</a:t>
            </a:r>
            <a:r>
              <a:rPr lang="pl-PL" sz="1500" dirty="0"/>
              <a:t>);</a:t>
            </a:r>
          </a:p>
          <a:p>
            <a:pPr marL="342900" indent="-342900">
              <a:buFont typeface="+mj-lt"/>
              <a:buAutoNum type="arabicParenR"/>
            </a:pPr>
            <a:r>
              <a:rPr lang="pl-PL" sz="1500" dirty="0" smtClean="0"/>
              <a:t>istnieje </a:t>
            </a:r>
            <a:r>
              <a:rPr lang="pl-PL" sz="1500" dirty="0"/>
              <a:t>możliwość odstąpienia od przymusowego doprowadzenia do sądu sprawcy ujętego w warunkach </a:t>
            </a:r>
            <a:r>
              <a:rPr lang="pl-PL" sz="1500" dirty="0">
                <a:hlinkClick r:id="rId3"/>
              </a:rPr>
              <a:t>art. 517b § 1</a:t>
            </a:r>
            <a:r>
              <a:rPr lang="pl-PL" sz="1500" dirty="0"/>
              <a:t>, jeżeli zostanie zapewnione uczestniczenie przez sprawcę we wszystkich czynnościach sądowych, w których ma on prawo brać udział (</a:t>
            </a:r>
            <a:r>
              <a:rPr lang="pl-PL" sz="1500" dirty="0">
                <a:hlinkClick r:id="rId4"/>
              </a:rPr>
              <a:t>art. 517b § 2b</a:t>
            </a:r>
            <a:r>
              <a:rPr lang="pl-PL" sz="1500" dirty="0"/>
              <a:t>), i procedowanie przy użyciu urządzeń technicznych umożliwiających przeprowadzenie tych czynności na odległość;</a:t>
            </a:r>
          </a:p>
          <a:p>
            <a:pPr marL="342900" indent="-342900">
              <a:buFont typeface="+mj-lt"/>
              <a:buAutoNum type="arabicParenR"/>
            </a:pPr>
            <a:r>
              <a:rPr lang="pl-PL" sz="1500" dirty="0" smtClean="0"/>
              <a:t>dochodzenie </a:t>
            </a:r>
            <a:r>
              <a:rPr lang="pl-PL" sz="1500" dirty="0"/>
              <a:t>można ograniczyć do przesłuchania osoby podejrzanej oraz zabezpieczenia dowodów w niezbędnym zakresie (</a:t>
            </a:r>
            <a:r>
              <a:rPr lang="pl-PL" sz="1500" dirty="0">
                <a:hlinkClick r:id="rId5"/>
              </a:rPr>
              <a:t>art. 517c § 1</a:t>
            </a:r>
            <a:r>
              <a:rPr lang="pl-PL" sz="1500" dirty="0"/>
              <a:t>);</a:t>
            </a:r>
          </a:p>
          <a:p>
            <a:pPr marL="342900" indent="-342900">
              <a:buFont typeface="+mj-lt"/>
              <a:buAutoNum type="arabicParenR"/>
            </a:pPr>
            <a:r>
              <a:rPr lang="pl-PL" sz="1500" dirty="0" smtClean="0"/>
              <a:t>sprawa </a:t>
            </a:r>
            <a:r>
              <a:rPr lang="pl-PL" sz="1500" dirty="0"/>
              <a:t>w sądzie podlega rozpoznaniu nie na podstawie aktu oskarżenia, lecz wniosku o rozpoznanie sprawy w trybie przyspieszonym (</a:t>
            </a:r>
            <a:r>
              <a:rPr lang="pl-PL" sz="1500" dirty="0">
                <a:hlinkClick r:id="rId6"/>
              </a:rPr>
              <a:t>art. 517d § 1</a:t>
            </a:r>
            <a:r>
              <a:rPr lang="pl-PL" sz="1500" dirty="0"/>
              <a:t>), który zawiera dane wskazane w </a:t>
            </a:r>
            <a:r>
              <a:rPr lang="pl-PL" sz="1500" dirty="0">
                <a:hlinkClick r:id="rId7"/>
              </a:rPr>
              <a:t>art. 517d § 3</a:t>
            </a:r>
            <a:r>
              <a:rPr lang="pl-PL" sz="1500" dirty="0"/>
              <a:t>;</a:t>
            </a:r>
          </a:p>
          <a:p>
            <a:pPr marL="342900" indent="-342900">
              <a:buFont typeface="+mj-lt"/>
              <a:buAutoNum type="arabicParenR"/>
            </a:pPr>
            <a:r>
              <a:rPr lang="pl-PL" sz="1500" dirty="0" smtClean="0"/>
              <a:t>świadków</a:t>
            </a:r>
            <a:r>
              <a:rPr lang="pl-PL" sz="1500" dirty="0"/>
              <a:t>, biegłych, tłumaczy lub specjalistów na rozprawę wzywa Policja (</a:t>
            </a:r>
            <a:r>
              <a:rPr lang="pl-PL" sz="1500" dirty="0">
                <a:hlinkClick r:id="rId8"/>
              </a:rPr>
              <a:t>art. 517d § 4</a:t>
            </a:r>
            <a:r>
              <a:rPr lang="pl-PL" sz="1500" dirty="0"/>
              <a:t>);</a:t>
            </a:r>
          </a:p>
          <a:p>
            <a:pPr marL="342900" indent="-342900">
              <a:buFont typeface="+mj-lt"/>
              <a:buAutoNum type="arabicParenR"/>
            </a:pPr>
            <a:r>
              <a:rPr lang="pl-PL" sz="1500" dirty="0" smtClean="0"/>
              <a:t>w </a:t>
            </a:r>
            <a:r>
              <a:rPr lang="pl-PL" sz="1500" dirty="0"/>
              <a:t>postępowaniu przyspieszonym nie stosuje się przepisów </a:t>
            </a:r>
            <a:r>
              <a:rPr lang="pl-PL" sz="1500" dirty="0">
                <a:hlinkClick r:id="rId9"/>
              </a:rPr>
              <a:t>art. 339 § 1 pkt 1</a:t>
            </a:r>
            <a:r>
              <a:rPr lang="pl-PL" sz="1500" dirty="0"/>
              <a:t> i </a:t>
            </a:r>
            <a:r>
              <a:rPr lang="pl-PL" sz="1500" dirty="0">
                <a:hlinkClick r:id="rId10"/>
              </a:rPr>
              <a:t>2</a:t>
            </a:r>
            <a:r>
              <a:rPr lang="pl-PL" sz="1500" dirty="0"/>
              <a:t> (</a:t>
            </a:r>
            <a:r>
              <a:rPr lang="pl-PL" sz="1500" dirty="0">
                <a:hlinkClick r:id="rId11"/>
              </a:rPr>
              <a:t>art. 517e § 3</a:t>
            </a:r>
            <a:r>
              <a:rPr lang="pl-PL" sz="1500" dirty="0"/>
              <a:t>);</a:t>
            </a:r>
          </a:p>
          <a:p>
            <a:pPr marL="342900" indent="-342900">
              <a:buFont typeface="+mj-lt"/>
              <a:buAutoNum type="arabicParenR"/>
            </a:pPr>
            <a:r>
              <a:rPr lang="pl-PL" sz="1500" dirty="0" smtClean="0"/>
              <a:t>nie </a:t>
            </a:r>
            <a:r>
              <a:rPr lang="pl-PL" sz="1500" dirty="0"/>
              <a:t>wyznacza się sędziów do orzekania w sprawie w kolejności według wpływu spraw oraz jawnej dla stron listy sędziów, a pomiędzy doręczeniem zawiadomienia a terminem rozprawy głównej nie musi upłynąć termin co najmniej 7 dni (</a:t>
            </a:r>
            <a:r>
              <a:rPr lang="pl-PL" sz="1500" dirty="0">
                <a:hlinkClick r:id="rId11"/>
              </a:rPr>
              <a:t>art. 517e § 3</a:t>
            </a:r>
            <a:r>
              <a:rPr lang="pl-PL" sz="1500" dirty="0"/>
              <a:t>);</a:t>
            </a:r>
          </a:p>
          <a:p>
            <a:pPr marL="342900" indent="-342900">
              <a:buFont typeface="+mj-lt"/>
              <a:buAutoNum type="arabicParenR"/>
            </a:pPr>
            <a:r>
              <a:rPr lang="pl-PL" sz="1500" dirty="0" smtClean="0"/>
              <a:t>brak </a:t>
            </a:r>
            <a:r>
              <a:rPr lang="pl-PL" sz="1500" dirty="0"/>
              <a:t>możliwości odroczenia rozprawy oraz ograniczenia w zarządzeniu przerwy, tj. łączny czas zarządzonych przerw nie może przekroczyć 14 dni (</a:t>
            </a:r>
            <a:r>
              <a:rPr lang="pl-PL" sz="1500" dirty="0">
                <a:hlinkClick r:id="rId12"/>
              </a:rPr>
              <a:t>art. 517f § 1</a:t>
            </a:r>
            <a:r>
              <a:rPr lang="pl-PL" sz="1500" dirty="0"/>
              <a:t>);</a:t>
            </a:r>
          </a:p>
          <a:p>
            <a:pPr marL="342900" indent="-342900">
              <a:buFont typeface="+mj-lt"/>
              <a:buAutoNum type="arabicParenR"/>
            </a:pPr>
            <a:r>
              <a:rPr lang="pl-PL" sz="1500" dirty="0" smtClean="0"/>
              <a:t>istnieje </a:t>
            </a:r>
            <a:r>
              <a:rPr lang="pl-PL" sz="1500" dirty="0"/>
              <a:t>możliwość przekazania przez sąd </a:t>
            </a:r>
            <a:r>
              <a:rPr lang="pl-PL" sz="1500" i="1" dirty="0" err="1"/>
              <a:t>meriti</a:t>
            </a:r>
            <a:r>
              <a:rPr lang="pl-PL" sz="1500" dirty="0"/>
              <a:t> sprawy prokuratorowi w celu przeprowadzenia postępowania przygotowawczego na zasadach ogólnych (</a:t>
            </a:r>
            <a:r>
              <a:rPr lang="pl-PL" sz="1500" dirty="0">
                <a:hlinkClick r:id="rId13"/>
              </a:rPr>
              <a:t>art. 517g § 1-3</a:t>
            </a:r>
            <a:r>
              <a:rPr lang="pl-PL" sz="1500" dirty="0"/>
              <a:t>);</a:t>
            </a:r>
          </a:p>
          <a:p>
            <a:pPr marL="342900" indent="-342900">
              <a:buFont typeface="+mj-lt"/>
              <a:buAutoNum type="arabicParenR"/>
            </a:pPr>
            <a:r>
              <a:rPr lang="pl-PL" sz="1500" dirty="0" smtClean="0"/>
              <a:t>ograniczone </a:t>
            </a:r>
            <a:r>
              <a:rPr lang="pl-PL" sz="1500" dirty="0"/>
              <a:t>są możliwości w orzeczeniu kary pozbawienia wolności (</a:t>
            </a:r>
            <a:r>
              <a:rPr lang="pl-PL" sz="1500" dirty="0">
                <a:hlinkClick r:id="rId14"/>
              </a:rPr>
              <a:t>art. 517g § 3</a:t>
            </a:r>
            <a:r>
              <a:rPr lang="pl-PL" sz="1500" dirty="0" smtClean="0"/>
              <a:t>);</a:t>
            </a:r>
            <a:endParaRPr lang="pl-PL" sz="1500" dirty="0"/>
          </a:p>
        </p:txBody>
      </p:sp>
    </p:spTree>
    <p:extLst>
      <p:ext uri="{BB962C8B-B14F-4D97-AF65-F5344CB8AC3E}">
        <p14:creationId xmlns:p14="http://schemas.microsoft.com/office/powerpoint/2010/main" val="19431566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86604"/>
            <a:ext cx="8568952" cy="1450757"/>
          </a:xfrm>
        </p:spPr>
        <p:txBody>
          <a:bodyPr>
            <a:normAutofit/>
          </a:bodyPr>
          <a:lstStyle/>
          <a:p>
            <a:r>
              <a:rPr lang="pl-PL" dirty="0" smtClean="0"/>
              <a:t>Rozprawa apelacyjna – możliwość prowadzenia postępowania dowodowego</a:t>
            </a:r>
            <a:endParaRPr lang="pl-PL" dirty="0"/>
          </a:p>
        </p:txBody>
      </p:sp>
      <p:sp>
        <p:nvSpPr>
          <p:cNvPr id="3" name="Symbol zastępczy zawartości 2"/>
          <p:cNvSpPr>
            <a:spLocks noGrp="1"/>
          </p:cNvSpPr>
          <p:nvPr>
            <p:ph idx="1"/>
          </p:nvPr>
        </p:nvSpPr>
        <p:spPr>
          <a:xfrm>
            <a:off x="107504" y="1845734"/>
            <a:ext cx="8856983" cy="4535594"/>
          </a:xfrm>
        </p:spPr>
        <p:txBody>
          <a:bodyPr>
            <a:normAutofit/>
          </a:bodyPr>
          <a:lstStyle/>
          <a:p>
            <a:r>
              <a:rPr lang="pl-PL" dirty="0"/>
              <a:t>a</a:t>
            </a:r>
            <a:r>
              <a:rPr lang="pl-PL" dirty="0" smtClean="0"/>
              <a:t>rt. 452 k.p.k.</a:t>
            </a:r>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4030347547"/>
              </p:ext>
            </p:extLst>
          </p:nvPr>
        </p:nvGraphicFramePr>
        <p:xfrm>
          <a:off x="134282" y="2204864"/>
          <a:ext cx="8712968" cy="3959344"/>
        </p:xfrm>
        <a:graphic>
          <a:graphicData uri="http://schemas.openxmlformats.org/drawingml/2006/table">
            <a:tbl>
              <a:tblPr firstRow="1" bandRow="1">
                <a:tableStyleId>{F5AB1C69-6EDB-4FF4-983F-18BD219EF322}</a:tableStyleId>
              </a:tblPr>
              <a:tblGrid>
                <a:gridCol w="4356484"/>
                <a:gridCol w="4356484"/>
              </a:tblGrid>
              <a:tr h="576064">
                <a:tc>
                  <a:txBody>
                    <a:bodyPr/>
                    <a:lstStyle/>
                    <a:p>
                      <a:r>
                        <a:rPr lang="pl-PL" dirty="0" smtClean="0"/>
                        <a:t>aktualnie</a:t>
                      </a:r>
                      <a:endParaRPr lang="pl-PL" dirty="0"/>
                    </a:p>
                  </a:txBody>
                  <a:tcPr/>
                </a:tc>
                <a:tc>
                  <a:txBody>
                    <a:bodyPr/>
                    <a:lstStyle/>
                    <a:p>
                      <a:r>
                        <a:rPr lang="pl-PL" dirty="0" smtClean="0"/>
                        <a:t>po nowelizacji</a:t>
                      </a:r>
                      <a:endParaRPr lang="pl-PL" dirty="0"/>
                    </a:p>
                  </a:txBody>
                  <a:tcPr/>
                </a:tc>
              </a:tr>
              <a:tr h="2220053">
                <a:tc>
                  <a:txBody>
                    <a:bodyPr/>
                    <a:lstStyle/>
                    <a:p>
                      <a:r>
                        <a:rPr lang="pl-PL" dirty="0" smtClean="0"/>
                        <a:t>§ 1. </a:t>
                      </a:r>
                      <a:r>
                        <a:rPr lang="pl-PL" strike="sngStrike" dirty="0" smtClean="0"/>
                        <a:t>Sąd odwoławczy nie może przeprowadzić postępowania dowodowego co do istoty sprawy.</a:t>
                      </a:r>
                    </a:p>
                    <a:p>
                      <a:r>
                        <a:rPr lang="pl-PL" dirty="0" smtClean="0"/>
                        <a:t>§ 2. Sąd odwoławczy </a:t>
                      </a:r>
                      <a:r>
                        <a:rPr lang="pl-PL" strike="sngStrike" dirty="0" smtClean="0"/>
                        <a:t>może jednak w wyjątkowych wypadkach, uznając potrzebę uzupełnienia przewodu sądowego</a:t>
                      </a:r>
                      <a:r>
                        <a:rPr lang="pl-PL" dirty="0" smtClean="0"/>
                        <a:t>, przeprowadzić dowód na rozprawie, jeżeli </a:t>
                      </a:r>
                      <a:r>
                        <a:rPr lang="pl-PL" strike="sngStrike" dirty="0" smtClean="0"/>
                        <a:t>przyczyni się to do przyspieszenia postępowania, a </a:t>
                      </a:r>
                      <a:r>
                        <a:rPr lang="pl-PL" dirty="0" smtClean="0"/>
                        <a:t>nie jest konieczne przeprowadzenie na nowo przewodu w całości </a:t>
                      </a:r>
                      <a:r>
                        <a:rPr lang="pl-PL" strike="sngStrike" dirty="0" smtClean="0"/>
                        <a:t>lub w znacznej części</a:t>
                      </a:r>
                      <a:r>
                        <a:rPr lang="pl-PL" dirty="0" smtClean="0"/>
                        <a:t>. Dowód można dopuścić również przed rozprawą.</a:t>
                      </a:r>
                      <a:endParaRPr lang="pl-PL" dirty="0"/>
                    </a:p>
                  </a:txBody>
                  <a:tcPr/>
                </a:tc>
                <a:tc>
                  <a:txBody>
                    <a:bodyPr/>
                    <a:lstStyle/>
                    <a:p>
                      <a:r>
                        <a:rPr lang="pl-PL" dirty="0" smtClean="0"/>
                        <a:t>§ 1. (uchylony).</a:t>
                      </a:r>
                    </a:p>
                    <a:p>
                      <a:r>
                        <a:rPr lang="pl-PL" dirty="0" smtClean="0"/>
                        <a:t>§ 2. Sąd odwoławczy </a:t>
                      </a:r>
                      <a:r>
                        <a:rPr lang="pl-PL" b="1" dirty="0" smtClean="0">
                          <a:solidFill>
                            <a:srgbClr val="0070C0"/>
                          </a:solidFill>
                        </a:rPr>
                        <a:t>dopuszcza dowody na rozprawie, jeżeli nie jest konieczne przeprowadzenie na nowo przewodu w całości</a:t>
                      </a:r>
                      <a:r>
                        <a:rPr lang="pl-PL" dirty="0" smtClean="0"/>
                        <a:t>. Dowody można dopuścić również przed rozprawą.</a:t>
                      </a:r>
                      <a:endParaRPr lang="pl-PL" dirty="0"/>
                    </a:p>
                  </a:txBody>
                  <a:tcPr/>
                </a:tc>
              </a:tr>
            </a:tbl>
          </a:graphicData>
        </a:graphic>
      </p:graphicFrame>
    </p:spTree>
    <p:extLst>
      <p:ext uri="{BB962C8B-B14F-4D97-AF65-F5344CB8AC3E}">
        <p14:creationId xmlns:p14="http://schemas.microsoft.com/office/powerpoint/2010/main" val="23255860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86605"/>
            <a:ext cx="8568952" cy="694124"/>
          </a:xfrm>
        </p:spPr>
        <p:txBody>
          <a:bodyPr>
            <a:normAutofit fontScale="90000"/>
          </a:bodyPr>
          <a:lstStyle/>
          <a:p>
            <a:r>
              <a:rPr lang="pl-PL" sz="2800" dirty="0" smtClean="0"/>
              <a:t>Rozprawa apelacyjna – możliwość prowadzenia postępowania dowodowego</a:t>
            </a:r>
            <a:endParaRPr lang="pl-PL" sz="2800" dirty="0"/>
          </a:p>
        </p:txBody>
      </p:sp>
      <p:sp>
        <p:nvSpPr>
          <p:cNvPr id="3" name="Symbol zastępczy zawartości 2"/>
          <p:cNvSpPr>
            <a:spLocks noGrp="1"/>
          </p:cNvSpPr>
          <p:nvPr>
            <p:ph idx="1"/>
          </p:nvPr>
        </p:nvSpPr>
        <p:spPr>
          <a:xfrm>
            <a:off x="107504" y="986599"/>
            <a:ext cx="9036496" cy="4679610"/>
          </a:xfrm>
        </p:spPr>
        <p:txBody>
          <a:bodyPr>
            <a:noAutofit/>
          </a:bodyPr>
          <a:lstStyle/>
          <a:p>
            <a:r>
              <a:rPr lang="pl-PL" sz="1600" b="1" dirty="0"/>
              <a:t>a</a:t>
            </a:r>
            <a:r>
              <a:rPr lang="pl-PL" sz="1600" b="1" dirty="0" smtClean="0"/>
              <a:t>rt. 452 k.p.k.</a:t>
            </a:r>
          </a:p>
          <a:p>
            <a:r>
              <a:rPr lang="pl-PL" sz="1800" dirty="0"/>
              <a:t>Nowelizacja z dnia 27 września 2013 r. wprowadza - od 1 lipca 2015 r. - w omawianej materii zasadnicze zmiany. </a:t>
            </a:r>
            <a:r>
              <a:rPr lang="pl-PL" sz="1800" dirty="0" smtClean="0"/>
              <a:t>Tym </a:t>
            </a:r>
            <a:r>
              <a:rPr lang="pl-PL" sz="1800" dirty="0"/>
              <a:t>samym oznacza to brak już jakichkolwiek wątpliwości co do możliwego prowadzenia w instancji odwoławczej postępowania dowodowego, ale nadal z ograniczeniem wynikającym ze zmodyfikowanego § 2</a:t>
            </a:r>
            <a:r>
              <a:rPr lang="pl-PL" sz="1800" dirty="0" smtClean="0"/>
              <a:t>.</a:t>
            </a:r>
          </a:p>
          <a:p>
            <a:r>
              <a:rPr lang="pl-PL" sz="1800" dirty="0" smtClean="0"/>
              <a:t>Modyfikacja przepisu § 2 ma zaś polegać na:</a:t>
            </a:r>
          </a:p>
          <a:p>
            <a:pPr marL="457200" indent="-457200">
              <a:buFont typeface="+mj-lt"/>
              <a:buAutoNum type="alphaLcParenR"/>
            </a:pPr>
            <a:r>
              <a:rPr lang="pl-PL" sz="1800" dirty="0" smtClean="0"/>
              <a:t>wyeliminowaniu ograniczenia płynącego z użytego w tym przepisie zwrotu "w wyjątkowych wypadkach", które i tak dalej było doprecyzowane powodami umożliwiającymi przeprowadzanie określonych dowodów w postępowaniu apelacyjnym;</a:t>
            </a:r>
          </a:p>
          <a:p>
            <a:pPr marL="457200" indent="-457200">
              <a:buFont typeface="+mj-lt"/>
              <a:buAutoNum type="alphaLcParenR"/>
            </a:pPr>
            <a:r>
              <a:rPr lang="pl-PL" sz="1800" dirty="0" smtClean="0"/>
              <a:t>zastąpieniu zwrotu "może przeprowadzić", wskazującego na uznaniowość sądu, określeniem "przeprowadza";</a:t>
            </a:r>
          </a:p>
          <a:p>
            <a:pPr marL="457200" indent="-457200">
              <a:buFont typeface="+mj-lt"/>
              <a:buAutoNum type="alphaLcParenR"/>
            </a:pPr>
            <a:r>
              <a:rPr lang="pl-PL" sz="1800" dirty="0" smtClean="0"/>
              <a:t>wyraźnym wskazaniu, że w tych sytuacjach przeprowadza się "dowody", a nie "dowód", w liczbie pojedynczej jak obecnie;</a:t>
            </a:r>
          </a:p>
          <a:p>
            <a:pPr marL="457200" indent="-457200">
              <a:buFont typeface="+mj-lt"/>
              <a:buAutoNum type="alphaLcParenR"/>
            </a:pPr>
            <a:r>
              <a:rPr lang="pl-PL" sz="1800" dirty="0" smtClean="0"/>
              <a:t>ograniczeniu możliwości prowadzenia postępowania dowodowego jedynie do sytuacji, gdy niezbędne staje się jednak przeprowadzenie na nowo "w całości" przewodu sądowego, a więc na wyeliminowaniu aktualnie istniejącego ograniczenia, także gdy w grę wchodzi ponowienie go "w znacznej części". </a:t>
            </a:r>
            <a:endParaRPr lang="pl-PL" sz="1800" dirty="0"/>
          </a:p>
        </p:txBody>
      </p:sp>
    </p:spTree>
    <p:extLst>
      <p:ext uri="{BB962C8B-B14F-4D97-AF65-F5344CB8AC3E}">
        <p14:creationId xmlns:p14="http://schemas.microsoft.com/office/powerpoint/2010/main" val="19920600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86605"/>
            <a:ext cx="8568952" cy="694124"/>
          </a:xfrm>
        </p:spPr>
        <p:txBody>
          <a:bodyPr>
            <a:normAutofit fontScale="90000"/>
          </a:bodyPr>
          <a:lstStyle/>
          <a:p>
            <a:r>
              <a:rPr lang="pl-PL" sz="2800" dirty="0" smtClean="0"/>
              <a:t>Rozprawa apelacyjna – możliwość prowadzenia postępowania dowodowego</a:t>
            </a:r>
            <a:endParaRPr lang="pl-PL" sz="2800" dirty="0"/>
          </a:p>
        </p:txBody>
      </p:sp>
      <p:sp>
        <p:nvSpPr>
          <p:cNvPr id="3" name="Symbol zastępczy zawartości 2"/>
          <p:cNvSpPr>
            <a:spLocks noGrp="1"/>
          </p:cNvSpPr>
          <p:nvPr>
            <p:ph idx="1"/>
          </p:nvPr>
        </p:nvSpPr>
        <p:spPr>
          <a:xfrm>
            <a:off x="107504" y="1412776"/>
            <a:ext cx="8856984" cy="4679610"/>
          </a:xfrm>
        </p:spPr>
        <p:txBody>
          <a:bodyPr>
            <a:noAutofit/>
          </a:bodyPr>
          <a:lstStyle/>
          <a:p>
            <a:r>
              <a:rPr lang="pl-PL" sz="1600" b="1" dirty="0"/>
              <a:t>a</a:t>
            </a:r>
            <a:r>
              <a:rPr lang="pl-PL" sz="1600" b="1" dirty="0" smtClean="0"/>
              <a:t>rt. 452 k.p.k.</a:t>
            </a:r>
          </a:p>
          <a:p>
            <a:pPr lvl="1">
              <a:buFont typeface="Wingdings" panose="05000000000000000000" pitchFamily="2" charset="2"/>
              <a:buChar char="§"/>
            </a:pPr>
            <a:r>
              <a:rPr lang="pl-PL" sz="2100" dirty="0"/>
              <a:t>Przeprowadzanie dowodów </a:t>
            </a:r>
            <a:r>
              <a:rPr lang="pl-PL" sz="2100" b="1" dirty="0"/>
              <a:t>nie ma tu jednak następować z urzędu, lecz zgodnie z wymogami nowego art. 167</a:t>
            </a:r>
            <a:r>
              <a:rPr lang="pl-PL" sz="2100" dirty="0"/>
              <a:t>, a więc na żądanie (wniosek) stron, a tylko w wyjątkowych, uzasadnionych szczególnymi okolicznościami, sytuacjach także </a:t>
            </a:r>
            <a:r>
              <a:rPr lang="pl-PL" sz="2100" i="1" dirty="0"/>
              <a:t>ex </a:t>
            </a:r>
            <a:r>
              <a:rPr lang="pl-PL" sz="2100" i="1" dirty="0" smtClean="0"/>
              <a:t>officio</a:t>
            </a:r>
            <a:r>
              <a:rPr lang="pl-PL" sz="2100" dirty="0" smtClean="0"/>
              <a:t>.</a:t>
            </a:r>
          </a:p>
          <a:p>
            <a:pPr lvl="1">
              <a:buFont typeface="Wingdings" panose="05000000000000000000" pitchFamily="2" charset="2"/>
              <a:buChar char="§"/>
            </a:pPr>
            <a:r>
              <a:rPr lang="pl-PL" sz="2100" dirty="0" smtClean="0"/>
              <a:t>Należy </a:t>
            </a:r>
            <a:r>
              <a:rPr lang="pl-PL" sz="2100" dirty="0"/>
              <a:t>też mieć tu na uwadze, że w projekcie nowelizacji wskazywano wyraźnie, iż sąd odwoławczy może przeprowadzić dowód "także z urzędu" (tak np. jeszcze w wersji z kwietnia 2013 r.), ale w toku prac sejmowych zrezygnowano z tego fragmentu proponowanego przepisu (tak już w wersji z lipca 2013 r.) i przyjęto go ostatecznie bez wskazywania na możliwość działania tu sądu z urzędu, co byłoby wyraźnym wyjątkiem od reguł wynikających z nowego art. 167.</a:t>
            </a:r>
          </a:p>
          <a:p>
            <a:pPr lvl="1">
              <a:buFont typeface="Wingdings" panose="05000000000000000000" pitchFamily="2" charset="2"/>
              <a:buChar char="§"/>
            </a:pPr>
            <a:r>
              <a:rPr lang="pl-PL" sz="2100" b="1" dirty="0"/>
              <a:t>Konsekwencją</a:t>
            </a:r>
            <a:r>
              <a:rPr lang="pl-PL" sz="2100" dirty="0"/>
              <a:t> tego rozwiązania jest jednak także </a:t>
            </a:r>
            <a:r>
              <a:rPr lang="pl-PL" sz="2100" b="1" dirty="0"/>
              <a:t>uchylenie zakazu </a:t>
            </a:r>
            <a:r>
              <a:rPr lang="pl-PL" sz="2100" b="1" i="1" dirty="0" err="1"/>
              <a:t>ne</a:t>
            </a:r>
            <a:r>
              <a:rPr lang="pl-PL" sz="2100" b="1" i="1" dirty="0"/>
              <a:t> </a:t>
            </a:r>
            <a:r>
              <a:rPr lang="pl-PL" sz="2100" b="1" i="1" dirty="0" err="1"/>
              <a:t>peius</a:t>
            </a:r>
            <a:r>
              <a:rPr lang="pl-PL" sz="2100" b="1" i="1" dirty="0"/>
              <a:t> </a:t>
            </a:r>
            <a:r>
              <a:rPr lang="pl-PL" sz="2100" b="1" dirty="0"/>
              <a:t>z art. 454 § 2</a:t>
            </a:r>
            <a:r>
              <a:rPr lang="pl-PL" sz="2100" dirty="0"/>
              <a:t>, co ma tym samym pozwolić na </a:t>
            </a:r>
            <a:r>
              <a:rPr lang="pl-PL" sz="2100" b="1" dirty="0">
                <a:solidFill>
                  <a:srgbClr val="0070C0"/>
                </a:solidFill>
              </a:rPr>
              <a:t>poszerzenie orzekania </a:t>
            </a:r>
            <a:r>
              <a:rPr lang="pl-PL" sz="2100" b="1" dirty="0" err="1">
                <a:solidFill>
                  <a:srgbClr val="0070C0"/>
                </a:solidFill>
              </a:rPr>
              <a:t>reformatoryjnego</a:t>
            </a:r>
            <a:r>
              <a:rPr lang="pl-PL" sz="2100" b="1" dirty="0">
                <a:solidFill>
                  <a:srgbClr val="0070C0"/>
                </a:solidFill>
              </a:rPr>
              <a:t> </a:t>
            </a:r>
            <a:r>
              <a:rPr lang="pl-PL" sz="2100" dirty="0"/>
              <a:t>w postępowaniu odwoławczym, a przez to na przyspieszenie prawomocnego zakończenia procesu</a:t>
            </a:r>
            <a:r>
              <a:rPr lang="pl-PL" sz="2100" dirty="0" smtClean="0"/>
              <a:t>.</a:t>
            </a:r>
          </a:p>
        </p:txBody>
      </p:sp>
    </p:spTree>
    <p:extLst>
      <p:ext uri="{BB962C8B-B14F-4D97-AF65-F5344CB8AC3E}">
        <p14:creationId xmlns:p14="http://schemas.microsoft.com/office/powerpoint/2010/main" val="1027912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332656"/>
            <a:ext cx="8964488" cy="6068144"/>
          </a:xfrm>
        </p:spPr>
        <p:txBody>
          <a:bodyPr>
            <a:normAutofit/>
          </a:bodyPr>
          <a:lstStyle/>
          <a:p>
            <a:r>
              <a:rPr lang="pl-PL" sz="1800" dirty="0" smtClean="0"/>
              <a:t>W toku rozpoznawania sprawy przez sąd odwoławczy mogą ujawnić się istotne wątpliwości prawne dotyczące danej sprawy. </a:t>
            </a:r>
          </a:p>
          <a:p>
            <a:r>
              <a:rPr lang="pl-PL" sz="1800" dirty="0" smtClean="0"/>
              <a:t>Przepis art. 441 k.p.k. wyposaża w takich okolicznościach sąd odwoławczy w możliwość </a:t>
            </a:r>
            <a:r>
              <a:rPr lang="pl-PL" sz="1800" b="1" dirty="0" smtClean="0"/>
              <a:t>skierowania do Sądu Najwyższego </a:t>
            </a:r>
            <a:r>
              <a:rPr lang="pl-PL" sz="1800" b="1" dirty="0" smtClean="0">
                <a:solidFill>
                  <a:srgbClr val="0070C0"/>
                </a:solidFill>
              </a:rPr>
              <a:t>pytania prawnego</a:t>
            </a:r>
            <a:r>
              <a:rPr lang="pl-PL" sz="1800" dirty="0" smtClean="0"/>
              <a:t>. </a:t>
            </a:r>
            <a:r>
              <a:rPr lang="pl-PL" sz="1800" b="1" u="sng" dirty="0" smtClean="0"/>
              <a:t>Kompetencji takiej nie ma sąd I instancji. </a:t>
            </a:r>
            <a:r>
              <a:rPr lang="pl-PL" sz="1800" dirty="0"/>
              <a:t>Jeżeli więc przy rozpoznawaniu środka odwoławczego wyłoni się </a:t>
            </a:r>
            <a:r>
              <a:rPr lang="pl-PL" sz="1800" b="1" dirty="0">
                <a:solidFill>
                  <a:srgbClr val="00B050"/>
                </a:solidFill>
              </a:rPr>
              <a:t>zagadnienie prawne wymagające zasadniczej wykładni ustawy</a:t>
            </a:r>
            <a:r>
              <a:rPr lang="pl-PL" sz="1800" dirty="0"/>
              <a:t>, sąd odwoławczy może </a:t>
            </a:r>
            <a:r>
              <a:rPr lang="pl-PL" sz="1800" b="1" dirty="0"/>
              <a:t>odroczyć rozpoznanie sprawy </a:t>
            </a:r>
            <a:r>
              <a:rPr lang="pl-PL" sz="1800" dirty="0"/>
              <a:t>i przekazać zagadnienie </a:t>
            </a:r>
            <a:r>
              <a:rPr lang="pl-PL" sz="1800" b="1" dirty="0"/>
              <a:t>do rozstrzygnięcia Sądowi </a:t>
            </a:r>
            <a:r>
              <a:rPr lang="pl-PL" sz="1800" b="1" dirty="0" smtClean="0"/>
              <a:t>Najwyższemu</a:t>
            </a:r>
            <a:r>
              <a:rPr lang="pl-PL" sz="1800" dirty="0"/>
              <a:t>. Sąd Najwyższy orzeka na posiedzeniu, w którym mają prawo wziąć udział: prokurator, obrońcy i pełnomocnicy. Procedując w zakresie rozstrzygnięcia przekazanego mu zagadnienia prawnego, Sąd Najwyższy </a:t>
            </a:r>
            <a:r>
              <a:rPr lang="pl-PL" sz="1800" b="1" dirty="0"/>
              <a:t>może </a:t>
            </a:r>
            <a:r>
              <a:rPr lang="pl-PL" sz="1800" b="1" dirty="0" smtClean="0"/>
              <a:t>:</a:t>
            </a:r>
          </a:p>
          <a:p>
            <a:pPr marL="544068" lvl="1" indent="-342900">
              <a:buFont typeface="+mj-lt"/>
              <a:buAutoNum type="arabicParenR"/>
            </a:pPr>
            <a:r>
              <a:rPr lang="pl-PL" b="1" dirty="0" smtClean="0"/>
              <a:t>udzielić odpowiedzi (w formie uchwały, która jest wiążąca w danej sprawie) </a:t>
            </a:r>
            <a:r>
              <a:rPr lang="pl-PL" dirty="0"/>
              <a:t>na przedstawione zagadnienie prawne </a:t>
            </a:r>
            <a:endParaRPr lang="pl-PL" dirty="0" smtClean="0"/>
          </a:p>
          <a:p>
            <a:pPr marL="544068" lvl="1" indent="-342900">
              <a:buFont typeface="+mj-lt"/>
              <a:buAutoNum type="arabicParenR"/>
            </a:pPr>
            <a:r>
              <a:rPr lang="pl-PL" dirty="0" smtClean="0"/>
              <a:t>przekazać </a:t>
            </a:r>
            <a:r>
              <a:rPr lang="pl-PL" dirty="0"/>
              <a:t>rozstrzygnięcie zagadnienia prawnego powiększonemu składowi tegoż sądu (§ 2 art. 441), </a:t>
            </a:r>
            <a:endParaRPr lang="pl-PL" dirty="0" smtClean="0"/>
          </a:p>
          <a:p>
            <a:pPr marL="544068" lvl="1" indent="-342900">
              <a:buFont typeface="+mj-lt"/>
              <a:buAutoNum type="arabicParenR"/>
            </a:pPr>
            <a:r>
              <a:rPr lang="pl-PL" dirty="0" smtClean="0"/>
              <a:t>przejąć </a:t>
            </a:r>
            <a:r>
              <a:rPr lang="pl-PL" dirty="0"/>
              <a:t>sprawę do swego rozpoznania </a:t>
            </a:r>
            <a:r>
              <a:rPr lang="pl-PL" dirty="0" smtClean="0"/>
              <a:t>(a więc rozpoznania wniesionej apelacji) - </a:t>
            </a:r>
            <a:r>
              <a:rPr lang="pl-PL" dirty="0"/>
              <a:t>o czym decyduje w szczególności zawiłość </a:t>
            </a:r>
            <a:r>
              <a:rPr lang="pl-PL" dirty="0" smtClean="0"/>
              <a:t>sprawy, </a:t>
            </a:r>
          </a:p>
          <a:p>
            <a:pPr marL="544068" lvl="1" indent="-342900">
              <a:buFont typeface="+mj-lt"/>
              <a:buAutoNum type="arabicParenR"/>
            </a:pPr>
            <a:r>
              <a:rPr lang="pl-PL" b="1" dirty="0" smtClean="0"/>
              <a:t>odmówić </a:t>
            </a:r>
            <a:r>
              <a:rPr lang="pl-PL" b="1" dirty="0"/>
              <a:t>udzielenia odpowiedzi (odmówić podjęcia </a:t>
            </a:r>
            <a:r>
              <a:rPr lang="pl-PL" b="1" dirty="0" smtClean="0"/>
              <a:t>uchwały – w formie postanowienia, czasem w uzasadnieniu SN wskazuję właściwą wykładnię danego przepisu, ale taka odpowiedź nie ma charakteru wiążącego)</a:t>
            </a:r>
            <a:r>
              <a:rPr lang="pl-PL" dirty="0" smtClean="0"/>
              <a:t>, </a:t>
            </a:r>
            <a:r>
              <a:rPr lang="pl-PL" dirty="0"/>
              <a:t>gdy pytanie nie dotyczy kwestii wymagającej zasadniczej wykładni ustawy, lub gdy nie wyłoniło się przy rozpoznawaniu środka odwoławczego, a także wówczas, gdy z pytaniem wystąpił nieuprawniony do tego podmiot </a:t>
            </a:r>
            <a:endParaRPr lang="pl-PL" b="1" u="sng" dirty="0"/>
          </a:p>
        </p:txBody>
      </p:sp>
    </p:spTree>
    <p:extLst>
      <p:ext uri="{BB962C8B-B14F-4D97-AF65-F5344CB8AC3E}">
        <p14:creationId xmlns:p14="http://schemas.microsoft.com/office/powerpoint/2010/main" val="42650766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86604"/>
            <a:ext cx="8568952" cy="1450757"/>
          </a:xfrm>
        </p:spPr>
        <p:txBody>
          <a:bodyPr>
            <a:normAutofit/>
          </a:bodyPr>
          <a:lstStyle/>
          <a:p>
            <a:r>
              <a:rPr lang="pl-PL" dirty="0" smtClean="0"/>
              <a:t>Rozprawa apelacyjna – udział stron w rozprawie</a:t>
            </a:r>
            <a:endParaRPr lang="pl-PL" dirty="0"/>
          </a:p>
        </p:txBody>
      </p:sp>
      <p:sp>
        <p:nvSpPr>
          <p:cNvPr id="3" name="Symbol zastępczy zawartości 2"/>
          <p:cNvSpPr>
            <a:spLocks noGrp="1"/>
          </p:cNvSpPr>
          <p:nvPr>
            <p:ph idx="1"/>
          </p:nvPr>
        </p:nvSpPr>
        <p:spPr>
          <a:xfrm>
            <a:off x="107504" y="1845734"/>
            <a:ext cx="8856983" cy="4535594"/>
          </a:xfrm>
        </p:spPr>
        <p:txBody>
          <a:bodyPr>
            <a:normAutofit fontScale="92500" lnSpcReduction="20000"/>
          </a:bodyPr>
          <a:lstStyle/>
          <a:p>
            <a:r>
              <a:rPr lang="pl-PL" b="1" dirty="0"/>
              <a:t>a</a:t>
            </a:r>
            <a:r>
              <a:rPr lang="pl-PL" b="1" dirty="0" smtClean="0"/>
              <a:t>rt. 450 k.p.k.</a:t>
            </a:r>
          </a:p>
          <a:p>
            <a:r>
              <a:rPr lang="pl-PL" dirty="0"/>
              <a:t>§ 1. </a:t>
            </a:r>
            <a:r>
              <a:rPr lang="pl-PL" dirty="0" smtClean="0"/>
              <a:t>Udział </a:t>
            </a:r>
            <a:r>
              <a:rPr lang="pl-PL" dirty="0"/>
              <a:t>w rozprawie </a:t>
            </a:r>
            <a:r>
              <a:rPr lang="pl-PL" b="1" dirty="0">
                <a:solidFill>
                  <a:srgbClr val="0070C0"/>
                </a:solidFill>
              </a:rPr>
              <a:t>prokuratora, a obrońcy </a:t>
            </a:r>
            <a:r>
              <a:rPr lang="pl-PL" dirty="0"/>
              <a:t>w wypadkach określonych w art. 79, art. 80 i art. 80a § 1 jest obowiązkowy.</a:t>
            </a:r>
          </a:p>
          <a:p>
            <a:r>
              <a:rPr lang="pl-PL" dirty="0"/>
              <a:t>§ 2. Udział w rozprawie </a:t>
            </a:r>
            <a:r>
              <a:rPr lang="pl-PL" b="1" dirty="0">
                <a:solidFill>
                  <a:srgbClr val="0070C0"/>
                </a:solidFill>
              </a:rPr>
              <a:t>innych stron i ich pełnomocników oraz obrońcy w wypadkach nie wymienionych w § 1 </a:t>
            </a:r>
            <a:r>
              <a:rPr lang="pl-PL" dirty="0"/>
              <a:t>jest obowiązkowy wtedy, gdy prezes sądu lub sąd uzna to za konieczne.</a:t>
            </a:r>
          </a:p>
          <a:p>
            <a:r>
              <a:rPr lang="pl-PL" dirty="0"/>
              <a:t>§ 3. Niestawiennictwo należycie zawiadomionych o terminie rozprawy stron, obrońców lub pełnomocników nie tamuje rozpoznania sprawy, chyba że ich udział jest obowiązkowy</a:t>
            </a:r>
            <a:r>
              <a:rPr lang="pl-PL" dirty="0" smtClean="0"/>
              <a:t>.</a:t>
            </a:r>
          </a:p>
          <a:p>
            <a:r>
              <a:rPr lang="pl-PL" b="1" dirty="0" smtClean="0"/>
              <a:t>art</a:t>
            </a:r>
            <a:r>
              <a:rPr lang="pl-PL" b="1" dirty="0"/>
              <a:t>. </a:t>
            </a:r>
            <a:r>
              <a:rPr lang="pl-PL" b="1" dirty="0" smtClean="0"/>
              <a:t>451</a:t>
            </a:r>
            <a:endParaRPr lang="pl-PL" b="1" dirty="0"/>
          </a:p>
          <a:p>
            <a:r>
              <a:rPr lang="pl-PL" dirty="0" smtClean="0"/>
              <a:t>Sąd </a:t>
            </a:r>
            <a:r>
              <a:rPr lang="pl-PL" dirty="0"/>
              <a:t>odwoławczy, </a:t>
            </a:r>
            <a:r>
              <a:rPr lang="pl-PL" b="1" dirty="0">
                <a:solidFill>
                  <a:srgbClr val="0070C0"/>
                </a:solidFill>
              </a:rPr>
              <a:t>na wniosek oskarżonego pozbawionego wolności </a:t>
            </a:r>
            <a:r>
              <a:rPr lang="pl-PL" b="1" dirty="0"/>
              <a:t>złożony w terminie 7 dni od daty doręczenia mu zawiadomienia o przyjęciu apelacji</a:t>
            </a:r>
            <a:r>
              <a:rPr lang="pl-PL" dirty="0"/>
              <a:t>, zarządza sprowadzenie go na rozprawę, </a:t>
            </a:r>
            <a:r>
              <a:rPr lang="pl-PL" u="sng" dirty="0"/>
              <a:t>chyba że </a:t>
            </a:r>
            <a:r>
              <a:rPr lang="pl-PL" dirty="0"/>
              <a:t>uzna za wystarczającą obecność obrońcy. Wniosek złożony po terminie podlega rozpoznaniu, jeżeli nie powoduje to konieczności odroczenia rozprawy. O prawie złożenia wniosku należy pouczyć oskarżonego. Jeżeli sąd nie zarządza sprowadzenia oskarżonego, który nie ma obrońcy, sąd, prezes sądu lub referendarz sądowy wyznacza obrońcę z urzędu.</a:t>
            </a:r>
          </a:p>
        </p:txBody>
      </p:sp>
    </p:spTree>
    <p:extLst>
      <p:ext uri="{BB962C8B-B14F-4D97-AF65-F5344CB8AC3E}">
        <p14:creationId xmlns:p14="http://schemas.microsoft.com/office/powerpoint/2010/main" val="28200928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179512" y="1268760"/>
            <a:ext cx="8568952" cy="11521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sp>
        <p:nvSpPr>
          <p:cNvPr id="2" name="Tytuł 1"/>
          <p:cNvSpPr>
            <a:spLocks noGrp="1"/>
          </p:cNvSpPr>
          <p:nvPr>
            <p:ph type="title"/>
          </p:nvPr>
        </p:nvSpPr>
        <p:spPr>
          <a:xfrm>
            <a:off x="457200" y="274638"/>
            <a:ext cx="7620000" cy="850106"/>
          </a:xfrm>
        </p:spPr>
        <p:txBody>
          <a:bodyPr/>
          <a:lstStyle/>
          <a:p>
            <a:r>
              <a:rPr lang="pl-PL" dirty="0" smtClean="0"/>
              <a:t>Wyroki sądu odwoławczego</a:t>
            </a:r>
            <a:endParaRPr lang="pl-PL" dirty="0"/>
          </a:p>
        </p:txBody>
      </p:sp>
      <p:sp>
        <p:nvSpPr>
          <p:cNvPr id="3" name="Symbol zastępczy zawartości 2"/>
          <p:cNvSpPr>
            <a:spLocks noGrp="1"/>
          </p:cNvSpPr>
          <p:nvPr>
            <p:ph idx="1"/>
          </p:nvPr>
        </p:nvSpPr>
        <p:spPr>
          <a:xfrm>
            <a:off x="107504" y="1196752"/>
            <a:ext cx="8496944" cy="5204048"/>
          </a:xfrm>
        </p:spPr>
        <p:txBody>
          <a:bodyPr/>
          <a:lstStyle/>
          <a:p>
            <a:pPr marL="114300" indent="0">
              <a:buNone/>
            </a:pPr>
            <a:r>
              <a:rPr lang="pl-PL" sz="2000" dirty="0" smtClean="0"/>
              <a:t>   art. </a:t>
            </a:r>
            <a:r>
              <a:rPr lang="pl-PL" sz="2000" dirty="0"/>
              <a:t>456 </a:t>
            </a:r>
            <a:r>
              <a:rPr lang="pl-PL" sz="2000" dirty="0" smtClean="0"/>
              <a:t>k.p.k. </a:t>
            </a:r>
          </a:p>
          <a:p>
            <a:pPr marL="114300" indent="0">
              <a:buNone/>
            </a:pPr>
            <a:r>
              <a:rPr lang="pl-PL" sz="2000" dirty="0" smtClean="0"/>
              <a:t>O </a:t>
            </a:r>
            <a:r>
              <a:rPr lang="pl-PL" sz="2000" dirty="0"/>
              <a:t>utrzymaniu w mocy, uchyleniu lub zmianie wyroku sądu pierwszej instancji </a:t>
            </a:r>
            <a:r>
              <a:rPr lang="pl-PL" sz="2000" b="1" dirty="0"/>
              <a:t>sąd odwoławczy orzeka </a:t>
            </a:r>
            <a:r>
              <a:rPr lang="pl-PL" sz="2000" b="1" dirty="0" smtClean="0"/>
              <a:t>wyrokiem</a:t>
            </a:r>
            <a:r>
              <a:rPr lang="pl-PL" sz="2000" dirty="0" smtClean="0"/>
              <a:t>.</a:t>
            </a:r>
          </a:p>
          <a:p>
            <a:pPr marL="114300" indent="0">
              <a:buNone/>
            </a:pPr>
            <a:endParaRPr lang="pl-PL" dirty="0" smtClean="0"/>
          </a:p>
          <a:p>
            <a:pPr marL="114300" indent="0">
              <a:buNone/>
            </a:pPr>
            <a:r>
              <a:rPr lang="pl-PL" dirty="0" smtClean="0"/>
              <a:t>Sąd odwoławczy może:</a:t>
            </a:r>
          </a:p>
          <a:p>
            <a:pPr marL="457200" indent="-342900">
              <a:buAutoNum type="arabicParenR"/>
            </a:pPr>
            <a:r>
              <a:rPr lang="pl-PL" dirty="0" smtClean="0"/>
              <a:t>Wyrokiem utrzymać zaskarżony wyrok w mocy</a:t>
            </a:r>
          </a:p>
          <a:p>
            <a:pPr marL="457200" indent="-342900">
              <a:buAutoNum type="arabicParenR"/>
            </a:pPr>
            <a:r>
              <a:rPr lang="pl-PL" dirty="0" smtClean="0"/>
              <a:t>Orzec </a:t>
            </a:r>
            <a:r>
              <a:rPr lang="pl-PL" b="1" dirty="0" err="1" smtClean="0"/>
              <a:t>reformatoryjnie</a:t>
            </a:r>
            <a:r>
              <a:rPr lang="pl-PL" dirty="0" smtClean="0"/>
              <a:t> czyli wyrokiem </a:t>
            </a:r>
            <a:r>
              <a:rPr lang="pl-PL" dirty="0" smtClean="0">
                <a:solidFill>
                  <a:srgbClr val="0070C0"/>
                </a:solidFill>
              </a:rPr>
              <a:t>zmienić</a:t>
            </a:r>
            <a:r>
              <a:rPr lang="pl-PL" dirty="0" smtClean="0"/>
              <a:t> zaskarżony wyrok</a:t>
            </a:r>
          </a:p>
          <a:p>
            <a:pPr marL="457200" indent="-342900">
              <a:buAutoNum type="arabicParenR"/>
            </a:pPr>
            <a:r>
              <a:rPr lang="pl-PL" dirty="0" smtClean="0"/>
              <a:t>Orzec </a:t>
            </a:r>
            <a:r>
              <a:rPr lang="pl-PL" b="1" dirty="0" err="1" smtClean="0"/>
              <a:t>kasatoryjnie</a:t>
            </a:r>
            <a:r>
              <a:rPr lang="pl-PL" dirty="0" smtClean="0"/>
              <a:t> czyli wyrokiem </a:t>
            </a:r>
            <a:r>
              <a:rPr lang="pl-PL" dirty="0" smtClean="0">
                <a:solidFill>
                  <a:srgbClr val="0070C0"/>
                </a:solidFill>
              </a:rPr>
              <a:t>uchylić wyrok </a:t>
            </a:r>
            <a:r>
              <a:rPr lang="pl-PL" dirty="0" smtClean="0"/>
              <a:t>w całości lub w części i:</a:t>
            </a:r>
          </a:p>
          <a:p>
            <a:pPr marL="754380" lvl="1" indent="-342900">
              <a:buFont typeface="+mj-lt"/>
              <a:buAutoNum type="alphaLcParenR"/>
            </a:pPr>
            <a:r>
              <a:rPr lang="pl-PL" sz="2000" dirty="0">
                <a:solidFill>
                  <a:srgbClr val="0070C0"/>
                </a:solidFill>
              </a:rPr>
              <a:t>u</a:t>
            </a:r>
            <a:r>
              <a:rPr lang="pl-PL" sz="2000" dirty="0" smtClean="0">
                <a:solidFill>
                  <a:srgbClr val="0070C0"/>
                </a:solidFill>
              </a:rPr>
              <a:t>morzyć</a:t>
            </a:r>
            <a:r>
              <a:rPr lang="pl-PL" sz="2000" dirty="0" smtClean="0"/>
              <a:t> postępowanie </a:t>
            </a:r>
          </a:p>
          <a:p>
            <a:pPr marL="754380" lvl="1" indent="-342900">
              <a:buFont typeface="+mj-lt"/>
              <a:buAutoNum type="alphaLcParenR"/>
            </a:pPr>
            <a:r>
              <a:rPr lang="pl-PL" sz="2000" dirty="0">
                <a:solidFill>
                  <a:srgbClr val="0070C0"/>
                </a:solidFill>
              </a:rPr>
              <a:t>p</a:t>
            </a:r>
            <a:r>
              <a:rPr lang="pl-PL" sz="2000" dirty="0" smtClean="0">
                <a:solidFill>
                  <a:srgbClr val="0070C0"/>
                </a:solidFill>
              </a:rPr>
              <a:t>rzekazać sprawę sądowi I instancji do ponownego rozpoznania </a:t>
            </a:r>
            <a:r>
              <a:rPr lang="pl-PL" sz="2000" dirty="0" smtClean="0"/>
              <a:t>(zob. art. 442)</a:t>
            </a:r>
          </a:p>
          <a:p>
            <a:pPr marL="457200" indent="-342900">
              <a:buFont typeface="+mj-lt"/>
              <a:buAutoNum type="arabicParenR"/>
            </a:pPr>
            <a:r>
              <a:rPr lang="pl-PL" dirty="0" smtClean="0"/>
              <a:t>Wyrokiem </a:t>
            </a:r>
            <a:r>
              <a:rPr lang="pl-PL" dirty="0" smtClean="0">
                <a:solidFill>
                  <a:srgbClr val="0070C0"/>
                </a:solidFill>
              </a:rPr>
              <a:t>umorzyć postępowanie odwoławcze</a:t>
            </a:r>
          </a:p>
        </p:txBody>
      </p:sp>
    </p:spTree>
    <p:extLst>
      <p:ext uri="{BB962C8B-B14F-4D97-AF65-F5344CB8AC3E}">
        <p14:creationId xmlns:p14="http://schemas.microsoft.com/office/powerpoint/2010/main" val="4041352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300503"/>
            <a:ext cx="7980368" cy="6552728"/>
          </a:xfrm>
        </p:spPr>
        <p:txBody>
          <a:bodyPr>
            <a:normAutofit/>
          </a:bodyPr>
          <a:lstStyle/>
          <a:p>
            <a:pPr marL="342900" lvl="0" indent="-342900" algn="just">
              <a:buClr>
                <a:srgbClr val="9CBEBD"/>
              </a:buClr>
              <a:buFont typeface="+mj-lt"/>
              <a:buAutoNum type="arabicParenR"/>
            </a:pPr>
            <a:r>
              <a:rPr lang="pl-PL" sz="1600" dirty="0" smtClean="0">
                <a:solidFill>
                  <a:srgbClr val="2E2B21"/>
                </a:solidFill>
              </a:rPr>
              <a:t>nie </a:t>
            </a:r>
            <a:r>
              <a:rPr lang="pl-PL" sz="1600" dirty="0">
                <a:solidFill>
                  <a:srgbClr val="2E2B21"/>
                </a:solidFill>
              </a:rPr>
              <a:t>można odroczyć wydania wyroku oraz sporządzenia uzasadnienia postanowienia (</a:t>
            </a:r>
            <a:r>
              <a:rPr lang="pl-PL" sz="1600" dirty="0">
                <a:solidFill>
                  <a:srgbClr val="2E2B21"/>
                </a:solidFill>
                <a:hlinkClick r:id="rId2"/>
              </a:rPr>
              <a:t>art. 517f § 3</a:t>
            </a:r>
            <a:r>
              <a:rPr lang="pl-PL" sz="1600" dirty="0">
                <a:solidFill>
                  <a:srgbClr val="2E2B21"/>
                </a:solidFill>
              </a:rPr>
              <a:t>);</a:t>
            </a:r>
          </a:p>
          <a:p>
            <a:pPr marL="342900" lvl="0" indent="-342900" algn="just">
              <a:buClr>
                <a:srgbClr val="9CBEBD"/>
              </a:buClr>
              <a:buFont typeface="+mj-lt"/>
              <a:buAutoNum type="arabicParenR"/>
            </a:pPr>
            <a:r>
              <a:rPr lang="pl-PL" sz="1600" dirty="0" smtClean="0">
                <a:solidFill>
                  <a:srgbClr val="2E2B21"/>
                </a:solidFill>
              </a:rPr>
              <a:t>istnieje </a:t>
            </a:r>
            <a:r>
              <a:rPr lang="pl-PL" sz="1600" dirty="0">
                <a:solidFill>
                  <a:srgbClr val="2E2B21"/>
                </a:solidFill>
              </a:rPr>
              <a:t>możliwość złożenia ustnie do protokołu wniosku o sporządzenie na piśmie i doręczenia uzasadnienia wyroku (</a:t>
            </a:r>
            <a:r>
              <a:rPr lang="pl-PL" sz="1600" dirty="0">
                <a:solidFill>
                  <a:srgbClr val="2E2B21"/>
                </a:solidFill>
                <a:hlinkClick r:id="rId3"/>
              </a:rPr>
              <a:t>art. 517h § 1</a:t>
            </a:r>
            <a:r>
              <a:rPr lang="pl-PL" sz="1600" dirty="0">
                <a:solidFill>
                  <a:srgbClr val="2E2B21"/>
                </a:solidFill>
              </a:rPr>
              <a:t>);</a:t>
            </a:r>
          </a:p>
          <a:p>
            <a:pPr marL="342900" lvl="0" indent="-342900" algn="just">
              <a:buClr>
                <a:srgbClr val="9CBEBD"/>
              </a:buClr>
              <a:buFont typeface="+mj-lt"/>
              <a:buAutoNum type="arabicParenR"/>
            </a:pPr>
            <a:r>
              <a:rPr lang="pl-PL" sz="1600" dirty="0" smtClean="0">
                <a:solidFill>
                  <a:srgbClr val="2E2B21"/>
                </a:solidFill>
              </a:rPr>
              <a:t>obowiązuje </a:t>
            </a:r>
            <a:r>
              <a:rPr lang="pl-PL" sz="1600" dirty="0">
                <a:solidFill>
                  <a:srgbClr val="2E2B21"/>
                </a:solidFill>
              </a:rPr>
              <a:t>tylko 3-dniowy termin do złożenia wniosku o sporządzenie na piśmie i doręczenia uzasadnienia wyroku (</a:t>
            </a:r>
            <a:r>
              <a:rPr lang="pl-PL" sz="1600" dirty="0">
                <a:solidFill>
                  <a:srgbClr val="2E2B21"/>
                </a:solidFill>
                <a:hlinkClick r:id="rId3"/>
              </a:rPr>
              <a:t>art. 517h § 1</a:t>
            </a:r>
            <a:r>
              <a:rPr lang="pl-PL" sz="1600" dirty="0">
                <a:solidFill>
                  <a:srgbClr val="2E2B21"/>
                </a:solidFill>
              </a:rPr>
              <a:t>);</a:t>
            </a:r>
          </a:p>
          <a:p>
            <a:pPr marL="342900" lvl="0" indent="-342900" algn="just">
              <a:buClr>
                <a:srgbClr val="9CBEBD"/>
              </a:buClr>
              <a:buFont typeface="+mj-lt"/>
              <a:buAutoNum type="arabicParenR"/>
            </a:pPr>
            <a:r>
              <a:rPr lang="pl-PL" sz="1600" dirty="0" smtClean="0">
                <a:solidFill>
                  <a:srgbClr val="2E2B21"/>
                </a:solidFill>
              </a:rPr>
              <a:t>obowiązuje </a:t>
            </a:r>
            <a:r>
              <a:rPr lang="pl-PL" sz="1600" dirty="0">
                <a:solidFill>
                  <a:srgbClr val="2E2B21"/>
                </a:solidFill>
              </a:rPr>
              <a:t>tylko 7-dniowy termin do wniesienia apelacji, który biegnie dla każdego uprawnionego od daty doręczenia mu wyroku z uzasadnieniem (</a:t>
            </a:r>
            <a:r>
              <a:rPr lang="pl-PL" sz="1600" dirty="0">
                <a:solidFill>
                  <a:srgbClr val="2E2B21"/>
                </a:solidFill>
                <a:hlinkClick r:id="rId4"/>
              </a:rPr>
              <a:t>art. 517h § 3</a:t>
            </a:r>
            <a:r>
              <a:rPr lang="pl-PL" sz="1600" dirty="0">
                <a:solidFill>
                  <a:srgbClr val="2E2B21"/>
                </a:solidFill>
              </a:rPr>
              <a:t>);</a:t>
            </a:r>
          </a:p>
          <a:p>
            <a:pPr marL="342900" lvl="0" indent="-342900" algn="just">
              <a:buClr>
                <a:srgbClr val="9CBEBD"/>
              </a:buClr>
              <a:buFont typeface="+mj-lt"/>
              <a:buAutoNum type="arabicParenR"/>
            </a:pPr>
            <a:r>
              <a:rPr lang="pl-PL" sz="1600" dirty="0" smtClean="0">
                <a:solidFill>
                  <a:srgbClr val="2E2B21"/>
                </a:solidFill>
              </a:rPr>
              <a:t>obowiązuje </a:t>
            </a:r>
            <a:r>
              <a:rPr lang="pl-PL" sz="1600" dirty="0">
                <a:solidFill>
                  <a:srgbClr val="2E2B21"/>
                </a:solidFill>
              </a:rPr>
              <a:t>tylko 3-dniowy termin do sporządzenia przez sędziego uzasadnienia wyroku na piśmie, który biegnie od daty złożenia wniosku o sporządzenie uzasadnienia (</a:t>
            </a:r>
            <a:r>
              <a:rPr lang="pl-PL" sz="1600" dirty="0">
                <a:solidFill>
                  <a:srgbClr val="2E2B21"/>
                </a:solidFill>
                <a:hlinkClick r:id="rId5"/>
              </a:rPr>
              <a:t>art. 517h § 2</a:t>
            </a:r>
            <a:r>
              <a:rPr lang="pl-PL" sz="1600" dirty="0">
                <a:solidFill>
                  <a:srgbClr val="2E2B21"/>
                </a:solidFill>
              </a:rPr>
              <a:t>);</a:t>
            </a:r>
          </a:p>
          <a:p>
            <a:pPr marL="342900" lvl="0" indent="-342900" algn="just">
              <a:buClr>
                <a:srgbClr val="9CBEBD"/>
              </a:buClr>
              <a:buFont typeface="+mj-lt"/>
              <a:buAutoNum type="arabicParenR"/>
            </a:pPr>
            <a:r>
              <a:rPr lang="pl-PL" sz="1600" dirty="0" smtClean="0">
                <a:solidFill>
                  <a:srgbClr val="2E2B21"/>
                </a:solidFill>
              </a:rPr>
              <a:t>rozpoznanie </a:t>
            </a:r>
            <a:r>
              <a:rPr lang="pl-PL" sz="1600" dirty="0">
                <a:solidFill>
                  <a:srgbClr val="2E2B21"/>
                </a:solidFill>
              </a:rPr>
              <a:t>apelacji przez sąd odwoławczy następuje w ciągu miesiąca od otrzymania akt sprawy wraz z apelacją (</a:t>
            </a:r>
            <a:r>
              <a:rPr lang="pl-PL" sz="1600" dirty="0">
                <a:solidFill>
                  <a:srgbClr val="2E2B21"/>
                </a:solidFill>
                <a:hlinkClick r:id="rId6"/>
              </a:rPr>
              <a:t>art. 517h § 4</a:t>
            </a:r>
            <a:r>
              <a:rPr lang="pl-PL" sz="1600" dirty="0">
                <a:solidFill>
                  <a:srgbClr val="2E2B21"/>
                </a:solidFill>
              </a:rPr>
              <a:t>);</a:t>
            </a:r>
          </a:p>
          <a:p>
            <a:pPr marL="342900" lvl="0" indent="-342900" algn="just">
              <a:buClr>
                <a:srgbClr val="9CBEBD"/>
              </a:buClr>
              <a:buFont typeface="+mj-lt"/>
              <a:buAutoNum type="arabicParenR"/>
            </a:pPr>
            <a:r>
              <a:rPr lang="pl-PL" sz="1600" dirty="0" smtClean="0">
                <a:solidFill>
                  <a:srgbClr val="2E2B21"/>
                </a:solidFill>
              </a:rPr>
              <a:t>w </a:t>
            </a:r>
            <a:r>
              <a:rPr lang="pl-PL" sz="1600" dirty="0">
                <a:solidFill>
                  <a:srgbClr val="2E2B21"/>
                </a:solidFill>
              </a:rPr>
              <a:t>postępowaniu </a:t>
            </a:r>
            <a:r>
              <a:rPr lang="pl-PL" sz="1600" dirty="0" err="1">
                <a:solidFill>
                  <a:srgbClr val="2E2B21"/>
                </a:solidFill>
              </a:rPr>
              <a:t>międzyinstancyjnym</a:t>
            </a:r>
            <a:r>
              <a:rPr lang="pl-PL" sz="1600" dirty="0">
                <a:solidFill>
                  <a:srgbClr val="2E2B21"/>
                </a:solidFill>
              </a:rPr>
              <a:t> nie stosuje się </a:t>
            </a:r>
            <a:r>
              <a:rPr lang="pl-PL" sz="1600" dirty="0">
                <a:solidFill>
                  <a:srgbClr val="2E2B21"/>
                </a:solidFill>
                <a:hlinkClick r:id="rId7"/>
              </a:rPr>
              <a:t>art. 448</a:t>
            </a:r>
            <a:r>
              <a:rPr lang="pl-PL" sz="1600" dirty="0">
                <a:solidFill>
                  <a:srgbClr val="2E2B21"/>
                </a:solidFill>
              </a:rPr>
              <a:t> (</a:t>
            </a:r>
            <a:r>
              <a:rPr lang="pl-PL" sz="1600" dirty="0">
                <a:solidFill>
                  <a:srgbClr val="2E2B21"/>
                </a:solidFill>
                <a:hlinkClick r:id="rId6"/>
              </a:rPr>
              <a:t>art. 517h § 4</a:t>
            </a:r>
            <a:r>
              <a:rPr lang="pl-PL" sz="1600" dirty="0">
                <a:solidFill>
                  <a:srgbClr val="2E2B21"/>
                </a:solidFill>
              </a:rPr>
              <a:t>);</a:t>
            </a:r>
          </a:p>
          <a:p>
            <a:pPr marL="342900" lvl="0" indent="-342900" algn="just">
              <a:buClr>
                <a:srgbClr val="9CBEBD"/>
              </a:buClr>
              <a:buFont typeface="+mj-lt"/>
              <a:buAutoNum type="arabicParenR"/>
            </a:pPr>
            <a:r>
              <a:rPr lang="pl-PL" sz="1600" dirty="0" smtClean="0">
                <a:solidFill>
                  <a:srgbClr val="2E2B21"/>
                </a:solidFill>
              </a:rPr>
              <a:t>w </a:t>
            </a:r>
            <a:r>
              <a:rPr lang="pl-PL" sz="1600" dirty="0">
                <a:solidFill>
                  <a:srgbClr val="2E2B21"/>
                </a:solidFill>
              </a:rPr>
              <a:t>przypadku gdy apelacja została wniesiona przez prokuratora, obrońcę lub pełnomocnika, sąd odwoławczy dołącza do zawiadomienia o terminie rozprawy apelacyjnej odpis apelacji, ale tylko strony przeciwnej (</a:t>
            </a:r>
            <a:r>
              <a:rPr lang="pl-PL" sz="1600" dirty="0">
                <a:solidFill>
                  <a:srgbClr val="2E2B21"/>
                </a:solidFill>
                <a:hlinkClick r:id="rId8"/>
              </a:rPr>
              <a:t>art. 517h § 5</a:t>
            </a:r>
            <a:r>
              <a:rPr lang="pl-PL" sz="1600" dirty="0">
                <a:solidFill>
                  <a:srgbClr val="2E2B21"/>
                </a:solidFill>
              </a:rPr>
              <a:t>);</a:t>
            </a:r>
          </a:p>
          <a:p>
            <a:pPr marL="342900" lvl="0" indent="-342900" algn="just">
              <a:buClr>
                <a:srgbClr val="9CBEBD"/>
              </a:buClr>
              <a:buFont typeface="+mj-lt"/>
              <a:buAutoNum type="arabicParenR"/>
            </a:pPr>
            <a:r>
              <a:rPr lang="pl-PL" sz="1600" dirty="0" smtClean="0">
                <a:solidFill>
                  <a:srgbClr val="2E2B21"/>
                </a:solidFill>
              </a:rPr>
              <a:t>w </a:t>
            </a:r>
            <a:r>
              <a:rPr lang="pl-PL" sz="1600" dirty="0">
                <a:solidFill>
                  <a:srgbClr val="2E2B21"/>
                </a:solidFill>
              </a:rPr>
              <a:t>przypadku uchylenia wyroku i przekazania sprawy do ponownego rozpoznania następuje zmiana trybu, ponieważ dalsze postępowanie przed sądem pierwszej instancji toczy się już w trybie zwyczajnym (</a:t>
            </a:r>
            <a:r>
              <a:rPr lang="pl-PL" sz="1600" dirty="0">
                <a:solidFill>
                  <a:srgbClr val="2E2B21"/>
                </a:solidFill>
                <a:hlinkClick r:id="rId9"/>
              </a:rPr>
              <a:t>art. 517i § 2</a:t>
            </a:r>
            <a:r>
              <a:rPr lang="pl-PL" sz="1600" dirty="0">
                <a:solidFill>
                  <a:srgbClr val="2E2B21"/>
                </a:solidFill>
              </a:rPr>
              <a:t>);</a:t>
            </a:r>
          </a:p>
          <a:p>
            <a:pPr marL="342900" lvl="0" indent="-342900" algn="just">
              <a:buClr>
                <a:srgbClr val="9CBEBD"/>
              </a:buClr>
              <a:buFont typeface="+mj-lt"/>
              <a:buAutoNum type="arabicParenR"/>
            </a:pPr>
            <a:r>
              <a:rPr lang="pl-PL" sz="1600" dirty="0" smtClean="0">
                <a:solidFill>
                  <a:srgbClr val="2E2B21"/>
                </a:solidFill>
              </a:rPr>
              <a:t>z </a:t>
            </a:r>
            <a:r>
              <a:rPr lang="pl-PL" sz="1600" dirty="0">
                <a:solidFill>
                  <a:srgbClr val="2E2B21"/>
                </a:solidFill>
              </a:rPr>
              <a:t>uwagi na szybkość procedowania ograniczone są możliwości związane z wyborem przez oskarżonego </a:t>
            </a:r>
            <a:r>
              <a:rPr lang="pl-PL" sz="1600" dirty="0" smtClean="0">
                <a:solidFill>
                  <a:srgbClr val="2E2B21"/>
                </a:solidFill>
              </a:rPr>
              <a:t>obrońcy.</a:t>
            </a:r>
            <a:endParaRPr lang="pl-PL" sz="1600" dirty="0">
              <a:solidFill>
                <a:srgbClr val="2E2B21"/>
              </a:solidFill>
            </a:endParaRPr>
          </a:p>
          <a:p>
            <a:pPr algn="just"/>
            <a:endParaRPr lang="pl-PL" dirty="0"/>
          </a:p>
        </p:txBody>
      </p:sp>
    </p:spTree>
    <p:extLst>
      <p:ext uri="{BB962C8B-B14F-4D97-AF65-F5344CB8AC3E}">
        <p14:creationId xmlns:p14="http://schemas.microsoft.com/office/powerpoint/2010/main" val="1659264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68096" y="585216"/>
            <a:ext cx="7290054" cy="395512"/>
          </a:xfrm>
        </p:spPr>
        <p:txBody>
          <a:bodyPr>
            <a:normAutofit fontScale="90000"/>
          </a:bodyPr>
          <a:lstStyle/>
          <a:p>
            <a:r>
              <a:rPr lang="pl-PL" sz="3200" dirty="0" smtClean="0"/>
              <a:t>Pozytywne Przesłanki rozpoznania sprawy w postępowaniu przyspieszonym – art. 517b</a:t>
            </a:r>
            <a:endParaRPr lang="pl-PL" sz="3200" dirty="0"/>
          </a:p>
        </p:txBody>
      </p:sp>
      <p:sp>
        <p:nvSpPr>
          <p:cNvPr id="3" name="Symbol zastępczy zawartości 2"/>
          <p:cNvSpPr>
            <a:spLocks noGrp="1"/>
          </p:cNvSpPr>
          <p:nvPr>
            <p:ph idx="1"/>
          </p:nvPr>
        </p:nvSpPr>
        <p:spPr>
          <a:xfrm>
            <a:off x="768096" y="1268760"/>
            <a:ext cx="8124384" cy="5400600"/>
          </a:xfrm>
        </p:spPr>
        <p:txBody>
          <a:bodyPr>
            <a:normAutofit fontScale="92500" lnSpcReduction="20000"/>
          </a:bodyPr>
          <a:lstStyle/>
          <a:p>
            <a:pPr algn="just"/>
            <a:r>
              <a:rPr lang="pl-PL" dirty="0"/>
              <a:t>Aby konkretna sprawa mogła być rozpoznana w postępowaniu przyspieszonym, muszą być łącznie spełnione następujące przesłanki:</a:t>
            </a:r>
          </a:p>
          <a:p>
            <a:pPr marL="457200" indent="-457200" algn="just">
              <a:buFont typeface="+mj-lt"/>
              <a:buAutoNum type="arabicParenR"/>
            </a:pPr>
            <a:r>
              <a:rPr lang="pl-PL" b="1" dirty="0" smtClean="0"/>
              <a:t>sprawa </a:t>
            </a:r>
            <a:r>
              <a:rPr lang="pl-PL" b="1" dirty="0"/>
              <a:t>dotyczy </a:t>
            </a:r>
            <a:r>
              <a:rPr lang="pl-PL" b="1" dirty="0" smtClean="0"/>
              <a:t>przestępstw:</a:t>
            </a:r>
          </a:p>
          <a:p>
            <a:pPr marL="630936" lvl="1" indent="-457200" algn="just">
              <a:buFont typeface="+mj-lt"/>
              <a:buAutoNum type="alphaLcParenR"/>
            </a:pPr>
            <a:r>
              <a:rPr lang="pl-PL" dirty="0" smtClean="0"/>
              <a:t>w </a:t>
            </a:r>
            <a:r>
              <a:rPr lang="pl-PL" dirty="0"/>
              <a:t>których </a:t>
            </a:r>
            <a:r>
              <a:rPr lang="pl-PL" b="1" dirty="0"/>
              <a:t>może być prowadzone dochodzenie</a:t>
            </a:r>
            <a:r>
              <a:rPr lang="pl-PL" b="1" dirty="0" smtClean="0"/>
              <a:t>;</a:t>
            </a:r>
          </a:p>
          <a:p>
            <a:pPr marL="630936" lvl="1" indent="-457200" algn="just">
              <a:buFont typeface="+mj-lt"/>
              <a:buAutoNum type="alphaLcParenR"/>
            </a:pPr>
            <a:r>
              <a:rPr lang="pl-PL" b="1" dirty="0" smtClean="0"/>
              <a:t>prywatnoskargowych, jeżeli miały one </a:t>
            </a:r>
            <a:r>
              <a:rPr lang="pl-PL" b="1" dirty="0"/>
              <a:t>charakter </a:t>
            </a:r>
            <a:r>
              <a:rPr lang="pl-PL" b="1" dirty="0" smtClean="0"/>
              <a:t>chuligański </a:t>
            </a:r>
            <a:r>
              <a:rPr lang="pl-PL" dirty="0" smtClean="0"/>
              <a:t>- czynem </a:t>
            </a:r>
            <a:r>
              <a:rPr lang="pl-PL" dirty="0"/>
              <a:t>o charakterze chuligańskim zgodnie z definicją legalną wynikającą z art. 115 § 21 k.k. może być tylko występek polegający na umyślnym zamachu na zdrowie, na wolność, na cześć lub nietykalność cielesną, na bezpieczeństwo powszechne, na działalność instytucji państwowych lub samorządu terytorialnego, na porządek publiczny, albo na umyślnym niszczeniu, uszkodzeniu lub czynieniu niezdatną do użytku cudzej rzeczy, jeżeli sprawca działa publicznie i bez powodu albo z oczywiście błahego powodu, okazując przez to rażące lekceważenie porządku </a:t>
            </a:r>
            <a:r>
              <a:rPr lang="pl-PL" dirty="0" smtClean="0"/>
              <a:t>prawnego</a:t>
            </a:r>
          </a:p>
          <a:p>
            <a:pPr marL="630936" lvl="1" indent="-457200" algn="just">
              <a:buFont typeface="+mj-lt"/>
              <a:buAutoNum type="alphaLcParenR"/>
            </a:pPr>
            <a:r>
              <a:rPr lang="pl-PL" b="1" dirty="0" smtClean="0"/>
              <a:t>przewidzianych w ustawie </a:t>
            </a:r>
            <a:r>
              <a:rPr lang="pl-PL" b="1" dirty="0"/>
              <a:t>z 20 marca 2009 r. o bezpieczeństwie imprez masowych </a:t>
            </a:r>
            <a:r>
              <a:rPr lang="pl-PL" dirty="0"/>
              <a:t>(tekst jedn.: Dz. U. z 2013 r. poz. 611 z </a:t>
            </a:r>
            <a:r>
              <a:rPr lang="pl-PL" dirty="0" err="1"/>
              <a:t>późn</a:t>
            </a:r>
            <a:r>
              <a:rPr lang="pl-PL" dirty="0"/>
              <a:t>. zm</a:t>
            </a:r>
            <a:r>
              <a:rPr lang="pl-PL" dirty="0" smtClean="0"/>
              <a:t>.): wnoszenia </a:t>
            </a:r>
            <a:r>
              <a:rPr lang="pl-PL" dirty="0"/>
              <a:t>lub posiadania </a:t>
            </a:r>
            <a:r>
              <a:rPr lang="pl-PL" dirty="0" smtClean="0"/>
              <a:t>broni; wdarcia</a:t>
            </a:r>
            <a:r>
              <a:rPr lang="pl-PL" dirty="0"/>
              <a:t>, rzucania przedmiotem i naruszenia nietykalności </a:t>
            </a:r>
            <a:r>
              <a:rPr lang="pl-PL" dirty="0" smtClean="0"/>
              <a:t>cielesnej; prowokacja </a:t>
            </a:r>
            <a:r>
              <a:rPr lang="pl-PL" dirty="0"/>
              <a:t>kibiców do działań zagrażających bezpieczeństwu imprezy </a:t>
            </a:r>
            <a:r>
              <a:rPr lang="pl-PL" dirty="0" smtClean="0"/>
              <a:t>masowej. </a:t>
            </a:r>
            <a:endParaRPr lang="pl-PL" dirty="0"/>
          </a:p>
          <a:p>
            <a:pPr marL="457200" indent="-457200" algn="just">
              <a:buFont typeface="+mj-lt"/>
              <a:buAutoNum type="arabicParenR"/>
            </a:pPr>
            <a:r>
              <a:rPr lang="pl-PL" dirty="0" smtClean="0"/>
              <a:t>sprawca </a:t>
            </a:r>
            <a:r>
              <a:rPr lang="pl-PL" dirty="0"/>
              <a:t>musi zostać </a:t>
            </a:r>
            <a:r>
              <a:rPr lang="pl-PL" b="1" dirty="0"/>
              <a:t>ujęty na gorącym uczynku popełnienia przestępstwa lub bezpośrednio potem</a:t>
            </a:r>
            <a:r>
              <a:rPr lang="pl-PL" dirty="0"/>
              <a:t>;</a:t>
            </a:r>
          </a:p>
          <a:p>
            <a:pPr marL="457200" indent="-457200" algn="just">
              <a:buFont typeface="+mj-lt"/>
              <a:buAutoNum type="arabicParenR"/>
            </a:pPr>
            <a:r>
              <a:rPr lang="pl-PL" dirty="0" smtClean="0"/>
              <a:t>sprawca </a:t>
            </a:r>
            <a:r>
              <a:rPr lang="pl-PL" dirty="0"/>
              <a:t>powinien być </a:t>
            </a:r>
            <a:r>
              <a:rPr lang="pl-PL" b="1" dirty="0"/>
              <a:t>zatrzymany oraz w ciągu 48 godzin doprowadzony przez Policję i przekazany do dyspozycji sądu wraz z wnioskiem o rozpoznanie sprawy w postępowaniu </a:t>
            </a:r>
            <a:r>
              <a:rPr lang="pl-PL" b="1" dirty="0" smtClean="0"/>
              <a:t>przyspieszonym</a:t>
            </a:r>
            <a:r>
              <a:rPr lang="pl-PL" dirty="0" smtClean="0"/>
              <a:t>. Jeżeli </a:t>
            </a:r>
            <a:r>
              <a:rPr lang="pl-PL" dirty="0"/>
              <a:t>odstąpiono od przymusowego doprowadzenia oskarżonego do sądu w sytuacji, o której jest mowa w </a:t>
            </a:r>
            <a:r>
              <a:rPr lang="pl-PL" dirty="0">
                <a:hlinkClick r:id="rId2"/>
              </a:rPr>
              <a:t>art. 517b § 2a</a:t>
            </a:r>
            <a:r>
              <a:rPr lang="pl-PL" dirty="0"/>
              <a:t> (dotyczy rozprawy </a:t>
            </a:r>
            <a:r>
              <a:rPr lang="pl-PL" dirty="0" err="1"/>
              <a:t>odmiejscowionej</a:t>
            </a:r>
            <a:r>
              <a:rPr lang="pl-PL" dirty="0"/>
              <a:t>), w takiej sytuacji złożenie wniosku o rozpoznanie sprawy jest równoznaczne z przekazaniem sprawcy do dyspozycji sądu.</a:t>
            </a:r>
          </a:p>
          <a:p>
            <a:endParaRPr lang="pl-PL" dirty="0"/>
          </a:p>
        </p:txBody>
      </p:sp>
    </p:spTree>
    <p:extLst>
      <p:ext uri="{BB962C8B-B14F-4D97-AF65-F5344CB8AC3E}">
        <p14:creationId xmlns:p14="http://schemas.microsoft.com/office/powerpoint/2010/main" val="1877167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5576" y="260648"/>
            <a:ext cx="7290054" cy="1619648"/>
          </a:xfrm>
        </p:spPr>
        <p:txBody>
          <a:bodyPr>
            <a:normAutofit/>
          </a:bodyPr>
          <a:lstStyle/>
          <a:p>
            <a:r>
              <a:rPr lang="pl-PL" sz="3200" dirty="0" smtClean="0"/>
              <a:t>rozpoznanie sprawy w postępowaniu przyspieszonym</a:t>
            </a:r>
            <a:endParaRPr lang="pl-PL" sz="3200" dirty="0"/>
          </a:p>
        </p:txBody>
      </p:sp>
      <p:pic>
        <p:nvPicPr>
          <p:cNvPr id="6" name="Slide"/>
          <p:cNvPicPr>
            <a:picLocks noGrp="1" noChangeAspect="1"/>
          </p:cNvPicPr>
          <p:nvPr>
            <p:ph idx="1"/>
          </p:nvPr>
        </p:nvPicPr>
        <p:blipFill>
          <a:blip r:embed="rId2"/>
          <a:stretch>
            <a:fillRect/>
          </a:stretch>
        </p:blipFill>
        <p:spPr>
          <a:xfrm>
            <a:off x="79775" y="1484784"/>
            <a:ext cx="8884713" cy="5373216"/>
          </a:xfrm>
          <a:prstGeom prst="rect">
            <a:avLst/>
          </a:prstGeom>
        </p:spPr>
      </p:pic>
    </p:spTree>
    <p:extLst>
      <p:ext uri="{BB962C8B-B14F-4D97-AF65-F5344CB8AC3E}">
        <p14:creationId xmlns:p14="http://schemas.microsoft.com/office/powerpoint/2010/main" val="790096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de"/>
          <p:cNvPicPr>
            <a:picLocks noChangeAspect="1"/>
          </p:cNvPicPr>
          <p:nvPr/>
        </p:nvPicPr>
        <p:blipFill>
          <a:blip r:embed="rId2"/>
          <a:stretch>
            <a:fillRect/>
          </a:stretch>
        </p:blipFill>
        <p:spPr>
          <a:xfrm>
            <a:off x="-21704" y="548680"/>
            <a:ext cx="9120776" cy="5877271"/>
          </a:xfrm>
          <a:prstGeom prst="rect">
            <a:avLst/>
          </a:prstGeom>
        </p:spPr>
      </p:pic>
    </p:spTree>
    <p:extLst>
      <p:ext uri="{BB962C8B-B14F-4D97-AF65-F5344CB8AC3E}">
        <p14:creationId xmlns:p14="http://schemas.microsoft.com/office/powerpoint/2010/main" val="860388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de"/>
          <p:cNvPicPr>
            <a:picLocks noChangeAspect="1"/>
          </p:cNvPicPr>
          <p:nvPr/>
        </p:nvPicPr>
        <p:blipFill>
          <a:blip r:embed="rId2"/>
          <a:stretch>
            <a:fillRect/>
          </a:stretch>
        </p:blipFill>
        <p:spPr>
          <a:xfrm>
            <a:off x="11612" y="864679"/>
            <a:ext cx="9120776" cy="5130615"/>
          </a:xfrm>
          <a:prstGeom prst="rect">
            <a:avLst/>
          </a:prstGeom>
        </p:spPr>
      </p:pic>
    </p:spTree>
    <p:extLst>
      <p:ext uri="{BB962C8B-B14F-4D97-AF65-F5344CB8AC3E}">
        <p14:creationId xmlns:p14="http://schemas.microsoft.com/office/powerpoint/2010/main" val="3344505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de"/>
          <p:cNvPicPr>
            <a:picLocks noChangeAspect="1"/>
          </p:cNvPicPr>
          <p:nvPr/>
        </p:nvPicPr>
        <p:blipFill>
          <a:blip r:embed="rId2"/>
          <a:stretch>
            <a:fillRect/>
          </a:stretch>
        </p:blipFill>
        <p:spPr>
          <a:xfrm>
            <a:off x="11612" y="864679"/>
            <a:ext cx="9120776" cy="5130615"/>
          </a:xfrm>
          <a:prstGeom prst="rect">
            <a:avLst/>
          </a:prstGeom>
        </p:spPr>
      </p:pic>
    </p:spTree>
    <p:extLst>
      <p:ext uri="{BB962C8B-B14F-4D97-AF65-F5344CB8AC3E}">
        <p14:creationId xmlns:p14="http://schemas.microsoft.com/office/powerpoint/2010/main" val="72888183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Standard">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1143</TotalTime>
  <Words>4317</Words>
  <Application>Microsoft Office PowerPoint</Application>
  <PresentationFormat>Pokaz na ekranie (4:3)</PresentationFormat>
  <Paragraphs>205</Paragraphs>
  <Slides>35</Slides>
  <Notes>0</Notes>
  <HiddenSlides>0</HiddenSlides>
  <MMClips>0</MMClips>
  <ScaleCrop>false</ScaleCrop>
  <HeadingPairs>
    <vt:vector size="6" baseType="variant">
      <vt:variant>
        <vt:lpstr>Używane czcionki</vt:lpstr>
      </vt:variant>
      <vt:variant>
        <vt:i4>7</vt:i4>
      </vt:variant>
      <vt:variant>
        <vt:lpstr>Motyw</vt:lpstr>
      </vt:variant>
      <vt:variant>
        <vt:i4>2</vt:i4>
      </vt:variant>
      <vt:variant>
        <vt:lpstr>Tytuły slajdów</vt:lpstr>
      </vt:variant>
      <vt:variant>
        <vt:i4>35</vt:i4>
      </vt:variant>
    </vt:vector>
  </HeadingPairs>
  <TitlesOfParts>
    <vt:vector size="44" baseType="lpstr">
      <vt:lpstr>Arial</vt:lpstr>
      <vt:lpstr>Calibri</vt:lpstr>
      <vt:lpstr>Calibri Light</vt:lpstr>
      <vt:lpstr>Tw Cen MT</vt:lpstr>
      <vt:lpstr>Tw Cen MT Condensed</vt:lpstr>
      <vt:lpstr>Wingdings</vt:lpstr>
      <vt:lpstr>Wingdings 3</vt:lpstr>
      <vt:lpstr>Integralny</vt:lpstr>
      <vt:lpstr>Standard</vt:lpstr>
      <vt:lpstr>Postępowanie przyspieszone  </vt:lpstr>
      <vt:lpstr>postępowanie przyspieszone – uwagi ogólne</vt:lpstr>
      <vt:lpstr>Prezentacja programu PowerPoint</vt:lpstr>
      <vt:lpstr>Prezentacja programu PowerPoint</vt:lpstr>
      <vt:lpstr>Pozytywne Przesłanki rozpoznania sprawy w postępowaniu przyspieszonym – art. 517b</vt:lpstr>
      <vt:lpstr>rozpoznanie sprawy w postępowaniu przyspieszonym</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Postępowanie przed Sądem II instancji</vt:lpstr>
      <vt:lpstr>Postępowanie odwoławcze  a postępowanie apelacyjne</vt:lpstr>
      <vt:lpstr>Tryb wnoszenia apelacji</vt:lpstr>
      <vt:lpstr>Tryb wnoszenia apelacji</vt:lpstr>
      <vt:lpstr>Tryb wnoszenia apelacji</vt:lpstr>
      <vt:lpstr>Cofnięcie środka odwoławczego – uwagi ogólne</vt:lpstr>
      <vt:lpstr>Cofnięcie środka odwoławczego</vt:lpstr>
      <vt:lpstr>Cofnięcie środka odwoławczego</vt:lpstr>
      <vt:lpstr>Wymogi formalne środków odwoławczych</vt:lpstr>
      <vt:lpstr>Prezentacja programu PowerPoint</vt:lpstr>
      <vt:lpstr>Prezentacja programu PowerPoint</vt:lpstr>
      <vt:lpstr>Prezentacja programu PowerPoint</vt:lpstr>
      <vt:lpstr>Rozprawa apelacyjna - przebieg</vt:lpstr>
      <vt:lpstr>Rozprawa apelacyjna – możliwość prowadzenia postępowania dowodowego</vt:lpstr>
      <vt:lpstr>Rozprawa apelacyjna – możliwość prowadzenia postępowania dowodowego</vt:lpstr>
      <vt:lpstr>Rozprawa apelacyjna – możliwość prowadzenia postępowania dowodowego</vt:lpstr>
      <vt:lpstr>Prezentacja programu PowerPoint</vt:lpstr>
      <vt:lpstr>Rozprawa apelacyjna – udział stron w rozprawie</vt:lpstr>
      <vt:lpstr>Wyroki sądu odwoławczego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Środki odwoławcze</dc:title>
  <dc:creator>Magdalena Podolska</dc:creator>
  <cp:lastModifiedBy>Magdalena Podolska</cp:lastModifiedBy>
  <cp:revision>89</cp:revision>
  <dcterms:created xsi:type="dcterms:W3CDTF">2014-04-11T20:22:52Z</dcterms:created>
  <dcterms:modified xsi:type="dcterms:W3CDTF">2016-05-09T08:53:27Z</dcterms:modified>
</cp:coreProperties>
</file>