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79" r:id="rId10"/>
    <p:sldId id="380" r:id="rId11"/>
    <p:sldId id="264" r:id="rId12"/>
    <p:sldId id="265" r:id="rId13"/>
    <p:sldId id="268" r:id="rId14"/>
    <p:sldId id="270" r:id="rId15"/>
    <p:sldId id="271" r:id="rId16"/>
    <p:sldId id="272" r:id="rId17"/>
    <p:sldId id="273" r:id="rId18"/>
    <p:sldId id="278" r:id="rId19"/>
    <p:sldId id="274" r:id="rId20"/>
    <p:sldId id="281" r:id="rId21"/>
    <p:sldId id="275" r:id="rId22"/>
    <p:sldId id="375" r:id="rId23"/>
    <p:sldId id="376" r:id="rId24"/>
    <p:sldId id="377" r:id="rId25"/>
    <p:sldId id="378" r:id="rId26"/>
    <p:sldId id="381" r:id="rId27"/>
    <p:sldId id="382" r:id="rId28"/>
    <p:sldId id="383" r:id="rId29"/>
    <p:sldId id="280" r:id="rId30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>
      <p:cViewPr>
        <p:scale>
          <a:sx n="66" d="100"/>
          <a:sy n="66" d="100"/>
        </p:scale>
        <p:origin x="1068" y="-4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Wnioski skierowane - liczba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76832</c:v>
                </c:pt>
                <c:pt idx="1">
                  <c:v>128345</c:v>
                </c:pt>
                <c:pt idx="2">
                  <c:v>95503</c:v>
                </c:pt>
                <c:pt idx="3">
                  <c:v>87295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3-4CFB-AE3E-829EFB86404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Wnioski skierowane - liczba osób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Arkusz1!$C$2:$C$5</c:f>
              <c:numCache>
                <c:formatCode>General</c:formatCode>
                <c:ptCount val="4"/>
                <c:pt idx="0">
                  <c:v>87370</c:v>
                </c:pt>
                <c:pt idx="1">
                  <c:v>140802</c:v>
                </c:pt>
                <c:pt idx="2">
                  <c:v>103471</c:v>
                </c:pt>
                <c:pt idx="3">
                  <c:v>93241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33-4CFB-AE3E-829EFB86404A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Wnioski uwzględnione - liczba osób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116536</c:v>
                </c:pt>
                <c:pt idx="1">
                  <c:v>126174</c:v>
                </c:pt>
                <c:pt idx="2">
                  <c:v>86482</c:v>
                </c:pt>
                <c:pt idx="3">
                  <c:v>76458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33-4CFB-AE3E-829EFB864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5696496"/>
        <c:axId val="370341152"/>
      </c:barChart>
      <c:catAx>
        <c:axId val="37569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341152"/>
        <c:crosses val="autoZero"/>
        <c:auto val="1"/>
        <c:lblAlgn val="ctr"/>
        <c:lblOffset val="100"/>
        <c:noMultiLvlLbl val="0"/>
      </c:catAx>
      <c:valAx>
        <c:axId val="37034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5696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osób skazanych - art. 387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24708</c:v>
                </c:pt>
                <c:pt idx="1">
                  <c:v>17681</c:v>
                </c:pt>
                <c:pt idx="2">
                  <c:v>15628</c:v>
                </c:pt>
                <c:pt idx="3">
                  <c:v>14598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3-4CFB-AE3E-829EFB86404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Liczba osób skazanych - art. 338a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Arkusz1!$C$2:$C$5</c:f>
              <c:numCache>
                <c:formatCode>General</c:formatCode>
                <c:ptCount val="4"/>
                <c:pt idx="0">
                  <c:v>0</c:v>
                </c:pt>
                <c:pt idx="1">
                  <c:v>361</c:v>
                </c:pt>
                <c:pt idx="2">
                  <c:v>724</c:v>
                </c:pt>
                <c:pt idx="3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33-4CFB-AE3E-829EFB8640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5696496"/>
        <c:axId val="370341152"/>
      </c:barChart>
      <c:catAx>
        <c:axId val="37569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341152"/>
        <c:crosses val="autoZero"/>
        <c:auto val="1"/>
        <c:lblAlgn val="ctr"/>
        <c:lblOffset val="100"/>
        <c:noMultiLvlLbl val="0"/>
      </c:catAx>
      <c:valAx>
        <c:axId val="37034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5696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Skazania ogółem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286472</c:v>
                </c:pt>
                <c:pt idx="1">
                  <c:v>276588</c:v>
                </c:pt>
                <c:pt idx="2">
                  <c:v>261408</c:v>
                </c:pt>
                <c:pt idx="3">
                  <c:v>277974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6-488E-8EE8-56E8AE74CFE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Skazania konsensualne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141246</c:v>
                </c:pt>
                <c:pt idx="1">
                  <c:v>144216</c:v>
                </c:pt>
                <c:pt idx="2">
                  <c:v>102834</c:v>
                </c:pt>
                <c:pt idx="3">
                  <c:v>91258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6-488E-8EE8-56E8AE74CFE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Skazania wyrokiem nakazowym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30499</c:v>
                </c:pt>
                <c:pt idx="1">
                  <c:v>32829</c:v>
                </c:pt>
                <c:pt idx="2">
                  <c:v>41332</c:v>
                </c:pt>
                <c:pt idx="3">
                  <c:v>58860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6-488E-8EE8-56E8AE74C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481768"/>
        <c:axId val="370097544"/>
      </c:barChart>
      <c:catAx>
        <c:axId val="36848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097544"/>
        <c:crosses val="autoZero"/>
        <c:auto val="1"/>
        <c:lblAlgn val="ctr"/>
        <c:lblOffset val="100"/>
        <c:noMultiLvlLbl val="0"/>
      </c:catAx>
      <c:valAx>
        <c:axId val="370097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8481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Warunkowe umorzenia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25378</c:v>
                </c:pt>
                <c:pt idx="1">
                  <c:v>28180</c:v>
                </c:pt>
                <c:pt idx="2">
                  <c:v>27284</c:v>
                </c:pt>
                <c:pt idx="3">
                  <c:v>27033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A-4E26-8D2B-4D1278CCC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117264"/>
        <c:axId val="28811857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Arkusz1!$C$1</c15:sqref>
                        </c15:formulaRef>
                      </c:ext>
                    </c:extLst>
                    <c:strCache>
                      <c:ptCount val="1"/>
                      <c:pt idx="0">
                        <c:v>Seria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Arkusz1!$A$2:$A$5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Arkusz1!$C$2:$C$5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2.4</c:v>
                      </c:pt>
                      <c:pt idx="1">
                        <c:v>4.4000000000000004</c:v>
                      </c:pt>
                      <c:pt idx="2">
                        <c:v>1.8</c:v>
                      </c:pt>
                      <c:pt idx="3">
                        <c:v>2.8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D1A-4E26-8D2B-4D1278CCC9E0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Arkusz1!$D$1</c15:sqref>
                        </c15:formulaRef>
                      </c:ext>
                    </c:extLst>
                    <c:strCache>
                      <c:ptCount val="1"/>
                      <c:pt idx="0">
                        <c:v>Seria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Arkusz1!$D$2:$D$5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D1A-4E26-8D2B-4D1278CCC9E0}"/>
                  </c:ext>
                </c:extLst>
              </c15:ser>
            </c15:filteredBarSeries>
          </c:ext>
        </c:extLst>
      </c:barChart>
      <c:catAx>
        <c:axId val="28811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8118576"/>
        <c:crosses val="autoZero"/>
        <c:auto val="1"/>
        <c:lblAlgn val="ctr"/>
        <c:lblOffset val="100"/>
        <c:noMultiLvlLbl val="0"/>
      </c:catAx>
      <c:valAx>
        <c:axId val="28811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88117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861CFFE3-244E-4432-8415-EF4C09094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3036E860-A951-46C2-A27E-10E9740E6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5" name="AutoShape 3">
            <a:extLst>
              <a:ext uri="{FF2B5EF4-FFF2-40B4-BE49-F238E27FC236}">
                <a16:creationId xmlns:a16="http://schemas.microsoft.com/office/drawing/2014/main" id="{DD6AECE2-071F-42C1-9106-1701E354C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8D6B0AD-9C2F-47D5-BEEB-B427F1682F2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20DD4B1-526F-4C6B-AFCE-88B53223CF5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/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AF9096B8-E260-41DD-9958-787E4856B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42F8171E-931D-4EA8-B4B1-93AFE271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737E08A2-4169-4216-B61D-B73CB1A6F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46ED3C91-F94E-4BD7-A5E6-B851E7BBB63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FF547042-7B81-4394-AD1E-8CC6E21485E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C2D7DEC-BDD9-4CD4-84D4-60B2E7E03CF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197B28-F3BE-4C7E-935B-02C21593770A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29697" name="Text Box 1">
            <a:extLst>
              <a:ext uri="{FF2B5EF4-FFF2-40B4-BE49-F238E27FC236}">
                <a16:creationId xmlns:a16="http://schemas.microsoft.com/office/drawing/2014/main" id="{E6445D26-354E-4C74-A8BD-DB8172A64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E2B4D114-383F-4AD3-AA0A-5139C41461B3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B04CEBC-121D-4C33-A5E4-F58EC7655A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C6D603B-CC26-487F-919F-1DFEE84E918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0AFA908-4EA7-4685-A3B0-F897B6BD302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60A00F-83A7-4C88-AB01-2BDE56910546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8913" name="Text Box 1">
            <a:extLst>
              <a:ext uri="{FF2B5EF4-FFF2-40B4-BE49-F238E27FC236}">
                <a16:creationId xmlns:a16="http://schemas.microsoft.com/office/drawing/2014/main" id="{F8E1DE58-D71D-413C-A72E-6FD3D9090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7991A655-620C-461B-906B-F53FFFFB924C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12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DD4A8FB2-85EA-4D5B-9969-A2C7A329D0D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E5D87AE-6D4A-40A0-8991-F697DC20038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149EF81D-9447-4535-A479-732E561634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B69D07-111A-4341-A821-F990D671182D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41985" name="Text Box 1">
            <a:extLst>
              <a:ext uri="{FF2B5EF4-FFF2-40B4-BE49-F238E27FC236}">
                <a16:creationId xmlns:a16="http://schemas.microsoft.com/office/drawing/2014/main" id="{1B27D791-4C37-4C8C-8F69-DE9087D35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DC8C3CFA-F898-4551-9DE7-04FC71208F87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13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66F8789-E622-480B-956E-862657A2E6A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368864E-EF7A-45FD-AF14-3457BDE7166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41200EAD-5799-4DA2-AF5E-BDD4956B7E7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C29954-C678-4B06-9A8E-69AEC1948EFB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44033" name="Text Box 1">
            <a:extLst>
              <a:ext uri="{FF2B5EF4-FFF2-40B4-BE49-F238E27FC236}">
                <a16:creationId xmlns:a16="http://schemas.microsoft.com/office/drawing/2014/main" id="{0168100F-271D-48D3-A921-D3A38CE93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B3081A17-090A-457E-A05D-960AAB41B12F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14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31874834-E6DC-49EF-A493-527C1D67CE1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45DEC17-28DB-4AF3-8FD8-AB202B8D4EF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DE7801F8-A5DA-434B-933C-DDEE062D094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C89227-FE2C-45D2-B6E2-0CDA4926D2B9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45057" name="Text Box 1">
            <a:extLst>
              <a:ext uri="{FF2B5EF4-FFF2-40B4-BE49-F238E27FC236}">
                <a16:creationId xmlns:a16="http://schemas.microsoft.com/office/drawing/2014/main" id="{97E3AA9A-B3B7-43D1-8B7C-BBD66FFBE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28D272C1-45DC-4DDC-BD0F-05537BB6365E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15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6D45C90-DA8A-4BD6-BB35-619625280D2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CAB827E-01C5-487D-9B8F-48019283A96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1ED8BC0E-7F70-4A2C-89B0-A6FE1CFF53A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66A947-DAAD-4C21-94A7-7D7C5008A408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46081" name="Text Box 1">
            <a:extLst>
              <a:ext uri="{FF2B5EF4-FFF2-40B4-BE49-F238E27FC236}">
                <a16:creationId xmlns:a16="http://schemas.microsoft.com/office/drawing/2014/main" id="{8FE64AC6-3A24-4A85-B630-52D8A8D28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F01FC1B1-652D-465A-BEE4-CCA7F61B8812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16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3C39E58E-0B63-4BAD-ADB2-0E98E929729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41522C4-C594-4289-8EB1-7D694A3681B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477D26DC-95E2-4FBC-8E8A-1B79781F04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2EFD3C-E022-4FDA-BC04-981D6F1A5F51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47105" name="Text Box 1">
            <a:extLst>
              <a:ext uri="{FF2B5EF4-FFF2-40B4-BE49-F238E27FC236}">
                <a16:creationId xmlns:a16="http://schemas.microsoft.com/office/drawing/2014/main" id="{E9BE6B91-8A41-4D4B-9D92-62F25B0D0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2C6584B6-817F-4C7E-A9AF-9E232C0A2F0E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17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BFDE8762-C430-4777-AD98-90CED9B14D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1B75BA1-F60F-43EA-977B-864B09566C0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97D34AC4-7FAC-4B53-AA48-C31ABF78501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50E618-47AD-4592-9EFE-7F0E602CAE63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52225" name="Text Box 1">
            <a:extLst>
              <a:ext uri="{FF2B5EF4-FFF2-40B4-BE49-F238E27FC236}">
                <a16:creationId xmlns:a16="http://schemas.microsoft.com/office/drawing/2014/main" id="{6F482F8A-6D95-4F3A-BD0B-C28929B8F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9D82A4F3-9226-42C8-B626-488311F0D20F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18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A907A74-75FC-42D3-8EFF-6C9EF5063A8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1E0353A-F46D-4A4D-91A5-A01424D0AE8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139C6510-F76C-4CED-9C57-1F012D3CB5D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00110C-701A-46D7-B744-0A6D4C00914E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48129" name="Text Box 1">
            <a:extLst>
              <a:ext uri="{FF2B5EF4-FFF2-40B4-BE49-F238E27FC236}">
                <a16:creationId xmlns:a16="http://schemas.microsoft.com/office/drawing/2014/main" id="{5DE0B7CE-4CE9-4D80-81E2-534FB00EA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81CA30A4-B503-43B1-BF06-FBA9648D8284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19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A0D0794-4D62-44E5-9CC7-1DA1A19AFD2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1C9C80C-1590-46E6-BE25-B515527CFB2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32BB63ED-E8DF-47A0-8ED9-C8CE859B088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F1056E-2AAE-4F38-86F4-BA1389327F52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49153" name="Text Box 1">
            <a:extLst>
              <a:ext uri="{FF2B5EF4-FFF2-40B4-BE49-F238E27FC236}">
                <a16:creationId xmlns:a16="http://schemas.microsoft.com/office/drawing/2014/main" id="{33F51689-EF66-466A-9099-EA1BC7D2C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AD315DA2-B72C-474E-9F5F-09A0FA24862E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20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0C1B4C28-CA54-42A1-A454-B7D55958D90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3154B48-5696-4BA7-B9EB-1F14237944E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8475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32BB63ED-E8DF-47A0-8ED9-C8CE859B088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F1056E-2AAE-4F38-86F4-BA1389327F52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49153" name="Text Box 1">
            <a:extLst>
              <a:ext uri="{FF2B5EF4-FFF2-40B4-BE49-F238E27FC236}">
                <a16:creationId xmlns:a16="http://schemas.microsoft.com/office/drawing/2014/main" id="{33F51689-EF66-466A-9099-EA1BC7D2C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AD315DA2-B72C-474E-9F5F-09A0FA24862E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21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0C1B4C28-CA54-42A1-A454-B7D55958D90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3154B48-5696-4BA7-B9EB-1F14237944E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28DA8D97-0E28-4DD3-B1A5-4B8CB6B0B45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65F2A0-BE9A-4FDE-8C58-30245785EA68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30721" name="Text Box 1">
            <a:extLst>
              <a:ext uri="{FF2B5EF4-FFF2-40B4-BE49-F238E27FC236}">
                <a16:creationId xmlns:a16="http://schemas.microsoft.com/office/drawing/2014/main" id="{33A6EAB3-C2C8-4492-B145-7DCC7B3EB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5A5F76F8-CE38-4AB3-9FA7-F926BAA06456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D5CB74F-3E91-4849-AC57-799424D3373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9236F7A-0AA8-4A3C-A1FF-392946C5998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9131FD5E-80DC-4C3E-BF33-E1ACB6A10E7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E76EF5-CD46-4BF0-AE38-C7E8F7F0CAEB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54273" name="Text Box 1">
            <a:extLst>
              <a:ext uri="{FF2B5EF4-FFF2-40B4-BE49-F238E27FC236}">
                <a16:creationId xmlns:a16="http://schemas.microsoft.com/office/drawing/2014/main" id="{B063BCF8-3C21-4E67-A74E-C816FAD0D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274FD9BF-73A3-416D-AEAC-25759C348538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29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24AABF22-14CF-486A-B0ED-43CFD0E46C9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A9E3070-1127-4D5B-BBFA-8DE8E14908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7DB25001-3E35-48B9-862D-403CE04BE92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E230C2-1247-4A6A-A715-1C248C63E2B8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1745" name="Text Box 1">
            <a:extLst>
              <a:ext uri="{FF2B5EF4-FFF2-40B4-BE49-F238E27FC236}">
                <a16:creationId xmlns:a16="http://schemas.microsoft.com/office/drawing/2014/main" id="{B62BA7DC-A046-4891-A813-0E222442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C714B18C-A20E-4356-A583-B3F9C65BC072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1718999-3D1B-4A7A-AD01-C75570A9819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9BA0A58-09FA-4130-B6FF-4EB00B5F4D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36357D15-65F2-40FC-A1C8-C43C0EDBAF0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2586B0-46CE-4AB4-9BD0-9D73EF98D5B7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32769" name="Text Box 1">
            <a:extLst>
              <a:ext uri="{FF2B5EF4-FFF2-40B4-BE49-F238E27FC236}">
                <a16:creationId xmlns:a16="http://schemas.microsoft.com/office/drawing/2014/main" id="{B63469DA-5080-4376-973F-7B39A5729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137F3FFA-6BF2-4F2B-B6B2-88AA107986CB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92FB113-BFC5-43C1-8A31-E62F8C8247F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7229B8D-6747-409D-B9F3-A8C5B7FBFCF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2DAFBEB5-3D3B-47F2-813A-29A922217DC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A3E6D2-4944-49DE-807E-020B6D2AEF4D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33793" name="Text Box 1">
            <a:extLst>
              <a:ext uri="{FF2B5EF4-FFF2-40B4-BE49-F238E27FC236}">
                <a16:creationId xmlns:a16="http://schemas.microsoft.com/office/drawing/2014/main" id="{16195AA0-2106-4AC7-B20D-49FB984CC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6A8DBA5A-9113-4A41-B121-4FB4C4D6D5CF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F409752-BDAC-453D-A01E-7B7C7C866AC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C76DB4E-75CF-4A83-8C10-2A57F456AB0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891D1C0B-5467-4CF8-90D7-2CD9F76E816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2C17F0-6E87-4632-BFB6-5154FF58C321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34817" name="Text Box 1">
            <a:extLst>
              <a:ext uri="{FF2B5EF4-FFF2-40B4-BE49-F238E27FC236}">
                <a16:creationId xmlns:a16="http://schemas.microsoft.com/office/drawing/2014/main" id="{34E9908E-C4AB-4567-924F-118806A38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25C3C385-8745-4B7C-B199-AB12D714473B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C75D5B5-61A9-475D-AC04-E7610D31FDA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72430F1-0B24-4643-8856-8F3F1F199F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0E26699A-98F7-4BAF-9461-E6BF0E35EB4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207C0D-02A9-4068-B6BF-679DDE05B206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35841" name="Text Box 1">
            <a:extLst>
              <a:ext uri="{FF2B5EF4-FFF2-40B4-BE49-F238E27FC236}">
                <a16:creationId xmlns:a16="http://schemas.microsoft.com/office/drawing/2014/main" id="{A51A4D4D-1B76-4152-A69E-2A7CB3B5C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9698166E-16EC-4D60-AAC6-C7AA1FD96327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5AC7315-F3E9-4E78-A91D-EBFC194FF4E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EF5F105-B529-446A-8DEF-B521C0D1805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DC87F467-8B25-41D5-B279-F36794784D7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B899C2-09CC-4E82-BA6E-31BB5341078A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36865" name="Text Box 1">
            <a:extLst>
              <a:ext uri="{FF2B5EF4-FFF2-40B4-BE49-F238E27FC236}">
                <a16:creationId xmlns:a16="http://schemas.microsoft.com/office/drawing/2014/main" id="{716AE8C7-3820-4250-828E-04D2A70BF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14DFF289-C369-4773-A39F-23BB1A0DD8EC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8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B9F31AB-8849-422F-9EB5-374684A98DE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70E4604-1D26-4F4B-B710-CC5CB67E1DD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9B269AED-2E73-4508-ADF9-1481C997725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DEBCE4-41AF-45AE-9509-B4D43948FEE5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37889" name="Text Box 1">
            <a:extLst>
              <a:ext uri="{FF2B5EF4-FFF2-40B4-BE49-F238E27FC236}">
                <a16:creationId xmlns:a16="http://schemas.microsoft.com/office/drawing/2014/main" id="{46BD253F-DDB6-4421-839A-72640080C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fld id="{B79E8E9B-D3AB-428E-8EB9-7D833DE6001A}" type="slidenum">
              <a:rPr lang="pl-PL" altLang="pl-PL" sz="14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lnSpc>
                  <a:spcPct val="95000"/>
                </a:lnSpc>
                <a:buClrTx/>
                <a:buFontTx/>
                <a:buNone/>
              </a:pPr>
              <a:t>11</a:t>
            </a:fld>
            <a:endParaRPr lang="pl-PL" altLang="pl-PL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C567A4B-60AE-4294-ACEA-6035FCB798E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2634710-B1F3-42C2-ADF5-C26E7CF1831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379" y="2771882"/>
            <a:ext cx="7276539" cy="2494297"/>
          </a:xfrm>
        </p:spPr>
        <p:txBody>
          <a:bodyPr anchor="b">
            <a:normAutofit/>
          </a:bodyPr>
          <a:lstStyle>
            <a:lvl1pPr>
              <a:defRPr sz="595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379" y="5266178"/>
            <a:ext cx="7276539" cy="1241518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4967" y="4763277"/>
            <a:ext cx="1538412" cy="86176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696" y="4992981"/>
            <a:ext cx="644898" cy="402483"/>
          </a:xfrm>
        </p:spPr>
        <p:txBody>
          <a:bodyPr/>
          <a:lstStyle/>
          <a:p>
            <a:fld id="{39F84EC0-AF23-47B8-AE92-E38DF658DF0E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652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671971"/>
            <a:ext cx="7267206" cy="3435959"/>
          </a:xfrm>
        </p:spPr>
        <p:txBody>
          <a:bodyPr anchor="ctr">
            <a:normAutofit/>
          </a:bodyPr>
          <a:lstStyle>
            <a:lvl1pPr algn="l">
              <a:defRPr sz="5291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349051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3576064"/>
            <a:ext cx="644898" cy="402483"/>
          </a:xfrm>
        </p:spPr>
        <p:txBody>
          <a:bodyPr/>
          <a:lstStyle/>
          <a:p>
            <a:fld id="{ACE237A0-F07B-4192-9B98-BC2E73E2B9BB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3429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>
            <a:normAutofit/>
          </a:bodyPr>
          <a:lstStyle>
            <a:lvl1pPr algn="l">
              <a:defRPr sz="5291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63441" y="3863834"/>
            <a:ext cx="62330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4" y="349051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3576064"/>
            <a:ext cx="644898" cy="402483"/>
          </a:xfrm>
        </p:spPr>
        <p:txBody>
          <a:bodyPr/>
          <a:lstStyle/>
          <a:p>
            <a:fld id="{ACE237A0-F07B-4192-9B98-BC2E73E2B9BB}" type="slidenum">
              <a:rPr lang="pl-PL" altLang="pl-PL" smtClean="0"/>
              <a:pPr/>
              <a:t>‹#›</a:t>
            </a:fld>
            <a:endParaRPr lang="pl-PL" altLang="pl-PL"/>
          </a:p>
        </p:txBody>
      </p:sp>
      <p:sp>
        <p:nvSpPr>
          <p:cNvPr id="14" name="TextBox 13"/>
          <p:cNvSpPr txBox="1"/>
          <p:nvPr/>
        </p:nvSpPr>
        <p:spPr>
          <a:xfrm>
            <a:off x="1993544" y="71430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6344" y="3202562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649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687886"/>
            <a:ext cx="7267206" cy="3003637"/>
          </a:xfrm>
        </p:spPr>
        <p:txBody>
          <a:bodyPr anchor="b">
            <a:normAutofit/>
          </a:bodyPr>
          <a:lstStyle>
            <a:lvl1pPr algn="l">
              <a:defRPr sz="5291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fld id="{ACE237A0-F07B-4192-9B98-BC2E73E2B9BB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9856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>
            <a:normAutofit/>
          </a:bodyPr>
          <a:lstStyle>
            <a:lvl1pPr algn="l">
              <a:defRPr sz="5291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373377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373377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fld id="{ACE237A0-F07B-4192-9B98-BC2E73E2B9BB}" type="slidenum">
              <a:rPr lang="pl-PL" altLang="pl-PL" smtClean="0"/>
              <a:pPr/>
              <a:t>‹#›</a:t>
            </a:fld>
            <a:endParaRPr lang="pl-PL" altLang="pl-PL"/>
          </a:p>
        </p:txBody>
      </p:sp>
      <p:sp>
        <p:nvSpPr>
          <p:cNvPr id="11" name="TextBox 10"/>
          <p:cNvSpPr txBox="1"/>
          <p:nvPr/>
        </p:nvSpPr>
        <p:spPr>
          <a:xfrm>
            <a:off x="1993544" y="71430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06344" y="3202562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02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9" y="691600"/>
            <a:ext cx="7267205" cy="3174689"/>
          </a:xfrm>
        </p:spPr>
        <p:txBody>
          <a:bodyPr anchor="ctr">
            <a:normAutofit/>
          </a:bodyPr>
          <a:lstStyle>
            <a:lvl1pPr algn="l">
              <a:defRPr sz="5291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267206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fld id="{ACE237A0-F07B-4192-9B98-BC2E73E2B9BB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81052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1C9F6-9986-42EF-B656-CF94BE9EEB30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52744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3107" y="691599"/>
            <a:ext cx="1825771" cy="5824430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79" y="691599"/>
            <a:ext cx="5199446" cy="582443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FECE-8C16-41A4-BF6F-5E83B9F61A06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247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50" y="687966"/>
            <a:ext cx="7264134" cy="141194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378" y="2351899"/>
            <a:ext cx="7267206" cy="41641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2E32-71CC-4215-9968-35D238A7E962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517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286820"/>
            <a:ext cx="7267206" cy="1619080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3947830"/>
            <a:ext cx="7267206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349051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3576064"/>
            <a:ext cx="644898" cy="402483"/>
          </a:xfrm>
        </p:spPr>
        <p:txBody>
          <a:bodyPr/>
          <a:lstStyle/>
          <a:p>
            <a:fld id="{AF00006B-4A2F-4209-811A-2DD9563AAF8F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1075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1379" y="2355323"/>
            <a:ext cx="3525056" cy="4152858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4011" y="2355323"/>
            <a:ext cx="3524573" cy="4152858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868385"/>
            <a:ext cx="644898" cy="402483"/>
          </a:xfrm>
        </p:spPr>
        <p:txBody>
          <a:bodyPr/>
          <a:lstStyle/>
          <a:p>
            <a:fld id="{3A650A9F-0E55-44D8-A16A-A557483B703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068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7393" y="2454443"/>
            <a:ext cx="316904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378" y="3089666"/>
            <a:ext cx="3525057" cy="342346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5518" y="2450885"/>
            <a:ext cx="316754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0051" y="3086107"/>
            <a:ext cx="3523015" cy="342346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868385"/>
            <a:ext cx="644898" cy="402483"/>
          </a:xfrm>
        </p:spPr>
        <p:txBody>
          <a:bodyPr/>
          <a:lstStyle/>
          <a:p>
            <a:fld id="{46406070-3BA5-40E9-9969-F739D46FA6A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23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48" y="687966"/>
            <a:ext cx="7264135" cy="141194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CDD4-0FE9-48BF-B765-019131CF8127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9112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76CC-B91E-437B-B19C-DF2B644878F2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305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491730"/>
            <a:ext cx="2898934" cy="1076203"/>
          </a:xfrm>
        </p:spPr>
        <p:txBody>
          <a:bodyPr anchor="b"/>
          <a:lstStyle>
            <a:lvl1pPr algn="l">
              <a:defRPr sz="2205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373" y="491731"/>
            <a:ext cx="4179211" cy="5968994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1762175"/>
            <a:ext cx="2898934" cy="4698546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EF31-9370-4F66-A706-F96F3A8765E5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0289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5291772"/>
            <a:ext cx="7267206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1378" y="699931"/>
            <a:ext cx="7267206" cy="4249391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916496"/>
            <a:ext cx="7267206" cy="544226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fld id="{ACCE395E-FB3B-4A60-BFA1-713F24E38636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519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1989"/>
            <a:ext cx="2184135" cy="731785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513" y="314"/>
            <a:ext cx="2152244" cy="755412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01613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4448" y="687966"/>
            <a:ext cx="7264135" cy="14119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2351899"/>
            <a:ext cx="7267206" cy="428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68531" y="6762800"/>
            <a:ext cx="844881" cy="408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1378" y="6763594"/>
            <a:ext cx="630203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63593" y="868385"/>
            <a:ext cx="6448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5">
                <a:solidFill>
                  <a:srgbClr val="FEFFFF"/>
                </a:solidFill>
              </a:defRPr>
            </a:lvl1pPr>
          </a:lstStyle>
          <a:p>
            <a:fld id="{ACE237A0-F07B-4192-9B98-BC2E73E2B9BB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649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8A5021E3-3212-4F3D-9D52-646686376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539750"/>
            <a:ext cx="9070975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endParaRPr lang="pl-PL" altLang="pl-PL" sz="48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EE7C8D1C-23AC-4203-BD2B-A16089212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924300"/>
            <a:ext cx="9070975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31800" indent="-319088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101000"/>
              </a:lnSpc>
              <a:spcAft>
                <a:spcPts val="1413"/>
              </a:spcAft>
              <a:buClrTx/>
              <a:buSzPct val="45000"/>
              <a:buFontTx/>
              <a:buNone/>
            </a:pPr>
            <a:endParaRPr lang="pl-PL" altLang="pl-PL" sz="2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863F057-B8DB-4CD7-B2CA-F44A9E85D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848" y="755501"/>
            <a:ext cx="8710365" cy="5086887"/>
          </a:xfrm>
        </p:spPr>
        <p:txBody>
          <a:bodyPr>
            <a:normAutofit fontScale="90000"/>
          </a:bodyPr>
          <a:lstStyle/>
          <a:p>
            <a:r>
              <a:rPr lang="pl-PL" dirty="0"/>
              <a:t>Postępowanie przejściowe.</a:t>
            </a:r>
            <a:br>
              <a:rPr lang="pl-PL" dirty="0"/>
            </a:br>
            <a:r>
              <a:rPr lang="pl-PL" dirty="0"/>
              <a:t>Konsensualne sposoby zakończenia procesu karnego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7FBC7C4-A9E5-492C-BFAD-21FF838D9B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Dorota Czerwińska</a:t>
            </a:r>
          </a:p>
          <a:p>
            <a:r>
              <a:rPr lang="pl-PL" dirty="0"/>
              <a:t>Katedra Postępowania Karnego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6B958E-EB27-4BAE-83C8-E682BA8C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Instytucja z art. 396a k.p.k.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21BF27-12A4-4BFE-9381-9BA03EA75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967" y="1835621"/>
            <a:ext cx="8136657" cy="5724054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Instytucja pokrewna do art. 344a, </a:t>
            </a:r>
            <a:r>
              <a:rPr lang="pl-PL" b="1" dirty="0"/>
              <a:t>ale niezaliczająca się do merytorycznej kontroli AO, </a:t>
            </a:r>
            <a:r>
              <a:rPr lang="pl-PL" dirty="0"/>
              <a:t>gdyż ma zastosowanie już w toku rozprawy</a:t>
            </a:r>
          </a:p>
          <a:p>
            <a:pPr algn="just"/>
            <a:r>
              <a:rPr lang="pl-PL" dirty="0"/>
              <a:t>Podobnie jak przy art. 344a, instytucja ta do 1 lipca 2015 roku znajdowała się w art. 397 k.p.k., następnie w kontradyktoryjnym stanie prawnym nie istniała wcale, a od 15 kwietnia 2016 roku przywrócono ją w art. 396a k.p.k. </a:t>
            </a:r>
          </a:p>
          <a:p>
            <a:pPr algn="just"/>
            <a:r>
              <a:rPr lang="pl-PL" dirty="0"/>
              <a:t>Należy ją oceniać z perspektywy zasady kontradyktoryjności, bezstronności sądu i ciężaru dowodu oraz równości broni</a:t>
            </a:r>
          </a:p>
          <a:p>
            <a:pPr algn="just"/>
            <a:r>
              <a:rPr lang="pl-PL" dirty="0"/>
              <a:t>Istotne braki postępowania przygotowawczego powinny przecież – w razie niewystarczającej aktywności oskarżyciela w toku rozprawy głównej – prowadzić do uniewinnienia oskarżonego, a nie </a:t>
            </a:r>
            <a:r>
              <a:rPr lang="pl-PL" b="1" dirty="0"/>
              <a:t>pomagania przez sąd jednej ze stron, </a:t>
            </a:r>
            <a:r>
              <a:rPr lang="pl-PL" dirty="0"/>
              <a:t>i to jeszcze poprzez wskazanie, jakie dowody należy przedstawić</a:t>
            </a:r>
          </a:p>
          <a:p>
            <a:pPr algn="just"/>
            <a:r>
              <a:rPr lang="pl-PL" dirty="0"/>
              <a:t>W dodatku prowadzi to do sytuacji, w której </a:t>
            </a:r>
            <a:r>
              <a:rPr lang="pl-PL" b="1" dirty="0"/>
              <a:t>oskarżyciel publiczny </a:t>
            </a:r>
            <a:r>
              <a:rPr lang="pl-PL" dirty="0"/>
              <a:t>będący przecież </a:t>
            </a:r>
            <a:r>
              <a:rPr lang="pl-PL" b="1" dirty="0"/>
              <a:t>stroną postępowania </a:t>
            </a:r>
            <a:r>
              <a:rPr lang="pl-PL" dirty="0"/>
              <a:t>może przedsięwziąć poza rozprawą </a:t>
            </a:r>
            <a:r>
              <a:rPr lang="pl-PL" b="1" dirty="0"/>
              <a:t>czynności dowodowe, a nawet zlecić je Policji, </a:t>
            </a:r>
            <a:r>
              <a:rPr lang="pl-PL" dirty="0"/>
              <a:t>którego to uprawnienia nie ma przecież oskarżony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465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51990"/>
            <a:ext cx="2357700" cy="7317853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510" y="-866"/>
            <a:ext cx="1948554" cy="7555308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51209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463" y="787466"/>
            <a:ext cx="1313429" cy="559201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l-PL"/>
          </a:p>
        </p:txBody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8062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id="{81C78D99-0D96-4CE8-889F-9FC53EBFC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924" y="687965"/>
            <a:ext cx="6723352" cy="14119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31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Skierowanie sprawy na posiedzenie przed lub zamiast rozprawy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57698" cy="755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51990"/>
            <a:ext cx="2357700" cy="7317853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08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9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0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2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4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5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6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7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8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9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510" y="-866"/>
            <a:ext cx="1948554" cy="7555308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122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3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4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5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6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7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8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9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0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1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2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33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35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31" y="3760494"/>
            <a:ext cx="908011" cy="566662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l-PL"/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81E5AFE9-3D17-4783-B364-E5DA8D5A3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924" y="2351898"/>
            <a:ext cx="6723352" cy="48920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prezes sądu kieruje sprawę na posiedzenie, jeżeli: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zachodzi potrzeba rozstrzygnięcia przekraczającego jego kompetencje:</a:t>
            </a:r>
          </a:p>
          <a:p>
            <a:pPr lvl="2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w kwestii incydentalnej, np. właściwość, zawieszenie postępowania, stosowanie środków przymusu,</a:t>
            </a:r>
          </a:p>
          <a:p>
            <a:pPr lvl="2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w głównym przedmiocie procesu, tj. co do odpowiedzialności karnej oskarżonego (pyt. egz. 110)</a:t>
            </a:r>
          </a:p>
          <a:p>
            <a:pPr lvl="1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przewidywany zakres postępowania dowodowego uzasadnia wniosek, że sprawa nie zakończy się na pierwszym terminie rozprawy -&gt; posiedzenie przygotowawcze (art. 349 k.p.k.) (pyt. egz. 109)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51990"/>
            <a:ext cx="2357700" cy="7317853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510" y="-866"/>
            <a:ext cx="1948554" cy="7555308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51209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463" y="787466"/>
            <a:ext cx="1313429" cy="559201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l-PL"/>
          </a:p>
        </p:txBody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66AFD431-09B7-42CA-BF39-9FE5DBE53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8062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711C96E-3D2D-48C8-AAB9-C1CB02D1D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969148" y="0"/>
            <a:ext cx="5107285" cy="7554441"/>
            <a:chOff x="2487613" y="285750"/>
            <a:chExt cx="2428876" cy="5654676"/>
          </a:xfrm>
          <a:solidFill>
            <a:schemeClr val="accent1">
              <a:alpha val="30000"/>
            </a:schemeClr>
          </a:solidFill>
        </p:grpSpPr>
        <p:sp>
          <p:nvSpPr>
            <p:cNvPr id="106" name="Freeform 11">
              <a:extLst>
                <a:ext uri="{FF2B5EF4-FFF2-40B4-BE49-F238E27FC236}">
                  <a16:creationId xmlns:a16="http://schemas.microsoft.com/office/drawing/2014/main" id="{0D18AF42-7CD5-4754-91D4-1BE53B5D1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7" name="Freeform 12">
              <a:extLst>
                <a:ext uri="{FF2B5EF4-FFF2-40B4-BE49-F238E27FC236}">
                  <a16:creationId xmlns:a16="http://schemas.microsoft.com/office/drawing/2014/main" id="{A28C8F1A-9407-4D67-8250-D8923BC6D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8" name="Freeform 13">
              <a:extLst>
                <a:ext uri="{FF2B5EF4-FFF2-40B4-BE49-F238E27FC236}">
                  <a16:creationId xmlns:a16="http://schemas.microsoft.com/office/drawing/2014/main" id="{5CE0A2B0-F7F1-442C-A287-CD6F729E2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9" name="Freeform 14">
              <a:extLst>
                <a:ext uri="{FF2B5EF4-FFF2-40B4-BE49-F238E27FC236}">
                  <a16:creationId xmlns:a16="http://schemas.microsoft.com/office/drawing/2014/main" id="{9E69CFA3-AE12-4EAF-A3A1-564BEEFEF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0" name="Freeform 15">
              <a:extLst>
                <a:ext uri="{FF2B5EF4-FFF2-40B4-BE49-F238E27FC236}">
                  <a16:creationId xmlns:a16="http://schemas.microsoft.com/office/drawing/2014/main" id="{ECB64037-2AE8-4CA9-AD8E-7ACC8618F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1" name="Freeform 16">
              <a:extLst>
                <a:ext uri="{FF2B5EF4-FFF2-40B4-BE49-F238E27FC236}">
                  <a16:creationId xmlns:a16="http://schemas.microsoft.com/office/drawing/2014/main" id="{8D319B10-EE8E-453F-A137-D7EEFA208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3283F486-509C-4A42-8EED-794A991D2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EBBFBB12-E756-4386-9C17-CA5743838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4" name="Freeform 19">
              <a:extLst>
                <a:ext uri="{FF2B5EF4-FFF2-40B4-BE49-F238E27FC236}">
                  <a16:creationId xmlns:a16="http://schemas.microsoft.com/office/drawing/2014/main" id="{7ADD0E7E-F4A6-4B3F-8A2F-BCBFAFBA2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5" name="Freeform 20">
              <a:extLst>
                <a:ext uri="{FF2B5EF4-FFF2-40B4-BE49-F238E27FC236}">
                  <a16:creationId xmlns:a16="http://schemas.microsoft.com/office/drawing/2014/main" id="{C19FCFB7-5E71-4197-8EC7-2ACB6DB02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6" name="Freeform 21">
              <a:extLst>
                <a:ext uri="{FF2B5EF4-FFF2-40B4-BE49-F238E27FC236}">
                  <a16:creationId xmlns:a16="http://schemas.microsoft.com/office/drawing/2014/main" id="{EAA533FE-4903-48DD-A921-421A9C44AF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54CC5D8E-0D6C-4021-B84E-5D6182C0E1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3313" name="Text Box 1">
            <a:extLst>
              <a:ext uri="{FF2B5EF4-FFF2-40B4-BE49-F238E27FC236}">
                <a16:creationId xmlns:a16="http://schemas.microsoft.com/office/drawing/2014/main" id="{10D702DC-81B1-4BE6-AE8D-BC91F1B8E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089" y="1278206"/>
            <a:ext cx="3028602" cy="50356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Posiedzenia</a:t>
            </a:r>
            <a:r>
              <a:rPr lang="en-US" altLang="pl-PL" sz="3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36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wyrokowe</a:t>
            </a:r>
            <a:endParaRPr lang="en-US" altLang="pl-PL" sz="3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9" name="Freeform 6">
            <a:extLst>
              <a:ext uri="{FF2B5EF4-FFF2-40B4-BE49-F238E27FC236}">
                <a16:creationId xmlns:a16="http://schemas.microsoft.com/office/drawing/2014/main" id="{E7D63BAB-D0DB-4F66-92F9-4D2E0A2E5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709304"/>
            <a:ext cx="6250983" cy="6141068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endParaRPr lang="pl-PL"/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DAF94195-9BDC-4BB1-80B0-FE97EA90B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03" y="801796"/>
            <a:ext cx="5010148" cy="592402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marL="104775" indent="0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</a:pPr>
            <a:r>
              <a:rPr lang="en-US" altLang="pl-PL" sz="1500" dirty="0" err="1">
                <a:latin typeface="+mn-lt"/>
                <a:cs typeface="+mn-cs"/>
              </a:rPr>
              <a:t>Są</a:t>
            </a:r>
            <a:r>
              <a:rPr lang="en-US" altLang="pl-PL" sz="1500" dirty="0">
                <a:latin typeface="+mn-lt"/>
                <a:cs typeface="+mn-cs"/>
              </a:rPr>
              <a:t> to </a:t>
            </a:r>
            <a:r>
              <a:rPr lang="en-US" altLang="pl-PL" sz="1500" dirty="0" err="1">
                <a:latin typeface="+mn-lt"/>
                <a:cs typeface="+mn-cs"/>
              </a:rPr>
              <a:t>posiedzenia</a:t>
            </a:r>
            <a:r>
              <a:rPr lang="en-US" altLang="pl-PL" sz="1500" dirty="0">
                <a:latin typeface="+mn-lt"/>
                <a:cs typeface="+mn-cs"/>
              </a:rPr>
              <a:t>, </a:t>
            </a:r>
            <a:r>
              <a:rPr lang="en-US" altLang="pl-PL" sz="1500" dirty="0" err="1">
                <a:latin typeface="+mn-lt"/>
                <a:cs typeface="+mn-cs"/>
              </a:rPr>
              <a:t>na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których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dochodzi</a:t>
            </a:r>
            <a:r>
              <a:rPr lang="en-US" altLang="pl-PL" sz="1500" dirty="0">
                <a:latin typeface="+mn-lt"/>
                <a:cs typeface="+mn-cs"/>
              </a:rPr>
              <a:t> do </a:t>
            </a:r>
            <a:r>
              <a:rPr lang="en-US" altLang="pl-PL" sz="1500" dirty="0" err="1">
                <a:latin typeface="+mn-lt"/>
                <a:cs typeface="+mn-cs"/>
              </a:rPr>
              <a:t>wydanie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merytorycznego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rozstrzygnięcia</a:t>
            </a:r>
            <a:r>
              <a:rPr lang="en-US" altLang="pl-PL" sz="1500" dirty="0">
                <a:latin typeface="+mn-lt"/>
                <a:cs typeface="+mn-cs"/>
              </a:rPr>
              <a:t> w </a:t>
            </a:r>
            <a:r>
              <a:rPr lang="en-US" altLang="pl-PL" sz="1500" dirty="0" err="1">
                <a:latin typeface="+mn-lt"/>
                <a:cs typeface="+mn-cs"/>
              </a:rPr>
              <a:t>głównym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przedmiocie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procesu</a:t>
            </a:r>
            <a:r>
              <a:rPr lang="en-US" altLang="pl-PL" sz="1500" dirty="0">
                <a:latin typeface="+mn-lt"/>
                <a:cs typeface="+mn-cs"/>
              </a:rPr>
              <a:t>, </a:t>
            </a:r>
            <a:r>
              <a:rPr lang="en-US" altLang="pl-PL" sz="1500" dirty="0" err="1">
                <a:latin typeface="+mn-lt"/>
                <a:cs typeface="+mn-cs"/>
              </a:rPr>
              <a:t>tj</a:t>
            </a:r>
            <a:r>
              <a:rPr lang="en-US" altLang="pl-PL" sz="1500" dirty="0">
                <a:latin typeface="+mn-lt"/>
                <a:cs typeface="+mn-cs"/>
              </a:rPr>
              <a:t>. o </a:t>
            </a:r>
            <a:r>
              <a:rPr lang="en-US" altLang="pl-PL" sz="1500" dirty="0" err="1">
                <a:latin typeface="+mn-lt"/>
                <a:cs typeface="+mn-cs"/>
              </a:rPr>
              <a:t>odpowiedzialności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karnej</a:t>
            </a:r>
            <a:r>
              <a:rPr lang="en-US" altLang="pl-PL" sz="1500" dirty="0">
                <a:latin typeface="+mn-lt"/>
                <a:cs typeface="+mn-cs"/>
              </a:rPr>
              <a:t> (</a:t>
            </a:r>
            <a:r>
              <a:rPr lang="en-US" altLang="pl-PL" sz="1500" dirty="0" err="1">
                <a:latin typeface="+mn-lt"/>
                <a:cs typeface="+mn-cs"/>
              </a:rPr>
              <a:t>zasadą</a:t>
            </a:r>
            <a:r>
              <a:rPr lang="en-US" altLang="pl-PL" sz="1500" dirty="0">
                <a:latin typeface="+mn-lt"/>
                <a:cs typeface="+mn-cs"/>
              </a:rPr>
              <a:t> jest ich </a:t>
            </a:r>
            <a:r>
              <a:rPr lang="en-US" altLang="pl-PL" sz="1500" dirty="0" err="1">
                <a:latin typeface="+mn-lt"/>
                <a:cs typeface="+mn-cs"/>
              </a:rPr>
              <a:t>wydawania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na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rozprawie</a:t>
            </a:r>
            <a:r>
              <a:rPr lang="en-US" altLang="pl-PL" sz="1500" dirty="0">
                <a:latin typeface="+mn-lt"/>
                <a:cs typeface="+mn-cs"/>
              </a:rPr>
              <a:t>). </a:t>
            </a:r>
            <a:r>
              <a:rPr lang="en-US" altLang="pl-PL" sz="1500" dirty="0" err="1">
                <a:latin typeface="+mn-lt"/>
                <a:cs typeface="+mn-cs"/>
              </a:rPr>
              <a:t>Umożliwiają</a:t>
            </a:r>
            <a:r>
              <a:rPr lang="en-US" altLang="pl-PL" sz="1500" dirty="0">
                <a:latin typeface="+mn-lt"/>
                <a:cs typeface="+mn-cs"/>
              </a:rPr>
              <a:t> to 4 </a:t>
            </a:r>
            <a:r>
              <a:rPr lang="en-US" altLang="pl-PL" sz="1500" dirty="0" err="1">
                <a:latin typeface="+mn-lt"/>
                <a:cs typeface="+mn-cs"/>
              </a:rPr>
              <a:t>instytucje</a:t>
            </a:r>
            <a:r>
              <a:rPr lang="en-US" altLang="pl-PL" sz="1500" dirty="0">
                <a:latin typeface="+mn-lt"/>
                <a:cs typeface="+mn-cs"/>
              </a:rPr>
              <a:t>: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en-US" altLang="pl-PL" sz="1500" dirty="0" err="1">
                <a:latin typeface="+mn-lt"/>
                <a:cs typeface="+mn-cs"/>
              </a:rPr>
              <a:t>skazanie</a:t>
            </a:r>
            <a:r>
              <a:rPr lang="en-US" altLang="pl-PL" sz="1500" dirty="0">
                <a:latin typeface="+mn-lt"/>
                <a:cs typeface="+mn-cs"/>
              </a:rPr>
              <a:t> bez </a:t>
            </a:r>
            <a:r>
              <a:rPr lang="en-US" altLang="pl-PL" sz="1500" dirty="0" err="1">
                <a:latin typeface="+mn-lt"/>
                <a:cs typeface="+mn-cs"/>
              </a:rPr>
              <a:t>rozprawy</a:t>
            </a:r>
            <a:r>
              <a:rPr lang="en-US" altLang="pl-PL" sz="1500" dirty="0">
                <a:latin typeface="+mn-lt"/>
                <a:cs typeface="+mn-cs"/>
              </a:rPr>
              <a:t> (art. 335 w </a:t>
            </a:r>
            <a:r>
              <a:rPr lang="en-US" altLang="pl-PL" sz="1500" dirty="0" err="1">
                <a:latin typeface="+mn-lt"/>
                <a:cs typeface="+mn-cs"/>
              </a:rPr>
              <a:t>zw</a:t>
            </a:r>
            <a:r>
              <a:rPr lang="en-US" altLang="pl-PL" sz="1500" dirty="0">
                <a:latin typeface="+mn-lt"/>
                <a:cs typeface="+mn-cs"/>
              </a:rPr>
              <a:t>. z art. 343 </a:t>
            </a:r>
            <a:r>
              <a:rPr lang="en-US" altLang="pl-PL" sz="1500" dirty="0" err="1">
                <a:latin typeface="+mn-lt"/>
                <a:cs typeface="+mn-cs"/>
              </a:rPr>
              <a:t>k.p.k.</a:t>
            </a:r>
            <a:r>
              <a:rPr lang="en-US" altLang="pl-PL" sz="1500" dirty="0">
                <a:latin typeface="+mn-lt"/>
                <a:cs typeface="+mn-cs"/>
              </a:rPr>
              <a:t>)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en-US" altLang="pl-PL" sz="1500" dirty="0" err="1">
                <a:latin typeface="+mn-lt"/>
                <a:cs typeface="+mn-cs"/>
              </a:rPr>
              <a:t>skazanie</a:t>
            </a:r>
            <a:r>
              <a:rPr lang="en-US" altLang="pl-PL" sz="1500" dirty="0">
                <a:latin typeface="+mn-lt"/>
                <a:cs typeface="+mn-cs"/>
              </a:rPr>
              <a:t> bez </a:t>
            </a:r>
            <a:r>
              <a:rPr lang="en-US" altLang="pl-PL" sz="1500" dirty="0" err="1">
                <a:latin typeface="+mn-lt"/>
                <a:cs typeface="+mn-cs"/>
              </a:rPr>
              <a:t>przeprowadzania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postępowania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dowodowego</a:t>
            </a:r>
            <a:r>
              <a:rPr lang="en-US" altLang="pl-PL" sz="1500" dirty="0">
                <a:latin typeface="+mn-lt"/>
                <a:cs typeface="+mn-cs"/>
              </a:rPr>
              <a:t> (art. 335 w </a:t>
            </a:r>
            <a:r>
              <a:rPr lang="en-US" altLang="pl-PL" sz="1500" dirty="0" err="1">
                <a:latin typeface="+mn-lt"/>
                <a:cs typeface="+mn-cs"/>
              </a:rPr>
              <a:t>zw</a:t>
            </a:r>
            <a:r>
              <a:rPr lang="en-US" altLang="pl-PL" sz="1500" dirty="0">
                <a:latin typeface="+mn-lt"/>
                <a:cs typeface="+mn-cs"/>
              </a:rPr>
              <a:t>. z art. 343 </a:t>
            </a:r>
            <a:r>
              <a:rPr lang="en-US" altLang="pl-PL" sz="1500" dirty="0" err="1">
                <a:latin typeface="+mn-lt"/>
                <a:cs typeface="+mn-cs"/>
              </a:rPr>
              <a:t>k.p.k.</a:t>
            </a:r>
            <a:r>
              <a:rPr lang="en-US" altLang="pl-PL" sz="1500" dirty="0">
                <a:latin typeface="+mn-lt"/>
                <a:cs typeface="+mn-cs"/>
              </a:rPr>
              <a:t>)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en-US" altLang="pl-PL" sz="1500" dirty="0" err="1">
                <a:latin typeface="+mn-lt"/>
                <a:cs typeface="+mn-cs"/>
              </a:rPr>
              <a:t>warunkowe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umorzenie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postępowania</a:t>
            </a:r>
            <a:r>
              <a:rPr lang="en-US" altLang="pl-PL" sz="1500" dirty="0">
                <a:latin typeface="+mn-lt"/>
                <a:cs typeface="+mn-cs"/>
              </a:rPr>
              <a:t> (art. 336 w </a:t>
            </a:r>
            <a:r>
              <a:rPr lang="en-US" altLang="pl-PL" sz="1500" dirty="0" err="1">
                <a:latin typeface="+mn-lt"/>
                <a:cs typeface="+mn-cs"/>
              </a:rPr>
              <a:t>zw</a:t>
            </a:r>
            <a:r>
              <a:rPr lang="en-US" altLang="pl-PL" sz="1500" dirty="0">
                <a:latin typeface="+mn-lt"/>
                <a:cs typeface="+mn-cs"/>
              </a:rPr>
              <a:t>. z art. 341 </a:t>
            </a:r>
            <a:r>
              <a:rPr lang="en-US" altLang="pl-PL" sz="1500" dirty="0" err="1">
                <a:latin typeface="+mn-lt"/>
                <a:cs typeface="+mn-cs"/>
              </a:rPr>
              <a:t>k.p.k.</a:t>
            </a:r>
            <a:r>
              <a:rPr lang="en-US" altLang="pl-PL" sz="1500" dirty="0">
                <a:latin typeface="+mn-lt"/>
                <a:cs typeface="+mn-cs"/>
              </a:rPr>
              <a:t>)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en-US" altLang="pl-PL" sz="1500" dirty="0" err="1">
                <a:latin typeface="+mn-lt"/>
                <a:cs typeface="+mn-cs"/>
              </a:rPr>
              <a:t>wydanie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wyroku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nakazowego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na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posiedzeniu</a:t>
            </a:r>
            <a:r>
              <a:rPr lang="en-US" altLang="pl-PL" sz="1500" dirty="0">
                <a:latin typeface="+mn-lt"/>
                <a:cs typeface="+mn-cs"/>
              </a:rPr>
              <a:t> </a:t>
            </a:r>
            <a:r>
              <a:rPr lang="en-US" altLang="pl-PL" sz="1500" dirty="0" err="1">
                <a:latin typeface="+mn-lt"/>
                <a:cs typeface="+mn-cs"/>
              </a:rPr>
              <a:t>niejawnym</a:t>
            </a:r>
            <a:r>
              <a:rPr lang="en-US" altLang="pl-PL" sz="1500" dirty="0">
                <a:latin typeface="+mn-lt"/>
                <a:cs typeface="+mn-cs"/>
              </a:rPr>
              <a:t> (art. 500 § 4 </a:t>
            </a:r>
            <a:r>
              <a:rPr lang="en-US" altLang="pl-PL" sz="1500" dirty="0" err="1">
                <a:latin typeface="+mn-lt"/>
                <a:cs typeface="+mn-cs"/>
              </a:rPr>
              <a:t>k.p.k.</a:t>
            </a:r>
            <a:r>
              <a:rPr lang="en-US" altLang="pl-PL" sz="1500" dirty="0">
                <a:latin typeface="+mn-lt"/>
                <a:cs typeface="+mn-cs"/>
              </a:rPr>
              <a:t>)</a:t>
            </a:r>
            <a:endParaRPr lang="pl-PL" altLang="pl-PL" sz="1500" dirty="0">
              <a:latin typeface="+mn-lt"/>
              <a:cs typeface="+mn-cs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endParaRPr lang="en-US" altLang="pl-PL" sz="1500" dirty="0">
              <a:latin typeface="+mn-lt"/>
              <a:cs typeface="+mn-cs"/>
            </a:endParaRPr>
          </a:p>
          <a:p>
            <a:pPr marL="104775" indent="0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</a:pPr>
            <a:r>
              <a:rPr lang="pl-PL" altLang="pl-PL" sz="1500" dirty="0">
                <a:latin typeface="+mn-lt"/>
                <a:cs typeface="+mn-cs"/>
              </a:rPr>
              <a:t>Uzasadnienie umożliwienia merytorycznego orzekania na posiedzeniu jest głównie pragmatyczne i związane ze sprawnością postępowania.</a:t>
            </a:r>
          </a:p>
          <a:p>
            <a:pPr marL="104775" indent="0" algn="just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</a:pPr>
            <a:r>
              <a:rPr lang="pl-PL" altLang="pl-PL" sz="1500" dirty="0">
                <a:latin typeface="+mn-lt"/>
                <a:cs typeface="+mn-cs"/>
              </a:rPr>
              <a:t>Wiąże się to z pojęciem tzw. mechanizmów selekcyjnych.</a:t>
            </a:r>
            <a:endParaRPr lang="en-US" altLang="pl-PL" sz="1500" dirty="0">
              <a:latin typeface="+mn-lt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51990"/>
            <a:ext cx="2357700" cy="7317853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510" y="-866"/>
            <a:ext cx="1948554" cy="7555308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51209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463" y="787466"/>
            <a:ext cx="1313429" cy="559201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l-PL"/>
          </a:p>
        </p:txBody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8062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Text Box 1">
            <a:extLst>
              <a:ext uri="{FF2B5EF4-FFF2-40B4-BE49-F238E27FC236}">
                <a16:creationId xmlns:a16="http://schemas.microsoft.com/office/drawing/2014/main" id="{9275E730-9E5A-4BB8-ABA1-B893DCF36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76" y="1038499"/>
            <a:ext cx="3413710" cy="547752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3600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Warunkowe</a:t>
            </a:r>
            <a:r>
              <a:rPr lang="en-US" altLang="pl-PL" sz="36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3600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umorzenie</a:t>
            </a:r>
            <a:r>
              <a:rPr lang="en-US" altLang="pl-PL" sz="36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pl-PL" sz="3600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postępowania</a:t>
            </a:r>
            <a:endParaRPr lang="en-US" altLang="pl-PL" sz="36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51209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48278" y="2063347"/>
            <a:ext cx="0" cy="3527848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969148" y="0"/>
            <a:ext cx="5107285" cy="7554441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10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1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2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3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4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5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6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7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8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9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0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1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6386" name="Text Box 2">
            <a:extLst>
              <a:ext uri="{FF2B5EF4-FFF2-40B4-BE49-F238E27FC236}">
                <a16:creationId xmlns:a16="http://schemas.microsoft.com/office/drawing/2014/main" id="{975AC559-AF84-40CF-90F2-15A9F0C08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4680" y="251990"/>
            <a:ext cx="5337596" cy="69919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jest to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probacyjna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instytucja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materialnoprawna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której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przesłanki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uregulowano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w art. 66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k.k.</a:t>
            </a:r>
            <a:endParaRPr lang="en-US" altLang="pl-PL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sąd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może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je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zastosować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zarówno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wniosek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prokuratora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złożony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w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trybie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art. 336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k.p.k.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jak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z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urzędu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oraz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zarówno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posiedzeniu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w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trybie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art. 341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k.p.k.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jak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po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przeprowadzeniu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rozprawy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zasadach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ogólnych</a:t>
            </a:r>
            <a:endParaRPr lang="en-US" altLang="pl-PL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oskarżony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może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sprzeciwić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się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warunkowemu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umorzeniu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posiedzeniu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;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wówczas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sprawa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trafia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rozprawę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główną</a:t>
            </a:r>
            <a:endParaRPr lang="en-US" altLang="pl-PL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silna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pozycja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pokrzywdzonego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–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doręcza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się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mu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wyrok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może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go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zaskarżyć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apelacją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– art. 444! ale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nie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ma z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kolei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prawa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sprzeciwu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jak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wobec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skazania</a:t>
            </a:r>
            <a:r>
              <a:rPr lang="en-US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bez </a:t>
            </a:r>
            <a:r>
              <a:rPr lang="en-US" altLang="pl-PL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rozprawy</a:t>
            </a:r>
            <a:endParaRPr lang="pl-PL" altLang="pl-PL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Uwaga – dot. tego zarówno pyt. egzaminacyjne nr 105, jak i nr 110</a:t>
            </a:r>
            <a:endParaRPr lang="en-US" altLang="pl-PL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>
            <a:extLst>
              <a:ext uri="{FF2B5EF4-FFF2-40B4-BE49-F238E27FC236}">
                <a16:creationId xmlns:a16="http://schemas.microsoft.com/office/drawing/2014/main" id="{D65BF298-836F-4D54-94B7-F9C3C5FEB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0"/>
            <a:ext cx="9070975" cy="125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Porozumienia procesowe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0E3E1580-2CDD-47C6-BFA5-335213ADC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2" y="1043533"/>
            <a:ext cx="9070974" cy="607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858838" indent="-320675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porozumienia procesowe </a:t>
            </a:r>
            <a:r>
              <a:rPr lang="pl-PL" altLang="pl-PL" sz="2400" i="1" dirty="0">
                <a:solidFill>
                  <a:srgbClr val="000000"/>
                </a:solidFill>
                <a:latin typeface="+mj-lt"/>
              </a:rPr>
              <a:t>sensu stricto </a:t>
            </a: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to umowy zawarte przez co najmniej dwóch uczestników procesu karnego w granicach ich uprawnień wyraźnie przewidzianych prawem, polegające na tym, że,  działając w celu uzyskania dla siebie korzystniejszej sytuacji procesowej, a zarazem czyniąc drugiej stronie ustępstwa, osiągnęli oni konsensus co do rozstrzygnięcia merytorycznego o przedmiocie procesu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i="1" dirty="0">
                <a:solidFill>
                  <a:srgbClr val="000000"/>
                </a:solidFill>
                <a:latin typeface="+mj-lt"/>
              </a:rPr>
              <a:t>de lege lata </a:t>
            </a: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w systemie prawa są trzy (według niektórych: dwa – wtedy dwa ostatnie </a:t>
            </a:r>
            <a:r>
              <a:rPr lang="pl-PL" altLang="pl-PL" sz="2400" i="1" dirty="0" err="1">
                <a:solidFill>
                  <a:srgbClr val="000000"/>
                </a:solidFill>
                <a:latin typeface="+mj-lt"/>
              </a:rPr>
              <a:t>tiret</a:t>
            </a: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 to jedna instytucja):</a:t>
            </a:r>
          </a:p>
          <a:p>
            <a:pPr lvl="1" algn="just">
              <a:lnSpc>
                <a:spcPct val="101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skazanie bez rozprawy – art. 335 i 343 k.p.k.</a:t>
            </a:r>
          </a:p>
          <a:p>
            <a:pPr lvl="1" algn="just">
              <a:lnSpc>
                <a:spcPct val="101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skazanie bez przeprowadzania postępowania dowodowego (podr.: wniosek o poddanie się odpowiedzialności karnej) – art. 338a i 343a k.p.k.</a:t>
            </a:r>
          </a:p>
          <a:p>
            <a:pPr lvl="1" algn="just">
              <a:lnSpc>
                <a:spcPct val="101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dobrowolne poddanie się odpowiedzialności karnej – art. 387 k.p.k.</a:t>
            </a:r>
          </a:p>
          <a:p>
            <a:pPr marL="104775" indent="0" algn="just">
              <a:lnSpc>
                <a:spcPct val="101000"/>
              </a:lnSpc>
              <a:spcAft>
                <a:spcPts val="1413"/>
              </a:spcAft>
              <a:buSzPct val="45000"/>
            </a:pPr>
            <a:endParaRPr lang="pl-PL" altLang="pl-PL" sz="24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>
            <a:extLst>
              <a:ext uri="{FF2B5EF4-FFF2-40B4-BE49-F238E27FC236}">
                <a16:creationId xmlns:a16="http://schemas.microsoft.com/office/drawing/2014/main" id="{FB60A374-F8C5-4DDB-AC77-47DD54C24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" y="52872"/>
            <a:ext cx="9070975" cy="7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Porozumienia procesowe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DB7E20D0-4875-4FA5-8DB9-B35C72057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816" y="1115541"/>
            <a:ext cx="878497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000" dirty="0">
                <a:solidFill>
                  <a:srgbClr val="000000"/>
                </a:solidFill>
                <a:latin typeface="+mn-lt"/>
              </a:rPr>
              <a:t>strony (prokurator i oskarżony) mogą się porozumieć co do wymiaru kary, środków karnych i innych środków reakcji karnej, jak również kosztów postępowania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000" dirty="0">
                <a:solidFill>
                  <a:srgbClr val="000000"/>
                </a:solidFill>
                <a:latin typeface="+mn-lt"/>
              </a:rPr>
              <a:t>z uwagi na obowiązywanie zasady prawdy materialnej strony nie mogą objąć porozumieniem ustaleń faktycznych i kwalifikacji prawnej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000" dirty="0">
                <a:solidFill>
                  <a:srgbClr val="000000"/>
                </a:solidFill>
                <a:latin typeface="+mn-lt"/>
              </a:rPr>
              <a:t>porozumienia prowadzą do przyspieszenia postępowania, obniżenia jego kosztów, a w założeniu prowadzą także do wygaszenia konfliktu i dają prokuratorowi możliwość skupienia się na sprawach trudniejszych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000" dirty="0">
                <a:solidFill>
                  <a:srgbClr val="000000"/>
                </a:solidFill>
                <a:latin typeface="+mn-lt"/>
              </a:rPr>
              <a:t>pokrzywdzony ma prawo wiążącego sprzeciwu wobec każdej z tych instytucji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000" dirty="0">
                <a:solidFill>
                  <a:srgbClr val="000000"/>
                </a:solidFill>
                <a:latin typeface="+mn-lt"/>
              </a:rPr>
              <a:t>nie ma przepisu, który przewidywałby szczególne korzyści dla oskarżonego, choć w innych krajach takie rozwiązania są powszechne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000" dirty="0">
                <a:solidFill>
                  <a:srgbClr val="000000"/>
                </a:solidFill>
                <a:latin typeface="+mn-lt"/>
              </a:rPr>
              <a:t>wszystkie (art. 335, 338a, 387) prowadzą do </a:t>
            </a:r>
            <a:r>
              <a:rPr lang="pl-PL" altLang="pl-PL" sz="2000" b="1" u="sng" dirty="0">
                <a:solidFill>
                  <a:srgbClr val="000000"/>
                </a:solidFill>
                <a:latin typeface="+mn-lt"/>
              </a:rPr>
              <a:t>skazania wyrokiem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>
            <a:extLst>
              <a:ext uri="{FF2B5EF4-FFF2-40B4-BE49-F238E27FC236}">
                <a16:creationId xmlns:a16="http://schemas.microsoft.com/office/drawing/2014/main" id="{83C6312E-E903-4AC8-853E-67EC29485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Skazanie bez rozprawy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3AB5E1-D1EE-4394-926D-79C71CB17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84" y="1835621"/>
            <a:ext cx="9064625" cy="4983163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W ramach tej instytucji można wyróżnić 2 tryby: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art. 335 </a:t>
            </a:r>
            <a:r>
              <a:rPr lang="pl-PL" altLang="pl-PL" sz="2200" dirty="0"/>
              <a:t>§ 1 – wniosek o skazanie bez rozprawy </a:t>
            </a:r>
            <a:r>
              <a:rPr lang="pl-PL" altLang="pl-PL" sz="2200" b="1" dirty="0"/>
              <a:t>zamiast </a:t>
            </a:r>
            <a:r>
              <a:rPr lang="pl-PL" altLang="pl-PL" sz="2200" dirty="0"/>
              <a:t>aktu oskarżenia; przesłanka: przyznanie się do winy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art. 335 </a:t>
            </a:r>
            <a:r>
              <a:rPr lang="pl-PL" altLang="pl-PL" sz="2200" dirty="0"/>
              <a:t>§ 2 – wniosek o skazanie bez rozprawy </a:t>
            </a:r>
            <a:r>
              <a:rPr lang="pl-PL" altLang="pl-PL" sz="2200" b="1" dirty="0"/>
              <a:t>załączony </a:t>
            </a:r>
            <a:r>
              <a:rPr lang="pl-PL" altLang="pl-PL" sz="2200" dirty="0"/>
              <a:t>do aktu oskarżenia: przesłanka: oświadczenia dowodowe podejrzanego nie są sprzeczne z dokonanymi ustaleniami – brak wymogu przyznania się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pozostałe przesłanki wspólne dla obu trybów: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sprawa toczy się o występek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okoliczności popełnienia przestępstwa i wina nie budzą wątpliwości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postawa oskarżonego wskazuje, że cele postępowania zostaną osiągnięte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pl-PL" sz="2200" dirty="0"/>
              <a:t>brak sprzeciwu pokrzywdzonego zawiadomionego o terminie posiedzenia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pl-PL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>
            <a:extLst>
              <a:ext uri="{FF2B5EF4-FFF2-40B4-BE49-F238E27FC236}">
                <a16:creationId xmlns:a16="http://schemas.microsoft.com/office/drawing/2014/main" id="{F5042EB9-BBFD-4AFF-9F4A-7B2B3D74C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4" y="-108540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Skazanie bez rozprawy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841772F3-6CDF-47B9-848C-4CD5635FB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2" y="1153523"/>
            <a:ext cx="9070975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200" dirty="0">
                <a:solidFill>
                  <a:srgbClr val="000000"/>
                </a:solidFill>
                <a:latin typeface="+mn-lt"/>
              </a:rPr>
              <a:t>Sąd rozpoznaje wniosek na posiedzeniu w trybie art. 343 k.p.k., w którym ma prawo wziąć udział prokurator, oskarżonego i pokrzywdzony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200" dirty="0">
                <a:solidFill>
                  <a:srgbClr val="000000"/>
                </a:solidFill>
                <a:latin typeface="+mn-lt"/>
              </a:rPr>
              <a:t>Sąd może:</a:t>
            </a:r>
          </a:p>
          <a:p>
            <a:pPr lvl="1"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200" dirty="0">
                <a:solidFill>
                  <a:srgbClr val="000000"/>
                </a:solidFill>
                <a:latin typeface="+mn-lt"/>
              </a:rPr>
              <a:t>uwzględnić wniosek </a:t>
            </a:r>
            <a:r>
              <a:rPr lang="pl-PL" altLang="pl-PL" sz="2200" dirty="0">
                <a:solidFill>
                  <a:srgbClr val="000000"/>
                </a:solidFill>
                <a:latin typeface="+mn-lt"/>
                <a:sym typeface="Wingdings" panose="05000000000000000000" pitchFamily="2" charset="2"/>
              </a:rPr>
              <a:t> wydanie wyroku skazującego o treści zgodnej z porozumieniem</a:t>
            </a:r>
          </a:p>
          <a:p>
            <a:pPr lvl="1"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200" dirty="0">
                <a:solidFill>
                  <a:srgbClr val="000000"/>
                </a:solidFill>
                <a:latin typeface="+mn-lt"/>
              </a:rPr>
              <a:t>uzależnić uwzględnienie wniosku od dokonania w nim określonej zmiany przez strony</a:t>
            </a:r>
          </a:p>
          <a:p>
            <a:pPr lvl="1"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200" dirty="0">
                <a:solidFill>
                  <a:srgbClr val="000000"/>
                </a:solidFill>
                <a:latin typeface="+mn-lt"/>
              </a:rPr>
              <a:t>nie uwzględnić wniosku:</a:t>
            </a:r>
          </a:p>
          <a:p>
            <a:pPr marL="914400" lvl="2" indent="0" algn="just">
              <a:lnSpc>
                <a:spcPct val="101000"/>
              </a:lnSpc>
              <a:spcAft>
                <a:spcPts val="1413"/>
              </a:spcAft>
              <a:buSzPct val="45000"/>
            </a:pPr>
            <a:r>
              <a:rPr lang="pl-PL" altLang="pl-PL" sz="2200" dirty="0">
                <a:solidFill>
                  <a:srgbClr val="000000"/>
                </a:solidFill>
                <a:latin typeface="+mn-lt"/>
                <a:sym typeface="Wingdings" panose="05000000000000000000" pitchFamily="2" charset="2"/>
              </a:rPr>
              <a:t>skierowanie sprawy na rozprawę w razie wniosku z art. 335 </a:t>
            </a:r>
            <a:r>
              <a:rPr lang="pl-PL" altLang="pl-PL" sz="2200" dirty="0">
                <a:solidFill>
                  <a:srgbClr val="000000"/>
                </a:solidFill>
                <a:latin typeface="+mn-lt"/>
              </a:rPr>
              <a:t>§ 2</a:t>
            </a:r>
          </a:p>
          <a:p>
            <a:pPr marL="914400" lvl="2" indent="0" algn="just">
              <a:lnSpc>
                <a:spcPct val="101000"/>
              </a:lnSpc>
              <a:spcAft>
                <a:spcPts val="1413"/>
              </a:spcAft>
              <a:buSzPct val="45000"/>
            </a:pPr>
            <a:r>
              <a:rPr lang="pl-PL" altLang="pl-PL" sz="2200" dirty="0">
                <a:solidFill>
                  <a:srgbClr val="000000"/>
                </a:solidFill>
                <a:latin typeface="+mn-lt"/>
                <a:sym typeface="Wingdings" panose="05000000000000000000" pitchFamily="2" charset="2"/>
              </a:rPr>
              <a:t></a:t>
            </a:r>
            <a:r>
              <a:rPr lang="pl-PL" altLang="pl-PL" sz="2200" dirty="0">
                <a:solidFill>
                  <a:srgbClr val="000000"/>
                </a:solidFill>
                <a:latin typeface="+mn-lt"/>
              </a:rPr>
              <a:t>zwrot sprawy prokuratorowi w razie wniosku z art. 335 § 1</a:t>
            </a:r>
          </a:p>
          <a:p>
            <a:pPr marL="857250" lvl="1" indent="-342900" algn="just">
              <a:lnSpc>
                <a:spcPct val="101000"/>
              </a:lnSpc>
              <a:spcAft>
                <a:spcPts val="1413"/>
              </a:spcAft>
              <a:buSzPct val="45000"/>
              <a:buFont typeface="Arial" panose="020B0604020202020204" pitchFamily="34" charset="0"/>
              <a:buChar char="•"/>
            </a:pPr>
            <a:endParaRPr lang="pl-PL" altLang="pl-PL" sz="2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>
            <a:extLst>
              <a:ext uri="{FF2B5EF4-FFF2-40B4-BE49-F238E27FC236}">
                <a16:creationId xmlns:a16="http://schemas.microsoft.com/office/drawing/2014/main" id="{CBC2D1DE-B42B-49B8-95DF-10D1A57F2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00" y="179437"/>
            <a:ext cx="9864849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Skazanie bez przeprowadzania postępowania dowodowego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1C00BE37-8556-4C13-8C90-8F6A0F200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784" y="1768475"/>
            <a:ext cx="9433048" cy="5107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uregulowane w art. 338a i 343a k.p.k.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instytucja zbliżona do skazania bez rozprawy, z tym że w tym wypadku to nie prokurator składa wniosek, lecz oskarżony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zbliżone przesłanki, z tym że ma zastosowanie do przestępstw (a zatem również zbrodni) zagrożonych karą nieprzekraczającą 15 lat pozbawienia wolności, a poza pokrzywdzonym prawo sprzeciwu ma także prokurator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posiedzenie przebiega analogicznie do skazania bez rozprawy wskutek odesłania zawartego w art. 343a k.p.k.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>
            <a:extLst>
              <a:ext uri="{FF2B5EF4-FFF2-40B4-BE49-F238E27FC236}">
                <a16:creationId xmlns:a16="http://schemas.microsoft.com/office/drawing/2014/main" id="{5B258996-6DE1-4C92-9F94-E54ADAD63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92088"/>
            <a:ext cx="9070975" cy="148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Dobrowolne poddanie się odpowiedzialności karnej</a:t>
            </a: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40AE6400-500B-4871-B1CB-C3735F9FA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858838" indent="-320675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uregulowane w art. 387 k.p.k.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inicjowane wnioskiem oskarżonego, który może być złożony </a:t>
            </a:r>
            <a:r>
              <a:rPr lang="pl-PL" altLang="pl-PL" sz="2400" b="1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do zakończenia pierwszego przesłuchania wszystkich oskarżonych na rozprawie głównej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przesłanki:</a:t>
            </a:r>
          </a:p>
          <a:p>
            <a:pPr lvl="1" algn="just">
              <a:lnSpc>
                <a:spcPct val="101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postępowanie toczy się o przestępstwo (a zatem również zbrodnię) zagrożone karą nieprzekraczającą 15 lat pozbawienia wolności</a:t>
            </a:r>
          </a:p>
          <a:p>
            <a:pPr lvl="1" algn="just">
              <a:lnSpc>
                <a:spcPct val="101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brak sprzeciwu pokrzywdzonego</a:t>
            </a:r>
          </a:p>
          <a:p>
            <a:pPr lvl="1" algn="just">
              <a:lnSpc>
                <a:spcPct val="101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zgoda prokuratora (do niedawna: brak sprzeciwu)</a:t>
            </a:r>
          </a:p>
          <a:p>
            <a:pPr lvl="1" algn="just">
              <a:lnSpc>
                <a:spcPct val="101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okoliczności popełnienia przestępstwa i wina nie budzą wątpliwości</a:t>
            </a:r>
          </a:p>
          <a:p>
            <a:pPr lvl="1" algn="just">
              <a:lnSpc>
                <a:spcPct val="101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cele postępowania zostaną osiągnięte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51990"/>
            <a:ext cx="2357700" cy="7317853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510" y="-866"/>
            <a:ext cx="1948554" cy="7555308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51209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463" y="787466"/>
            <a:ext cx="1313429" cy="559201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l-PL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56140" cy="755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Text Box 1">
            <a:extLst>
              <a:ext uri="{FF2B5EF4-FFF2-40B4-BE49-F238E27FC236}">
                <a16:creationId xmlns:a16="http://schemas.microsoft.com/office/drawing/2014/main" id="{9D3479F2-C845-4ABA-8814-7CF130EFE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877" y="3303454"/>
            <a:ext cx="2466020" cy="34785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pl-PL" altLang="pl-PL" sz="31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Kontrola formalna aktu oskarżenia (AO) – art. 337</a:t>
            </a:r>
          </a:p>
        </p:txBody>
      </p:sp>
      <p:sp>
        <p:nvSpPr>
          <p:cNvPr id="105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31" y="3505251"/>
            <a:ext cx="908011" cy="566663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l-PL"/>
          </a:p>
        </p:txBody>
      </p: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5224" y="0"/>
            <a:ext cx="6115401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C894FEF5-11C6-4FE4-B7DB-78B6C1AC5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1506" y="650059"/>
            <a:ext cx="5620770" cy="58659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 lnSpcReduction="10000"/>
          </a:bodyPr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858838" indent="-320675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kryteria kontroli: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art. 119 k.p.k. - wymogi pisma procesowego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art. 332 k.p.k. - wymogi formalne AO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art. 335 k.p.k. – wymogi wniosku o skazanie bez rozprawy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art. 333 k.p.k. - poprawny wykaz dowodów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art. 334 k.p.k. - załączenie akt postępowania przygotowawczego, załącznika adresowego i odpisów AO                                    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46301D01-EE4C-45B3-AEE7-C627AFB2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92088"/>
            <a:ext cx="9070975" cy="148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Dobrowolne poddanie się odpowiedzialności karnej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D5C13FE7-B5F9-4DEC-A1AB-FE00551F3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1482725" indent="-568325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Sąd rozpoznaje wniosek na rozprawie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Sąd może:</a:t>
            </a:r>
          </a:p>
          <a:p>
            <a:pPr lvl="1"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uwzględnić wniosek </a:t>
            </a: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  <a:sym typeface="Wingdings" panose="05000000000000000000" pitchFamily="2" charset="2"/>
              </a:rPr>
              <a:t> wydanie wyroku skazującego o treści zgodnej z porozumieniem</a:t>
            </a:r>
          </a:p>
          <a:p>
            <a:pPr lvl="1"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uzależnić uwzględnienie wniosku od dokonania w nim określonej zmiany przez strony</a:t>
            </a:r>
          </a:p>
          <a:p>
            <a:pPr lvl="1"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nie uwzględnić wniosku i procedować na zasadach ogólnych</a:t>
            </a:r>
          </a:p>
        </p:txBody>
      </p:sp>
    </p:spTree>
    <p:extLst>
      <p:ext uri="{BB962C8B-B14F-4D97-AF65-F5344CB8AC3E}">
        <p14:creationId xmlns:p14="http://schemas.microsoft.com/office/powerpoint/2010/main" val="424901490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>
            <a:extLst>
              <a:ext uri="{FF2B5EF4-FFF2-40B4-BE49-F238E27FC236}">
                <a16:creationId xmlns:a16="http://schemas.microsoft.com/office/drawing/2014/main" id="{46301D01-EE4C-45B3-AEE7-C627AFB2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92088"/>
            <a:ext cx="9070975" cy="148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000" dirty="0">
                <a:solidFill>
                  <a:srgbClr val="000000"/>
                </a:solidFill>
                <a:latin typeface="+mj-lt"/>
              </a:rPr>
              <a:t>Ograniczenia zaskarżalności wyroków wydanych w wyniku porozumienia procesowego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D5C13FE7-B5F9-4DEC-A1AB-FE00551F3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2" y="205164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1482725" indent="-568325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200" dirty="0">
                <a:solidFill>
                  <a:schemeClr val="tx1"/>
                </a:solidFill>
                <a:latin typeface="+mj-lt"/>
              </a:rPr>
              <a:t>Zgodnie z art. 447 §  5 k.p.k. p</a:t>
            </a:r>
            <a:r>
              <a:rPr lang="pl-PL" sz="2200" dirty="0">
                <a:solidFill>
                  <a:schemeClr val="tx1"/>
                </a:solidFill>
                <a:latin typeface="+mj-lt"/>
              </a:rPr>
              <a:t>odstawą apelacji od wyroku wydanego w wyniku którejkolwiek z instytucji konsensualnych (porozumień procesowych) nie może być zarzut błędu w ustaleniach faktycznych lub rażącej niewspółmierności kary, związany z treścią zawartego porozumienia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sz="2200" dirty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oznacza to, że strona nie może po prostu zmienić zdania i stwierdzić, że jednak stan faktyczny nie uzasadniał wydania wyroku skazującego lub że kara jest zbyt surowa/zbyt łagodna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sz="2200" dirty="0">
                <a:solidFill>
                  <a:schemeClr val="tx1"/>
                </a:solidFill>
                <a:latin typeface="+mj-lt"/>
              </a:rPr>
              <a:t>ograniczenie to dotyczy również oskarżyciela publicznego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sz="2200" dirty="0">
                <a:solidFill>
                  <a:schemeClr val="tx1"/>
                </a:solidFill>
                <a:latin typeface="+mj-lt"/>
              </a:rPr>
              <a:t>wyrok nadal można zaskarżyć apelacją opartą na zarzucie sprzeczności z prawem materialnym albo obrazy przepisów postępowania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F8A7B9F5-E8EC-4758-94A1-756FCCFCF109}"/>
              </a:ext>
            </a:extLst>
          </p:cNvPr>
          <p:cNvSpPr txBox="1">
            <a:spLocks/>
          </p:cNvSpPr>
          <p:nvPr/>
        </p:nvSpPr>
        <p:spPr>
          <a:xfrm>
            <a:off x="2232000" y="251445"/>
            <a:ext cx="8694539" cy="1096006"/>
          </a:xfrm>
          <a:prstGeom prst="rect">
            <a:avLst/>
          </a:prstGeom>
        </p:spPr>
        <p:txBody>
          <a:bodyPr vert="horz" lIns="75605" tIns="37802" rIns="75605" bIns="37802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3200" b="0" i="0" u="none" strike="noStrike" kern="1200" spc="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pl-PL" sz="2976" dirty="0">
                <a:solidFill>
                  <a:prstClr val="black"/>
                </a:solidFill>
                <a:latin typeface="Century Gothic" panose="020B0502020202020204" pitchFamily="34" charset="0"/>
              </a:rPr>
              <a:t>Statystyki dot. stosowania art. 335 k.p.k.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1453A0D-6BB6-4272-852F-F8963E465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538990"/>
              </p:ext>
            </p:extLst>
          </p:nvPr>
        </p:nvGraphicFramePr>
        <p:xfrm>
          <a:off x="1007864" y="2112227"/>
          <a:ext cx="9072761" cy="4907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523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F8A7B9F5-E8EC-4758-94A1-756FCCFCF109}"/>
              </a:ext>
            </a:extLst>
          </p:cNvPr>
          <p:cNvSpPr txBox="1">
            <a:spLocks/>
          </p:cNvSpPr>
          <p:nvPr/>
        </p:nvSpPr>
        <p:spPr>
          <a:xfrm>
            <a:off x="2087984" y="251445"/>
            <a:ext cx="8694539" cy="1096006"/>
          </a:xfrm>
          <a:prstGeom prst="rect">
            <a:avLst/>
          </a:prstGeom>
        </p:spPr>
        <p:txBody>
          <a:bodyPr vert="horz" lIns="75605" tIns="37802" rIns="75605" bIns="37802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3200" b="0" i="0" u="none" strike="noStrike" kern="1200" spc="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pl-PL" sz="2976" dirty="0">
                <a:solidFill>
                  <a:prstClr val="black"/>
                </a:solidFill>
                <a:latin typeface="Century Gothic" panose="020B0502020202020204" pitchFamily="34" charset="0"/>
              </a:rPr>
              <a:t>Statystyki dot. stosowania </a:t>
            </a:r>
          </a:p>
          <a:p>
            <a:pPr>
              <a:defRPr sz="3200" b="0" i="0" u="none" strike="noStrike" kern="1200" spc="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pl-PL" sz="2976" dirty="0">
                <a:solidFill>
                  <a:prstClr val="black"/>
                </a:solidFill>
                <a:latin typeface="Century Gothic" panose="020B0502020202020204" pitchFamily="34" charset="0"/>
              </a:rPr>
              <a:t>art. 338a i 387 k.p.k.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1453A0D-6BB6-4272-852F-F8963E4658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06160"/>
              </p:ext>
            </p:extLst>
          </p:nvPr>
        </p:nvGraphicFramePr>
        <p:xfrm>
          <a:off x="1386086" y="2112227"/>
          <a:ext cx="8694539" cy="4691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68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F8A7B9F5-E8EC-4758-94A1-756FCCFCF109}"/>
              </a:ext>
            </a:extLst>
          </p:cNvPr>
          <p:cNvSpPr txBox="1">
            <a:spLocks/>
          </p:cNvSpPr>
          <p:nvPr/>
        </p:nvSpPr>
        <p:spPr>
          <a:xfrm>
            <a:off x="1799952" y="639605"/>
            <a:ext cx="8694539" cy="1096006"/>
          </a:xfrm>
          <a:prstGeom prst="rect">
            <a:avLst/>
          </a:prstGeom>
        </p:spPr>
        <p:txBody>
          <a:bodyPr vert="horz" lIns="75605" tIns="37802" rIns="75605" bIns="37802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3200" b="0" i="0" u="none" strike="noStrike" kern="1200" spc="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pl-PL" sz="2976" dirty="0">
                <a:solidFill>
                  <a:prstClr val="black"/>
                </a:solidFill>
                <a:latin typeface="Century Gothic" panose="020B0502020202020204" pitchFamily="34" charset="0"/>
              </a:rPr>
              <a:t>Statystyki – porozumienia </a:t>
            </a:r>
          </a:p>
          <a:p>
            <a:pPr>
              <a:defRPr sz="3200" b="0" i="0" u="none" strike="noStrike" kern="1200" spc="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pl-PL" sz="2976" dirty="0">
                <a:solidFill>
                  <a:prstClr val="black"/>
                </a:solidFill>
                <a:latin typeface="Century Gothic" panose="020B0502020202020204" pitchFamily="34" charset="0"/>
              </a:rPr>
              <a:t>a wyroki nakazowe</a:t>
            </a:r>
          </a:p>
          <a:p>
            <a:pPr>
              <a:defRPr sz="3200" b="0" i="0" u="none" strike="noStrike" kern="1200" spc="0" baseline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l-PL" sz="2976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D1E843FA-F740-4D9C-8D9B-22DB0904D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317225"/>
              </p:ext>
            </p:extLst>
          </p:nvPr>
        </p:nvGraphicFramePr>
        <p:xfrm>
          <a:off x="1295896" y="2333372"/>
          <a:ext cx="8770770" cy="4586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294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3B4524-DDD9-4544-B189-4192A716E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042" y="539477"/>
            <a:ext cx="8694539" cy="1096006"/>
          </a:xfrm>
        </p:spPr>
        <p:txBody>
          <a:bodyPr/>
          <a:lstStyle/>
          <a:p>
            <a:r>
              <a:rPr lang="pl-PL" dirty="0"/>
              <a:t>Warunkowe umorzenia – statystyki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C5E471DF-F37C-413B-99E0-2CCD2F554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964174"/>
              </p:ext>
            </p:extLst>
          </p:nvPr>
        </p:nvGraphicFramePr>
        <p:xfrm>
          <a:off x="935856" y="2093087"/>
          <a:ext cx="9144768" cy="471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632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103FA-A3A5-43F1-94E5-B16EBC393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984" y="251445"/>
            <a:ext cx="7264134" cy="1411944"/>
          </a:xfrm>
        </p:spPr>
        <p:txBody>
          <a:bodyPr/>
          <a:lstStyle/>
          <a:p>
            <a:r>
              <a:rPr lang="pl-PL" dirty="0"/>
              <a:t>Tryb orzekania o środkach zabezpieczających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3E27F8-C9E0-43B3-9723-BA42C3942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856" y="1907629"/>
            <a:ext cx="9001000" cy="565204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Niepoczytalność stwierdzona już w postępowaniu przygotowawczym w drodze opinii psychiatrycznej:</a:t>
            </a:r>
          </a:p>
          <a:p>
            <a:pPr lvl="1" algn="just"/>
            <a:r>
              <a:rPr lang="pl-PL" dirty="0"/>
              <a:t>i nie zachodzi potrzeba zastosowania środków zabezpieczających – prokurator sam umarza postępowanie</a:t>
            </a:r>
          </a:p>
          <a:p>
            <a:pPr lvl="1" algn="just"/>
            <a:r>
              <a:rPr lang="pl-PL" dirty="0"/>
              <a:t>i zachodzi potrzeba zastosowania środków zabezpieczających – prokurator występuje do sądu na podstawie art. 324 k.p.k. z wnioskiem o umorzenie postępowania i orzeczenie środków zabezpieczających (</a:t>
            </a:r>
            <a:r>
              <a:rPr lang="pl-PL" i="1" dirty="0"/>
              <a:t>ratio legis: </a:t>
            </a:r>
            <a:r>
              <a:rPr lang="pl-PL" dirty="0"/>
              <a:t>prokurator sam nie ma uprawnienia do orzeczenia tych środków, a ich stosowanie jest nierozerwalnie związane w kwestią stwierdzenia niepoczytalności będącej podstawą umorzenia postępowania). Zasady rozpoznania tego wniosku reguluje art. 354 i art. 354a k.p.k. </a:t>
            </a:r>
            <a:r>
              <a:rPr lang="pl-PL" dirty="0">
                <a:sym typeface="Wingdings" panose="05000000000000000000" pitchFamily="2" charset="2"/>
              </a:rPr>
              <a:t> zasada: rozpoznanie na rozprawie; wyjątek: na posiedzeniu. Nie należy przywiązywać nadmiernej wagi do pozornej sprzeczności z art.</a:t>
            </a:r>
            <a:r>
              <a:rPr lang="pl-PL" dirty="0"/>
              <a:t> 339 § 1 pkt 1. Należy uwzględnić także art. 339 § 5. UWAGA! SN przyjmuje, że niezależnie od tego, czy sąd rozstrzyga wniosek na rozprawie, czy na posiedzeniu, czyni to zawsze postanowieniem, co jest jednak sporne w doktrynie! Zob. uchwała SN z 19.08.1999 r., I KZP 21/99 , wyrok SN z 12.12.2012, II KK 326/12. Odmiennie np. P. Rogoziński, D. </a:t>
            </a:r>
            <a:r>
              <a:rPr lang="pl-PL" dirty="0" err="1"/>
              <a:t>Szumiło</a:t>
            </a:r>
            <a:r>
              <a:rPr lang="pl-PL" dirty="0"/>
              <a:t>-Kulczyka czy L. Paprzycki.</a:t>
            </a:r>
          </a:p>
        </p:txBody>
      </p:sp>
    </p:spTree>
    <p:extLst>
      <p:ext uri="{BB962C8B-B14F-4D97-AF65-F5344CB8AC3E}">
        <p14:creationId xmlns:p14="http://schemas.microsoft.com/office/powerpoint/2010/main" val="3793226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103FA-A3A5-43F1-94E5-B16EBC39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Tryb orzekania o środkach zabezpieczających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3E27F8-C9E0-43B3-9723-BA42C3942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920" y="2099911"/>
            <a:ext cx="8136904" cy="5064302"/>
          </a:xfrm>
        </p:spPr>
        <p:txBody>
          <a:bodyPr/>
          <a:lstStyle/>
          <a:p>
            <a:pPr algn="just"/>
            <a:r>
              <a:rPr lang="pl-PL" dirty="0"/>
              <a:t>Jeżeli natomiast postępowanie przygotowawcze nie doprowadzi do ujawnienia niepoczytalności i zakończy się skierowaniem aktu oskarżenia, a okoliczność ta zostanie ujawniona dopiero w toku przewodu sądowego, całe postępowanie zostanie przeprowadzone na zasadach ogólnych, a po przeprowadzeniu rozprawy zostanie wydany zgodnie z art. 414 § 1 k.p.k. wyrok umarzający postępowanie i ewentualnie stosujący środki zabezpieczające.</a:t>
            </a:r>
          </a:p>
        </p:txBody>
      </p:sp>
    </p:spTree>
    <p:extLst>
      <p:ext uri="{BB962C8B-B14F-4D97-AF65-F5344CB8AC3E}">
        <p14:creationId xmlns:p14="http://schemas.microsoft.com/office/powerpoint/2010/main" val="1697743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E2EAE3-3B25-44DD-884F-B2EC9058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Posiedzenie przygotowawcze (organizacyjne) – art. 349 k.p.k.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313462-2DED-4008-87C3-04FC3052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1378" y="2351899"/>
            <a:ext cx="7267206" cy="495633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Należy zwrócić uwagę na:</a:t>
            </a:r>
          </a:p>
          <a:p>
            <a:pPr lvl="1" algn="just"/>
            <a:r>
              <a:rPr lang="pl-PL" dirty="0"/>
              <a:t>przesłanki jego wyznaczenia</a:t>
            </a:r>
          </a:p>
          <a:p>
            <a:pPr lvl="1" algn="just"/>
            <a:r>
              <a:rPr lang="pl-PL" dirty="0"/>
              <a:t>skuteczność ogłoszenia terminów rozprawy (§ 8)</a:t>
            </a:r>
          </a:p>
          <a:p>
            <a:pPr lvl="1" algn="just"/>
            <a:r>
              <a:rPr lang="pl-PL" dirty="0"/>
              <a:t>fakt, że jest ono co do zasady zaprojektowane </a:t>
            </a:r>
            <a:r>
              <a:rPr lang="pl-PL" b="1" dirty="0"/>
              <a:t>dla profesjonalistów, </a:t>
            </a:r>
            <a:r>
              <a:rPr lang="pl-PL" dirty="0"/>
              <a:t>których udział jest </a:t>
            </a:r>
            <a:r>
              <a:rPr lang="pl-PL" b="1" dirty="0"/>
              <a:t>obligatoryjny</a:t>
            </a:r>
          </a:p>
          <a:p>
            <a:pPr lvl="1" algn="just"/>
            <a:r>
              <a:rPr lang="pl-PL" dirty="0"/>
              <a:t>fakt, że miało ono być instrumentem usprawnienia postępowania</a:t>
            </a:r>
          </a:p>
          <a:p>
            <a:pPr lvl="1" algn="just"/>
            <a:r>
              <a:rPr lang="pl-PL" dirty="0"/>
              <a:t>fakt, że wyznaczany termin do złożenia wniosków dowodowych nie tamuje ich ewentualnego złożenia na późniejszym etapie postępowania,</a:t>
            </a:r>
          </a:p>
          <a:p>
            <a:pPr lvl="1" algn="just"/>
            <a:r>
              <a:rPr lang="pl-PL" dirty="0"/>
              <a:t>a przede wszystkim na absurdy § 6 i 7 w kontekście kategorycznego brzmienie art. 17 § 1 k.p.k.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5764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AF42D523-A01C-46DE-9E59-F15D42915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30F68901-FC2A-4E3C-AA15-28CF006FE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31800" indent="-319088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101000"/>
              </a:lnSpc>
              <a:spcAft>
                <a:spcPts val="1413"/>
              </a:spcAft>
              <a:buClrTx/>
              <a:buSzPct val="45000"/>
              <a:buFontTx/>
              <a:buNone/>
            </a:pPr>
            <a:endParaRPr lang="pl-PL" altLang="pl-PL" sz="320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1000"/>
              </a:lnSpc>
              <a:spcAft>
                <a:spcPts val="1413"/>
              </a:spcAft>
              <a:buClrTx/>
              <a:buSzPct val="45000"/>
              <a:buFontTx/>
              <a:buNone/>
            </a:pPr>
            <a:endParaRPr lang="pl-PL" altLang="pl-PL" sz="320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01000"/>
              </a:lnSpc>
              <a:spcAft>
                <a:spcPts val="1413"/>
              </a:spcAft>
              <a:buClrTx/>
              <a:buSzPct val="45000"/>
              <a:buFontTx/>
              <a:buNone/>
            </a:pPr>
            <a:endParaRPr lang="pl-PL" altLang="pl-PL" sz="3200" dirty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ct val="101000"/>
              </a:lnSpc>
              <a:spcAft>
                <a:spcPts val="1413"/>
              </a:spcAft>
              <a:buClrTx/>
              <a:buSzPct val="45000"/>
              <a:buFontTx/>
              <a:buNone/>
            </a:pPr>
            <a:r>
              <a:rPr lang="pl-PL" altLang="pl-PL" sz="3200" dirty="0">
                <a:solidFill>
                  <a:srgbClr val="000000"/>
                </a:solidFill>
                <a:latin typeface="+mj-lt"/>
              </a:rPr>
              <a:t>Dziękuję za uwagę.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8307129B-A557-4B50-93B6-7CD5B30EE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Kontrola formalna AO – art. 337a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49341AC-AF5F-499E-BE80-01B24FB34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92225"/>
            <a:ext cx="9082087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:a16="http://schemas.microsoft.com/office/drawing/2014/main" id="{91381471-0FDE-45DA-96E5-3CC0AC4E8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0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Kontrola formalna AO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F2EEF33F-07C2-4DFD-AF50-6120AE6C3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403573"/>
            <a:ext cx="9070975" cy="52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kontrola w trybie art. 337 k.p.k. dotyczy aktu oskarżenia oskarżyciela publicznego, posiłkowego, wniosku o warunkowe umorzenie postępowania, wniosku o umorzenie postępowania i zastosowanie środków zabezpieczających, co zdaniem przedstawicieli doktryny (S. </a:t>
            </a:r>
            <a:r>
              <a:rPr lang="pl-PL" altLang="pl-PL" sz="2400" dirty="0" err="1">
                <a:solidFill>
                  <a:srgbClr val="000000"/>
                </a:solidFill>
                <a:latin typeface="+mj-lt"/>
              </a:rPr>
              <a:t>Steinborn</a:t>
            </a: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) można wyinterpretować z art. 324 § 1a k.p.k., i wniosku o skazanie bez rozprawy, jak również wniosku o rozpoznanie sprawy w postępowaniu przyspieszonym</a:t>
            </a:r>
          </a:p>
          <a:p>
            <a:pPr lvl="1"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400" dirty="0">
                <a:solidFill>
                  <a:srgbClr val="000000"/>
                </a:solidFill>
                <a:latin typeface="+mj-lt"/>
              </a:rPr>
              <a:t>Nie dotyczy natomiast AO oskarżyciela prywatnego – podlega kontroli tylko przez pryzmat art. 487 w zw. z art. 120 k.p.k.!</a:t>
            </a:r>
          </a:p>
          <a:p>
            <a:pPr marL="430213" indent="-320675" algn="just">
              <a:lnSpc>
                <a:spcPct val="101000"/>
              </a:lnSpc>
              <a:spcAft>
                <a:spcPts val="1413"/>
              </a:spcAft>
              <a:buClrTx/>
              <a:buSzPct val="45000"/>
              <a:buFontTx/>
              <a:buNone/>
            </a:pPr>
            <a:endParaRPr lang="pl-PL" altLang="pl-PL" sz="2400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36FBE4DF-48B2-4174-8FA0-8A4A4A08B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Kontrola formalna AO oskarżyciela posiłkowego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1067B06B-7CC9-4969-A2AD-BBE83347A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2123653"/>
            <a:ext cx="9070975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 marL="82708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j-lt"/>
              </a:rPr>
              <a:t>Kontrola formalna aktu oskarżyciela posiłkowego następuje zarówno na podstawie art. 337 k.p.k., jak i w trybie art. 120 k.p.k. co do przymusu adwokacko-radcowskiego (art. 55 § 2 k.p.k.), dołączenia zawiadomienia prokuratora nadrzędnego i jego postanowienia (art. 55 § 2a k.p.k.), oraz uiszczenia kwoty 300 zł tytułem równowartości zryczałtowanych wydatków sądowych </a:t>
            </a:r>
          </a:p>
          <a:p>
            <a:pPr lvl="1" algn="just">
              <a:lnSpc>
                <a:spcPct val="101000"/>
              </a:lnSpc>
              <a:spcAft>
                <a:spcPts val="1138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dirty="0">
                <a:solidFill>
                  <a:srgbClr val="000000"/>
                </a:solidFill>
                <a:latin typeface="+mj-lt"/>
              </a:rPr>
              <a:t>podstawa prawna: (art. 621 w zw. z art. 640 k.p.k. w zw. z § 1 </a:t>
            </a:r>
            <a:r>
              <a:rPr lang="pl-PL" altLang="pl-PL" dirty="0" err="1">
                <a:solidFill>
                  <a:srgbClr val="000000"/>
                </a:solidFill>
                <a:latin typeface="+mj-lt"/>
              </a:rPr>
              <a:t>rozp</a:t>
            </a:r>
            <a:r>
              <a:rPr lang="pl-PL" altLang="pl-PL" dirty="0">
                <a:solidFill>
                  <a:srgbClr val="000000"/>
                </a:solidFill>
                <a:latin typeface="+mj-lt"/>
              </a:rPr>
              <a:t>. </a:t>
            </a:r>
            <a:r>
              <a:rPr lang="pl-PL" altLang="pl-PL" dirty="0" err="1">
                <a:solidFill>
                  <a:srgbClr val="000000"/>
                </a:solidFill>
                <a:latin typeface="+mj-lt"/>
              </a:rPr>
              <a:t>MinSpr</a:t>
            </a:r>
            <a:r>
              <a:rPr lang="pl-PL" altLang="pl-PL" dirty="0">
                <a:solidFill>
                  <a:srgbClr val="000000"/>
                </a:solidFill>
                <a:latin typeface="+mj-lt"/>
              </a:rPr>
              <a:t> z 28.05.2003 r. w sprawie wysokości zryczałtowanej równowartości wydatków w sprawach z oskarżenia prywatnego)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51990"/>
            <a:ext cx="2357700" cy="7317853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510" y="-866"/>
            <a:ext cx="1948554" cy="7555308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51209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463" y="787466"/>
            <a:ext cx="1313429" cy="559201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l-PL"/>
          </a:p>
        </p:txBody>
      </p: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80624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Text Box 1">
            <a:extLst>
              <a:ext uri="{FF2B5EF4-FFF2-40B4-BE49-F238E27FC236}">
                <a16:creationId xmlns:a16="http://schemas.microsoft.com/office/drawing/2014/main" id="{E58AA968-3D13-4673-9539-A60488BF0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129" y="755967"/>
            <a:ext cx="3017147" cy="57600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</a:pPr>
            <a:r>
              <a:rPr lang="en-US" altLang="pl-PL" sz="3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Kontrola formalna AO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51209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0186BB95-47A4-4FD4-B817-872F53BCD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445" y="0"/>
            <a:ext cx="5337954" cy="72756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jeżeli prokurator ponownie wniesie niepoprawiony AO, prezes sądu może zmienić swoją poprzednią decyzję i dokonać czynności z art. 338 albo wnieść sprawę na posiedzenie – art. 339 § 3 k.p.k.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jeżeli na posiedzeniu </a:t>
            </a:r>
            <a:r>
              <a:rPr lang="pl-PL" altLang="pl-P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sąd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stwierdzi, że braki formalne nie występują albo występują, ale nie pozbawiają skuteczności skargi oskarżyciela, powinien skierować sprawę do rozpoznania na rozprawie. W przeciwnym razie możliwe jest umorzenie postępowania ze względu na brak skutecznej skargi uprawnionego oskarżyciela. Decyzja sądu uzależniona jest od rangi braków formalnych aktu oskarżenia.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Por. uchwała SN z dnia 31 sierpnia 1994 r., I KZP 19/94.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45000"/>
              <a:buFont typeface="Wingdings 3" charset="2"/>
              <a:buChar char=""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Jeżeli nie uzupełniono braków wniosku z art. 335 § 2 → sprawę kieruje się na rozprawę, ponieważ sam AO jest skuteczny 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0971" y="2063347"/>
            <a:ext cx="0" cy="3527848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22B2A6AA-3FE7-49C0-A860-69F2FDEE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Dalsza procedura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40B4C8A0-3571-43FA-8B95-332AC6301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691605"/>
            <a:ext cx="9167813" cy="509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CE4F232-6503-4BEE-9312-05BB33618FBB}"/>
              </a:ext>
            </a:extLst>
          </p:cNvPr>
          <p:cNvSpPr txBox="1"/>
          <p:nvPr/>
        </p:nvSpPr>
        <p:spPr>
          <a:xfrm flipH="1">
            <a:off x="3168104" y="2535886"/>
            <a:ext cx="211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Art. 338 § 1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5D85989-6EEF-4138-87ED-7F47630FFA21}"/>
              </a:ext>
            </a:extLst>
          </p:cNvPr>
          <p:cNvSpPr txBox="1"/>
          <p:nvPr/>
        </p:nvSpPr>
        <p:spPr>
          <a:xfrm flipH="1">
            <a:off x="4896296" y="2535886"/>
            <a:ext cx="211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Art. 338 § 1b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356ABA6-4DC3-4878-8082-345B0BE5757B}"/>
              </a:ext>
            </a:extLst>
          </p:cNvPr>
          <p:cNvSpPr txBox="1"/>
          <p:nvPr/>
        </p:nvSpPr>
        <p:spPr>
          <a:xfrm flipH="1">
            <a:off x="7556530" y="2535886"/>
            <a:ext cx="211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Art. 338 § 2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>
            <a:extLst>
              <a:ext uri="{FF2B5EF4-FFF2-40B4-BE49-F238E27FC236}">
                <a16:creationId xmlns:a16="http://schemas.microsoft.com/office/drawing/2014/main" id="{EA2A503C-4153-4834-BD02-977E3844D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07" y="0"/>
            <a:ext cx="907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101000"/>
              </a:lnSpc>
              <a:buClrTx/>
              <a:buFontTx/>
              <a:buNone/>
            </a:pPr>
            <a:r>
              <a:rPr lang="pl-PL" altLang="pl-PL" sz="4800" dirty="0">
                <a:solidFill>
                  <a:srgbClr val="000000"/>
                </a:solidFill>
                <a:latin typeface="+mj-lt"/>
              </a:rPr>
              <a:t>Kontrola merytoryczna AO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7155EBDB-A63C-4D36-8FFB-29B103CCF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4" y="1547589"/>
            <a:ext cx="9070975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27038" indent="-322263"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27038" algn="l"/>
                <a:tab pos="874713" algn="l"/>
                <a:tab pos="1323975" algn="l"/>
                <a:tab pos="1773238" algn="l"/>
                <a:tab pos="2222500" algn="l"/>
                <a:tab pos="2671763" algn="l"/>
                <a:tab pos="3121025" algn="l"/>
                <a:tab pos="3570288" algn="l"/>
                <a:tab pos="4019550" algn="l"/>
                <a:tab pos="4468813" algn="l"/>
                <a:tab pos="4918075" algn="l"/>
                <a:tab pos="5367338" algn="l"/>
                <a:tab pos="5816600" algn="l"/>
                <a:tab pos="6265863" algn="l"/>
                <a:tab pos="6715125" algn="l"/>
                <a:tab pos="7164388" algn="l"/>
                <a:tab pos="7613650" algn="l"/>
                <a:tab pos="8062913" algn="l"/>
                <a:tab pos="8512175" algn="l"/>
                <a:tab pos="8961438" algn="l"/>
                <a:tab pos="94107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</a:rPr>
              <a:t>pojęcie to obejmuje na pewno zastosowanie art. 339 § 3 pkt 1 i 2 k.p.k. oraz art. 344a k.p.k., a według niektórych autorów – także wszystkie pozostałe posiedzenia z art. 339 § 1 i 3</a:t>
            </a:r>
          </a:p>
          <a:p>
            <a:pPr algn="just">
              <a:lnSpc>
                <a:spcPct val="101000"/>
              </a:lnSpc>
              <a:spcAft>
                <a:spcPts val="1413"/>
              </a:spcAft>
              <a:buSzPct val="45000"/>
              <a:buFont typeface="Wingdings" panose="05000000000000000000" pitchFamily="2" charset="2"/>
              <a:buChar char=""/>
            </a:pPr>
            <a:r>
              <a:rPr lang="pl-PL" altLang="pl-PL" sz="2800" dirty="0">
                <a:solidFill>
                  <a:srgbClr val="000000"/>
                </a:solidFill>
                <a:latin typeface="+mn-lt"/>
              </a:rPr>
              <a:t>oznacza ona obowiązek sprawdzenia zdatności sprawy do rozpoznania (czy w sprawie nie występuje </a:t>
            </a:r>
            <a:r>
              <a:rPr lang="pl-PL" altLang="pl-PL" sz="2800" b="1" dirty="0">
                <a:solidFill>
                  <a:srgbClr val="000000"/>
                </a:solidFill>
                <a:latin typeface="+mn-lt"/>
              </a:rPr>
              <a:t>negatywna przesłanka procesowa</a:t>
            </a:r>
            <a:r>
              <a:rPr lang="pl-PL" altLang="pl-PL" sz="2800" dirty="0">
                <a:solidFill>
                  <a:srgbClr val="000000"/>
                </a:solidFill>
                <a:latin typeface="+mn-lt"/>
              </a:rPr>
              <a:t> uniemożliwiająca rozpoznanie sprawy, nie zachodzi </a:t>
            </a:r>
            <a:r>
              <a:rPr lang="pl-PL" altLang="pl-PL" sz="2800" b="1" dirty="0">
                <a:solidFill>
                  <a:srgbClr val="000000"/>
                </a:solidFill>
                <a:latin typeface="+mn-lt"/>
              </a:rPr>
              <a:t>oczywisty brak faktycznych podstaw oskarżenia </a:t>
            </a:r>
            <a:r>
              <a:rPr lang="pl-PL" altLang="pl-PL" sz="2800" dirty="0">
                <a:solidFill>
                  <a:srgbClr val="000000"/>
                </a:solidFill>
                <a:latin typeface="+mn-lt"/>
              </a:rPr>
              <a:t>albo też nie zachodzą </a:t>
            </a:r>
            <a:r>
              <a:rPr lang="pl-PL" altLang="pl-PL" sz="2800" b="1" dirty="0">
                <a:solidFill>
                  <a:srgbClr val="000000"/>
                </a:solidFill>
                <a:latin typeface="+mn-lt"/>
              </a:rPr>
              <a:t>istotne braki postępowania przygotowawczego</a:t>
            </a:r>
            <a:r>
              <a:rPr lang="pl-PL" altLang="pl-PL" sz="2800" dirty="0">
                <a:solidFill>
                  <a:srgbClr val="000000"/>
                </a:solidFill>
                <a:latin typeface="+mn-lt"/>
              </a:rPr>
              <a:t>, by taka sprawa nie trafiła w ogóle na rozprawę – jest to tzw. oddanie pod sąd w znaczeniu ścisłym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6B958E-EB27-4BAE-83C8-E682BA8C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Instytucja z art. 344a k.p.k.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21BF27-12A4-4BFE-9381-9BA03EA75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450" y="1763613"/>
            <a:ext cx="7648390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Bardzo kontrowersyjna instytucja; do 1 lipca 2015 roku znajdowała się w art. 345 k.p.k., następnie w kontradyktoryjnym stanie prawnym nie istniała wcale, a od 15 kwietnia 2016 roku przywrócono ją w art. 344a k.p.k. </a:t>
            </a:r>
          </a:p>
          <a:p>
            <a:pPr algn="just"/>
            <a:r>
              <a:rPr lang="pl-PL" dirty="0"/>
              <a:t>Należy ją oceniać z perspektywy zasady kontradyktoryjności, bezstronności sądu i ciężaru dowodu oraz równości broni</a:t>
            </a:r>
          </a:p>
          <a:p>
            <a:pPr algn="just"/>
            <a:r>
              <a:rPr lang="pl-PL" dirty="0"/>
              <a:t>Istotne braki postępowania przygotowawczego powinny przecież – w razie niewystarczającej aktywności oskarżyciela w toku rozprawy głównej – prowadzić do uniewinnienia oskarżonego, a nie </a:t>
            </a:r>
            <a:r>
              <a:rPr lang="pl-PL" b="1" dirty="0"/>
              <a:t>pomagania przez sąd jednej ze stron, </a:t>
            </a:r>
            <a:r>
              <a:rPr lang="pl-PL" dirty="0"/>
              <a:t>i to jeszcze poprzez wskazanie </a:t>
            </a:r>
            <a:r>
              <a:rPr lang="pl-PL" b="1" dirty="0"/>
              <a:t>kierunku uzupełnienia śledztwa, a nawet czynności, jakie należy podjąć</a:t>
            </a:r>
          </a:p>
          <a:p>
            <a:pPr algn="just"/>
            <a:r>
              <a:rPr lang="pl-PL" dirty="0"/>
              <a:t>z pozytywów: wydaje się, że można w takich kategoriach potraktować nieprzeprowadzenie zaznajomienia z materiałami postępowania przygotowawczego mimo złożenia wniosku (art. 321 k.p.k.)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798900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2516</Words>
  <Application>Microsoft Office PowerPoint</Application>
  <PresentationFormat>Niestandardowy</PresentationFormat>
  <Paragraphs>181</Paragraphs>
  <Slides>29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Gothic</vt:lpstr>
      <vt:lpstr>Times New Roman</vt:lpstr>
      <vt:lpstr>Verdana</vt:lpstr>
      <vt:lpstr>Wingdings</vt:lpstr>
      <vt:lpstr>Wingdings 3</vt:lpstr>
      <vt:lpstr>Smuga</vt:lpstr>
      <vt:lpstr>Postępowanie przejściowe. Konsensualne sposoby zakończenia procesu karnego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Instytucja z art. 344a k.p.k.</vt:lpstr>
      <vt:lpstr>Instytucja z art. 396a k.p.k.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Warunkowe umorzenia – statystyki</vt:lpstr>
      <vt:lpstr>Tryb orzekania o środkach zabezpieczających</vt:lpstr>
      <vt:lpstr>Tryb orzekania o środkach zabezpieczających</vt:lpstr>
      <vt:lpstr>Posiedzenie przygotowawcze (organizacyjne) – art. 349 k.p.k.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przejściowe. Konsensualne sposoby zakończenia procesu karnego </dc:title>
  <dc:creator>Dorota Czerwińska</dc:creator>
  <cp:lastModifiedBy> Dorota Czerwińska</cp:lastModifiedBy>
  <cp:revision>17</cp:revision>
  <dcterms:created xsi:type="dcterms:W3CDTF">2020-04-28T08:16:47Z</dcterms:created>
  <dcterms:modified xsi:type="dcterms:W3CDTF">2024-05-16T20:16:54Z</dcterms:modified>
</cp:coreProperties>
</file>