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sldIdLst>
    <p:sldId id="256" r:id="rId2"/>
    <p:sldId id="257" r:id="rId3"/>
    <p:sldId id="258" r:id="rId4"/>
    <p:sldId id="259" r:id="rId5"/>
    <p:sldId id="260" r:id="rId6"/>
    <p:sldId id="261" r:id="rId7"/>
    <p:sldId id="262" r:id="rId8"/>
    <p:sldId id="263" r:id="rId9"/>
    <p:sldId id="286" r:id="rId10"/>
    <p:sldId id="264" r:id="rId11"/>
    <p:sldId id="265" r:id="rId12"/>
    <p:sldId id="267" r:id="rId13"/>
    <p:sldId id="271" r:id="rId14"/>
    <p:sldId id="268" r:id="rId15"/>
    <p:sldId id="269" r:id="rId16"/>
    <p:sldId id="275" r:id="rId17"/>
    <p:sldId id="272" r:id="rId18"/>
    <p:sldId id="279" r:id="rId19"/>
    <p:sldId id="273" r:id="rId20"/>
    <p:sldId id="274" r:id="rId21"/>
    <p:sldId id="276" r:id="rId22"/>
    <p:sldId id="277" r:id="rId23"/>
    <p:sldId id="278" r:id="rId24"/>
    <p:sldId id="280" r:id="rId25"/>
    <p:sldId id="281" r:id="rId26"/>
    <p:sldId id="282" r:id="rId27"/>
    <p:sldId id="283" r:id="rId28"/>
    <p:sldId id="284" r:id="rId29"/>
    <p:sldId id="285" r:id="rId30"/>
    <p:sldId id="287" r:id="rId31"/>
    <p:sldId id="292" r:id="rId32"/>
    <p:sldId id="293" r:id="rId33"/>
    <p:sldId id="288" r:id="rId34"/>
    <p:sldId id="289" r:id="rId35"/>
    <p:sldId id="290" r:id="rId36"/>
    <p:sldId id="291" r:id="rId37"/>
    <p:sldId id="294"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5648726-DA7E-4511-8A01-E60CB72EE474}" type="datetimeFigureOut">
              <a:rPr lang="pl-PL" smtClean="0"/>
              <a:t>2016-04-10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0FAD2F6-FA1F-4BAC-A1C0-A84F961BBE7D}"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6222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5648726-DA7E-4511-8A01-E60CB72EE474}" type="datetimeFigureOut">
              <a:rPr lang="pl-PL" smtClean="0"/>
              <a:t>2016-04-10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2801271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5648726-DA7E-4511-8A01-E60CB72EE474}" type="datetimeFigureOut">
              <a:rPr lang="pl-PL" smtClean="0"/>
              <a:t>2016-04-10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106536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5648726-DA7E-4511-8A01-E60CB72EE474}" type="datetimeFigureOut">
              <a:rPr lang="pl-PL" smtClean="0"/>
              <a:t>2016-04-10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3203522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5648726-DA7E-4511-8A01-E60CB72EE474}" type="datetimeFigureOut">
              <a:rPr lang="pl-PL" smtClean="0"/>
              <a:t>2016-04-10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0FAD2F6-FA1F-4BAC-A1C0-A84F961BBE7D}"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894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5648726-DA7E-4511-8A01-E60CB72EE474}" type="datetimeFigureOut">
              <a:rPr lang="pl-PL" smtClean="0"/>
              <a:t>2016-04-10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1649788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5648726-DA7E-4511-8A01-E60CB72EE474}" type="datetimeFigureOut">
              <a:rPr lang="pl-PL" smtClean="0"/>
              <a:t>2016-04-10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3954289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5648726-DA7E-4511-8A01-E60CB72EE474}" type="datetimeFigureOut">
              <a:rPr lang="pl-PL" smtClean="0"/>
              <a:t>2016-04-10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1925969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5648726-DA7E-4511-8A01-E60CB72EE474}" type="datetimeFigureOut">
              <a:rPr lang="pl-PL" smtClean="0"/>
              <a:t>2016-04-10</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3077782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5648726-DA7E-4511-8A01-E60CB72EE474}" type="datetimeFigureOut">
              <a:rPr lang="pl-PL" smtClean="0"/>
              <a:t>2016-04-10</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0FAD2F6-FA1F-4BAC-A1C0-A84F961BBE7D}" type="slidenum">
              <a:rPr lang="pl-PL" smtClean="0"/>
              <a:t>‹#›</a:t>
            </a:fld>
            <a:endParaRPr lang="pl-PL"/>
          </a:p>
        </p:txBody>
      </p:sp>
    </p:spTree>
    <p:extLst>
      <p:ext uri="{BB962C8B-B14F-4D97-AF65-F5344CB8AC3E}">
        <p14:creationId xmlns:p14="http://schemas.microsoft.com/office/powerpoint/2010/main" val="423806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5648726-DA7E-4511-8A01-E60CB72EE474}" type="datetimeFigureOut">
              <a:rPr lang="pl-PL" smtClean="0"/>
              <a:t>2016-04-10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0FAD2F6-FA1F-4BAC-A1C0-A84F961BBE7D}" type="slidenum">
              <a:rPr lang="pl-PL" smtClean="0"/>
              <a:t>‹#›</a:t>
            </a:fld>
            <a:endParaRPr lang="pl-PL"/>
          </a:p>
        </p:txBody>
      </p:sp>
    </p:spTree>
    <p:extLst>
      <p:ext uri="{BB962C8B-B14F-4D97-AF65-F5344CB8AC3E}">
        <p14:creationId xmlns:p14="http://schemas.microsoft.com/office/powerpoint/2010/main" val="47509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5648726-DA7E-4511-8A01-E60CB72EE474}" type="datetimeFigureOut">
              <a:rPr lang="pl-PL" smtClean="0"/>
              <a:t>2016-04-10</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0FAD2F6-FA1F-4BAC-A1C0-A84F961BBE7D}"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208072"/>
      </p:ext>
    </p:extLst>
  </p:cSld>
  <p:clrMap bg1="lt1" tx1="dk1" bg2="lt2" tx2="dk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Postępowanie przejściowe</a:t>
            </a:r>
            <a:endParaRPr lang="pl-PL" dirty="0"/>
          </a:p>
        </p:txBody>
      </p:sp>
    </p:spTree>
    <p:extLst>
      <p:ext uri="{BB962C8B-B14F-4D97-AF65-F5344CB8AC3E}">
        <p14:creationId xmlns:p14="http://schemas.microsoft.com/office/powerpoint/2010/main" val="1920807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633" y="0"/>
            <a:ext cx="10058400" cy="627797"/>
          </a:xfrm>
        </p:spPr>
        <p:txBody>
          <a:bodyPr>
            <a:normAutofit/>
          </a:bodyPr>
          <a:lstStyle/>
          <a:p>
            <a:r>
              <a:rPr lang="pl-PL" sz="3200" dirty="0" smtClean="0"/>
              <a:t>Czy art. 337 k.p.k. całościowo określa kontrolę formalną?</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877045025"/>
              </p:ext>
            </p:extLst>
          </p:nvPr>
        </p:nvGraphicFramePr>
        <p:xfrm>
          <a:off x="95534" y="627797"/>
          <a:ext cx="11954076" cy="5841242"/>
        </p:xfrm>
        <a:graphic>
          <a:graphicData uri="http://schemas.openxmlformats.org/drawingml/2006/table">
            <a:tbl>
              <a:tblPr firstRow="1" bandRow="1">
                <a:tableStyleId>{7DF18680-E054-41AD-8BC1-D1AEF772440D}</a:tableStyleId>
              </a:tblPr>
              <a:tblGrid>
                <a:gridCol w="8616552"/>
                <a:gridCol w="3337524"/>
              </a:tblGrid>
              <a:tr h="470048">
                <a:tc>
                  <a:txBody>
                    <a:bodyPr/>
                    <a:lstStyle/>
                    <a:p>
                      <a:r>
                        <a:rPr lang="pl-PL" dirty="0" smtClean="0"/>
                        <a:t>Tryb kontroli z art.</a:t>
                      </a:r>
                      <a:r>
                        <a:rPr lang="pl-PL" baseline="0" dirty="0" smtClean="0"/>
                        <a:t> 337 k.p.k.</a:t>
                      </a:r>
                      <a:endParaRPr lang="pl-PL" dirty="0"/>
                    </a:p>
                  </a:txBody>
                  <a:tcPr/>
                </a:tc>
                <a:tc>
                  <a:txBody>
                    <a:bodyPr/>
                    <a:lstStyle/>
                    <a:p>
                      <a:r>
                        <a:rPr lang="pl-PL" dirty="0" smtClean="0"/>
                        <a:t>Tryb kontroli z art. 119-120 k.p.k.</a:t>
                      </a:r>
                      <a:endParaRPr lang="pl-PL" dirty="0"/>
                    </a:p>
                  </a:txBody>
                  <a:tcPr/>
                </a:tc>
              </a:tr>
              <a:tr h="5371194">
                <a:tc>
                  <a:txBody>
                    <a:bodyPr/>
                    <a:lstStyle/>
                    <a:p>
                      <a:r>
                        <a:rPr lang="pl-PL" sz="2000" b="1" dirty="0" smtClean="0"/>
                        <a:t>Wniosek o umorzenie postępowania i zastosowanie środków zabezpieczających (art. 324 k.p.k.) </a:t>
                      </a:r>
                    </a:p>
                    <a:p>
                      <a:endParaRPr lang="pl-PL" sz="1200" dirty="0" smtClean="0"/>
                    </a:p>
                    <a:p>
                      <a:r>
                        <a:rPr lang="pl-PL" sz="1600" b="1" dirty="0" smtClean="0">
                          <a:solidFill>
                            <a:srgbClr val="C00000"/>
                          </a:solidFill>
                        </a:rPr>
                        <a:t>UWAGA </a:t>
                      </a:r>
                      <a:r>
                        <a:rPr lang="pl-PL" sz="1600" b="1" dirty="0" smtClean="0">
                          <a:solidFill>
                            <a:srgbClr val="C00000"/>
                          </a:solidFill>
                        </a:rPr>
                        <a:t>–</a:t>
                      </a:r>
                      <a:r>
                        <a:rPr lang="pl-PL" sz="1600" b="1" dirty="0" smtClean="0">
                          <a:solidFill>
                            <a:srgbClr val="C00000"/>
                          </a:solidFill>
                          <a:latin typeface="+mn-lt"/>
                        </a:rPr>
                        <a:t> </a:t>
                      </a:r>
                      <a:r>
                        <a:rPr lang="pl-PL" sz="1600" b="1" dirty="0" smtClean="0">
                          <a:solidFill>
                            <a:srgbClr val="C00000"/>
                          </a:solidFill>
                          <a:latin typeface="+mn-lt"/>
                          <a:cs typeface="Times New Roman" panose="02020603050405020304" pitchFamily="18" charset="0"/>
                        </a:rPr>
                        <a:t>§ 1a!</a:t>
                      </a:r>
                    </a:p>
                    <a:p>
                      <a:endParaRPr lang="pl-PL" sz="1600" b="1" dirty="0" smtClean="0">
                        <a:solidFill>
                          <a:srgbClr val="C00000"/>
                        </a:solidFill>
                        <a:latin typeface="+mn-lt"/>
                        <a:cs typeface="Times New Roman" panose="02020603050405020304" pitchFamily="18" charset="0"/>
                      </a:endParaRPr>
                    </a:p>
                    <a:p>
                      <a:r>
                        <a:rPr lang="pl-PL" sz="1600" b="1" dirty="0" smtClean="0">
                          <a:solidFill>
                            <a:schemeClr val="tx1"/>
                          </a:solidFill>
                          <a:latin typeface="+mn-lt"/>
                        </a:rPr>
                        <a:t>§ 1a.  Do wniosku, o którym mowa w § 1, stosuje się odpowiednio art. 331 § 1 i 4, art. 332, art. 333 § 1-3 i art. 334 § 1, a przekazując wniosek do sądu, prokurator informuje o tym ujawnionego pokrzywdzonego.</a:t>
                      </a:r>
                    </a:p>
                    <a:p>
                      <a:endParaRPr lang="pl-PL" sz="1600" dirty="0" smtClean="0"/>
                    </a:p>
                    <a:p>
                      <a:r>
                        <a:rPr lang="pl-PL" sz="1600" dirty="0" smtClean="0"/>
                        <a:t>Nowelizacja z dnia 27 września 2013 r. zakłada</a:t>
                      </a:r>
                      <a:r>
                        <a:rPr lang="pl-PL" sz="1600" baseline="0" dirty="0" smtClean="0"/>
                        <a:t> </a:t>
                      </a:r>
                      <a:r>
                        <a:rPr lang="pl-PL" sz="1600" dirty="0" smtClean="0"/>
                        <a:t>uzupełnienie </a:t>
                      </a:r>
                      <a:r>
                        <a:rPr lang="pl-PL" sz="1600" dirty="0" smtClean="0"/>
                        <a:t>komentowanego </a:t>
                      </a:r>
                      <a:r>
                        <a:rPr lang="pl-PL" sz="1600" dirty="0" smtClean="0"/>
                        <a:t>przepisu o dodatkowy § 1a, nakazujący stosowanie do omawianego wniosku odpowiednio przepisów: art. 331 § 1 i 4 (o terminie występowania z nim, jak z aktem oskarżenia), art. 332 (wymogi odnośnie do treści wniosku, jak w akcie oskarżenia) oraz art. 333 § 1-3 i art. 334 § 1 (załączniki do wniosku, jak przy akcie oskarżenia), a także powiadamianie przez prokuratora ujawnionego pokrzywdzonego o przekazaniu do sądu takiego wniosku.</a:t>
                      </a:r>
                    </a:p>
                    <a:p>
                      <a:endParaRPr lang="pl-PL" sz="1600" dirty="0" smtClean="0"/>
                    </a:p>
                    <a:p>
                      <a:r>
                        <a:rPr lang="pl-PL" sz="1600" dirty="0" smtClean="0"/>
                        <a:t>Do tej pory ustawa nie określała warunków formalnych, jakim powinien odpowiadać wniosek prokuratora, ale praktyka prokuratorka wypracowała taki </a:t>
                      </a:r>
                      <a:r>
                        <a:rPr lang="pl-PL" sz="1600" dirty="0" smtClean="0"/>
                        <a:t>wzorzec.</a:t>
                      </a:r>
                      <a:endParaRPr lang="pl-PL" sz="1600" dirty="0" smtClean="0"/>
                    </a:p>
                    <a:p>
                      <a:r>
                        <a:rPr lang="pl-PL" sz="1600" dirty="0" smtClean="0"/>
                        <a:t>W doktrynie dotychczas</a:t>
                      </a:r>
                      <a:r>
                        <a:rPr lang="pl-PL" sz="1600" baseline="0" dirty="0" smtClean="0"/>
                        <a:t> wskazywano, że w</a:t>
                      </a:r>
                      <a:r>
                        <a:rPr lang="pl-PL" sz="1600" dirty="0" smtClean="0"/>
                        <a:t>niosek podlega kontroli formalnej prezesa sądu i ma </a:t>
                      </a:r>
                      <a:r>
                        <a:rPr lang="pl-PL" sz="1600" dirty="0" smtClean="0"/>
                        <a:t>tu zastosowanie </a:t>
                      </a:r>
                      <a:r>
                        <a:rPr lang="pl-PL" sz="1600" dirty="0" smtClean="0"/>
                        <a:t>art. 120 k.p.k. </a:t>
                      </a:r>
                      <a:r>
                        <a:rPr lang="pl-PL" sz="1600" b="1" dirty="0" smtClean="0"/>
                        <a:t>Od</a:t>
                      </a:r>
                      <a:r>
                        <a:rPr lang="pl-PL" sz="1600" b="1" baseline="0" dirty="0" smtClean="0"/>
                        <a:t> 1.07.2015 r. </a:t>
                      </a:r>
                      <a:r>
                        <a:rPr lang="pl-PL" sz="1600" b="1" baseline="0" dirty="0" smtClean="0"/>
                        <a:t>stanowisko to jest już nieaktualne.</a:t>
                      </a:r>
                      <a:endParaRPr lang="pl-PL" sz="1600" b="1" dirty="0" smtClean="0"/>
                    </a:p>
                    <a:p>
                      <a:endParaRPr lang="pl-PL" sz="1200" dirty="0" smtClean="0"/>
                    </a:p>
                  </a:txBody>
                  <a:tcPr/>
                </a:tc>
                <a:tc>
                  <a:txBody>
                    <a:bodyPr/>
                    <a:lstStyle/>
                    <a:p>
                      <a:pPr marL="0" indent="0">
                        <a:buFont typeface="Arial" panose="020B0604020202020204" pitchFamily="34" charset="0"/>
                        <a:buNone/>
                      </a:pPr>
                      <a:endParaRPr lang="pl-PL" sz="1600" dirty="0" smtClean="0"/>
                    </a:p>
                  </a:txBody>
                  <a:tcPr/>
                </a:tc>
              </a:tr>
            </a:tbl>
          </a:graphicData>
        </a:graphic>
      </p:graphicFrame>
    </p:spTree>
    <p:extLst>
      <p:ext uri="{BB962C8B-B14F-4D97-AF65-F5344CB8AC3E}">
        <p14:creationId xmlns:p14="http://schemas.microsoft.com/office/powerpoint/2010/main" val="4243598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są </a:t>
            </a:r>
            <a:r>
              <a:rPr lang="pl-PL" dirty="0"/>
              <a:t>braki formalne o których mowa w art. 337 </a:t>
            </a:r>
            <a:r>
              <a:rPr lang="pl-PL" dirty="0" smtClean="0"/>
              <a:t>k.p.k.? </a:t>
            </a:r>
            <a:endParaRPr lang="pl-PL" dirty="0"/>
          </a:p>
        </p:txBody>
      </p:sp>
      <p:sp>
        <p:nvSpPr>
          <p:cNvPr id="3" name="Symbol zastępczy zawartości 2"/>
          <p:cNvSpPr>
            <a:spLocks noGrp="1"/>
          </p:cNvSpPr>
          <p:nvPr>
            <p:ph idx="1"/>
          </p:nvPr>
        </p:nvSpPr>
        <p:spPr/>
        <p:txBody>
          <a:bodyPr/>
          <a:lstStyle/>
          <a:p>
            <a:pPr>
              <a:buFont typeface="Arial" panose="020B0604020202020204" pitchFamily="34" charset="0"/>
              <a:buChar char="•"/>
            </a:pPr>
            <a:r>
              <a:rPr lang="pl-PL" dirty="0" smtClean="0"/>
              <a:t>brak </a:t>
            </a:r>
            <a:r>
              <a:rPr lang="pl-PL" dirty="0"/>
              <a:t>podpisu, a może on zostać uzupełniony nie tylko po zwrocie aktu oskarżenia, ale także w dalszym toku postępowania przez popierającego akt oskarżenia oskarżyciela, który złoży taki podpis,</a:t>
            </a:r>
          </a:p>
          <a:p>
            <a:pPr>
              <a:buFont typeface="Arial" panose="020B0604020202020204" pitchFamily="34" charset="0"/>
              <a:buChar char="•"/>
            </a:pPr>
            <a:r>
              <a:rPr lang="pl-PL" dirty="0" smtClean="0"/>
              <a:t>brak </a:t>
            </a:r>
            <a:r>
              <a:rPr lang="pl-PL" dirty="0"/>
              <a:t>wystarczającej liczby </a:t>
            </a:r>
            <a:r>
              <a:rPr lang="pl-PL" dirty="0" smtClean="0"/>
              <a:t>odpisów,</a:t>
            </a:r>
            <a:endParaRPr lang="pl-PL" dirty="0"/>
          </a:p>
          <a:p>
            <a:pPr>
              <a:buFont typeface="Arial" panose="020B0604020202020204" pitchFamily="34" charset="0"/>
              <a:buChar char="•"/>
            </a:pPr>
            <a:r>
              <a:rPr lang="pl-PL" dirty="0" smtClean="0"/>
              <a:t>skoro </a:t>
            </a:r>
            <a:r>
              <a:rPr lang="pl-PL" dirty="0"/>
              <a:t>z treści art. 332 § 1 pkt 2 k.p.k. wynika obowiązek zharmonizowania zarzutu aktu oskarżenia z postanowieniem o przedstawieniu zarzutów w tym sensie, że w obu tych dokumentach procesowych chodzić musi o ten sam czyn, to brak takiej spójności stanowi wadę formalną, której usunięcie następuje w trybie określonym w art. 337 (brak spójności w opisie czynu np. w zakresie miejsca, czasu, zamiaru)</a:t>
            </a:r>
          </a:p>
          <a:p>
            <a:pPr>
              <a:buFont typeface="Arial" panose="020B0604020202020204" pitchFamily="34" charset="0"/>
              <a:buChar char="•"/>
            </a:pPr>
            <a:r>
              <a:rPr lang="pl-PL" dirty="0" smtClean="0"/>
              <a:t>niedokładny </a:t>
            </a:r>
            <a:r>
              <a:rPr lang="pl-PL" dirty="0"/>
              <a:t>opis czynu (np. brak wskazania miejsca, czasu)</a:t>
            </a:r>
          </a:p>
          <a:p>
            <a:pPr>
              <a:buFont typeface="Arial" panose="020B0604020202020204" pitchFamily="34" charset="0"/>
              <a:buChar char="•"/>
            </a:pPr>
            <a:r>
              <a:rPr lang="pl-PL" dirty="0" smtClean="0"/>
              <a:t>w </a:t>
            </a:r>
            <a:r>
              <a:rPr lang="pl-PL" dirty="0"/>
              <a:t>akcie oskarżenia </a:t>
            </a:r>
            <a:r>
              <a:rPr lang="pl-PL" dirty="0" smtClean="0"/>
              <a:t>inne </a:t>
            </a:r>
            <a:r>
              <a:rPr lang="pl-PL" dirty="0"/>
              <a:t>nazwisko </a:t>
            </a:r>
            <a:r>
              <a:rPr lang="pl-PL" dirty="0" smtClean="0"/>
              <a:t>oskarżonego niż nazwisko podejrzanego</a:t>
            </a:r>
            <a:endParaRPr lang="pl-PL" dirty="0"/>
          </a:p>
          <a:p>
            <a:endParaRPr lang="pl-PL" dirty="0"/>
          </a:p>
        </p:txBody>
      </p:sp>
    </p:spTree>
    <p:extLst>
      <p:ext uri="{BB962C8B-B14F-4D97-AF65-F5344CB8AC3E}">
        <p14:creationId xmlns:p14="http://schemas.microsoft.com/office/powerpoint/2010/main" val="2073028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Jakie są skutki braków formalnych?</a:t>
            </a:r>
            <a:endParaRPr lang="pl-PL" dirty="0"/>
          </a:p>
        </p:txBody>
      </p:sp>
      <p:sp>
        <p:nvSpPr>
          <p:cNvPr id="3" name="Symbol zastępczy zawartości 2"/>
          <p:cNvSpPr>
            <a:spLocks noGrp="1"/>
          </p:cNvSpPr>
          <p:nvPr>
            <p:ph idx="1"/>
          </p:nvPr>
        </p:nvSpPr>
        <p:spPr>
          <a:xfrm>
            <a:off x="122830" y="1751008"/>
            <a:ext cx="11668836" cy="4718839"/>
          </a:xfrm>
        </p:spPr>
        <p:txBody>
          <a:bodyPr>
            <a:normAutofit fontScale="92500" lnSpcReduction="10000"/>
          </a:bodyPr>
          <a:lstStyle/>
          <a:p>
            <a:pPr algn="ctr"/>
            <a:r>
              <a:rPr lang="pl-PL" sz="2600" b="1" dirty="0">
                <a:solidFill>
                  <a:srgbClr val="00B050"/>
                </a:solidFill>
              </a:rPr>
              <a:t>Zarządzenie o zwrocie aktu </a:t>
            </a:r>
            <a:r>
              <a:rPr lang="pl-PL" sz="2600" b="1" dirty="0" smtClean="0">
                <a:solidFill>
                  <a:srgbClr val="00B050"/>
                </a:solidFill>
              </a:rPr>
              <a:t>oskarżenia</a:t>
            </a:r>
            <a:endParaRPr lang="pl-PL" sz="2600" b="1" dirty="0">
              <a:solidFill>
                <a:srgbClr val="00B050"/>
              </a:solidFill>
            </a:endParaRPr>
          </a:p>
          <a:p>
            <a:pPr>
              <a:buFont typeface="Wingdings" panose="05000000000000000000" pitchFamily="2" charset="2"/>
              <a:buChar char="Ø"/>
            </a:pPr>
            <a:r>
              <a:rPr lang="pl-PL" sz="2100" dirty="0"/>
              <a:t>Zarządzenie musi wskazywać, w jakim zakresie ma on być poprawiony lub uzupełniony (wskazanie uchybień i sposobu ich usunięcia). </a:t>
            </a:r>
            <a:endParaRPr lang="pl-PL" sz="2100" dirty="0" smtClean="0"/>
          </a:p>
          <a:p>
            <a:pPr>
              <a:buFont typeface="Wingdings" panose="05000000000000000000" pitchFamily="2" charset="2"/>
              <a:buChar char="Ø"/>
            </a:pPr>
            <a:r>
              <a:rPr lang="pl-PL" sz="2100" dirty="0" smtClean="0"/>
              <a:t>Wezwanie </a:t>
            </a:r>
            <a:r>
              <a:rPr lang="pl-PL" sz="2100" dirty="0"/>
              <a:t>strony do uzupełnienia braków pisma musi w swej treści wyraźnie zawierać wskazanie 7-dniowego terminu, w którym powinna ona to uczynić, gdyż wyraźnie wymaga tego art. 120 § 1 in fine k.p.k., a tym samym przy braku takiej informacji nie może wchodzić w rachubę uznanie pisma za bezskuteczne z uwagi na jego uzupełnienie po upływie wskazanego w tym przepisie terminu (SN V KZ 5/12, OSNKW 2012, nr 7, poz. 76). </a:t>
            </a:r>
            <a:endParaRPr lang="pl-PL" sz="2100" dirty="0" smtClean="0"/>
          </a:p>
          <a:p>
            <a:pPr>
              <a:buFont typeface="Wingdings" panose="05000000000000000000" pitchFamily="2" charset="2"/>
              <a:buChar char="Ø"/>
            </a:pPr>
            <a:r>
              <a:rPr lang="pl-PL" sz="2100" dirty="0" smtClean="0"/>
              <a:t>Oryginał </a:t>
            </a:r>
            <a:r>
              <a:rPr lang="pl-PL" sz="2100" dirty="0"/>
              <a:t>zarządzenia pozostaje w aktach sądu, a jego odpis doręcza się oskarżycielowi wraz z aktami (art. 100 § 2). </a:t>
            </a:r>
            <a:endParaRPr lang="pl-PL" sz="2100" dirty="0" smtClean="0"/>
          </a:p>
          <a:p>
            <a:pPr>
              <a:buFont typeface="Wingdings" panose="05000000000000000000" pitchFamily="2" charset="2"/>
              <a:buChar char="Ø"/>
            </a:pPr>
            <a:r>
              <a:rPr lang="pl-PL" sz="2100" b="1" dirty="0" smtClean="0">
                <a:solidFill>
                  <a:srgbClr val="0070C0"/>
                </a:solidFill>
              </a:rPr>
              <a:t>Zwrot </a:t>
            </a:r>
            <a:r>
              <a:rPr lang="pl-PL" sz="2100" b="1" dirty="0">
                <a:solidFill>
                  <a:srgbClr val="0070C0"/>
                </a:solidFill>
              </a:rPr>
              <a:t>aktu oskarżenia, celem jego poprawienia lub uzupełnienia, </a:t>
            </a:r>
            <a:r>
              <a:rPr lang="pl-PL" sz="2100" b="1" u="sng" dirty="0">
                <a:solidFill>
                  <a:srgbClr val="0070C0"/>
                </a:solidFill>
              </a:rPr>
              <a:t>nie uchyla zawisłości sprawy przed </a:t>
            </a:r>
            <a:r>
              <a:rPr lang="pl-PL" sz="2100" b="1" u="sng" dirty="0" smtClean="0">
                <a:solidFill>
                  <a:srgbClr val="0070C0"/>
                </a:solidFill>
              </a:rPr>
              <a:t>sądem</a:t>
            </a:r>
          </a:p>
          <a:p>
            <a:pPr>
              <a:buFont typeface="Wingdings" panose="05000000000000000000" pitchFamily="2" charset="2"/>
              <a:buChar char="Ø"/>
            </a:pPr>
            <a:r>
              <a:rPr lang="pl-PL" sz="2100" b="1" dirty="0">
                <a:solidFill>
                  <a:schemeClr val="tx1"/>
                </a:solidFill>
              </a:rPr>
              <a:t>Ponieważ jednak na zarządzenie o zwrocie tej skargi do uzupełnienia braków formalnych służy oskarżycielowi </a:t>
            </a:r>
            <a:r>
              <a:rPr lang="pl-PL" sz="2100" b="1" dirty="0" smtClean="0">
                <a:solidFill>
                  <a:schemeClr val="tx1"/>
                </a:solidFill>
              </a:rPr>
              <a:t>(publicznemu i subsydiarnemu) zażalenie</a:t>
            </a:r>
            <a:r>
              <a:rPr lang="pl-PL" sz="2100" b="1" dirty="0">
                <a:solidFill>
                  <a:schemeClr val="tx1"/>
                </a:solidFill>
              </a:rPr>
              <a:t>, </a:t>
            </a:r>
            <a:r>
              <a:rPr lang="pl-PL" sz="2100" dirty="0">
                <a:solidFill>
                  <a:schemeClr val="tx1"/>
                </a:solidFill>
              </a:rPr>
              <a:t>w razie wystąpienia z tym środkiem nie ma on obowiązku uzupełniania aktu oskarżenia we wskazanym przez prezesa zakresie. Zażalenie na zarządzenie o zwrocie publicznego aktu oskarżenia do uzupełnienia, przewidziane w § 2, przysługuje przy tym każdemu oskarżycielowi, któremu akt taki zwrócono, a więc także posiłkowemu oskarżycielowi subsydiarnemu. W razie utrzymania w mocy decyzji prezesa sądu akt oskarżenia powinien być wniesiony już w terminie 7 dni od wydania orzeczenia przez sąd rozpoznający zażalenie</a:t>
            </a:r>
          </a:p>
          <a:p>
            <a:pPr>
              <a:buFont typeface="Wingdings" panose="05000000000000000000" pitchFamily="2" charset="2"/>
              <a:buChar char="Ø"/>
            </a:pPr>
            <a:endParaRPr lang="pl-PL" sz="2100" dirty="0">
              <a:solidFill>
                <a:schemeClr val="tx1"/>
              </a:solidFill>
            </a:endParaRPr>
          </a:p>
          <a:p>
            <a:endParaRPr lang="pl-PL" dirty="0"/>
          </a:p>
        </p:txBody>
      </p:sp>
    </p:spTree>
    <p:extLst>
      <p:ext uri="{BB962C8B-B14F-4D97-AF65-F5344CB8AC3E}">
        <p14:creationId xmlns:p14="http://schemas.microsoft.com/office/powerpoint/2010/main" val="863214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Jakie są skutki braków formalnych?</a:t>
            </a:r>
            <a:endParaRPr lang="pl-PL" dirty="0"/>
          </a:p>
        </p:txBody>
      </p:sp>
      <p:sp>
        <p:nvSpPr>
          <p:cNvPr id="3" name="Symbol zastępczy zawartości 2"/>
          <p:cNvSpPr>
            <a:spLocks noGrp="1"/>
          </p:cNvSpPr>
          <p:nvPr>
            <p:ph idx="1"/>
          </p:nvPr>
        </p:nvSpPr>
        <p:spPr>
          <a:xfrm>
            <a:off x="122830" y="1751008"/>
            <a:ext cx="11668836" cy="4718839"/>
          </a:xfrm>
        </p:spPr>
        <p:txBody>
          <a:bodyPr>
            <a:normAutofit fontScale="92500" lnSpcReduction="10000"/>
          </a:bodyPr>
          <a:lstStyle/>
          <a:p>
            <a:pPr>
              <a:buFont typeface="Wingdings" panose="05000000000000000000" pitchFamily="2" charset="2"/>
              <a:buChar char="Ø"/>
            </a:pPr>
            <a:r>
              <a:rPr lang="pl-PL" sz="2100" b="1" dirty="0">
                <a:solidFill>
                  <a:srgbClr val="00B050"/>
                </a:solidFill>
              </a:rPr>
              <a:t>Obowiązek wniesienia poprawionego lub uzupełnionego aktu oskarżenia</a:t>
            </a:r>
            <a:r>
              <a:rPr lang="pl-PL" sz="2100" dirty="0">
                <a:solidFill>
                  <a:schemeClr val="tx1"/>
                </a:solidFill>
              </a:rPr>
              <a:t>, w sytuacji gdy oskarżyciel nie wnosi zażalenia (art. 337 § 3) </a:t>
            </a:r>
            <a:r>
              <a:rPr lang="pl-PL" sz="2100" b="1" dirty="0">
                <a:solidFill>
                  <a:srgbClr val="00B050"/>
                </a:solidFill>
              </a:rPr>
              <a:t>spoczywa tylko na oskarżycielu publicznym</a:t>
            </a:r>
            <a:r>
              <a:rPr lang="pl-PL" sz="2100" dirty="0">
                <a:solidFill>
                  <a:schemeClr val="tx1"/>
                </a:solidFill>
              </a:rPr>
              <a:t>, a więc nie dotyczy pozostałych oskarżycieli: prywatnego i posiłkowego. Jest on konsekwencją zasady legalizmu i wynikającego z niej obowiązku oskarżania (art. 10 § 1). </a:t>
            </a:r>
            <a:endParaRPr lang="pl-PL" sz="2100" dirty="0" smtClean="0">
              <a:solidFill>
                <a:schemeClr val="tx1"/>
              </a:solidFill>
            </a:endParaRPr>
          </a:p>
          <a:p>
            <a:pPr>
              <a:buFont typeface="Wingdings" panose="05000000000000000000" pitchFamily="2" charset="2"/>
              <a:buChar char="Ø"/>
            </a:pPr>
            <a:r>
              <a:rPr lang="pl-PL" sz="2100" dirty="0" smtClean="0">
                <a:solidFill>
                  <a:schemeClr val="tx1"/>
                </a:solidFill>
              </a:rPr>
              <a:t>Oskarżyciel </a:t>
            </a:r>
            <a:r>
              <a:rPr lang="pl-PL" sz="2100" dirty="0">
                <a:solidFill>
                  <a:schemeClr val="tx1"/>
                </a:solidFill>
              </a:rPr>
              <a:t>publiczny, w sytuacji przewidzianej w art. 337 § 3, zobowiązany jest poprawić lub uzupełnić akt oskarżenia i wnieść go ponownie do sądu w terminie określonym przez sąd. </a:t>
            </a:r>
            <a:r>
              <a:rPr lang="pl-PL" sz="2100" b="1" dirty="0">
                <a:solidFill>
                  <a:schemeClr val="tx1"/>
                </a:solidFill>
              </a:rPr>
              <a:t>Nie może on więc odstąpić od tego i postępowania umorzyć (bo sprawa jest zawisła przed sądem)</a:t>
            </a:r>
            <a:r>
              <a:rPr lang="pl-PL" sz="2100" dirty="0">
                <a:solidFill>
                  <a:schemeClr val="tx1"/>
                </a:solidFill>
              </a:rPr>
              <a:t>. </a:t>
            </a:r>
            <a:endParaRPr lang="pl-PL" sz="2100" dirty="0" smtClean="0">
              <a:solidFill>
                <a:schemeClr val="tx1"/>
              </a:solidFill>
            </a:endParaRPr>
          </a:p>
          <a:p>
            <a:pPr>
              <a:buFont typeface="Wingdings" panose="05000000000000000000" pitchFamily="2" charset="2"/>
              <a:buChar char="Ø"/>
            </a:pPr>
            <a:r>
              <a:rPr lang="pl-PL" sz="2100" dirty="0" smtClean="0">
                <a:solidFill>
                  <a:schemeClr val="tx1"/>
                </a:solidFill>
              </a:rPr>
              <a:t>Pozostali </a:t>
            </a:r>
            <a:r>
              <a:rPr lang="pl-PL" sz="2100" dirty="0">
                <a:solidFill>
                  <a:schemeClr val="tx1"/>
                </a:solidFill>
              </a:rPr>
              <a:t>oskarżyciele, według swego uznania, albo wnoszą ponownie akt oskarżenia, albo rezygnują z wykonania tej czynności procesowej, czego następstwem w tym ostatnim wypadku będzie to, że postępowanie karne zostanie umorzone wobec braku skargi uprawnionego oskarżyciela na podstawie art. 17 § 1 pkt </a:t>
            </a:r>
            <a:r>
              <a:rPr lang="pl-PL" sz="2100" dirty="0" smtClean="0">
                <a:solidFill>
                  <a:schemeClr val="tx1"/>
                </a:solidFill>
              </a:rPr>
              <a:t>9 k.p.k.</a:t>
            </a:r>
            <a:endParaRPr lang="pl-PL" sz="2100" dirty="0" smtClean="0">
              <a:solidFill>
                <a:schemeClr val="tx1"/>
              </a:solidFill>
            </a:endParaRPr>
          </a:p>
          <a:p>
            <a:pPr>
              <a:buFont typeface="Wingdings" panose="05000000000000000000" pitchFamily="2" charset="2"/>
              <a:buChar char="Ø"/>
            </a:pPr>
            <a:r>
              <a:rPr lang="pl-PL" sz="2100" dirty="0">
                <a:solidFill>
                  <a:schemeClr val="tx1"/>
                </a:solidFill>
              </a:rPr>
              <a:t>O</a:t>
            </a:r>
            <a:r>
              <a:rPr lang="pl-PL" sz="2100" dirty="0" smtClean="0">
                <a:solidFill>
                  <a:schemeClr val="tx1"/>
                </a:solidFill>
              </a:rPr>
              <a:t>skarżyciel </a:t>
            </a:r>
            <a:r>
              <a:rPr lang="pl-PL" sz="2100" dirty="0">
                <a:solidFill>
                  <a:schemeClr val="tx1"/>
                </a:solidFill>
              </a:rPr>
              <a:t>publiczny, który wniósł zażalenie, w razie utrzymania w mocy zarządzenia prezesa sądu o zwrocie aktu do uzupełnienia powinien uzupełnić go w terminie 7 dni od decyzji organu odwoławczego. Jeżeli zaś zażalenia nie wnosił, ma obowiązek dostosowania się do niezaskarżonego zarządzenia i złożenia w ciągu 7 dni poprawionego lub uzupełnionego aktu oskarżenia. W obu wypadkach termin nie ma jednak charakteru ani zawitego, ani prekluzyjnego (odmiennie np. S. Stachowiak, Czynności sądu w fazie poprzedzającej rozprawę główną w ujęciu nowego Kodeksu postępowania karnego, NKK 1997)</a:t>
            </a:r>
          </a:p>
          <a:p>
            <a:pPr>
              <a:buFont typeface="Wingdings" panose="05000000000000000000" pitchFamily="2" charset="2"/>
              <a:buChar char="Ø"/>
            </a:pPr>
            <a:endParaRPr lang="pl-PL" sz="2100" dirty="0">
              <a:solidFill>
                <a:schemeClr val="tx1"/>
              </a:solidFill>
            </a:endParaRPr>
          </a:p>
          <a:p>
            <a:pPr>
              <a:buFont typeface="Wingdings" panose="05000000000000000000" pitchFamily="2" charset="2"/>
              <a:buChar char="Ø"/>
            </a:pPr>
            <a:endParaRPr lang="pl-PL" sz="2100" dirty="0">
              <a:solidFill>
                <a:schemeClr val="tx1"/>
              </a:solidFill>
            </a:endParaRPr>
          </a:p>
          <a:p>
            <a:endParaRPr lang="pl-PL" dirty="0"/>
          </a:p>
        </p:txBody>
      </p:sp>
    </p:spTree>
    <p:extLst>
      <p:ext uri="{BB962C8B-B14F-4D97-AF65-F5344CB8AC3E}">
        <p14:creationId xmlns:p14="http://schemas.microsoft.com/office/powerpoint/2010/main" val="1496261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91319" y="686482"/>
            <a:ext cx="10691656" cy="5796204"/>
          </a:xfrm>
        </p:spPr>
        <p:txBody>
          <a:bodyPr>
            <a:normAutofit/>
          </a:bodyPr>
          <a:lstStyle/>
          <a:p>
            <a:r>
              <a:rPr lang="pl-PL" sz="2100" b="1" dirty="0" smtClean="0">
                <a:solidFill>
                  <a:schemeClr val="tx1"/>
                </a:solidFill>
              </a:rPr>
              <a:t>Art. 337 § </a:t>
            </a:r>
            <a:r>
              <a:rPr lang="pl-PL" sz="2100" b="1" dirty="0">
                <a:solidFill>
                  <a:schemeClr val="tx1"/>
                </a:solidFill>
              </a:rPr>
              <a:t>1a</a:t>
            </a:r>
            <a:r>
              <a:rPr lang="pl-PL" sz="2100" b="1" dirty="0">
                <a:solidFill>
                  <a:srgbClr val="0070C0"/>
                </a:solidFill>
              </a:rPr>
              <a:t>. </a:t>
            </a:r>
            <a:r>
              <a:rPr lang="pl-PL" sz="2100" b="1" dirty="0" smtClean="0">
                <a:solidFill>
                  <a:srgbClr val="0070C0"/>
                </a:solidFill>
              </a:rPr>
              <a:t>Jeżeli </a:t>
            </a:r>
            <a:r>
              <a:rPr lang="pl-PL" sz="2100" b="1" dirty="0">
                <a:solidFill>
                  <a:srgbClr val="0070C0"/>
                </a:solidFill>
              </a:rPr>
              <a:t>nie dokonano czynności, o których mowa w art. </a:t>
            </a:r>
            <a:r>
              <a:rPr lang="pl-PL" sz="2100" b="1" dirty="0" smtClean="0">
                <a:solidFill>
                  <a:srgbClr val="0070C0"/>
                </a:solidFill>
              </a:rPr>
              <a:t>321 (końcowe zapoznanie się z materiałami postępowania), </a:t>
            </a:r>
            <a:r>
              <a:rPr lang="pl-PL" sz="2100" b="1" dirty="0">
                <a:solidFill>
                  <a:srgbClr val="0070C0"/>
                </a:solidFill>
              </a:rPr>
              <a:t>prezes sądu zwraca akt oskarżenia oskarżycielowi publicznemu wraz z aktami sprawy, </a:t>
            </a:r>
            <a:r>
              <a:rPr lang="pl-PL" sz="2100" b="1" dirty="0" smtClean="0">
                <a:solidFill>
                  <a:srgbClr val="0070C0"/>
                </a:solidFill>
              </a:rPr>
              <a:t>wskazując </a:t>
            </a:r>
            <a:r>
              <a:rPr lang="pl-PL" sz="2100" b="1" dirty="0">
                <a:solidFill>
                  <a:srgbClr val="0070C0"/>
                </a:solidFill>
              </a:rPr>
              <a:t>termin do ich wykonania</a:t>
            </a:r>
            <a:r>
              <a:rPr lang="pl-PL" sz="2100" b="1" dirty="0" smtClean="0">
                <a:solidFill>
                  <a:srgbClr val="0070C0"/>
                </a:solidFill>
              </a:rPr>
              <a:t>.</a:t>
            </a:r>
          </a:p>
          <a:p>
            <a:pPr>
              <a:buFont typeface="Wingdings" panose="05000000000000000000" pitchFamily="2" charset="2"/>
              <a:buChar char="§"/>
            </a:pPr>
            <a:r>
              <a:rPr lang="pl-PL" sz="2100" dirty="0" smtClean="0">
                <a:solidFill>
                  <a:schemeClr val="tx1"/>
                </a:solidFill>
              </a:rPr>
              <a:t>nowelizacja </a:t>
            </a:r>
            <a:r>
              <a:rPr lang="pl-PL" sz="2100" dirty="0">
                <a:solidFill>
                  <a:schemeClr val="tx1"/>
                </a:solidFill>
              </a:rPr>
              <a:t>z dnia 27 września 2013 r. wprowadziła do kodeksu </a:t>
            </a:r>
            <a:r>
              <a:rPr lang="pl-PL" sz="2100" dirty="0" smtClean="0">
                <a:solidFill>
                  <a:schemeClr val="tx1"/>
                </a:solidFill>
              </a:rPr>
              <a:t>nowy </a:t>
            </a:r>
            <a:r>
              <a:rPr lang="pl-PL" sz="2100" dirty="0">
                <a:solidFill>
                  <a:schemeClr val="tx1"/>
                </a:solidFill>
              </a:rPr>
              <a:t>§ 1a art. 337, </a:t>
            </a:r>
            <a:r>
              <a:rPr lang="pl-PL" sz="2100" dirty="0" smtClean="0">
                <a:solidFill>
                  <a:schemeClr val="tx1"/>
                </a:solidFill>
              </a:rPr>
              <a:t>umożliwiając zwrot aktu oskarżenia wraz z aktami sprawy w </a:t>
            </a:r>
            <a:r>
              <a:rPr lang="pl-PL" sz="2100" dirty="0">
                <a:solidFill>
                  <a:schemeClr val="tx1"/>
                </a:solidFill>
              </a:rPr>
              <a:t>ramach wstępnej kontroli formalnej aktu </a:t>
            </a:r>
            <a:r>
              <a:rPr lang="pl-PL" sz="2100" dirty="0" smtClean="0">
                <a:solidFill>
                  <a:schemeClr val="tx1"/>
                </a:solidFill>
              </a:rPr>
              <a:t>oskarżenia, jeżeli </a:t>
            </a:r>
            <a:r>
              <a:rPr lang="pl-PL" sz="2100" dirty="0">
                <a:solidFill>
                  <a:schemeClr val="tx1"/>
                </a:solidFill>
              </a:rPr>
              <a:t>nie dokonano w postępowaniu przygotowawczym czynności końcowego zapoznania się stron z materiałami </a:t>
            </a:r>
            <a:r>
              <a:rPr lang="pl-PL" sz="2100" dirty="0" smtClean="0">
                <a:solidFill>
                  <a:schemeClr val="tx1"/>
                </a:solidFill>
              </a:rPr>
              <a:t>sprawy</a:t>
            </a:r>
          </a:p>
          <a:p>
            <a:pPr>
              <a:buFont typeface="Wingdings" panose="05000000000000000000" pitchFamily="2" charset="2"/>
              <a:buChar char="§"/>
            </a:pPr>
            <a:r>
              <a:rPr lang="pl-PL" sz="2100" dirty="0">
                <a:solidFill>
                  <a:schemeClr val="tx1"/>
                </a:solidFill>
              </a:rPr>
              <a:t>m</a:t>
            </a:r>
            <a:r>
              <a:rPr lang="pl-PL" sz="2100" dirty="0" smtClean="0">
                <a:solidFill>
                  <a:schemeClr val="tx1"/>
                </a:solidFill>
              </a:rPr>
              <a:t>oże </a:t>
            </a:r>
            <a:r>
              <a:rPr lang="pl-PL" sz="2100" dirty="0">
                <a:solidFill>
                  <a:schemeClr val="tx1"/>
                </a:solidFill>
              </a:rPr>
              <a:t>ono budzić zastrzeżenia, gdyż nie chodzi tu bynajmniej o kontrolę formalną aktu oskarżenia, lecz o ustalenie, że w postępowaniu przygotowawczym nie przeprowadzono, mimo prawnego nakazu, określonej czynności </a:t>
            </a:r>
            <a:r>
              <a:rPr lang="pl-PL" sz="2100" dirty="0" smtClean="0">
                <a:solidFill>
                  <a:schemeClr val="tx1"/>
                </a:solidFill>
              </a:rPr>
              <a:t>procesowej</a:t>
            </a:r>
          </a:p>
          <a:p>
            <a:pPr>
              <a:buFont typeface="Wingdings" panose="05000000000000000000" pitchFamily="2" charset="2"/>
              <a:buChar char="§"/>
            </a:pPr>
            <a:r>
              <a:rPr lang="pl-PL" sz="2100" dirty="0" smtClean="0">
                <a:solidFill>
                  <a:schemeClr val="tx1"/>
                </a:solidFill>
              </a:rPr>
              <a:t>związku </a:t>
            </a:r>
            <a:r>
              <a:rPr lang="pl-PL" sz="2100" dirty="0">
                <a:solidFill>
                  <a:schemeClr val="tx1"/>
                </a:solidFill>
              </a:rPr>
              <a:t>z tym jednak dokonano także zmiany w treści art. 337 § 2 przez objęcie przewidzianym tam zażaleniem obu postanowień, czyli z § 1 i </a:t>
            </a:r>
            <a:r>
              <a:rPr lang="pl-PL" sz="2100" dirty="0" smtClean="0">
                <a:solidFill>
                  <a:schemeClr val="tx1"/>
                </a:solidFill>
              </a:rPr>
              <a:t>1a</a:t>
            </a:r>
          </a:p>
          <a:p>
            <a:pPr>
              <a:buFont typeface="Wingdings" panose="05000000000000000000" pitchFamily="2" charset="2"/>
              <a:buChar char="§"/>
            </a:pPr>
            <a:r>
              <a:rPr lang="pl-PL" sz="2100" dirty="0">
                <a:solidFill>
                  <a:schemeClr val="tx1"/>
                </a:solidFill>
              </a:rPr>
              <a:t>u</a:t>
            </a:r>
            <a:r>
              <a:rPr lang="pl-PL" sz="2100" dirty="0" smtClean="0">
                <a:solidFill>
                  <a:schemeClr val="tx1"/>
                </a:solidFill>
              </a:rPr>
              <a:t>zupełniono </a:t>
            </a:r>
            <a:r>
              <a:rPr lang="pl-PL" sz="2100" dirty="0">
                <a:solidFill>
                  <a:schemeClr val="tx1"/>
                </a:solidFill>
              </a:rPr>
              <a:t>również omawiany przepis o </a:t>
            </a:r>
            <a:r>
              <a:rPr lang="pl-PL" sz="2100" dirty="0" smtClean="0">
                <a:solidFill>
                  <a:schemeClr val="tx1"/>
                </a:solidFill>
              </a:rPr>
              <a:t>§ </a:t>
            </a:r>
            <a:r>
              <a:rPr lang="pl-PL" sz="2100" dirty="0">
                <a:solidFill>
                  <a:schemeClr val="tx1"/>
                </a:solidFill>
              </a:rPr>
              <a:t>4, który nakazuje prokuratorowi po przeprowadzeniu zaniechanej uprzednio czynności końcowego </a:t>
            </a:r>
            <a:r>
              <a:rPr lang="pl-PL" sz="2100" dirty="0" smtClean="0">
                <a:solidFill>
                  <a:schemeClr val="tx1"/>
                </a:solidFill>
              </a:rPr>
              <a:t>zapoznania </a:t>
            </a:r>
            <a:r>
              <a:rPr lang="pl-PL" sz="2100" dirty="0">
                <a:solidFill>
                  <a:schemeClr val="tx1"/>
                </a:solidFill>
              </a:rPr>
              <a:t>ponowne wniesienie aktu oskarżenia w wyznaczonym mu przy jego zwracaniu terminie, wraz ze stosowną wzmianką o dokonaniu powyższej czynności, uprawniając go też do wystąpienia w tym czasie o przedłużenie terminu jej dokonania, gdyby zachodziła taka </a:t>
            </a:r>
            <a:r>
              <a:rPr lang="pl-PL" sz="2100" dirty="0" smtClean="0">
                <a:solidFill>
                  <a:schemeClr val="tx1"/>
                </a:solidFill>
              </a:rPr>
              <a:t>potrzeba</a:t>
            </a:r>
            <a:endParaRPr lang="pl-PL" sz="2100" dirty="0">
              <a:solidFill>
                <a:schemeClr val="tx1"/>
              </a:solidFill>
            </a:endParaRPr>
          </a:p>
        </p:txBody>
      </p:sp>
    </p:spTree>
    <p:extLst>
      <p:ext uri="{BB962C8B-B14F-4D97-AF65-F5344CB8AC3E}">
        <p14:creationId xmlns:p14="http://schemas.microsoft.com/office/powerpoint/2010/main" val="31447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4023" y="286603"/>
            <a:ext cx="11368585" cy="1450757"/>
          </a:xfrm>
        </p:spPr>
        <p:txBody>
          <a:bodyPr>
            <a:noAutofit/>
          </a:bodyPr>
          <a:lstStyle/>
          <a:p>
            <a:r>
              <a:rPr lang="pl-PL" sz="3600" dirty="0"/>
              <a:t>Co </a:t>
            </a:r>
            <a:r>
              <a:rPr lang="pl-PL" sz="3600" dirty="0" smtClean="0"/>
              <a:t>w sytuacji, gdy </a:t>
            </a:r>
            <a:r>
              <a:rPr lang="pl-PL" sz="3600" dirty="0"/>
              <a:t>oskarżyciel publiczny nie wniósł </a:t>
            </a:r>
            <a:r>
              <a:rPr lang="pl-PL" sz="3600" dirty="0" smtClean="0"/>
              <a:t>zażalenia lub jego </a:t>
            </a:r>
            <a:r>
              <a:rPr lang="pl-PL" sz="3600" dirty="0"/>
              <a:t>zażalenie nie zostało uwzględnione i nie poprawił w terminie </a:t>
            </a:r>
            <a:r>
              <a:rPr lang="pl-PL" sz="3600" dirty="0" smtClean="0"/>
              <a:t>braków?</a:t>
            </a:r>
            <a:endParaRPr lang="pl-PL" sz="3600" dirty="0"/>
          </a:p>
        </p:txBody>
      </p:sp>
      <p:sp>
        <p:nvSpPr>
          <p:cNvPr id="3" name="Symbol zastępczy zawartości 2"/>
          <p:cNvSpPr>
            <a:spLocks noGrp="1"/>
          </p:cNvSpPr>
          <p:nvPr>
            <p:ph idx="1"/>
          </p:nvPr>
        </p:nvSpPr>
        <p:spPr>
          <a:xfrm>
            <a:off x="464024" y="1845734"/>
            <a:ext cx="10691656" cy="4023360"/>
          </a:xfrm>
        </p:spPr>
        <p:txBody>
          <a:bodyPr>
            <a:normAutofit/>
          </a:bodyPr>
          <a:lstStyle/>
          <a:p>
            <a:pPr marL="457200" indent="-457200">
              <a:buFont typeface="+mj-lt"/>
              <a:buAutoNum type="arabicPeriod"/>
            </a:pPr>
            <a:r>
              <a:rPr lang="pl-PL" dirty="0" smtClean="0">
                <a:solidFill>
                  <a:schemeClr val="tx1"/>
                </a:solidFill>
              </a:rPr>
              <a:t>Interwencja </a:t>
            </a:r>
            <a:r>
              <a:rPr lang="pl-PL" dirty="0">
                <a:solidFill>
                  <a:schemeClr val="tx1"/>
                </a:solidFill>
              </a:rPr>
              <a:t>u przełożonego</a:t>
            </a:r>
          </a:p>
          <a:p>
            <a:pPr marL="457200" indent="-457200">
              <a:buFont typeface="+mj-lt"/>
              <a:buAutoNum type="arabicPeriod"/>
            </a:pPr>
            <a:r>
              <a:rPr lang="pl-PL" dirty="0" smtClean="0">
                <a:solidFill>
                  <a:schemeClr val="tx1"/>
                </a:solidFill>
              </a:rPr>
              <a:t>Skierowanie </a:t>
            </a:r>
            <a:r>
              <a:rPr lang="pl-PL" dirty="0">
                <a:solidFill>
                  <a:schemeClr val="tx1"/>
                </a:solidFill>
              </a:rPr>
              <a:t>sprawy na posiedzenie w trybie art. </a:t>
            </a:r>
            <a:r>
              <a:rPr lang="pl-PL" dirty="0" smtClean="0">
                <a:solidFill>
                  <a:schemeClr val="tx1"/>
                </a:solidFill>
              </a:rPr>
              <a:t>339:</a:t>
            </a:r>
          </a:p>
          <a:p>
            <a:pPr marL="457200" indent="-457200">
              <a:buFont typeface="+mj-lt"/>
              <a:buAutoNum type="alphaLcParenR"/>
            </a:pPr>
            <a:r>
              <a:rPr lang="pl-PL" dirty="0" smtClean="0">
                <a:solidFill>
                  <a:schemeClr val="tx1"/>
                </a:solidFill>
              </a:rPr>
              <a:t>prezes </a:t>
            </a:r>
            <a:r>
              <a:rPr lang="pl-PL" dirty="0">
                <a:solidFill>
                  <a:schemeClr val="tx1"/>
                </a:solidFill>
              </a:rPr>
              <a:t>sądu, z powołaniem się na przepis art. 339 § 3 zdanie wprowadzające, kieruje sprawę na posiedzenie i </a:t>
            </a:r>
            <a:r>
              <a:rPr lang="pl-PL" b="1" dirty="0" smtClean="0">
                <a:solidFill>
                  <a:srgbClr val="00B050"/>
                </a:solidFill>
              </a:rPr>
              <a:t>postępowanie karne należy umorzyć na podstawie art. 17 § 1 </a:t>
            </a:r>
            <a:r>
              <a:rPr lang="pl-PL" b="1" dirty="0">
                <a:solidFill>
                  <a:srgbClr val="00B050"/>
                </a:solidFill>
              </a:rPr>
              <a:t>pkt 9, uznając, że brak skargi </a:t>
            </a:r>
            <a:r>
              <a:rPr lang="pl-PL" b="1" dirty="0" smtClean="0">
                <a:solidFill>
                  <a:srgbClr val="00B050"/>
                </a:solidFill>
              </a:rPr>
              <a:t>uprawnionego </a:t>
            </a:r>
            <a:r>
              <a:rPr lang="pl-PL" b="1" dirty="0">
                <a:solidFill>
                  <a:srgbClr val="00B050"/>
                </a:solidFill>
              </a:rPr>
              <a:t>oskarżyciela</a:t>
            </a:r>
            <a:r>
              <a:rPr lang="pl-PL" dirty="0">
                <a:solidFill>
                  <a:schemeClr val="tx1"/>
                </a:solidFill>
              </a:rPr>
              <a:t>. </a:t>
            </a:r>
            <a:r>
              <a:rPr lang="pl-PL" b="1" dirty="0" smtClean="0">
                <a:solidFill>
                  <a:schemeClr val="tx1"/>
                </a:solidFill>
              </a:rPr>
              <a:t>Dotyczy to jednak tylko wypadków, </a:t>
            </a:r>
            <a:r>
              <a:rPr lang="pl-PL" b="1" dirty="0">
                <a:solidFill>
                  <a:schemeClr val="tx1"/>
                </a:solidFill>
              </a:rPr>
              <a:t>gdy braki są tego rodzaju, że </a:t>
            </a:r>
            <a:r>
              <a:rPr lang="pl-PL" b="1" dirty="0" smtClean="0">
                <a:solidFill>
                  <a:schemeClr val="tx1"/>
                </a:solidFill>
              </a:rPr>
              <a:t>uniemożliwiają skierowanie </a:t>
            </a:r>
            <a:r>
              <a:rPr lang="pl-PL" b="1" dirty="0">
                <a:solidFill>
                  <a:schemeClr val="tx1"/>
                </a:solidFill>
              </a:rPr>
              <a:t>sprawy na </a:t>
            </a:r>
            <a:r>
              <a:rPr lang="pl-PL" b="1" dirty="0" smtClean="0">
                <a:solidFill>
                  <a:schemeClr val="tx1"/>
                </a:solidFill>
              </a:rPr>
              <a:t>rozprawę (np. bark precyzyjnego wskazania oskarżonego)</a:t>
            </a:r>
          </a:p>
          <a:p>
            <a:pPr marL="457200" indent="-457200">
              <a:buFont typeface="+mj-lt"/>
              <a:buAutoNum type="alphaLcParenR"/>
            </a:pPr>
            <a:r>
              <a:rPr lang="pl-PL" dirty="0">
                <a:solidFill>
                  <a:schemeClr val="tx1"/>
                </a:solidFill>
              </a:rPr>
              <a:t>w</a:t>
            </a:r>
            <a:r>
              <a:rPr lang="pl-PL" dirty="0" smtClean="0">
                <a:solidFill>
                  <a:schemeClr val="tx1"/>
                </a:solidFill>
              </a:rPr>
              <a:t> pozostałych sytuacjach prezes </a:t>
            </a:r>
            <a:r>
              <a:rPr lang="pl-PL" dirty="0">
                <a:solidFill>
                  <a:schemeClr val="tx1"/>
                </a:solidFill>
              </a:rPr>
              <a:t>sądu powinien zmienić swe uprzednie zarządzenie, a następnie podjąć dalsze czynności określone w art. 338 i n. W takiej sytuacji niektóre braki, o jakich mowa w art. 337, prezes sądu będzie mógł uzupełnić we własnym zakresie, np. brak wystarczających odpisów aktu </a:t>
            </a:r>
            <a:r>
              <a:rPr lang="pl-PL" dirty="0" smtClean="0">
                <a:solidFill>
                  <a:schemeClr val="tx1"/>
                </a:solidFill>
              </a:rPr>
              <a:t>oskarżenia</a:t>
            </a:r>
            <a:endParaRPr lang="pl-PL" dirty="0">
              <a:solidFill>
                <a:schemeClr val="tx1"/>
              </a:solidFill>
            </a:endParaRPr>
          </a:p>
          <a:p>
            <a:endParaRPr lang="pl-PL" dirty="0">
              <a:solidFill>
                <a:schemeClr val="tx1"/>
              </a:solidFill>
            </a:endParaRPr>
          </a:p>
        </p:txBody>
      </p:sp>
    </p:spTree>
    <p:extLst>
      <p:ext uri="{BB962C8B-B14F-4D97-AF65-F5344CB8AC3E}">
        <p14:creationId xmlns:p14="http://schemas.microsoft.com/office/powerpoint/2010/main" val="1583106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4023" y="286603"/>
            <a:ext cx="11368585" cy="1450757"/>
          </a:xfrm>
        </p:spPr>
        <p:txBody>
          <a:bodyPr>
            <a:noAutofit/>
          </a:bodyPr>
          <a:lstStyle/>
          <a:p>
            <a:r>
              <a:rPr lang="pl-PL" sz="3600" b="1" dirty="0" smtClean="0">
                <a:solidFill>
                  <a:srgbClr val="C00000"/>
                </a:solidFill>
              </a:rPr>
              <a:t>ZWRÓĆ UWAGĘ!</a:t>
            </a:r>
            <a:r>
              <a:rPr lang="pl-PL" sz="3600" dirty="0" smtClean="0"/>
              <a:t/>
            </a:r>
            <a:br>
              <a:rPr lang="pl-PL" sz="3600" dirty="0" smtClean="0"/>
            </a:br>
            <a:r>
              <a:rPr lang="pl-PL" sz="2800" b="1" dirty="0" smtClean="0"/>
              <a:t>Likwidacja instytucji zwrotu sprawy do uzupełnienia postępowania przygotowawczego (art. 345) oraz zlecenia oskarżycielowi publicznemu czynności dowodowych na rozprawie (art. 397)</a:t>
            </a:r>
            <a:endParaRPr lang="pl-PL" sz="2800" b="1" dirty="0"/>
          </a:p>
        </p:txBody>
      </p:sp>
      <p:sp>
        <p:nvSpPr>
          <p:cNvPr id="3" name="Symbol zastępczy zawartości 2"/>
          <p:cNvSpPr>
            <a:spLocks noGrp="1"/>
          </p:cNvSpPr>
          <p:nvPr>
            <p:ph idx="1"/>
          </p:nvPr>
        </p:nvSpPr>
        <p:spPr>
          <a:xfrm>
            <a:off x="150125" y="1737360"/>
            <a:ext cx="12041875" cy="4023360"/>
          </a:xfrm>
        </p:spPr>
        <p:txBody>
          <a:bodyPr>
            <a:noAutofit/>
          </a:bodyPr>
          <a:lstStyle/>
          <a:p>
            <a:r>
              <a:rPr lang="pl-PL" sz="1600" dirty="0" smtClean="0">
                <a:solidFill>
                  <a:schemeClr val="tx1"/>
                </a:solidFill>
              </a:rPr>
              <a:t>Projekt </a:t>
            </a:r>
            <a:r>
              <a:rPr lang="pl-PL" sz="1600" dirty="0">
                <a:solidFill>
                  <a:schemeClr val="tx1"/>
                </a:solidFill>
              </a:rPr>
              <a:t>zmian k.p.k. z 2012 r., z uwagi na modyfikacje w zakresie zadań postępowania przygotowawczego </a:t>
            </a:r>
            <a:r>
              <a:rPr lang="pl-PL" sz="1600" dirty="0" smtClean="0">
                <a:solidFill>
                  <a:schemeClr val="tx1"/>
                </a:solidFill>
              </a:rPr>
              <a:t>(art</a:t>
            </a:r>
            <a:r>
              <a:rPr lang="pl-PL" sz="1600" dirty="0">
                <a:solidFill>
                  <a:schemeClr val="tx1"/>
                </a:solidFill>
              </a:rPr>
              <a:t>. 297) i poszerzanie kontradyktoryjności postępowania sądowego, czemu towarzyszy zmniejszanie oficjalności sądu w sferze dowodowej, zakładał zmianę w zakresie zwrotu sprawy przez sąd prokuratorowi z uwagi na braki dostrzeżone przed rozprawą. Przyjmowano bowiem ograniczenie zwrotu sprawy prokuratorowi sprzed rozprawy jedynie dla potrzeby "usunięcia istotnych braków dochodzenia lub śledztwa", a nie jak obecnie do "uzupełnienia" postępowania przygotowawczego, a przy tym mogłoby to nastąpić "zwłaszcza wówczas, gdy akta sprawy wskazują na to, że nie dokonano czynności, które są obowiązkowe" (np. nie doszło do zmiany zarzutów, choć w akcie oskarżenia zamiast zarzuconego uprzednio jednego czynu figuruje ich więcej albo jest to czyn inaczej opisany i zakwalifikowany niż w postanowieniu o przedstawieniu zarzutów, choć dotyczący tego samego zdarzenia, lub nie umożliwiono stronom końcowego zapoznania się z materiałami postępowania, mimo ich wniosków w tej kwestii), "a dokonanie ich przez sąd nie jest możliwe lub spowodowałoby znaczne trudności", z wyraźnym zastrzeżeniem, że przyczyną przekazania nie mogłaby być "potrzeba poszukiwania dowodów</a:t>
            </a:r>
            <a:r>
              <a:rPr lang="pl-PL" sz="1600" dirty="0" smtClean="0">
                <a:solidFill>
                  <a:schemeClr val="tx1"/>
                </a:solidFill>
              </a:rPr>
              <a:t>"</a:t>
            </a:r>
            <a:endParaRPr lang="pl-PL" sz="1600" dirty="0">
              <a:solidFill>
                <a:schemeClr val="tx1"/>
              </a:solidFill>
            </a:endParaRPr>
          </a:p>
          <a:p>
            <a:r>
              <a:rPr lang="pl-PL" sz="1600" dirty="0">
                <a:solidFill>
                  <a:schemeClr val="tx1"/>
                </a:solidFill>
              </a:rPr>
              <a:t>Jednakże w maju 2013 r., podczas prac sejmowych nad tym projektem uwzględniono głosy przedstawicieli środowiska prokuratorskiego, w których wskazywano na zbędność instytucji zwrotu sprawy, </a:t>
            </a:r>
            <a:r>
              <a:rPr lang="pl-PL" sz="1600" b="1" dirty="0">
                <a:solidFill>
                  <a:schemeClr val="tx1"/>
                </a:solidFill>
              </a:rPr>
              <a:t>i w miejsce zmian w omawianym przepisie zdecydowano się skreślić art. 345, jak i powiązany z nim art. 346</a:t>
            </a:r>
            <a:r>
              <a:rPr lang="pl-PL" sz="1600" dirty="0">
                <a:solidFill>
                  <a:schemeClr val="tx1"/>
                </a:solidFill>
              </a:rPr>
              <a:t>. Takie stanowisko przyjęto też ostatecznie w nowelizacji z 27 września 2013 r</a:t>
            </a:r>
            <a:r>
              <a:rPr lang="pl-PL" sz="1600" dirty="0" smtClean="0">
                <a:solidFill>
                  <a:schemeClr val="tx1"/>
                </a:solidFill>
              </a:rPr>
              <a:t>.</a:t>
            </a:r>
          </a:p>
          <a:p>
            <a:r>
              <a:rPr lang="pl-PL" sz="1600" dirty="0">
                <a:solidFill>
                  <a:schemeClr val="tx1"/>
                </a:solidFill>
              </a:rPr>
              <a:t>Nowelizacja z dnia 27 września 2013 r</a:t>
            </a:r>
            <a:r>
              <a:rPr lang="pl-PL" sz="1600" b="1" dirty="0">
                <a:solidFill>
                  <a:schemeClr val="tx1"/>
                </a:solidFill>
              </a:rPr>
              <a:t>. znosi </a:t>
            </a:r>
            <a:r>
              <a:rPr lang="pl-PL" sz="1600" b="1" dirty="0" smtClean="0">
                <a:solidFill>
                  <a:schemeClr val="tx1"/>
                </a:solidFill>
              </a:rPr>
              <a:t>także instytucję zlecenia oskarżycielowi publicznemu czynności dowodowych na rozprawie, </a:t>
            </a:r>
            <a:r>
              <a:rPr lang="pl-PL" sz="1600" b="1" dirty="0">
                <a:solidFill>
                  <a:schemeClr val="tx1"/>
                </a:solidFill>
              </a:rPr>
              <a:t>uchyla bowiem art. 397</a:t>
            </a:r>
            <a:r>
              <a:rPr lang="pl-PL" sz="1600" dirty="0">
                <a:solidFill>
                  <a:schemeClr val="tx1"/>
                </a:solidFill>
              </a:rPr>
              <a:t>, co wiąże się z ograniczeniem oficjalności w sferze sądowego postępowania dowodowego i zwiększeniem kontradyktoryjności sądowego stadium procesu. Wymuszać to też będzie na organach ścigania karnego i organach nadzorujących procesowo organy nieprokuratorskie tego ścigania baczenie, aby nie zostały pominięte dowody, które mogą być istotne dla sprawy, sprawdzanie depozycji osobowych źródeł dowodowych, nakazywanie uzupełnienia dochodzenia lub powierzonych czynności śledztwa, tak aby nie natknąć się w postępowaniu przed sądem na braki w zakresie możliwości należytego wykazania okoliczności wspierających oskarżenie.</a:t>
            </a:r>
          </a:p>
        </p:txBody>
      </p:sp>
    </p:spTree>
    <p:extLst>
      <p:ext uri="{BB962C8B-B14F-4D97-AF65-F5344CB8AC3E}">
        <p14:creationId xmlns:p14="http://schemas.microsoft.com/office/powerpoint/2010/main" val="4155778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4023" y="286603"/>
            <a:ext cx="11368585" cy="1450757"/>
          </a:xfrm>
        </p:spPr>
        <p:txBody>
          <a:bodyPr>
            <a:noAutofit/>
          </a:bodyPr>
          <a:lstStyle/>
          <a:p>
            <a:r>
              <a:rPr lang="pl-PL" sz="3600" dirty="0" smtClean="0"/>
              <a:t>Gdy akt oskarżenia odpowiada warunkom formalnym – art. 338 k.p.k.</a:t>
            </a:r>
            <a:endParaRPr lang="pl-PL" sz="3600" dirty="0"/>
          </a:p>
        </p:txBody>
      </p:sp>
      <p:sp>
        <p:nvSpPr>
          <p:cNvPr id="3" name="Symbol zastępczy zawartości 2"/>
          <p:cNvSpPr>
            <a:spLocks noGrp="1"/>
          </p:cNvSpPr>
          <p:nvPr>
            <p:ph idx="1"/>
          </p:nvPr>
        </p:nvSpPr>
        <p:spPr>
          <a:xfrm>
            <a:off x="464024" y="1845734"/>
            <a:ext cx="10691656" cy="4023360"/>
          </a:xfrm>
        </p:spPr>
        <p:txBody>
          <a:bodyPr>
            <a:normAutofit/>
          </a:bodyPr>
          <a:lstStyle/>
          <a:p>
            <a:pPr>
              <a:buFont typeface="Wingdings" panose="05000000000000000000" pitchFamily="2" charset="2"/>
              <a:buChar char="Ø"/>
            </a:pPr>
            <a:r>
              <a:rPr lang="pl-PL" dirty="0" smtClean="0">
                <a:solidFill>
                  <a:schemeClr val="tx1"/>
                </a:solidFill>
              </a:rPr>
              <a:t>Prezes sądu lub referendarz sądowy </a:t>
            </a:r>
            <a:r>
              <a:rPr lang="pl-PL" b="1" dirty="0" smtClean="0">
                <a:solidFill>
                  <a:srgbClr val="00B050"/>
                </a:solidFill>
              </a:rPr>
              <a:t>zarządza doręczenie </a:t>
            </a:r>
            <a:r>
              <a:rPr lang="pl-PL" b="1" dirty="0">
                <a:solidFill>
                  <a:srgbClr val="00B050"/>
                </a:solidFill>
              </a:rPr>
              <a:t>odpisu </a:t>
            </a:r>
            <a:r>
              <a:rPr lang="pl-PL" b="1" dirty="0" smtClean="0">
                <a:solidFill>
                  <a:srgbClr val="00B050"/>
                </a:solidFill>
              </a:rPr>
              <a:t>aktu oskarżenia oskarżonemu </a:t>
            </a:r>
            <a:r>
              <a:rPr lang="pl-PL" b="1" dirty="0">
                <a:solidFill>
                  <a:srgbClr val="00B050"/>
                </a:solidFill>
              </a:rPr>
              <a:t>(i jego obrońcy </a:t>
            </a:r>
            <a:r>
              <a:rPr lang="pl-PL" b="1" dirty="0" smtClean="0">
                <a:solidFill>
                  <a:srgbClr val="00B050"/>
                </a:solidFill>
              </a:rPr>
              <a:t>) </a:t>
            </a:r>
            <a:r>
              <a:rPr lang="pl-PL" dirty="0">
                <a:solidFill>
                  <a:schemeClr val="tx1"/>
                </a:solidFill>
              </a:rPr>
              <a:t>z </a:t>
            </a:r>
            <a:r>
              <a:rPr lang="pl-PL" b="1" dirty="0">
                <a:solidFill>
                  <a:schemeClr val="tx1"/>
                </a:solidFill>
              </a:rPr>
              <a:t>wezwaniem do składania wniosków </a:t>
            </a:r>
            <a:r>
              <a:rPr lang="pl-PL" b="1" dirty="0" smtClean="0">
                <a:solidFill>
                  <a:schemeClr val="tx1"/>
                </a:solidFill>
              </a:rPr>
              <a:t>dowodowych w terminie 7 dni od jego doręczenia</a:t>
            </a:r>
            <a:r>
              <a:rPr lang="pl-PL" dirty="0" smtClean="0">
                <a:solidFill>
                  <a:schemeClr val="tx1"/>
                </a:solidFill>
              </a:rPr>
              <a:t>; </a:t>
            </a:r>
          </a:p>
          <a:p>
            <a:pPr>
              <a:buFont typeface="Wingdings" panose="05000000000000000000" pitchFamily="2" charset="2"/>
              <a:buChar char="Ø"/>
            </a:pPr>
            <a:r>
              <a:rPr lang="pl-PL" dirty="0" smtClean="0">
                <a:solidFill>
                  <a:schemeClr val="tx1"/>
                </a:solidFill>
              </a:rPr>
              <a:t>doręczenie </a:t>
            </a:r>
            <a:r>
              <a:rPr lang="pl-PL" dirty="0">
                <a:solidFill>
                  <a:schemeClr val="tx1"/>
                </a:solidFill>
              </a:rPr>
              <a:t>nie dotyczy załączników wskazanych w art. 333 § </a:t>
            </a:r>
            <a:r>
              <a:rPr lang="pl-PL" dirty="0" smtClean="0">
                <a:solidFill>
                  <a:schemeClr val="tx1"/>
                </a:solidFill>
              </a:rPr>
              <a:t>3</a:t>
            </a:r>
          </a:p>
          <a:p>
            <a:pPr>
              <a:buFont typeface="Wingdings" panose="05000000000000000000" pitchFamily="2" charset="2"/>
              <a:buChar char="Ø"/>
            </a:pPr>
            <a:r>
              <a:rPr lang="pl-PL" b="1" dirty="0">
                <a:solidFill>
                  <a:schemeClr val="tx1"/>
                </a:solidFill>
              </a:rPr>
              <a:t>o</a:t>
            </a:r>
            <a:r>
              <a:rPr lang="pl-PL" b="1" dirty="0" smtClean="0">
                <a:solidFill>
                  <a:schemeClr val="tx1"/>
                </a:solidFill>
              </a:rPr>
              <a:t>skarżony ma prawo do wniesienia w terminie 7 dni od doręczenia mu aktu oskarżenia </a:t>
            </a:r>
            <a:r>
              <a:rPr lang="pl-PL" sz="2100" b="1" dirty="0" smtClean="0">
                <a:solidFill>
                  <a:srgbClr val="00B050"/>
                </a:solidFill>
              </a:rPr>
              <a:t>pisemnej odpowiedzi na akt oskarżenia</a:t>
            </a:r>
            <a:endParaRPr lang="pl-PL" dirty="0">
              <a:solidFill>
                <a:schemeClr val="tx1"/>
              </a:solidFill>
            </a:endParaRPr>
          </a:p>
          <a:p>
            <a:pPr>
              <a:buFont typeface="Wingdings" panose="05000000000000000000" pitchFamily="2" charset="2"/>
              <a:buChar char="Ø"/>
            </a:pPr>
            <a:r>
              <a:rPr lang="pl-PL" u="sng" dirty="0" smtClean="0">
                <a:solidFill>
                  <a:schemeClr val="tx1"/>
                </a:solidFill>
              </a:rPr>
              <a:t>zarówno </a:t>
            </a:r>
            <a:r>
              <a:rPr lang="pl-PL" u="sng" dirty="0">
                <a:solidFill>
                  <a:schemeClr val="tx1"/>
                </a:solidFill>
              </a:rPr>
              <a:t>termin składania tych wniosków wskazany w § 1, jak i termin złożenia pisemnej odpowiedzi na akt oskarżenia wskazany w § 2 mają jedynie </a:t>
            </a:r>
            <a:r>
              <a:rPr lang="pl-PL" b="1" u="sng" dirty="0">
                <a:solidFill>
                  <a:schemeClr val="tx1"/>
                </a:solidFill>
              </a:rPr>
              <a:t>charakter instrukcyjny</a:t>
            </a:r>
            <a:r>
              <a:rPr lang="pl-PL" dirty="0">
                <a:solidFill>
                  <a:schemeClr val="tx1"/>
                </a:solidFill>
              </a:rPr>
              <a:t>. Wnioski dowodowe mogą zatem być przedkładane przez oskarżonego także w dalszych fazach postępowania sądowego, a odpowiedź na akt oskarżenia może być złożona np. już po zawiadomieniu o terminie rozprawy lub nawet dopiero na </a:t>
            </a:r>
            <a:r>
              <a:rPr lang="pl-PL" dirty="0" smtClean="0">
                <a:solidFill>
                  <a:schemeClr val="tx1"/>
                </a:solidFill>
              </a:rPr>
              <a:t>rozprawie</a:t>
            </a:r>
          </a:p>
          <a:p>
            <a:endParaRPr lang="pl-PL" dirty="0">
              <a:solidFill>
                <a:schemeClr val="tx1"/>
              </a:solidFill>
            </a:endParaRPr>
          </a:p>
        </p:txBody>
      </p:sp>
    </p:spTree>
    <p:extLst>
      <p:ext uri="{BB962C8B-B14F-4D97-AF65-F5344CB8AC3E}">
        <p14:creationId xmlns:p14="http://schemas.microsoft.com/office/powerpoint/2010/main" val="2319591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3079" y="150127"/>
            <a:ext cx="11368585" cy="668740"/>
          </a:xfrm>
        </p:spPr>
        <p:txBody>
          <a:bodyPr>
            <a:noAutofit/>
          </a:bodyPr>
          <a:lstStyle/>
          <a:p>
            <a:r>
              <a:rPr lang="pl-PL" sz="3600" dirty="0" smtClean="0"/>
              <a:t>Odpowiedź na akt oskarżenia</a:t>
            </a:r>
            <a:endParaRPr lang="pl-PL" sz="3600" dirty="0"/>
          </a:p>
        </p:txBody>
      </p:sp>
      <p:sp>
        <p:nvSpPr>
          <p:cNvPr id="3" name="Symbol zastępczy zawartości 2"/>
          <p:cNvSpPr>
            <a:spLocks noGrp="1"/>
          </p:cNvSpPr>
          <p:nvPr>
            <p:ph idx="1"/>
          </p:nvPr>
        </p:nvSpPr>
        <p:spPr>
          <a:xfrm>
            <a:off x="136475" y="818867"/>
            <a:ext cx="11941791" cy="5636525"/>
          </a:xfrm>
        </p:spPr>
        <p:txBody>
          <a:bodyPr>
            <a:normAutofit fontScale="62500" lnSpcReduction="20000"/>
          </a:bodyPr>
          <a:lstStyle/>
          <a:p>
            <a:pPr>
              <a:buFont typeface="Wingdings" panose="05000000000000000000" pitchFamily="2" charset="2"/>
              <a:buChar char="Ø"/>
            </a:pPr>
            <a:r>
              <a:rPr lang="pl-PL" sz="2600" b="1" dirty="0" smtClean="0">
                <a:solidFill>
                  <a:schemeClr val="tx1"/>
                </a:solidFill>
              </a:rPr>
              <a:t>Oskarżony ma prawo do wniesienia w terminie 7 dni od doręczenia mu aktu oskarżenia </a:t>
            </a:r>
            <a:r>
              <a:rPr lang="pl-PL" sz="2600" b="1" dirty="0" smtClean="0">
                <a:solidFill>
                  <a:srgbClr val="00B050"/>
                </a:solidFill>
              </a:rPr>
              <a:t>pisemnej odpowiedzi na akt oskarżenia</a:t>
            </a:r>
            <a:r>
              <a:rPr lang="pl-PL" sz="2600" dirty="0" smtClean="0">
                <a:solidFill>
                  <a:schemeClr val="tx1"/>
                </a:solidFill>
              </a:rPr>
              <a:t>. Jest to </a:t>
            </a:r>
            <a:r>
              <a:rPr lang="pl-PL" sz="2600" dirty="0">
                <a:solidFill>
                  <a:schemeClr val="tx1"/>
                </a:solidFill>
              </a:rPr>
              <a:t>jedynie prawem oskarżonego, którego nie musi on wykorzystywać, nie można więc żądać od niego takiej </a:t>
            </a:r>
            <a:r>
              <a:rPr lang="pl-PL" sz="2600" dirty="0" smtClean="0">
                <a:solidFill>
                  <a:schemeClr val="tx1"/>
                </a:solidFill>
              </a:rPr>
              <a:t>odpowiedzi</a:t>
            </a:r>
            <a:r>
              <a:rPr lang="pl-PL" sz="2600" dirty="0">
                <a:solidFill>
                  <a:schemeClr val="tx1"/>
                </a:solidFill>
              </a:rPr>
              <a:t>. W praktyce zresztą instytucja ta w istocie nie funkcjonuje. Pisemna odpowiedź na akt oskarżenia nie zastępuje wyjaśnień oskarżonego, nie może być zatem traktowana jako dowód w sprawie. Jest to stanowisko oskarżonego jako strony postępowania, a nie oświadczenie dowodowe oskarżonego jako źródła dowodowego. </a:t>
            </a:r>
            <a:endParaRPr lang="pl-PL" sz="2600" dirty="0" smtClean="0">
              <a:solidFill>
                <a:schemeClr val="tx1"/>
              </a:solidFill>
            </a:endParaRPr>
          </a:p>
          <a:p>
            <a:pPr>
              <a:buFont typeface="Wingdings" panose="05000000000000000000" pitchFamily="2" charset="2"/>
              <a:buChar char="Ø"/>
            </a:pPr>
            <a:r>
              <a:rPr lang="pl-PL" sz="2600" dirty="0">
                <a:solidFill>
                  <a:schemeClr val="tx1"/>
                </a:solidFill>
              </a:rPr>
              <a:t>O</a:t>
            </a:r>
            <a:r>
              <a:rPr lang="pl-PL" sz="2600" dirty="0" smtClean="0">
                <a:solidFill>
                  <a:schemeClr val="tx1"/>
                </a:solidFill>
              </a:rPr>
              <a:t>dpowiedź </a:t>
            </a:r>
            <a:r>
              <a:rPr lang="pl-PL" sz="2600" dirty="0">
                <a:solidFill>
                  <a:schemeClr val="tx1"/>
                </a:solidFill>
              </a:rPr>
              <a:t>ta nie musi spełniać szczególnych wymogów formalnych, poza formą pisemną (odmiennie R. A. Stefański, którego zdaniem, skoro jest wnoszona na piśmie, to powinna spełniać wymagania określone w art. 119 § 1 </a:t>
            </a:r>
            <a:r>
              <a:rPr lang="pl-PL" sz="2600" dirty="0" smtClean="0">
                <a:solidFill>
                  <a:schemeClr val="tx1"/>
                </a:solidFill>
              </a:rPr>
              <a:t>k.p.k.</a:t>
            </a:r>
            <a:r>
              <a:rPr lang="pl-PL" sz="2600" dirty="0" smtClean="0">
                <a:solidFill>
                  <a:schemeClr val="tx1"/>
                </a:solidFill>
              </a:rPr>
              <a:t> </a:t>
            </a:r>
            <a:r>
              <a:rPr lang="pl-PL" sz="2600" dirty="0">
                <a:solidFill>
                  <a:schemeClr val="tx1"/>
                </a:solidFill>
              </a:rPr>
              <a:t>dla pism procesowych, a w konsekwencji jej braki formalne powinny być usuwane w trybie art. 120 § </a:t>
            </a:r>
            <a:r>
              <a:rPr lang="pl-PL" sz="2600" dirty="0" smtClean="0">
                <a:solidFill>
                  <a:schemeClr val="tx1"/>
                </a:solidFill>
              </a:rPr>
              <a:t>1 k.p.k.). </a:t>
            </a:r>
            <a:r>
              <a:rPr lang="pl-PL" sz="2600" dirty="0">
                <a:solidFill>
                  <a:schemeClr val="tx1"/>
                </a:solidFill>
              </a:rPr>
              <a:t>Decydując się na skorzystanie z tego prawa, oskarżony może:</a:t>
            </a:r>
          </a:p>
          <a:p>
            <a:pPr marL="457200" indent="-457200">
              <a:buFont typeface="+mj-lt"/>
              <a:buAutoNum type="alphaLcParenR"/>
            </a:pPr>
            <a:r>
              <a:rPr lang="pl-PL" sz="2600" dirty="0" smtClean="0">
                <a:solidFill>
                  <a:schemeClr val="tx1"/>
                </a:solidFill>
              </a:rPr>
              <a:t>przedstawić </a:t>
            </a:r>
            <a:r>
              <a:rPr lang="pl-PL" sz="2600" dirty="0">
                <a:solidFill>
                  <a:schemeClr val="tx1"/>
                </a:solidFill>
              </a:rPr>
              <a:t>swoją linię obrony (także odnosząc się do sposobu zaprezentowania tej linii w uzasadnieniu aktu oskarżenia - art. 332 § </a:t>
            </a:r>
            <a:r>
              <a:rPr lang="pl-PL" sz="2600" dirty="0" smtClean="0">
                <a:solidFill>
                  <a:schemeClr val="tx1"/>
                </a:solidFill>
              </a:rPr>
              <a:t>2 in </a:t>
            </a:r>
            <a:r>
              <a:rPr lang="pl-PL" sz="2600" dirty="0">
                <a:solidFill>
                  <a:schemeClr val="tx1"/>
                </a:solidFill>
              </a:rPr>
              <a:t>fine), </a:t>
            </a:r>
          </a:p>
          <a:p>
            <a:pPr marL="457200" indent="-457200">
              <a:buFont typeface="+mj-lt"/>
              <a:buAutoNum type="alphaLcParenR"/>
            </a:pPr>
            <a:r>
              <a:rPr lang="pl-PL" sz="2600" dirty="0" smtClean="0">
                <a:solidFill>
                  <a:schemeClr val="tx1"/>
                </a:solidFill>
              </a:rPr>
              <a:t> </a:t>
            </a:r>
            <a:r>
              <a:rPr lang="pl-PL" sz="2600" dirty="0">
                <a:solidFill>
                  <a:schemeClr val="tx1"/>
                </a:solidFill>
              </a:rPr>
              <a:t>odnieść się do argumentacji zaprezentowanej przez oskarżyciela, odnieść się do zarzutów,</a:t>
            </a:r>
          </a:p>
          <a:p>
            <a:pPr marL="457200" indent="-457200">
              <a:buFont typeface="+mj-lt"/>
              <a:buAutoNum type="alphaLcParenR"/>
            </a:pPr>
            <a:r>
              <a:rPr lang="pl-PL" sz="2600" dirty="0" smtClean="0">
                <a:solidFill>
                  <a:schemeClr val="tx1"/>
                </a:solidFill>
              </a:rPr>
              <a:t>wskazać </a:t>
            </a:r>
            <a:r>
              <a:rPr lang="pl-PL" sz="2600" dirty="0">
                <a:solidFill>
                  <a:schemeClr val="tx1"/>
                </a:solidFill>
              </a:rPr>
              <a:t>na celowość rozstrzygnięcia pewnych kwestii na posiedzeniu przed rozprawą (np. argumentując, że zachodzi oczywisty brak podstaw oskarżenia - art. 339 § 3 pkt 2),</a:t>
            </a:r>
          </a:p>
          <a:p>
            <a:pPr marL="457200" indent="-457200">
              <a:buFont typeface="+mj-lt"/>
              <a:buAutoNum type="alphaLcParenR"/>
            </a:pPr>
            <a:r>
              <a:rPr lang="pl-PL" sz="2600" dirty="0" smtClean="0">
                <a:solidFill>
                  <a:schemeClr val="tx1"/>
                </a:solidFill>
              </a:rPr>
              <a:t>wnosić </a:t>
            </a:r>
            <a:r>
              <a:rPr lang="pl-PL" sz="2600" dirty="0">
                <a:solidFill>
                  <a:schemeClr val="tx1"/>
                </a:solidFill>
              </a:rPr>
              <a:t>o przekazanie sprawy na posiedzenie i wydanie orzeczenia kończącego postępowanie (w formie postanowienia umarzającego, wyroku warunkowo umarzającego, wyroku nakazowego)</a:t>
            </a:r>
          </a:p>
          <a:p>
            <a:pPr marL="457200" indent="-457200">
              <a:buFont typeface="+mj-lt"/>
              <a:buAutoNum type="alphaLcParenR"/>
            </a:pPr>
            <a:r>
              <a:rPr lang="pl-PL" sz="2600" dirty="0" smtClean="0">
                <a:solidFill>
                  <a:schemeClr val="tx1"/>
                </a:solidFill>
              </a:rPr>
              <a:t>kwestionować </a:t>
            </a:r>
            <a:r>
              <a:rPr lang="pl-PL" sz="2600" dirty="0">
                <a:solidFill>
                  <a:schemeClr val="tx1"/>
                </a:solidFill>
              </a:rPr>
              <a:t>tryb postępowania, właściwość sądu</a:t>
            </a:r>
          </a:p>
          <a:p>
            <a:pPr marL="457200" indent="-457200">
              <a:buFont typeface="+mj-lt"/>
              <a:buAutoNum type="alphaLcParenR"/>
            </a:pPr>
            <a:r>
              <a:rPr lang="pl-PL" sz="2600" dirty="0" smtClean="0">
                <a:solidFill>
                  <a:schemeClr val="tx1"/>
                </a:solidFill>
              </a:rPr>
              <a:t>zawrzeć wniosek </a:t>
            </a:r>
            <a:r>
              <a:rPr lang="pl-PL" sz="2600" dirty="0">
                <a:solidFill>
                  <a:schemeClr val="tx1"/>
                </a:solidFill>
              </a:rPr>
              <a:t>o zmianę lub uchylenie środka zapobiegawczego (zwłaszcza tymczasowego aresztowania). </a:t>
            </a:r>
          </a:p>
          <a:p>
            <a:pPr>
              <a:buFont typeface="Wingdings" panose="05000000000000000000" pitchFamily="2" charset="2"/>
              <a:buChar char="Ø"/>
            </a:pPr>
            <a:r>
              <a:rPr lang="pl-PL" sz="2600" b="1" dirty="0" smtClean="0">
                <a:solidFill>
                  <a:schemeClr val="tx1"/>
                </a:solidFill>
              </a:rPr>
              <a:t>Odpowiedź </a:t>
            </a:r>
            <a:r>
              <a:rPr lang="pl-PL" sz="2600" b="1" dirty="0">
                <a:solidFill>
                  <a:schemeClr val="tx1"/>
                </a:solidFill>
              </a:rPr>
              <a:t>na akt oskarżenia powinna być wniesiona w terminie </a:t>
            </a:r>
            <a:r>
              <a:rPr lang="pl-PL" sz="2600" b="1" dirty="0">
                <a:solidFill>
                  <a:srgbClr val="00B050"/>
                </a:solidFill>
              </a:rPr>
              <a:t>siedmiu dni</a:t>
            </a:r>
            <a:r>
              <a:rPr lang="pl-PL" sz="2600" dirty="0">
                <a:solidFill>
                  <a:schemeClr val="tx1"/>
                </a:solidFill>
              </a:rPr>
              <a:t>. </a:t>
            </a:r>
            <a:r>
              <a:rPr lang="pl-PL" sz="2600" b="1" dirty="0">
                <a:solidFill>
                  <a:schemeClr val="tx1"/>
                </a:solidFill>
              </a:rPr>
              <a:t>Nie ma on charakteru prekluzyjnego</a:t>
            </a:r>
            <a:r>
              <a:rPr lang="pl-PL" sz="2600" dirty="0">
                <a:solidFill>
                  <a:schemeClr val="tx1"/>
                </a:solidFill>
              </a:rPr>
              <a:t>, albowiem jego przekroczenie nie zamyka oskarżonemu uprawnienia do złożenia pisma procesowego, w którym prezentowałby swój punkt widzenia na sprawę. Upływ tego terminu wywołuje jednak określone konsekwencje procesowe, otwiera bowiem drogę do podjęcia dalszych decyzji w ramach wstępnej kontroli oskarżenia lub przygotowania do rozprawy głównej. Wynika z tego, że po doręczeniu aktu oskarżenia oskarżonemu prezes sądu powinien powstrzymać się z podjęciem dalszych decyzji do czasu upływu terminu, o którym mowa w § 2. Z komentowanego przepisu wynika, że odpowiedź na akt oskarżenia powinna zostać wniesiona najpóźniej do momentu rozpoczęcia przewodu sądowego. </a:t>
            </a:r>
          </a:p>
          <a:p>
            <a:pPr>
              <a:buFont typeface="Wingdings" panose="05000000000000000000" pitchFamily="2" charset="2"/>
              <a:buChar char="Ø"/>
            </a:pPr>
            <a:endParaRPr lang="pl-PL" dirty="0">
              <a:solidFill>
                <a:schemeClr val="tx1"/>
              </a:solidFill>
            </a:endParaRPr>
          </a:p>
        </p:txBody>
      </p:sp>
    </p:spTree>
    <p:extLst>
      <p:ext uri="{BB962C8B-B14F-4D97-AF65-F5344CB8AC3E}">
        <p14:creationId xmlns:p14="http://schemas.microsoft.com/office/powerpoint/2010/main" val="1168588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4023" y="286603"/>
            <a:ext cx="11368585" cy="1450757"/>
          </a:xfrm>
        </p:spPr>
        <p:txBody>
          <a:bodyPr>
            <a:noAutofit/>
          </a:bodyPr>
          <a:lstStyle/>
          <a:p>
            <a:r>
              <a:rPr lang="pl-PL" sz="3600" dirty="0" smtClean="0"/>
              <a:t>Gdy akt oskarżenia odpowiada warunkom formalnym – art. 338 k.p.k. – nowelizacja w zakresie pouczeń</a:t>
            </a:r>
            <a:endParaRPr lang="pl-PL" sz="3600" dirty="0"/>
          </a:p>
        </p:txBody>
      </p:sp>
      <p:sp>
        <p:nvSpPr>
          <p:cNvPr id="3" name="Symbol zastępczy zawartości 2"/>
          <p:cNvSpPr>
            <a:spLocks noGrp="1"/>
          </p:cNvSpPr>
          <p:nvPr>
            <p:ph idx="1"/>
          </p:nvPr>
        </p:nvSpPr>
        <p:spPr>
          <a:xfrm>
            <a:off x="0" y="1845733"/>
            <a:ext cx="11832608" cy="4636954"/>
          </a:xfrm>
        </p:spPr>
        <p:txBody>
          <a:bodyPr>
            <a:normAutofit fontScale="70000" lnSpcReduction="20000"/>
          </a:bodyPr>
          <a:lstStyle/>
          <a:p>
            <a:r>
              <a:rPr lang="pl-PL" sz="2300" b="1" dirty="0" smtClean="0">
                <a:solidFill>
                  <a:schemeClr val="tx1"/>
                </a:solidFill>
              </a:rPr>
              <a:t>Nowelizacja </a:t>
            </a:r>
            <a:r>
              <a:rPr lang="pl-PL" sz="2300" b="1" dirty="0">
                <a:solidFill>
                  <a:schemeClr val="tx1"/>
                </a:solidFill>
              </a:rPr>
              <a:t>z dnia 27 września 2013 r.</a:t>
            </a:r>
            <a:r>
              <a:rPr lang="pl-PL" dirty="0">
                <a:solidFill>
                  <a:schemeClr val="tx1"/>
                </a:solidFill>
              </a:rPr>
              <a:t> zakłada </a:t>
            </a:r>
            <a:r>
              <a:rPr lang="pl-PL" dirty="0" smtClean="0">
                <a:solidFill>
                  <a:schemeClr val="tx1"/>
                </a:solidFill>
              </a:rPr>
              <a:t>dość </a:t>
            </a:r>
            <a:r>
              <a:rPr lang="pl-PL" dirty="0">
                <a:solidFill>
                  <a:schemeClr val="tx1"/>
                </a:solidFill>
              </a:rPr>
              <a:t>ważkie zmiany w regulacji zawartej w omawianym przepisie. Nie zmienia on rozwiązań wskazanych w art. 338 § 2 i 3. Natomiast w § 1 zakłada przy doręczaniu oskarżonemu odpisu aktu oskarżenia:</a:t>
            </a:r>
          </a:p>
          <a:p>
            <a:r>
              <a:rPr lang="pl-PL" dirty="0">
                <a:solidFill>
                  <a:schemeClr val="tx1"/>
                </a:solidFill>
              </a:rPr>
              <a:t>a) wezwanie go do zgłoszenia wniosków dowodowych, ale nadal w instrukcyjnym terminie 7 dni;</a:t>
            </a:r>
          </a:p>
          <a:p>
            <a:r>
              <a:rPr lang="pl-PL" dirty="0">
                <a:solidFill>
                  <a:schemeClr val="tx1"/>
                </a:solidFill>
              </a:rPr>
              <a:t>b) </a:t>
            </a:r>
            <a:r>
              <a:rPr lang="pl-PL" b="1" dirty="0">
                <a:solidFill>
                  <a:srgbClr val="00B050"/>
                </a:solidFill>
              </a:rPr>
              <a:t>pouczenie, że w tymże terminie może on też wnioskować do sądu, aby ten zobowiązał prokuratora do uzupełnienia materiałów dowodowych przekazanych sądowi o określone dokumenty z akt postępowania przygotowawczego, gdy ma to znaczenie dla interesów oskarżonego </a:t>
            </a:r>
            <a:r>
              <a:rPr lang="pl-PL" dirty="0">
                <a:solidFill>
                  <a:schemeClr val="tx1"/>
                </a:solidFill>
              </a:rPr>
              <a:t>(projekt zmian KKPK zakładał także wskazanie, iż chodzi tu też o znaczenie tych dokumentów "dla realizacji wymogów określonych w art. 2 § 2 i art. 4", czyli zasady prawdy i obiektywizmu, ale projekt rządowy eliminował już z tego zapisu art. 4 (zob. druk Sejmu VII kadencji nr 870), zaś w toku prac sejmowych wyeliminowano także odwołanie się do art. 2 § 2).</a:t>
            </a:r>
          </a:p>
          <a:p>
            <a:r>
              <a:rPr lang="pl-PL" dirty="0">
                <a:solidFill>
                  <a:schemeClr val="tx1"/>
                </a:solidFill>
              </a:rPr>
              <a:t>Dodany zaś § 1a przewiduje z kolei </a:t>
            </a:r>
            <a:r>
              <a:rPr lang="pl-PL" b="1" dirty="0">
                <a:solidFill>
                  <a:srgbClr val="0070C0"/>
                </a:solidFill>
              </a:rPr>
              <a:t>pouczanie oskarżonego przy doręczaniu mu odpisu aktu oskarżenia o niektórych uprawnieniach i obowiązkach</a:t>
            </a:r>
            <a:r>
              <a:rPr lang="pl-PL" b="1" dirty="0">
                <a:solidFill>
                  <a:schemeClr val="tx1"/>
                </a:solidFill>
              </a:rPr>
              <a:t>, </a:t>
            </a:r>
            <a:r>
              <a:rPr lang="pl-PL" dirty="0">
                <a:solidFill>
                  <a:schemeClr val="tx1"/>
                </a:solidFill>
              </a:rPr>
              <a:t>a mianowicie o:</a:t>
            </a:r>
          </a:p>
          <a:p>
            <a:r>
              <a:rPr lang="pl-PL" dirty="0">
                <a:solidFill>
                  <a:schemeClr val="tx1"/>
                </a:solidFill>
              </a:rPr>
              <a:t>a) możliwości żądania powołania mu obrońcy z urzędu bez potrzeby wykazywania swej niezamożności, ale z informacją o tym, że w zależności od wyniku procesu może on być wówczas obciążony kosztami tej pomocy prawnej i że koszty procesu mogą być zabezpieczone na jego mieniu;</a:t>
            </a:r>
          </a:p>
          <a:p>
            <a:r>
              <a:rPr lang="pl-PL" dirty="0">
                <a:solidFill>
                  <a:schemeClr val="tx1"/>
                </a:solidFill>
              </a:rPr>
              <a:t>b) możliwości wystąpienia z wnioskiem o dobrowolne poddanie się karze jeszcze przed doręczeniem zawiadomienia o terminie rozprawy (zob. </a:t>
            </a:r>
            <a:r>
              <a:rPr lang="pl-PL" dirty="0" smtClean="0">
                <a:solidFill>
                  <a:schemeClr val="tx1"/>
                </a:solidFill>
              </a:rPr>
              <a:t>art. 338a);</a:t>
            </a:r>
            <a:endParaRPr lang="pl-PL" dirty="0">
              <a:solidFill>
                <a:schemeClr val="tx1"/>
              </a:solidFill>
            </a:endParaRPr>
          </a:p>
          <a:p>
            <a:r>
              <a:rPr lang="pl-PL" dirty="0">
                <a:solidFill>
                  <a:schemeClr val="tx1"/>
                </a:solidFill>
              </a:rPr>
              <a:t>c) możliwości wzięcia udziału w posiedzeniu sądu w kwestii warunkowego umorzenia procesu;</a:t>
            </a:r>
          </a:p>
          <a:p>
            <a:r>
              <a:rPr lang="pl-PL" dirty="0">
                <a:solidFill>
                  <a:schemeClr val="tx1"/>
                </a:solidFill>
              </a:rPr>
              <a:t>d) konsekwencjach ustalenia na posiedzeniu wstępnym (art. 349) terminarza rozpraw i poszczególnych czynności dowodowych, czyli wiążącym charakterze przyjętych tam terminów rozprawy;</a:t>
            </a:r>
          </a:p>
          <a:p>
            <a:r>
              <a:rPr lang="pl-PL" dirty="0">
                <a:solidFill>
                  <a:schemeClr val="tx1"/>
                </a:solidFill>
              </a:rPr>
              <a:t>e) prawie - a nie obowiązku - udziału w rozprawie, ale też o konsekwencjach niestawiennictwa na rozprawę w wypadkach wskazanych w art. 376 i 377 oraz</a:t>
            </a:r>
          </a:p>
          <a:p>
            <a:r>
              <a:rPr lang="pl-PL" dirty="0">
                <a:solidFill>
                  <a:schemeClr val="tx1"/>
                </a:solidFill>
              </a:rPr>
              <a:t>f) zasadach występowania o pisemne uzasadnienie wyroku.</a:t>
            </a:r>
          </a:p>
        </p:txBody>
      </p:sp>
    </p:spTree>
    <p:extLst>
      <p:ext uri="{BB962C8B-B14F-4D97-AF65-F5344CB8AC3E}">
        <p14:creationId xmlns:p14="http://schemas.microsoft.com/office/powerpoint/2010/main" val="132870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Postępowanie przejściowe</a:t>
            </a:r>
            <a:endParaRPr lang="pl-PL" dirty="0"/>
          </a:p>
        </p:txBody>
      </p:sp>
      <p:sp>
        <p:nvSpPr>
          <p:cNvPr id="3" name="Symbol zastępczy zawartości 2"/>
          <p:cNvSpPr>
            <a:spLocks noGrp="1"/>
          </p:cNvSpPr>
          <p:nvPr>
            <p:ph idx="1"/>
          </p:nvPr>
        </p:nvSpPr>
        <p:spPr/>
        <p:txBody>
          <a:bodyPr/>
          <a:lstStyle/>
          <a:p>
            <a:r>
              <a:rPr lang="pl-PL" dirty="0"/>
              <a:t>W ramach jurysdykcyjnego stadium postepowania karnego wyodrębniamy następujące </a:t>
            </a:r>
            <a:r>
              <a:rPr lang="pl-PL" b="1" dirty="0"/>
              <a:t>ETAPY</a:t>
            </a:r>
            <a:r>
              <a:rPr lang="pl-PL" dirty="0"/>
              <a:t>:</a:t>
            </a:r>
          </a:p>
          <a:p>
            <a:r>
              <a:rPr lang="pl-PL" dirty="0"/>
              <a:t>1.	Etap postępowania przed sądem I instancji (postępowanie główne)</a:t>
            </a:r>
          </a:p>
          <a:p>
            <a:r>
              <a:rPr lang="pl-PL" dirty="0"/>
              <a:t>2.	Etap postępowania przed sądem II instancji </a:t>
            </a:r>
            <a:r>
              <a:rPr lang="pl-PL" dirty="0" smtClean="0"/>
              <a:t>(postępowanie </a:t>
            </a:r>
            <a:r>
              <a:rPr lang="pl-PL" dirty="0" err="1" smtClean="0"/>
              <a:t>kontrolno</a:t>
            </a:r>
            <a:r>
              <a:rPr lang="pl-PL" dirty="0" smtClean="0"/>
              <a:t> </a:t>
            </a:r>
            <a:r>
              <a:rPr lang="pl-PL" dirty="0"/>
              <a:t>– odwoławcze)</a:t>
            </a:r>
          </a:p>
          <a:p>
            <a:r>
              <a:rPr lang="pl-PL" dirty="0"/>
              <a:t>3.	Etap postępowania po uprawomocnieniu się </a:t>
            </a:r>
            <a:r>
              <a:rPr lang="pl-PL" dirty="0" smtClean="0"/>
              <a:t>orzeczenia</a:t>
            </a:r>
          </a:p>
          <a:p>
            <a:endParaRPr lang="pl-PL" sz="1800" dirty="0"/>
          </a:p>
          <a:p>
            <a:r>
              <a:rPr lang="pl-PL" dirty="0"/>
              <a:t>Pierwszy z tych etapów (postępowanie główne) obejmuje 3 zasadnicze </a:t>
            </a:r>
            <a:r>
              <a:rPr lang="pl-PL" b="1" dirty="0"/>
              <a:t>FAZY</a:t>
            </a:r>
            <a:r>
              <a:rPr lang="pl-PL" dirty="0"/>
              <a:t>:</a:t>
            </a:r>
          </a:p>
          <a:p>
            <a:r>
              <a:rPr lang="pl-PL" dirty="0"/>
              <a:t>1.	</a:t>
            </a:r>
            <a:r>
              <a:rPr lang="pl-PL" b="1" dirty="0">
                <a:solidFill>
                  <a:srgbClr val="00B050"/>
                </a:solidFill>
              </a:rPr>
              <a:t>Postępowanie przejściowe</a:t>
            </a:r>
          </a:p>
          <a:p>
            <a:r>
              <a:rPr lang="pl-PL" dirty="0"/>
              <a:t>2.	Rozprawę główną</a:t>
            </a:r>
          </a:p>
          <a:p>
            <a:r>
              <a:rPr lang="pl-PL" dirty="0"/>
              <a:t>3.	Czynności końcowe postępowania głównego</a:t>
            </a:r>
          </a:p>
          <a:p>
            <a:endParaRPr lang="pl-PL" dirty="0"/>
          </a:p>
        </p:txBody>
      </p:sp>
    </p:spTree>
    <p:extLst>
      <p:ext uri="{BB962C8B-B14F-4D97-AF65-F5344CB8AC3E}">
        <p14:creationId xmlns:p14="http://schemas.microsoft.com/office/powerpoint/2010/main" val="1065474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4023" y="286603"/>
            <a:ext cx="11368585" cy="1450757"/>
          </a:xfrm>
        </p:spPr>
        <p:txBody>
          <a:bodyPr>
            <a:noAutofit/>
          </a:bodyPr>
          <a:lstStyle/>
          <a:p>
            <a:r>
              <a:rPr lang="pl-PL" sz="3600" dirty="0" smtClean="0"/>
              <a:t>Gdy akt oskarżenia odpowiada warunkom formalnym – art. 338a k.p.k. - nowelizacja</a:t>
            </a:r>
            <a:endParaRPr lang="pl-PL" sz="3600" dirty="0"/>
          </a:p>
        </p:txBody>
      </p:sp>
      <p:sp>
        <p:nvSpPr>
          <p:cNvPr id="3" name="Symbol zastępczy zawartości 2"/>
          <p:cNvSpPr>
            <a:spLocks noGrp="1"/>
          </p:cNvSpPr>
          <p:nvPr>
            <p:ph idx="1"/>
          </p:nvPr>
        </p:nvSpPr>
        <p:spPr>
          <a:xfrm>
            <a:off x="0" y="1845733"/>
            <a:ext cx="11832608" cy="4636954"/>
          </a:xfrm>
        </p:spPr>
        <p:txBody>
          <a:bodyPr>
            <a:normAutofit fontScale="85000" lnSpcReduction="10000"/>
          </a:bodyPr>
          <a:lstStyle/>
          <a:p>
            <a:pPr>
              <a:buFont typeface="Wingdings" panose="05000000000000000000" pitchFamily="2" charset="2"/>
              <a:buChar char="Ø"/>
            </a:pPr>
            <a:r>
              <a:rPr lang="pl-PL" dirty="0">
                <a:solidFill>
                  <a:schemeClr val="tx1"/>
                </a:solidFill>
              </a:rPr>
              <a:t>Po art. 338 omawiana nowelizacja wprowadza </a:t>
            </a:r>
            <a:r>
              <a:rPr lang="pl-PL" b="1" dirty="0">
                <a:solidFill>
                  <a:srgbClr val="00B050"/>
                </a:solidFill>
              </a:rPr>
              <a:t>nowy art. 338a</a:t>
            </a:r>
            <a:r>
              <a:rPr lang="pl-PL" dirty="0">
                <a:solidFill>
                  <a:schemeClr val="tx1"/>
                </a:solidFill>
              </a:rPr>
              <a:t>, przyjmujący </a:t>
            </a:r>
            <a:r>
              <a:rPr lang="pl-PL" dirty="0" smtClean="0">
                <a:solidFill>
                  <a:schemeClr val="tx1"/>
                </a:solidFill>
              </a:rPr>
              <a:t>możliwość </a:t>
            </a:r>
            <a:r>
              <a:rPr lang="pl-PL" dirty="0">
                <a:solidFill>
                  <a:schemeClr val="tx1"/>
                </a:solidFill>
              </a:rPr>
              <a:t>złożenia przez oskarżonego </a:t>
            </a:r>
            <a:r>
              <a:rPr lang="pl-PL" sz="2400" b="1" dirty="0">
                <a:solidFill>
                  <a:srgbClr val="0070C0"/>
                </a:solidFill>
              </a:rPr>
              <a:t>wniosku o dobrowolne poddanie się karze jeszcze przed zawiadomieniem go o terminie rozprawy - a więc właśnie najpóźniej po doręczeniu przez sąd odpisu aktu oskarżenia </a:t>
            </a:r>
            <a:r>
              <a:rPr lang="pl-PL" dirty="0">
                <a:solidFill>
                  <a:schemeClr val="tx1"/>
                </a:solidFill>
              </a:rPr>
              <a:t>- który to wniosek, </a:t>
            </a:r>
            <a:r>
              <a:rPr lang="pl-PL" b="1" dirty="0">
                <a:solidFill>
                  <a:srgbClr val="00B050"/>
                </a:solidFill>
              </a:rPr>
              <a:t>jeżeli dotyczyłby występku, podlegałby </a:t>
            </a:r>
            <a:r>
              <a:rPr lang="pl-PL" b="1" dirty="0" smtClean="0">
                <a:solidFill>
                  <a:srgbClr val="00B050"/>
                </a:solidFill>
              </a:rPr>
              <a:t>rozpoznaniu </a:t>
            </a:r>
            <a:r>
              <a:rPr lang="pl-PL" b="1" dirty="0">
                <a:solidFill>
                  <a:srgbClr val="00B050"/>
                </a:solidFill>
              </a:rPr>
              <a:t>na posiedzeniu </a:t>
            </a:r>
            <a:r>
              <a:rPr lang="pl-PL" dirty="0" smtClean="0">
                <a:solidFill>
                  <a:schemeClr val="tx1"/>
                </a:solidFill>
              </a:rPr>
              <a:t>(art</a:t>
            </a:r>
            <a:r>
              <a:rPr lang="pl-PL" dirty="0">
                <a:solidFill>
                  <a:schemeClr val="tx1"/>
                </a:solidFill>
              </a:rPr>
              <a:t>. </a:t>
            </a:r>
            <a:r>
              <a:rPr lang="pl-PL" dirty="0" smtClean="0">
                <a:solidFill>
                  <a:schemeClr val="tx1"/>
                </a:solidFill>
              </a:rPr>
              <a:t>343a k.p.k.). </a:t>
            </a:r>
            <a:r>
              <a:rPr lang="pl-PL" dirty="0">
                <a:solidFill>
                  <a:schemeClr val="tx1"/>
                </a:solidFill>
              </a:rPr>
              <a:t>Wniosek taki </a:t>
            </a:r>
            <a:r>
              <a:rPr lang="pl-PL" b="1" dirty="0" smtClean="0">
                <a:solidFill>
                  <a:schemeClr val="tx1"/>
                </a:solidFill>
              </a:rPr>
              <a:t>zostaje wówczas objęty tymi samymi regułami, jakie obowiązują przy rozpatrywaniu wniosku prokuratora o skazanie bez rozprawy </a:t>
            </a:r>
            <a:r>
              <a:rPr lang="pl-PL" dirty="0" smtClean="0">
                <a:solidFill>
                  <a:schemeClr val="tx1"/>
                </a:solidFill>
              </a:rPr>
              <a:t>(art</a:t>
            </a:r>
            <a:r>
              <a:rPr lang="pl-PL" dirty="0">
                <a:solidFill>
                  <a:schemeClr val="tx1"/>
                </a:solidFill>
              </a:rPr>
              <a:t>. 343a § 2 zdanie </a:t>
            </a:r>
            <a:r>
              <a:rPr lang="pl-PL" dirty="0" smtClean="0">
                <a:solidFill>
                  <a:schemeClr val="tx1"/>
                </a:solidFill>
              </a:rPr>
              <a:t>trzecie k.p.k.). </a:t>
            </a:r>
            <a:r>
              <a:rPr lang="pl-PL" dirty="0">
                <a:solidFill>
                  <a:schemeClr val="tx1"/>
                </a:solidFill>
              </a:rPr>
              <a:t>Natomiast jeżeli dotyczy on zbrodni, ma być rozpoznawany wprawdzie nadal na rozprawie, ale z możliwością nadzwyczajnego złagodzenia kary, choć już bez innych złagodzeń wskazanych w art. 343 </a:t>
            </a:r>
            <a:r>
              <a:rPr lang="pl-PL" dirty="0" smtClean="0">
                <a:solidFill>
                  <a:schemeClr val="tx1"/>
                </a:solidFill>
              </a:rPr>
              <a:t>(art</a:t>
            </a:r>
            <a:r>
              <a:rPr lang="pl-PL" dirty="0">
                <a:solidFill>
                  <a:schemeClr val="tx1"/>
                </a:solidFill>
              </a:rPr>
              <a:t>. 387 § 4 zdanie </a:t>
            </a:r>
            <a:r>
              <a:rPr lang="pl-PL" dirty="0" smtClean="0">
                <a:solidFill>
                  <a:schemeClr val="tx1"/>
                </a:solidFill>
              </a:rPr>
              <a:t>drugie k.p.k.).</a:t>
            </a:r>
            <a:endParaRPr lang="pl-PL" dirty="0">
              <a:solidFill>
                <a:schemeClr val="tx1"/>
              </a:solidFill>
            </a:endParaRPr>
          </a:p>
          <a:p>
            <a:pPr>
              <a:buFont typeface="Wingdings" panose="05000000000000000000" pitchFamily="2" charset="2"/>
              <a:buChar char="Ø"/>
            </a:pPr>
            <a:r>
              <a:rPr lang="pl-PL" dirty="0">
                <a:solidFill>
                  <a:schemeClr val="tx1"/>
                </a:solidFill>
              </a:rPr>
              <a:t>W przypadku złożenia takich wniosków później, a więc po zawiadomieniu o terminie rozprawy lub na samej rozprawie, </a:t>
            </a:r>
            <a:r>
              <a:rPr lang="pl-PL" dirty="0" smtClean="0">
                <a:solidFill>
                  <a:schemeClr val="tx1"/>
                </a:solidFill>
              </a:rPr>
              <a:t>podlegać będą  </a:t>
            </a:r>
            <a:r>
              <a:rPr lang="pl-PL" dirty="0">
                <a:solidFill>
                  <a:schemeClr val="tx1"/>
                </a:solidFill>
              </a:rPr>
              <a:t>one - bez względu na to, czy dotyczyłyby zbrodni, czy występku - rozpoznaniu na rozprawie, a odnośnie do występku tylko z możliwością nadzwyczajnego złagodzenia kary (nowy art. 387 § 4 zdanie pierwsze), zaś w przypadku zbrodni na zasadach ogólnych, a więc bez nadzwyczajnego łagodzenia konsekwencji karnych przypisywanej odpowiedzialności. Tym </a:t>
            </a:r>
            <a:r>
              <a:rPr lang="pl-PL" dirty="0" smtClean="0">
                <a:solidFill>
                  <a:schemeClr val="tx1"/>
                </a:solidFill>
              </a:rPr>
              <a:t>samym przewidziany w termin złożenia wniosku o dobrowolne poddanie się karze, jako określany fazą postępowania, ma charakter prekluzyjny, </a:t>
            </a:r>
            <a:r>
              <a:rPr lang="pl-PL" dirty="0">
                <a:solidFill>
                  <a:schemeClr val="tx1"/>
                </a:solidFill>
              </a:rPr>
              <a:t>jako że skutki, które wiążą się z jego złożeniem przy zachowaniu tego terminu, nie pojawią się, jeżeli będzie on złożony już po doręczeniu oskarżonemu zawiadomienia o terminie rozprawy. Taki spóźniony wniosek będzie wprawdzie także wnioskiem o skazanie bez postępowania dowodowego, ale zostanie rozpatrzony na zasadach ogólnych dotyczących tego typu wniosków, a więc niedających już tak szerokich możliwości uzyskania złagodzenia odpowiedzialności karnej.</a:t>
            </a:r>
          </a:p>
          <a:p>
            <a:pPr>
              <a:buFont typeface="Wingdings" panose="05000000000000000000" pitchFamily="2" charset="2"/>
              <a:buChar char="Ø"/>
            </a:pPr>
            <a:r>
              <a:rPr lang="pl-PL" dirty="0">
                <a:solidFill>
                  <a:schemeClr val="tx1"/>
                </a:solidFill>
              </a:rPr>
              <a:t>Omawiane rozwiązanie oznacza zatem zdecydowane poszerzenie zakresu konsensualnych sposobów zakończenia sprawy karnej, jednak przy utrzymaniu dla skazania w tych wypadkach wymogu, iż niezbędne jest, aby okoliczności przestępstwa i wina oskarżonego nie budziły wątpliwości. Nie godzi to więc w zasadę prawdy.</a:t>
            </a:r>
          </a:p>
        </p:txBody>
      </p:sp>
    </p:spTree>
    <p:extLst>
      <p:ext uri="{BB962C8B-B14F-4D97-AF65-F5344CB8AC3E}">
        <p14:creationId xmlns:p14="http://schemas.microsoft.com/office/powerpoint/2010/main" val="372784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II. Kontrola merytoryczna aktu oskarżenia</a:t>
            </a:r>
            <a:endParaRPr lang="pl-PL" b="1" dirty="0"/>
          </a:p>
        </p:txBody>
      </p:sp>
      <p:sp>
        <p:nvSpPr>
          <p:cNvPr id="3" name="Symbol zastępczy zawartości 2"/>
          <p:cNvSpPr>
            <a:spLocks noGrp="1"/>
          </p:cNvSpPr>
          <p:nvPr>
            <p:ph idx="1"/>
          </p:nvPr>
        </p:nvSpPr>
        <p:spPr/>
        <p:txBody>
          <a:bodyPr/>
          <a:lstStyle/>
          <a:p>
            <a:pPr marL="457200" indent="-457200">
              <a:buFont typeface="+mj-lt"/>
              <a:buAutoNum type="arabicPeriod"/>
            </a:pPr>
            <a:r>
              <a:rPr lang="pl-PL" b="1" dirty="0">
                <a:solidFill>
                  <a:srgbClr val="00B050"/>
                </a:solidFill>
              </a:rPr>
              <a:t>Rozumiana szeroko (oddanie pod sąd) </a:t>
            </a:r>
            <a:r>
              <a:rPr lang="pl-PL" dirty="0"/>
              <a:t>– oznaczenie początkowej fazy postępowania jurysdykcyjnego, która polega na wstępnej merytorycznej kontroli oskarżenia, realizowanej w trybie i zakresie określonym w art. 339 § 3  </a:t>
            </a:r>
            <a:r>
              <a:rPr lang="pl-PL" dirty="0" smtClean="0"/>
              <a:t>k.p.k</a:t>
            </a:r>
            <a:r>
              <a:rPr lang="pl-PL" dirty="0"/>
              <a:t>.</a:t>
            </a:r>
          </a:p>
          <a:p>
            <a:pPr marL="457200" indent="-457200">
              <a:buFont typeface="+mj-lt"/>
              <a:buAutoNum type="arabicPeriod"/>
            </a:pPr>
            <a:r>
              <a:rPr lang="pl-PL" b="1" dirty="0">
                <a:solidFill>
                  <a:srgbClr val="00B050"/>
                </a:solidFill>
              </a:rPr>
              <a:t>Rozumiana wąsko </a:t>
            </a:r>
            <a:r>
              <a:rPr lang="pl-PL" dirty="0"/>
              <a:t>– akt organu procesowego (sądu) stwierdzający dopuszczalność przeprowadzenia rozprawy po kontroli zasadności skargi, czyli zbadaniu czy opiera się ona na wystarczających podstawach faktycznych i prawnych.</a:t>
            </a:r>
          </a:p>
          <a:p>
            <a:endParaRPr lang="pl-PL" dirty="0"/>
          </a:p>
          <a:p>
            <a:pPr marL="0" indent="0">
              <a:buNone/>
            </a:pPr>
            <a:r>
              <a:rPr lang="pl-PL" b="1" dirty="0"/>
              <a:t>Znaczenie ma tylko negatywny wynik kontroli </a:t>
            </a:r>
            <a:r>
              <a:rPr lang="pl-PL" dirty="0"/>
              <a:t>– zamyka on bowiem oskarżeniu drogę do rozprawy sądowej, gdyż nie zostało ono w tak  wysokim stopniu uprawdopodobnienie, aby mogło być podstawą do jej przeprowadzenia.</a:t>
            </a:r>
          </a:p>
          <a:p>
            <a:endParaRPr lang="pl-PL" dirty="0"/>
          </a:p>
          <a:p>
            <a:endParaRPr lang="pl-PL" dirty="0"/>
          </a:p>
        </p:txBody>
      </p:sp>
    </p:spTree>
    <p:extLst>
      <p:ext uri="{BB962C8B-B14F-4D97-AF65-F5344CB8AC3E}">
        <p14:creationId xmlns:p14="http://schemas.microsoft.com/office/powerpoint/2010/main" val="2090545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t>
            </a:r>
            <a:r>
              <a:rPr lang="pl-PL" dirty="0" smtClean="0"/>
              <a:t>ontrola merytoryczna aktu oskarżenia</a:t>
            </a:r>
            <a:endParaRPr lang="pl-PL" dirty="0"/>
          </a:p>
        </p:txBody>
      </p:sp>
      <p:sp>
        <p:nvSpPr>
          <p:cNvPr id="3" name="Symbol zastępczy zawartości 2"/>
          <p:cNvSpPr>
            <a:spLocks noGrp="1"/>
          </p:cNvSpPr>
          <p:nvPr>
            <p:ph idx="1"/>
          </p:nvPr>
        </p:nvSpPr>
        <p:spPr>
          <a:xfrm>
            <a:off x="232012" y="1845734"/>
            <a:ext cx="11655188" cy="4023360"/>
          </a:xfrm>
        </p:spPr>
        <p:txBody>
          <a:bodyPr>
            <a:normAutofit fontScale="92500" lnSpcReduction="20000"/>
          </a:bodyPr>
          <a:lstStyle/>
          <a:p>
            <a:pPr marL="0" indent="0">
              <a:buNone/>
            </a:pPr>
            <a:r>
              <a:rPr lang="pl-PL" dirty="0" smtClean="0">
                <a:solidFill>
                  <a:schemeClr val="tx1"/>
                </a:solidFill>
              </a:rPr>
              <a:t>W polskim systemie oddanie pod sąd (w znaczeniu szerszym) przebiega według systemu kontroli z inicjatywy sądu. Ma ona na celu zapobieżenie oskarżeniu oczywiście bezzasadnemu, a co za tym idzie – ochronę oskarżonego przed procesem sądowym, gdy z góry można spodziewać się uniewinnienia lub umorzenia postępowania.</a:t>
            </a:r>
          </a:p>
          <a:p>
            <a:pPr marL="0" indent="0">
              <a:buNone/>
            </a:pPr>
            <a:r>
              <a:rPr lang="pl-PL" dirty="0" smtClean="0">
                <a:solidFill>
                  <a:schemeClr val="tx1"/>
                </a:solidFill>
              </a:rPr>
              <a:t>Tylko prezes sądu (przewodniczącego wydziału) decyduje czy przekazać sprawę na posiedzenie sądu przed wyznaczeniem rozprawy celem zbadania zasadności oskarżenia. Zgodnie z art. </a:t>
            </a:r>
            <a:r>
              <a:rPr lang="pl-PL" b="1" dirty="0" smtClean="0">
                <a:solidFill>
                  <a:schemeClr val="tx1"/>
                </a:solidFill>
              </a:rPr>
              <a:t>339 § 3 </a:t>
            </a:r>
            <a:r>
              <a:rPr lang="pl-PL" dirty="0" smtClean="0">
                <a:solidFill>
                  <a:schemeClr val="tx1"/>
                </a:solidFill>
              </a:rPr>
              <a:t>prezes sądu (przewodniczący wydziału) kieruje sprawę na posiedzenie wtedy, gdy zachodzi potrzeba innego rozstrzygnięcia przekraczającego jego uprawnienia, a zwłaszcza:</a:t>
            </a:r>
          </a:p>
          <a:p>
            <a:pPr marL="0" indent="0">
              <a:buNone/>
            </a:pPr>
            <a:r>
              <a:rPr lang="pl-PL" dirty="0" smtClean="0">
                <a:solidFill>
                  <a:srgbClr val="0070C0"/>
                </a:solidFill>
              </a:rPr>
              <a:t>1)   umorzenia postępowania na podstawie art. 17 § 1 pkt 2-11,</a:t>
            </a:r>
          </a:p>
          <a:p>
            <a:pPr marL="0" indent="0">
              <a:buNone/>
            </a:pPr>
            <a:r>
              <a:rPr lang="pl-PL" dirty="0" smtClean="0">
                <a:solidFill>
                  <a:srgbClr val="0070C0"/>
                </a:solidFill>
              </a:rPr>
              <a:t>2)   umorzenia postępowania z powodu oczywistego braku faktycznych podstaw oskarżenia,</a:t>
            </a:r>
          </a:p>
          <a:p>
            <a:pPr marL="0" indent="0">
              <a:buNone/>
            </a:pPr>
            <a:r>
              <a:rPr lang="pl-PL" dirty="0" smtClean="0">
                <a:solidFill>
                  <a:srgbClr val="0070C0"/>
                </a:solidFill>
              </a:rPr>
              <a:t>3)  wydania postanowienia o niewłaściwości sądu lub o zmianie wskazanego w akcie oskarżenia trybu postępowania,</a:t>
            </a:r>
          </a:p>
          <a:p>
            <a:pPr marL="0" indent="0">
              <a:buNone/>
            </a:pPr>
            <a:r>
              <a:rPr lang="pl-PL" dirty="0" smtClean="0">
                <a:solidFill>
                  <a:srgbClr val="0070C0"/>
                </a:solidFill>
              </a:rPr>
              <a:t>5</a:t>
            </a:r>
            <a:r>
              <a:rPr lang="pl-PL" dirty="0">
                <a:solidFill>
                  <a:srgbClr val="0070C0"/>
                </a:solidFill>
              </a:rPr>
              <a:t>)   wydania postanowienia o zawieszeniu postępowania,</a:t>
            </a:r>
          </a:p>
          <a:p>
            <a:pPr marL="0" indent="0">
              <a:buNone/>
            </a:pPr>
            <a:r>
              <a:rPr lang="pl-PL" dirty="0">
                <a:solidFill>
                  <a:srgbClr val="0070C0"/>
                </a:solidFill>
              </a:rPr>
              <a:t>6)  wydania postanowienia w przedmiocie tymczasowego aresztowania lub innego środka przymusu,</a:t>
            </a:r>
          </a:p>
          <a:p>
            <a:pPr marL="0" indent="0">
              <a:buNone/>
            </a:pPr>
            <a:r>
              <a:rPr lang="pl-PL" dirty="0">
                <a:solidFill>
                  <a:srgbClr val="0070C0"/>
                </a:solidFill>
              </a:rPr>
              <a:t>7)   </a:t>
            </a:r>
            <a:r>
              <a:rPr lang="pl-PL" dirty="0" smtClean="0">
                <a:solidFill>
                  <a:srgbClr val="0070C0"/>
                </a:solidFill>
              </a:rPr>
              <a:t>wydania </a:t>
            </a:r>
            <a:r>
              <a:rPr lang="pl-PL" dirty="0">
                <a:solidFill>
                  <a:srgbClr val="0070C0"/>
                </a:solidFill>
              </a:rPr>
              <a:t>wyroku nakazowego.</a:t>
            </a: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374139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K</a:t>
            </a:r>
            <a:r>
              <a:rPr lang="pl-PL" b="1" dirty="0" smtClean="0"/>
              <a:t>ontrola merytoryczna aktu oskarżenia</a:t>
            </a:r>
            <a:endParaRPr lang="pl-PL" b="1" dirty="0"/>
          </a:p>
        </p:txBody>
      </p:sp>
      <p:sp>
        <p:nvSpPr>
          <p:cNvPr id="3" name="Symbol zastępczy zawartości 2"/>
          <p:cNvSpPr>
            <a:spLocks noGrp="1"/>
          </p:cNvSpPr>
          <p:nvPr>
            <p:ph idx="1"/>
          </p:nvPr>
        </p:nvSpPr>
        <p:spPr>
          <a:xfrm>
            <a:off x="232012" y="1845734"/>
            <a:ext cx="11655188" cy="4582362"/>
          </a:xfrm>
        </p:spPr>
        <p:txBody>
          <a:bodyPr>
            <a:normAutofit fontScale="85000" lnSpcReduction="20000"/>
          </a:bodyPr>
          <a:lstStyle/>
          <a:p>
            <a:pPr marL="0" indent="0">
              <a:buNone/>
            </a:pPr>
            <a:r>
              <a:rPr lang="pl-PL" sz="2100" dirty="0">
                <a:solidFill>
                  <a:schemeClr val="tx1"/>
                </a:solidFill>
              </a:rPr>
              <a:t>Wstępne badanie sprawy przez sąd przed rozprawą, w obecnym kodeksie, w porównaniu z poprzednio obowiązującą ustawą procesową</a:t>
            </a:r>
            <a:r>
              <a:rPr lang="pl-PL" sz="2100" b="1" dirty="0">
                <a:solidFill>
                  <a:schemeClr val="tx1"/>
                </a:solidFill>
              </a:rPr>
              <a:t>, zostało znacznie rozszerzone, teraz sąd zobowiązany jest do wykonania znacznie większej liczby czynności. Na tym etapie postępowania jest to merytoryczna, a nie formalna (art. 337) kontrola aktu oskarżenia (kontrola oskarżenia), </a:t>
            </a:r>
            <a:r>
              <a:rPr lang="pl-PL" sz="2100" dirty="0" smtClean="0">
                <a:solidFill>
                  <a:schemeClr val="tx1"/>
                </a:solidFill>
              </a:rPr>
              <a:t>jednak </a:t>
            </a:r>
            <a:r>
              <a:rPr lang="pl-PL" sz="2100" dirty="0">
                <a:solidFill>
                  <a:srgbClr val="00B050"/>
                </a:solidFill>
              </a:rPr>
              <a:t>sąd, w większości wypadków, nie ocenia wiarygodności dowodów przedstawionych przez oskarżyciela</a:t>
            </a:r>
            <a:r>
              <a:rPr lang="pl-PL" sz="2100" dirty="0">
                <a:solidFill>
                  <a:schemeClr val="tx1"/>
                </a:solidFill>
              </a:rPr>
              <a:t>, choć, z drugiej strony, może dojść do ustalenia, że wskazana w akcie oskarżenia okoliczność w sposób oczywisty nie wynika z materiału dowodowego zebranego w toku postępowania przygotowawczego.</a:t>
            </a:r>
          </a:p>
          <a:p>
            <a:pPr marL="0" indent="0">
              <a:buNone/>
            </a:pPr>
            <a:r>
              <a:rPr lang="pl-PL" sz="2100" b="1" dirty="0">
                <a:solidFill>
                  <a:srgbClr val="C00000"/>
                </a:solidFill>
              </a:rPr>
              <a:t>We wszystkich wypadkach określonych w art. 339 § 1-4 skierowanie sprawy</a:t>
            </a:r>
            <a:r>
              <a:rPr lang="pl-PL" sz="2100" dirty="0">
                <a:solidFill>
                  <a:schemeClr val="tx1"/>
                </a:solidFill>
              </a:rPr>
              <a:t> przez prezesa sądu (przewodniczącego wydziału, upoważnionego sędziego) </a:t>
            </a:r>
            <a:r>
              <a:rPr lang="pl-PL" sz="2100" dirty="0">
                <a:solidFill>
                  <a:srgbClr val="FF0000"/>
                </a:solidFill>
              </a:rPr>
              <a:t>na</a:t>
            </a:r>
            <a:r>
              <a:rPr lang="pl-PL" sz="2100" dirty="0">
                <a:solidFill>
                  <a:schemeClr val="tx1"/>
                </a:solidFill>
              </a:rPr>
              <a:t> </a:t>
            </a:r>
            <a:r>
              <a:rPr lang="pl-PL" sz="2100" b="1" dirty="0">
                <a:solidFill>
                  <a:srgbClr val="C00000"/>
                </a:solidFill>
              </a:rPr>
              <a:t>posiedzenie jest obligatoryjne</a:t>
            </a:r>
            <a:r>
              <a:rPr lang="pl-PL" sz="2100" dirty="0">
                <a:solidFill>
                  <a:schemeClr val="tx1"/>
                </a:solidFill>
              </a:rPr>
              <a:t>. Co prawda przepis § 3 sformułowany jest tak, że można odnieść wrażenie, iż podjęcie decyzji jest uzależnione od uznania prezesa sądu, jednak nie może ulegać wątpliwości, że w każdym wypadku, gdy zostanie ustalona jedna z okoliczności wymienionych w pkt 1-7 albo inna okoliczność tego rodzaju, że zachodzi potrzeba rozstrzygnięcia przekraczającego uprawnienia prezesa, ma on obowiązek skierowania sprawy na posiedzenie</a:t>
            </a:r>
            <a:r>
              <a:rPr lang="pl-PL" sz="2100" dirty="0" smtClean="0">
                <a:solidFill>
                  <a:schemeClr val="tx1"/>
                </a:solidFill>
              </a:rPr>
              <a:t>.</a:t>
            </a:r>
            <a:endParaRPr lang="pl-PL" sz="2100" dirty="0">
              <a:solidFill>
                <a:schemeClr val="tx1"/>
              </a:solidFill>
            </a:endParaRPr>
          </a:p>
          <a:p>
            <a:pPr marL="0" indent="0">
              <a:buNone/>
            </a:pPr>
            <a:r>
              <a:rPr lang="pl-PL" sz="2100" dirty="0">
                <a:solidFill>
                  <a:schemeClr val="tx1"/>
                </a:solidFill>
              </a:rPr>
              <a:t>W art. 339 § 3 w pkt 1-7 określone zostały sytuacje, w których prezes sądu musi skierować sprawę na posiedzenie, ale </a:t>
            </a:r>
            <a:r>
              <a:rPr lang="pl-PL" sz="2100" b="1" dirty="0">
                <a:solidFill>
                  <a:srgbClr val="00B050"/>
                </a:solidFill>
              </a:rPr>
              <a:t>nie jest to katalog zamknięty</a:t>
            </a:r>
            <a:r>
              <a:rPr lang="pl-PL" sz="2100" dirty="0">
                <a:solidFill>
                  <a:schemeClr val="tx1"/>
                </a:solidFill>
              </a:rPr>
              <a:t>, ponieważ w zdaniu wprowadzającym tego paragrafu ustawodawca posłużył się określeniem "a zwłaszcza", co oznacza, że skierowanie na posiedzenie może nastąpić także z innego niż wyliczone w tym paragrafie powodu, a jedynym kryterium jest ustalenie przez prezesa sądu, że zachodzi potrzeba rozstrzygnięcia przekraczającego jego uprawnienie. Będzie to miało miejsce np. wówczas, gdy w sytuacji przewidzianej w art. 337 § 3 prokurator wniesie niepoprawiony lub nieuzupełniony akt oskarżenia, któremu sąd nie może nadać dalszego biegu. Wtedy sąd na posiedzeniu ponownie zwraca akt oskarżenia, a w razie kolejnego takiego samego zachowania oskarżyciela publicznego - umarza postępowanie na podstawie art. 17 § 1 pkt 9.</a:t>
            </a: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3398645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r>
              <a:rPr lang="pl-PL" b="1" dirty="0"/>
              <a:t>K</a:t>
            </a:r>
            <a:r>
              <a:rPr lang="pl-PL" b="1" dirty="0" smtClean="0"/>
              <a:t>ontrola merytoryczna aktu oskarżenia</a:t>
            </a:r>
            <a:r>
              <a:rPr lang="pl-PL" dirty="0" smtClean="0"/>
              <a:t/>
            </a:r>
            <a:br>
              <a:rPr lang="pl-PL" dirty="0" smtClean="0"/>
            </a:br>
            <a:r>
              <a:rPr lang="pl-PL" sz="4000" dirty="0" smtClean="0"/>
              <a:t>umorzenie </a:t>
            </a:r>
            <a:r>
              <a:rPr lang="pl-PL" sz="4000" dirty="0"/>
              <a:t>postępowania </a:t>
            </a:r>
            <a:r>
              <a:rPr lang="pl-PL" sz="4000" dirty="0" smtClean="0"/>
              <a:t>z powodu </a:t>
            </a:r>
            <a:r>
              <a:rPr lang="pl-PL" sz="4000" dirty="0"/>
              <a:t>negatywnej przesłanki procesowej (art. 17 § 1 pkt </a:t>
            </a:r>
            <a:r>
              <a:rPr lang="pl-PL" sz="4000" dirty="0" smtClean="0"/>
              <a:t>2-11)</a:t>
            </a:r>
            <a:endParaRPr lang="pl-PL" sz="4000" dirty="0"/>
          </a:p>
        </p:txBody>
      </p:sp>
      <p:sp>
        <p:nvSpPr>
          <p:cNvPr id="3" name="Symbol zastępczy zawartości 2"/>
          <p:cNvSpPr>
            <a:spLocks noGrp="1"/>
          </p:cNvSpPr>
          <p:nvPr>
            <p:ph idx="1"/>
          </p:nvPr>
        </p:nvSpPr>
        <p:spPr>
          <a:xfrm>
            <a:off x="191069" y="1828800"/>
            <a:ext cx="11797124" cy="4599296"/>
          </a:xfrm>
        </p:spPr>
        <p:txBody>
          <a:bodyPr>
            <a:normAutofit fontScale="92500" lnSpcReduction="20000"/>
          </a:bodyPr>
          <a:lstStyle/>
          <a:p>
            <a:r>
              <a:rPr lang="pl-PL" b="1" dirty="0">
                <a:solidFill>
                  <a:srgbClr val="00B050"/>
                </a:solidFill>
              </a:rPr>
              <a:t>Wszystkie negatywne przesłanki formalne i niektóre materialne </a:t>
            </a:r>
            <a:r>
              <a:rPr lang="pl-PL" dirty="0">
                <a:solidFill>
                  <a:schemeClr val="tx1"/>
                </a:solidFill>
              </a:rPr>
              <a:t>dostrzeżone na tym etapie powodują umorzenie </a:t>
            </a:r>
            <a:r>
              <a:rPr lang="pl-PL" dirty="0" smtClean="0">
                <a:solidFill>
                  <a:schemeClr val="tx1"/>
                </a:solidFill>
              </a:rPr>
              <a:t>postępowania</a:t>
            </a:r>
            <a:endParaRPr lang="pl-PL" dirty="0">
              <a:solidFill>
                <a:schemeClr val="tx1"/>
              </a:solidFill>
            </a:endParaRPr>
          </a:p>
          <a:p>
            <a:pPr algn="ctr"/>
            <a:r>
              <a:rPr lang="pl-PL" b="1" dirty="0">
                <a:solidFill>
                  <a:schemeClr val="tx1"/>
                </a:solidFill>
              </a:rPr>
              <a:t>Postanowieniem czy wyrokiem? Postanowieniem </a:t>
            </a:r>
            <a:r>
              <a:rPr lang="pl-PL" b="1" dirty="0" smtClean="0">
                <a:solidFill>
                  <a:schemeClr val="tx1"/>
                </a:solidFill>
              </a:rPr>
              <a:t>- do </a:t>
            </a:r>
            <a:r>
              <a:rPr lang="pl-PL" b="1" dirty="0">
                <a:solidFill>
                  <a:schemeClr val="tx1"/>
                </a:solidFill>
              </a:rPr>
              <a:t>czasu </a:t>
            </a:r>
            <a:r>
              <a:rPr lang="pl-PL" b="1" dirty="0" smtClean="0">
                <a:solidFill>
                  <a:schemeClr val="tx1"/>
                </a:solidFill>
              </a:rPr>
              <a:t>rozpoczęcia przewodu </a:t>
            </a:r>
            <a:r>
              <a:rPr lang="pl-PL" b="1" dirty="0">
                <a:solidFill>
                  <a:schemeClr val="tx1"/>
                </a:solidFill>
              </a:rPr>
              <a:t>sądowego</a:t>
            </a:r>
          </a:p>
          <a:p>
            <a:pPr>
              <a:buFont typeface="Wingdings" panose="05000000000000000000" pitchFamily="2" charset="2"/>
              <a:buChar char="Ø"/>
            </a:pPr>
            <a:r>
              <a:rPr lang="pl-PL" dirty="0">
                <a:solidFill>
                  <a:schemeClr val="tx1"/>
                </a:solidFill>
              </a:rPr>
              <a:t>Przesłanka ujemna może wystąpić już przed wniesieniem aktu oskarżenia, ale jej charakter może budzić kontrowersje, lub też może zostać niedostrzeżona przez autora aktu oskarżenia (np. powaga rzeczy osądzonej, przedawnienia ścigania). Może też nastąpić po wniesieniu aktu oskarżenia (np. śmierć oskarżonego, upływ terminu przedawnienia). </a:t>
            </a:r>
          </a:p>
          <a:p>
            <a:pPr>
              <a:buFont typeface="Wingdings" panose="05000000000000000000" pitchFamily="2" charset="2"/>
              <a:buChar char="Ø"/>
            </a:pPr>
            <a:r>
              <a:rPr lang="pl-PL" dirty="0">
                <a:solidFill>
                  <a:schemeClr val="tx1"/>
                </a:solidFill>
              </a:rPr>
              <a:t>Umorzenie postępowania na podstawie art. 17 § 1 pkt 2 (w zw. z art. 1 § 2 k.k.), w trybie art. 339 § 3, uzasadnione jest tylko wtedy, gdy </a:t>
            </a:r>
            <a:r>
              <a:rPr lang="pl-PL" i="1" dirty="0">
                <a:solidFill>
                  <a:schemeClr val="tx1"/>
                </a:solidFill>
              </a:rPr>
              <a:t>in concreto </a:t>
            </a:r>
            <a:r>
              <a:rPr lang="pl-PL" dirty="0">
                <a:solidFill>
                  <a:schemeClr val="tx1"/>
                </a:solidFill>
              </a:rPr>
              <a:t>jest niewątpliwe, że oskarżony popełnił czyn zabroniony i że czyn ten jest rzeczywiście znikomo społecznie szkodliwy (SN WZ 68/98), a więc jeżeli z samej treści zgromadzonych dowodów, opisu czynu i okoliczności faktycznych przytoczonych w uzasadnieniu aktu oskarżenia jednoznacznie wynika brak znamion czynu zabronionego (SA w Krakowie II </a:t>
            </a:r>
            <a:r>
              <a:rPr lang="pl-PL" dirty="0" err="1">
                <a:solidFill>
                  <a:schemeClr val="tx1"/>
                </a:solidFill>
              </a:rPr>
              <a:t>AKz</a:t>
            </a:r>
            <a:r>
              <a:rPr lang="pl-PL" dirty="0">
                <a:solidFill>
                  <a:schemeClr val="tx1"/>
                </a:solidFill>
              </a:rPr>
              <a:t> 476/11). Nie jest ono zatem dopuszczalne w wypadku, gdy zebrane dowody nie mają w tym względzie całkowicie jednoznacznej wymowy, a zatem dokonanie trafnych ustaleń faktycznych co do istotnych okoliczności czynu wymaga gruntownego zbadania, wielostronnej analizy oraz wnikliwej i krytycznej oceny materiału dowodowego sprawy (SN III KRN 144/94; SN V KKN 360/97 i 490/97).</a:t>
            </a:r>
          </a:p>
          <a:p>
            <a:pPr>
              <a:buFont typeface="Wingdings" panose="05000000000000000000" pitchFamily="2" charset="2"/>
              <a:buChar char="Ø"/>
            </a:pPr>
            <a:r>
              <a:rPr lang="pl-PL" dirty="0">
                <a:solidFill>
                  <a:schemeClr val="tx1"/>
                </a:solidFill>
              </a:rPr>
              <a:t>Natomiast dostrzeżenie negatywnej przesłanki z art. 17 § 1 pkt 1, może uzasadniać umorzenie tylko wtedy, gdy osiągnie poziom oczywistości – wówczas jednak będziemy mieli do czynienia z kolejną przyczyną kontroli, czyli </a:t>
            </a:r>
            <a:r>
              <a:rPr lang="pl-PL" b="1" dirty="0" smtClean="0">
                <a:solidFill>
                  <a:schemeClr val="tx1"/>
                </a:solidFill>
              </a:rPr>
              <a:t>potrzebą umorzenia </a:t>
            </a:r>
            <a:r>
              <a:rPr lang="pl-PL" b="1" dirty="0">
                <a:solidFill>
                  <a:schemeClr val="tx1"/>
                </a:solidFill>
              </a:rPr>
              <a:t>postępowania z powodu oczywistego braku podstaw oskarżenia</a:t>
            </a: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23306757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r>
              <a:rPr lang="pl-PL" b="1" dirty="0"/>
              <a:t>K</a:t>
            </a:r>
            <a:r>
              <a:rPr lang="pl-PL" b="1" dirty="0" smtClean="0"/>
              <a:t>ontrola merytoryczna aktu oskarżenia</a:t>
            </a:r>
            <a:r>
              <a:rPr lang="pl-PL" dirty="0" smtClean="0"/>
              <a:t/>
            </a:r>
            <a:br>
              <a:rPr lang="pl-PL" dirty="0" smtClean="0"/>
            </a:br>
            <a:r>
              <a:rPr lang="pl-PL" sz="4000" dirty="0" smtClean="0"/>
              <a:t>umorzenie </a:t>
            </a:r>
            <a:r>
              <a:rPr lang="pl-PL" sz="4000" dirty="0"/>
              <a:t>postępowania z </a:t>
            </a:r>
            <a:r>
              <a:rPr lang="pl-PL" sz="4000" dirty="0" smtClean="0"/>
              <a:t>powodu oczywistego </a:t>
            </a:r>
            <a:r>
              <a:rPr lang="pl-PL" sz="4000" dirty="0"/>
              <a:t>braku </a:t>
            </a:r>
            <a:r>
              <a:rPr lang="pl-PL" sz="4000" dirty="0" smtClean="0"/>
              <a:t>faktycznych podstaw </a:t>
            </a:r>
            <a:r>
              <a:rPr lang="pl-PL" sz="4000" dirty="0"/>
              <a:t>oskarżenia</a:t>
            </a:r>
          </a:p>
        </p:txBody>
      </p:sp>
      <p:sp>
        <p:nvSpPr>
          <p:cNvPr id="3" name="Symbol zastępczy zawartości 2"/>
          <p:cNvSpPr>
            <a:spLocks noGrp="1"/>
          </p:cNvSpPr>
          <p:nvPr>
            <p:ph idx="1"/>
          </p:nvPr>
        </p:nvSpPr>
        <p:spPr>
          <a:xfrm>
            <a:off x="191069" y="1828800"/>
            <a:ext cx="11797124" cy="4599296"/>
          </a:xfrm>
        </p:spPr>
        <p:txBody>
          <a:bodyPr>
            <a:normAutofit fontScale="92500" lnSpcReduction="10000"/>
          </a:bodyPr>
          <a:lstStyle/>
          <a:p>
            <a:pPr>
              <a:buFont typeface="Wingdings" panose="05000000000000000000" pitchFamily="2" charset="2"/>
              <a:buChar char="ü"/>
            </a:pPr>
            <a:r>
              <a:rPr lang="pl-PL" dirty="0">
                <a:solidFill>
                  <a:schemeClr val="tx1"/>
                </a:solidFill>
              </a:rPr>
              <a:t>Oczywisty brak faktycznych podstaw oskarżenia (art. 339 § 3 pkt 2) zachodzi wówczas, gdy wskazane przez oskarżyciela okoliczności i dołączone do aktu oskarżenia dowody (</a:t>
            </a:r>
            <a:r>
              <a:rPr lang="pl-PL" b="1" dirty="0">
                <a:solidFill>
                  <a:srgbClr val="0070C0"/>
                </a:solidFill>
              </a:rPr>
              <a:t>ocena merytoryczna materiału dowodowego</a:t>
            </a:r>
            <a:r>
              <a:rPr lang="pl-PL" dirty="0">
                <a:solidFill>
                  <a:schemeClr val="tx1"/>
                </a:solidFill>
              </a:rPr>
              <a:t>) w sposób niebudzący żadnych wątpliwości, co wręcz rzuca się w oczy, wskazują na to, że nie zachodzi uzasadnione podejrzenie popełnienia przestępstwa przez osobę wskazaną w akcie oskarżenia (SA w Warszawie II </a:t>
            </a:r>
            <a:r>
              <a:rPr lang="pl-PL" dirty="0" err="1">
                <a:solidFill>
                  <a:schemeClr val="tx1"/>
                </a:solidFill>
              </a:rPr>
              <a:t>AKz</a:t>
            </a:r>
            <a:r>
              <a:rPr lang="pl-PL" dirty="0">
                <a:solidFill>
                  <a:schemeClr val="tx1"/>
                </a:solidFill>
              </a:rPr>
              <a:t> 16/10; SA w Katowicach II </a:t>
            </a:r>
            <a:r>
              <a:rPr lang="pl-PL" dirty="0" err="1">
                <a:solidFill>
                  <a:schemeClr val="tx1"/>
                </a:solidFill>
              </a:rPr>
              <a:t>AKz</a:t>
            </a:r>
            <a:r>
              <a:rPr lang="pl-PL" dirty="0">
                <a:solidFill>
                  <a:schemeClr val="tx1"/>
                </a:solidFill>
              </a:rPr>
              <a:t> </a:t>
            </a:r>
            <a:r>
              <a:rPr lang="pl-PL" dirty="0" smtClean="0">
                <a:solidFill>
                  <a:schemeClr val="tx1"/>
                </a:solidFill>
              </a:rPr>
              <a:t>743/08)</a:t>
            </a:r>
          </a:p>
          <a:p>
            <a:pPr>
              <a:buFont typeface="Wingdings" panose="05000000000000000000" pitchFamily="2" charset="2"/>
              <a:buChar char="ü"/>
            </a:pPr>
            <a:r>
              <a:rPr lang="pl-PL" dirty="0" smtClean="0">
                <a:solidFill>
                  <a:schemeClr val="tx1"/>
                </a:solidFill>
              </a:rPr>
              <a:t>Jest </a:t>
            </a:r>
            <a:r>
              <a:rPr lang="pl-PL" dirty="0">
                <a:solidFill>
                  <a:schemeClr val="tx1"/>
                </a:solidFill>
              </a:rPr>
              <a:t>to sytuacja, w której brak podstaw do wszczęcia śledztwa lub dochodzenia (art. </a:t>
            </a:r>
            <a:r>
              <a:rPr lang="pl-PL" dirty="0" smtClean="0">
                <a:solidFill>
                  <a:schemeClr val="tx1"/>
                </a:solidFill>
              </a:rPr>
              <a:t>303 k.p.k.), </a:t>
            </a:r>
            <a:r>
              <a:rPr lang="pl-PL" dirty="0">
                <a:solidFill>
                  <a:schemeClr val="tx1"/>
                </a:solidFill>
              </a:rPr>
              <a:t>a ustalenie braku tych podstaw nie wymaga dalszych czynności procesowych, ponieważ wystarczy zapoznać </a:t>
            </a:r>
            <a:r>
              <a:rPr lang="pl-PL" dirty="0" smtClean="0">
                <a:solidFill>
                  <a:schemeClr val="tx1"/>
                </a:solidFill>
              </a:rPr>
              <a:t>się z treścią aktu oskarżenia, dołączonymi dowodami lub aktami postępowania przygotowawczego, nadesłanymi przez prokuratora </a:t>
            </a:r>
          </a:p>
          <a:p>
            <a:pPr>
              <a:buFont typeface="Wingdings" panose="05000000000000000000" pitchFamily="2" charset="2"/>
              <a:buChar char="ü"/>
            </a:pPr>
            <a:r>
              <a:rPr lang="pl-PL" dirty="0" smtClean="0">
                <a:solidFill>
                  <a:schemeClr val="tx1"/>
                </a:solidFill>
              </a:rPr>
              <a:t>Natomiast</a:t>
            </a:r>
            <a:r>
              <a:rPr lang="pl-PL" dirty="0">
                <a:solidFill>
                  <a:schemeClr val="tx1"/>
                </a:solidFill>
              </a:rPr>
              <a:t>, gdy oskarżenie </a:t>
            </a:r>
            <a:r>
              <a:rPr lang="pl-PL" b="1" dirty="0">
                <a:solidFill>
                  <a:schemeClr val="tx1"/>
                </a:solidFill>
              </a:rPr>
              <a:t>będzie budzić tylko wątpliwości</a:t>
            </a:r>
            <a:r>
              <a:rPr lang="pl-PL" dirty="0">
                <a:solidFill>
                  <a:schemeClr val="tx1"/>
                </a:solidFill>
              </a:rPr>
              <a:t>, </a:t>
            </a:r>
            <a:r>
              <a:rPr lang="pl-PL" dirty="0" smtClean="0">
                <a:solidFill>
                  <a:schemeClr val="tx1"/>
                </a:solidFill>
              </a:rPr>
              <a:t>umorzenie </a:t>
            </a:r>
            <a:r>
              <a:rPr lang="pl-PL" dirty="0">
                <a:solidFill>
                  <a:schemeClr val="tx1"/>
                </a:solidFill>
              </a:rPr>
              <a:t>nie jest dopuszczalne. Sąd </a:t>
            </a:r>
            <a:r>
              <a:rPr lang="pl-PL" dirty="0" smtClean="0">
                <a:solidFill>
                  <a:schemeClr val="tx1"/>
                </a:solidFill>
              </a:rPr>
              <a:t>zobligowany jest wówczas do </a:t>
            </a:r>
            <a:r>
              <a:rPr lang="pl-PL" b="1" dirty="0" smtClean="0">
                <a:solidFill>
                  <a:schemeClr val="tx1"/>
                </a:solidFill>
              </a:rPr>
              <a:t>wyznaczenie </a:t>
            </a:r>
            <a:r>
              <a:rPr lang="pl-PL" b="1" dirty="0">
                <a:solidFill>
                  <a:schemeClr val="tx1"/>
                </a:solidFill>
              </a:rPr>
              <a:t>rozprawy głównej</a:t>
            </a:r>
            <a:r>
              <a:rPr lang="pl-PL" dirty="0">
                <a:solidFill>
                  <a:schemeClr val="tx1"/>
                </a:solidFill>
              </a:rPr>
              <a:t>, w czasie której zostanie gruntownie zbadana zasadność skargi</a:t>
            </a:r>
            <a:r>
              <a:rPr lang="pl-PL" dirty="0" smtClean="0">
                <a:solidFill>
                  <a:schemeClr val="tx1"/>
                </a:solidFill>
              </a:rPr>
              <a:t>.</a:t>
            </a:r>
            <a:endParaRPr lang="pl-PL" dirty="0">
              <a:solidFill>
                <a:schemeClr val="tx1"/>
              </a:solidFill>
            </a:endParaRPr>
          </a:p>
          <a:p>
            <a:pPr>
              <a:buFont typeface="Wingdings" panose="05000000000000000000" pitchFamily="2" charset="2"/>
              <a:buChar char="ü"/>
            </a:pPr>
            <a:r>
              <a:rPr lang="pl-PL" dirty="0">
                <a:solidFill>
                  <a:schemeClr val="tx1"/>
                </a:solidFill>
              </a:rPr>
              <a:t>Sytuacja relatywnie rzadka w przypadku publicznych aktów oskarżenia – częściej zdarza się przy prywatnych i subsydiarnych (oskarżyciel kieruje się wyłącznie subiektywnym poczuciem krzywdy</a:t>
            </a:r>
            <a:r>
              <a:rPr lang="pl-PL" dirty="0" smtClean="0">
                <a:solidFill>
                  <a:schemeClr val="tx1"/>
                </a:solidFill>
              </a:rPr>
              <a:t>)</a:t>
            </a:r>
            <a:endParaRPr lang="pl-PL" dirty="0">
              <a:solidFill>
                <a:schemeClr val="tx1"/>
              </a:solidFill>
            </a:endParaRPr>
          </a:p>
          <a:p>
            <a:pPr>
              <a:buFont typeface="Wingdings" panose="05000000000000000000" pitchFamily="2" charset="2"/>
              <a:buChar char="ü"/>
            </a:pPr>
            <a:r>
              <a:rPr lang="pl-PL" dirty="0">
                <a:solidFill>
                  <a:schemeClr val="tx1"/>
                </a:solidFill>
              </a:rPr>
              <a:t>Pamiętać trzeba, że choć postanowienie o umorzeniu postępowania z powodu oczywistych braków faktycznych podstaw oskarżenia blokuje rozpoznanie sprawy na rozprawie, to stanie się to dopiero po jego uprawomocnieniu, które z uwagi na fakt, że zamyka drogę do wydania wyroku, jest postanowieniem na które strony mogą złożyć zażalenie (art. 459 </a:t>
            </a:r>
            <a:r>
              <a:rPr lang="pl-PL" dirty="0">
                <a:solidFill>
                  <a:schemeClr val="tx1"/>
                </a:solidFill>
                <a:latin typeface="Times New Roman" panose="02020603050405020304" pitchFamily="18" charset="0"/>
                <a:cs typeface="Times New Roman" panose="02020603050405020304" pitchFamily="18" charset="0"/>
              </a:rPr>
              <a:t>§</a:t>
            </a:r>
            <a:r>
              <a:rPr lang="pl-PL" dirty="0" smtClean="0">
                <a:solidFill>
                  <a:schemeClr val="tx1"/>
                </a:solidFill>
              </a:rPr>
              <a:t> </a:t>
            </a:r>
            <a:r>
              <a:rPr lang="pl-PL" dirty="0">
                <a:solidFill>
                  <a:schemeClr val="tx1"/>
                </a:solidFill>
              </a:rPr>
              <a:t>1</a:t>
            </a:r>
            <a:r>
              <a:rPr lang="pl-PL" dirty="0" smtClean="0">
                <a:solidFill>
                  <a:schemeClr val="tx1"/>
                </a:solidFill>
              </a:rPr>
              <a:t>)</a:t>
            </a: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2983364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r>
              <a:rPr lang="pl-PL" b="1" dirty="0"/>
              <a:t>K</a:t>
            </a:r>
            <a:r>
              <a:rPr lang="pl-PL" b="1" dirty="0" smtClean="0"/>
              <a:t>ontrola merytoryczna aktu oskarżenia</a:t>
            </a:r>
            <a:r>
              <a:rPr lang="pl-PL" dirty="0"/>
              <a:t/>
            </a:r>
            <a:br>
              <a:rPr lang="pl-PL" dirty="0"/>
            </a:br>
            <a:r>
              <a:rPr lang="pl-PL" sz="4000" dirty="0" smtClean="0"/>
              <a:t>wydanie </a:t>
            </a:r>
            <a:r>
              <a:rPr lang="pl-PL" sz="4000" dirty="0"/>
              <a:t>postanowienia o niewłaściwości sądu lub o zmianie wskazanego w akcie oskarżenia trybu postępowania</a:t>
            </a:r>
            <a:endParaRPr lang="pl-PL" sz="3100" dirty="0"/>
          </a:p>
        </p:txBody>
      </p:sp>
      <p:sp>
        <p:nvSpPr>
          <p:cNvPr id="3" name="Symbol zastępczy zawartości 2"/>
          <p:cNvSpPr>
            <a:spLocks noGrp="1"/>
          </p:cNvSpPr>
          <p:nvPr>
            <p:ph idx="1"/>
          </p:nvPr>
        </p:nvSpPr>
        <p:spPr>
          <a:xfrm>
            <a:off x="191069" y="1828800"/>
            <a:ext cx="11797124" cy="4599296"/>
          </a:xfrm>
        </p:spPr>
        <p:txBody>
          <a:bodyPr>
            <a:normAutofit/>
          </a:bodyPr>
          <a:lstStyle/>
          <a:p>
            <a:pPr>
              <a:buFont typeface="Wingdings" panose="05000000000000000000" pitchFamily="2" charset="2"/>
              <a:buChar char="ü"/>
            </a:pPr>
            <a:r>
              <a:rPr lang="pl-PL" dirty="0">
                <a:solidFill>
                  <a:schemeClr val="tx1"/>
                </a:solidFill>
              </a:rPr>
              <a:t>Sąd, dokonując kontroli wstępnej aktu oskarżenia, bada właściwość sądu (art. 339 § 3 pkt 3), którą określają przepisy art. 24-27 oraz art. </a:t>
            </a:r>
            <a:r>
              <a:rPr lang="pl-PL" dirty="0" smtClean="0">
                <a:solidFill>
                  <a:schemeClr val="tx1"/>
                </a:solidFill>
              </a:rPr>
              <a:t>31-34</a:t>
            </a:r>
            <a:r>
              <a:rPr lang="pl-PL" dirty="0">
                <a:solidFill>
                  <a:schemeClr val="tx1"/>
                </a:solidFill>
              </a:rPr>
              <a:t> </a:t>
            </a:r>
            <a:r>
              <a:rPr lang="pl-PL" dirty="0" smtClean="0">
                <a:solidFill>
                  <a:schemeClr val="tx1"/>
                </a:solidFill>
              </a:rPr>
              <a:t>k.p.k.</a:t>
            </a:r>
            <a:endParaRPr lang="pl-PL" dirty="0" smtClean="0">
              <a:solidFill>
                <a:schemeClr val="tx1"/>
              </a:solidFill>
            </a:endParaRPr>
          </a:p>
          <a:p>
            <a:pPr>
              <a:buFont typeface="Wingdings" panose="05000000000000000000" pitchFamily="2" charset="2"/>
              <a:buChar char="ü"/>
            </a:pPr>
            <a:r>
              <a:rPr lang="pl-PL" dirty="0" smtClean="0">
                <a:solidFill>
                  <a:schemeClr val="tx1"/>
                </a:solidFill>
              </a:rPr>
              <a:t>Zobowiązany </a:t>
            </a:r>
            <a:r>
              <a:rPr lang="pl-PL" dirty="0">
                <a:solidFill>
                  <a:schemeClr val="tx1"/>
                </a:solidFill>
              </a:rPr>
              <a:t>jest także badać przesłanki warunkujące dopuszczalność prowadzenia w danej sprawie postępowania w określonym </a:t>
            </a:r>
            <a:r>
              <a:rPr lang="pl-PL" dirty="0" smtClean="0">
                <a:solidFill>
                  <a:schemeClr val="tx1"/>
                </a:solidFill>
              </a:rPr>
              <a:t>trybie </a:t>
            </a:r>
            <a:r>
              <a:rPr lang="pl-PL" dirty="0">
                <a:solidFill>
                  <a:schemeClr val="tx1"/>
                </a:solidFill>
              </a:rPr>
              <a:t>i to zarówno od strony formalnej, jak i materialnej.</a:t>
            </a:r>
          </a:p>
          <a:p>
            <a:pPr marL="0" indent="0" algn="ctr">
              <a:buNone/>
            </a:pPr>
            <a:r>
              <a:rPr lang="pl-PL" i="1" dirty="0" smtClean="0">
                <a:solidFill>
                  <a:srgbClr val="0070C0"/>
                </a:solidFill>
              </a:rPr>
              <a:t>art</a:t>
            </a:r>
            <a:r>
              <a:rPr lang="pl-PL" i="1" dirty="0">
                <a:solidFill>
                  <a:srgbClr val="0070C0"/>
                </a:solidFill>
              </a:rPr>
              <a:t>. 35. § 1. Sąd bada z urzędu swą właściwość, a w razie stwierdzenia swej niewłaściwości przekazuje sprawę właściwemu sądowi lub innemu organowi.</a:t>
            </a:r>
          </a:p>
          <a:p>
            <a:pPr>
              <a:buFont typeface="Wingdings" panose="05000000000000000000" pitchFamily="2" charset="2"/>
              <a:buChar char="ü"/>
            </a:pPr>
            <a:r>
              <a:rPr lang="pl-PL" dirty="0">
                <a:solidFill>
                  <a:schemeClr val="tx1"/>
                </a:solidFill>
              </a:rPr>
              <a:t>Ze względu na konsekwencje procesowe </a:t>
            </a:r>
            <a:r>
              <a:rPr lang="pl-PL" b="1" dirty="0">
                <a:solidFill>
                  <a:schemeClr val="tx1"/>
                </a:solidFill>
              </a:rPr>
              <a:t>niewłaściwości rzeczowej skutkującej uchyleniem orzeczenia niezależnie od granic zaskarżenia i podniesionych zarzutów oraz wpływu uchybienia na treść orzeczenia </a:t>
            </a:r>
            <a:r>
              <a:rPr lang="pl-PL" dirty="0">
                <a:solidFill>
                  <a:schemeClr val="tx1"/>
                </a:solidFill>
              </a:rPr>
              <a:t>(bezwzględna przyczyna odwoławcza z art. 439 § 1 pkt 3 i 4) sąd powinien badać kwestię właściwości rzeczowej od chwili wpłynięcia aktu oskarżenia, jak również w toku postępowania. Stwierdzenie niewłaściwości wymaga wydania postanowienia oraz określenia w nim sądu lub organu właściwego do rozpoznania danej sprawy. Przekazanie sprawy sądowi właściwemu jest tylko następstwem stwierdzenia swej niewłaściwości w tym samym postanowieniu (art. 35 § 1), które zawsze podlega zaskarżeniu (art. 35 § 3), chyba że w tej kwestii orzekł Sąd Najwyższy (art. 426 § 2)</a:t>
            </a: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4209743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r>
              <a:rPr lang="pl-PL" b="1" dirty="0"/>
              <a:t>K</a:t>
            </a:r>
            <a:r>
              <a:rPr lang="pl-PL" b="1" dirty="0" smtClean="0"/>
              <a:t>ontrola merytoryczna aktu oskarżenia</a:t>
            </a:r>
            <a:r>
              <a:rPr lang="pl-PL" dirty="0"/>
              <a:t/>
            </a:r>
            <a:br>
              <a:rPr lang="pl-PL" dirty="0"/>
            </a:br>
            <a:r>
              <a:rPr lang="pl-PL" sz="4000" dirty="0"/>
              <a:t>wydanie postanowienia w przedmiocie tymczasowego aresztowania lub innego środka przymusu</a:t>
            </a:r>
            <a:endParaRPr lang="pl-PL" sz="3100" dirty="0"/>
          </a:p>
        </p:txBody>
      </p:sp>
      <p:sp>
        <p:nvSpPr>
          <p:cNvPr id="3" name="Symbol zastępczy zawartości 2"/>
          <p:cNvSpPr>
            <a:spLocks noGrp="1"/>
          </p:cNvSpPr>
          <p:nvPr>
            <p:ph idx="1"/>
          </p:nvPr>
        </p:nvSpPr>
        <p:spPr>
          <a:xfrm>
            <a:off x="191069" y="1828800"/>
            <a:ext cx="11797124" cy="4599296"/>
          </a:xfrm>
        </p:spPr>
        <p:txBody>
          <a:bodyPr>
            <a:normAutofit lnSpcReduction="10000"/>
          </a:bodyPr>
          <a:lstStyle/>
          <a:p>
            <a:pPr marL="0" indent="0">
              <a:buNone/>
            </a:pPr>
            <a:r>
              <a:rPr lang="pl-PL" dirty="0">
                <a:solidFill>
                  <a:schemeClr val="tx1"/>
                </a:solidFill>
              </a:rPr>
              <a:t>Np. uchylenie </a:t>
            </a:r>
            <a:r>
              <a:rPr lang="pl-PL" dirty="0" smtClean="0">
                <a:solidFill>
                  <a:schemeClr val="tx1"/>
                </a:solidFill>
              </a:rPr>
              <a:t>tymczasowego aresztowania </a:t>
            </a:r>
            <a:r>
              <a:rPr lang="pl-PL" dirty="0">
                <a:solidFill>
                  <a:schemeClr val="tx1"/>
                </a:solidFill>
              </a:rPr>
              <a:t>lub zmianę na poręczenie </a:t>
            </a:r>
            <a:r>
              <a:rPr lang="pl-PL" dirty="0" smtClean="0">
                <a:solidFill>
                  <a:schemeClr val="tx1"/>
                </a:solidFill>
              </a:rPr>
              <a:t>majątkowe</a:t>
            </a:r>
          </a:p>
          <a:p>
            <a:pPr marL="0" indent="0">
              <a:buNone/>
            </a:pPr>
            <a:r>
              <a:rPr lang="pl-PL" dirty="0" smtClean="0">
                <a:solidFill>
                  <a:schemeClr val="tx1"/>
                </a:solidFill>
              </a:rPr>
              <a:t>Należy </a:t>
            </a:r>
            <a:r>
              <a:rPr lang="pl-PL" dirty="0">
                <a:solidFill>
                  <a:schemeClr val="tx1"/>
                </a:solidFill>
              </a:rPr>
              <a:t>pamiętać, że zgodnie  art. 344 jeżeli oskarżony jest tymczasowo aresztowany, sąd z urzędu rozstrzyga o utrzymaniu, zmianie lub uchyleniu tego środka. W razie potrzeby orzeka także o innych środkach zapobiegawczych. </a:t>
            </a:r>
          </a:p>
          <a:p>
            <a:pPr marL="0" indent="0">
              <a:buNone/>
            </a:pPr>
            <a:r>
              <a:rPr lang="pl-PL" b="1" dirty="0">
                <a:solidFill>
                  <a:srgbClr val="0070C0"/>
                </a:solidFill>
              </a:rPr>
              <a:t>Potrzeba wydania postanowienia w przedmiocie tymczasowego aresztowania </a:t>
            </a:r>
            <a:r>
              <a:rPr lang="pl-PL" dirty="0">
                <a:solidFill>
                  <a:schemeClr val="tx1"/>
                </a:solidFill>
              </a:rPr>
              <a:t>zachodzi wówczas, gdy:</a:t>
            </a:r>
          </a:p>
          <a:p>
            <a:pPr marL="457200" indent="-457200">
              <a:buFont typeface="+mj-lt"/>
              <a:buAutoNum type="alphaLcParenR"/>
            </a:pPr>
            <a:r>
              <a:rPr lang="pl-PL" b="1" dirty="0" smtClean="0">
                <a:solidFill>
                  <a:schemeClr val="tx1"/>
                </a:solidFill>
              </a:rPr>
              <a:t>akt </a:t>
            </a:r>
            <a:r>
              <a:rPr lang="pl-PL" b="1" dirty="0">
                <a:solidFill>
                  <a:schemeClr val="tx1"/>
                </a:solidFill>
              </a:rPr>
              <a:t>oskarżenia wniesiony do sądu dotyczy sprawy, w której oskarżony jest tymczasowo aresztowany, a wtedy sąd ma obowiązek oznaczyć jego termin (art. 344),</a:t>
            </a:r>
          </a:p>
          <a:p>
            <a:pPr marL="457200" indent="-457200">
              <a:buFont typeface="+mj-lt"/>
              <a:buAutoNum type="alphaLcParenR"/>
            </a:pPr>
            <a:r>
              <a:rPr lang="pl-PL" b="1" dirty="0" smtClean="0">
                <a:solidFill>
                  <a:schemeClr val="tx1"/>
                </a:solidFill>
              </a:rPr>
              <a:t>prezes </a:t>
            </a:r>
            <a:r>
              <a:rPr lang="pl-PL" b="1" dirty="0">
                <a:solidFill>
                  <a:schemeClr val="tx1"/>
                </a:solidFill>
              </a:rPr>
              <a:t>sądu z urzędu stwierdzi konieczność rozważenia potrzeby zmiany tymczasowego aresztowania na łagodniejszy środek zapobiegawczy albo potrzebę uchylenia tymczasowego aresztowania, także gdy takiej treści wniosek złoży oskarżony lub jego obrońca,</a:t>
            </a:r>
          </a:p>
          <a:p>
            <a:pPr marL="457200" indent="-457200">
              <a:buFont typeface="+mj-lt"/>
              <a:buAutoNum type="alphaLcParenR"/>
            </a:pPr>
            <a:r>
              <a:rPr lang="pl-PL" b="1" dirty="0" smtClean="0">
                <a:solidFill>
                  <a:schemeClr val="tx1"/>
                </a:solidFill>
              </a:rPr>
              <a:t>ujawni </a:t>
            </a:r>
            <a:r>
              <a:rPr lang="pl-PL" b="1" dirty="0">
                <a:solidFill>
                  <a:schemeClr val="tx1"/>
                </a:solidFill>
              </a:rPr>
              <a:t>się konieczność zastosowania tymczasowego aresztowania oskarżonego, wobec którego stosowano łagodniejszy środek zapobiegawczy albo nie stosowano żadnego środka tego rodzaju.</a:t>
            </a:r>
          </a:p>
          <a:p>
            <a:pPr marL="0" indent="0">
              <a:buNone/>
            </a:pPr>
            <a:r>
              <a:rPr lang="pl-PL" dirty="0">
                <a:solidFill>
                  <a:schemeClr val="tx1"/>
                </a:solidFill>
              </a:rPr>
              <a:t>Konsekwencją jest wiec konieczność odbycia posiedzenia zawsze gdy oskarżony jest tymczasowo aresztowany. Utrzymując tymczasowe aresztowanie w tym trybie, sąd określa termin jego stosowania, wskazując datę końcową - dzień, miesiąc i rok. </a:t>
            </a: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1284249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pPr marL="857250" indent="-857250">
              <a:buFont typeface="+mj-lt"/>
              <a:buAutoNum type="romanUcPeriod" startAt="3"/>
            </a:pPr>
            <a:r>
              <a:rPr lang="pl-PL" sz="4000" b="1" dirty="0" smtClean="0"/>
              <a:t>Orzekanie </a:t>
            </a:r>
            <a:r>
              <a:rPr lang="pl-PL" sz="4000" b="1" dirty="0"/>
              <a:t>poza rozprawą o odpowiedzialności karnej lub środkach zabezpieczających – art. 339 § 1 </a:t>
            </a:r>
            <a:r>
              <a:rPr lang="pl-PL" sz="4000" b="1" dirty="0" smtClean="0"/>
              <a:t>k.p.k.</a:t>
            </a:r>
            <a:endParaRPr lang="pl-PL" sz="2400" dirty="0"/>
          </a:p>
        </p:txBody>
      </p:sp>
      <p:sp>
        <p:nvSpPr>
          <p:cNvPr id="3" name="Symbol zastępczy zawartości 2"/>
          <p:cNvSpPr>
            <a:spLocks noGrp="1"/>
          </p:cNvSpPr>
          <p:nvPr>
            <p:ph idx="1"/>
          </p:nvPr>
        </p:nvSpPr>
        <p:spPr>
          <a:xfrm>
            <a:off x="191069" y="1828800"/>
            <a:ext cx="11797124" cy="4599296"/>
          </a:xfrm>
        </p:spPr>
        <p:txBody>
          <a:bodyPr>
            <a:normAutofit fontScale="92500" lnSpcReduction="20000"/>
          </a:bodyPr>
          <a:lstStyle/>
          <a:p>
            <a:pPr>
              <a:buFont typeface="Wingdings" panose="05000000000000000000" pitchFamily="2" charset="2"/>
              <a:buChar char="ü"/>
            </a:pPr>
            <a:r>
              <a:rPr lang="pl-PL" dirty="0">
                <a:solidFill>
                  <a:schemeClr val="tx1"/>
                </a:solidFill>
              </a:rPr>
              <a:t>Chodzi tu o </a:t>
            </a:r>
            <a:r>
              <a:rPr lang="pl-PL" b="1" dirty="0">
                <a:solidFill>
                  <a:schemeClr val="tx1"/>
                </a:solidFill>
              </a:rPr>
              <a:t>POZYTYWNE</a:t>
            </a:r>
            <a:r>
              <a:rPr lang="pl-PL" dirty="0">
                <a:solidFill>
                  <a:schemeClr val="tx1"/>
                </a:solidFill>
              </a:rPr>
              <a:t> </a:t>
            </a:r>
            <a:r>
              <a:rPr lang="pl-PL" dirty="0" smtClean="0">
                <a:solidFill>
                  <a:schemeClr val="tx1"/>
                </a:solidFill>
              </a:rPr>
              <a:t>orzeczenia</a:t>
            </a:r>
          </a:p>
          <a:p>
            <a:pPr>
              <a:buFont typeface="Wingdings" panose="05000000000000000000" pitchFamily="2" charset="2"/>
              <a:buChar char="ü"/>
            </a:pPr>
            <a:r>
              <a:rPr lang="pl-PL" dirty="0" smtClean="0">
                <a:solidFill>
                  <a:schemeClr val="tx1"/>
                </a:solidFill>
              </a:rPr>
              <a:t>Negatywne </a:t>
            </a:r>
            <a:r>
              <a:rPr lang="pl-PL" dirty="0">
                <a:solidFill>
                  <a:schemeClr val="tx1"/>
                </a:solidFill>
              </a:rPr>
              <a:t>orzeczenia, w postaci postanowień o umorzeniu postępowania zapadają w ramach kontroli merytorycznej oskarżenia. </a:t>
            </a:r>
            <a:endParaRPr lang="pl-PL" dirty="0" smtClean="0">
              <a:solidFill>
                <a:schemeClr val="tx1"/>
              </a:solidFill>
            </a:endParaRPr>
          </a:p>
          <a:p>
            <a:pPr>
              <a:buFont typeface="Wingdings" panose="05000000000000000000" pitchFamily="2" charset="2"/>
              <a:buChar char="ü"/>
            </a:pPr>
            <a:r>
              <a:rPr lang="pl-PL" dirty="0" smtClean="0">
                <a:solidFill>
                  <a:schemeClr val="tx1"/>
                </a:solidFill>
              </a:rPr>
              <a:t>Dopiero </a:t>
            </a:r>
            <a:r>
              <a:rPr lang="pl-PL" dirty="0">
                <a:solidFill>
                  <a:schemeClr val="tx1"/>
                </a:solidFill>
              </a:rPr>
              <a:t>przejście sprawy przez etap kontroli merytorycznej z wynikiem pozytywnym, uzasadnia rozpatrywanie kwestii odpowiedzialności karnej lub orzeczenia środków zabezpieczających.</a:t>
            </a:r>
          </a:p>
          <a:p>
            <a:pPr marL="0" indent="0">
              <a:buNone/>
            </a:pPr>
            <a:endParaRPr lang="pl-PL" dirty="0">
              <a:solidFill>
                <a:schemeClr val="tx1"/>
              </a:solidFill>
            </a:endParaRPr>
          </a:p>
          <a:p>
            <a:pPr marL="0" indent="0">
              <a:buNone/>
            </a:pPr>
            <a:r>
              <a:rPr lang="pl-PL" dirty="0">
                <a:solidFill>
                  <a:schemeClr val="tx1"/>
                </a:solidFill>
              </a:rPr>
              <a:t>339. § 1. Prezes sądu kieruje sprawę na posiedzenie, jeżeli:</a:t>
            </a:r>
          </a:p>
          <a:p>
            <a:pPr marL="457200" indent="-457200">
              <a:buFont typeface="+mj-lt"/>
              <a:buAutoNum type="arabicParenR"/>
            </a:pPr>
            <a:r>
              <a:rPr lang="pl-PL" dirty="0" smtClean="0">
                <a:solidFill>
                  <a:schemeClr val="tx1"/>
                </a:solidFill>
              </a:rPr>
              <a:t>prokurator </a:t>
            </a:r>
            <a:r>
              <a:rPr lang="pl-PL" dirty="0">
                <a:solidFill>
                  <a:schemeClr val="tx1"/>
                </a:solidFill>
              </a:rPr>
              <a:t>złożył wniosek o orzeczenie środków zabezpieczających,</a:t>
            </a:r>
          </a:p>
          <a:p>
            <a:pPr marL="457200" indent="-457200">
              <a:buFont typeface="+mj-lt"/>
              <a:buAutoNum type="arabicParenR"/>
            </a:pPr>
            <a:r>
              <a:rPr lang="pl-PL" dirty="0" smtClean="0">
                <a:solidFill>
                  <a:schemeClr val="tx1"/>
                </a:solidFill>
              </a:rPr>
              <a:t>zachodzi </a:t>
            </a:r>
            <a:r>
              <a:rPr lang="pl-PL" dirty="0">
                <a:solidFill>
                  <a:schemeClr val="tx1"/>
                </a:solidFill>
              </a:rPr>
              <a:t>potrzeba rozważenia kwestii warunkowego umorzenia postępowania,</a:t>
            </a:r>
          </a:p>
          <a:p>
            <a:pPr marL="457200" indent="-457200">
              <a:buFont typeface="+mj-lt"/>
              <a:buAutoNum type="arabicParenR"/>
            </a:pPr>
            <a:r>
              <a:rPr lang="pl-PL" dirty="0">
                <a:solidFill>
                  <a:schemeClr val="tx1"/>
                </a:solidFill>
              </a:rPr>
              <a:t>p</a:t>
            </a:r>
            <a:r>
              <a:rPr lang="pl-PL" dirty="0" smtClean="0">
                <a:solidFill>
                  <a:schemeClr val="tx1"/>
                </a:solidFill>
              </a:rPr>
              <a:t>rokurator złożył wniosek, </a:t>
            </a:r>
            <a:r>
              <a:rPr lang="pl-PL" dirty="0">
                <a:solidFill>
                  <a:schemeClr val="tx1"/>
                </a:solidFill>
              </a:rPr>
              <a:t>o którym mowa w art. 335 § </a:t>
            </a:r>
            <a:r>
              <a:rPr lang="pl-PL" dirty="0" smtClean="0">
                <a:solidFill>
                  <a:schemeClr val="tx1"/>
                </a:solidFill>
              </a:rPr>
              <a:t>1 – </a:t>
            </a:r>
            <a:r>
              <a:rPr lang="pl-PL" dirty="0" smtClean="0">
                <a:solidFill>
                  <a:srgbClr val="0070C0"/>
                </a:solidFill>
              </a:rPr>
              <a:t>zmiana brzmienia z uwagi na nowelizację art. 335</a:t>
            </a:r>
            <a:endParaRPr lang="pl-PL" dirty="0">
              <a:solidFill>
                <a:srgbClr val="0070C0"/>
              </a:solidFill>
            </a:endParaRPr>
          </a:p>
          <a:p>
            <a:pPr marL="457200" indent="-457200">
              <a:buFont typeface="+mj-lt"/>
              <a:buAutoNum type="arabicParenR"/>
            </a:pPr>
            <a:r>
              <a:rPr lang="pl-PL" i="1" dirty="0" smtClean="0">
                <a:solidFill>
                  <a:srgbClr val="0070C0"/>
                </a:solidFill>
              </a:rPr>
              <a:t>oskarżony</a:t>
            </a:r>
            <a:r>
              <a:rPr lang="pl-PL" i="1" dirty="0">
                <a:solidFill>
                  <a:srgbClr val="0070C0"/>
                </a:solidFill>
              </a:rPr>
              <a:t>, któremu zarzucono występek, przed doręczeniem mu zawiadomienia o wyznaczeniu rozprawy złożył wniosek, o którym mowa w art. </a:t>
            </a:r>
            <a:r>
              <a:rPr lang="pl-PL" i="1" dirty="0" smtClean="0">
                <a:solidFill>
                  <a:srgbClr val="0070C0"/>
                </a:solidFill>
              </a:rPr>
              <a:t>338a </a:t>
            </a:r>
            <a:endParaRPr lang="pl-PL" b="1" i="1" dirty="0">
              <a:solidFill>
                <a:srgbClr val="0070C0"/>
              </a:solidFill>
            </a:endParaRPr>
          </a:p>
          <a:p>
            <a:pPr marL="457200" indent="-457200">
              <a:buFont typeface="+mj-lt"/>
              <a:buAutoNum type="arabicParenR"/>
            </a:pPr>
            <a:r>
              <a:rPr lang="pl-PL" i="1" dirty="0">
                <a:solidFill>
                  <a:srgbClr val="0070C0"/>
                </a:solidFill>
              </a:rPr>
              <a:t>zachodzi potrzeba rozważenia kwestii umorzenia postępowania wskutek złożenia </a:t>
            </a:r>
            <a:r>
              <a:rPr lang="pl-PL" i="1" u="sng" dirty="0">
                <a:solidFill>
                  <a:srgbClr val="0070C0"/>
                </a:solidFill>
              </a:rPr>
              <a:t>po wniesieniu aktu oskarżenia </a:t>
            </a:r>
            <a:r>
              <a:rPr lang="pl-PL" i="1" dirty="0">
                <a:solidFill>
                  <a:srgbClr val="0070C0"/>
                </a:solidFill>
              </a:rPr>
              <a:t>wniosku, o którym mowa w art. 59a Kodeksu </a:t>
            </a:r>
            <a:r>
              <a:rPr lang="pl-PL" i="1" dirty="0" smtClean="0">
                <a:solidFill>
                  <a:srgbClr val="0070C0"/>
                </a:solidFill>
              </a:rPr>
              <a:t>karnego</a:t>
            </a:r>
            <a:endParaRPr lang="pl-PL" b="1" i="1" dirty="0">
              <a:solidFill>
                <a:srgbClr val="0070C0"/>
              </a:solidFill>
            </a:endParaRPr>
          </a:p>
          <a:p>
            <a:pPr marL="457200" indent="-457200">
              <a:buAutoNum type="arabicParenR"/>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70225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a:bodyPr>
          <a:lstStyle/>
          <a:p>
            <a:r>
              <a:rPr lang="pl-PL" sz="3200" b="1" dirty="0" smtClean="0"/>
              <a:t>Orzekanie poza rozprawą o odpowiedzialności karnej lub środkach zabezpieczających – art. 339 § 1 k.p.k.</a:t>
            </a:r>
            <a:r>
              <a:rPr lang="pl-PL" sz="2000" b="1" dirty="0" smtClean="0"/>
              <a:t/>
            </a:r>
            <a:br>
              <a:rPr lang="pl-PL" sz="2000" b="1" dirty="0" smtClean="0"/>
            </a:br>
            <a:r>
              <a:rPr lang="pl-PL" sz="2400" dirty="0" smtClean="0"/>
              <a:t>złożenie przez prokuratora wniosku o orzeczenie środków zabezpieczających</a:t>
            </a:r>
            <a:endParaRPr lang="pl-PL" sz="1400" dirty="0"/>
          </a:p>
        </p:txBody>
      </p:sp>
      <p:sp>
        <p:nvSpPr>
          <p:cNvPr id="3" name="Symbol zastępczy zawartości 2"/>
          <p:cNvSpPr>
            <a:spLocks noGrp="1"/>
          </p:cNvSpPr>
          <p:nvPr>
            <p:ph idx="1"/>
          </p:nvPr>
        </p:nvSpPr>
        <p:spPr>
          <a:xfrm>
            <a:off x="191069" y="1828800"/>
            <a:ext cx="11797124" cy="4599296"/>
          </a:xfrm>
        </p:spPr>
        <p:txBody>
          <a:bodyPr>
            <a:normAutofit/>
          </a:bodyPr>
          <a:lstStyle/>
          <a:p>
            <a:pPr marL="0" indent="0">
              <a:buNone/>
            </a:pPr>
            <a:r>
              <a:rPr lang="pl-PL" sz="1800" b="1" dirty="0" smtClean="0">
                <a:solidFill>
                  <a:srgbClr val="0070C0"/>
                </a:solidFill>
              </a:rPr>
              <a:t>Prokurator może złożyć </a:t>
            </a:r>
            <a:r>
              <a:rPr lang="pl-PL" sz="1800" b="1" dirty="0">
                <a:solidFill>
                  <a:srgbClr val="0070C0"/>
                </a:solidFill>
              </a:rPr>
              <a:t>wniosek o umorzenie postępowania z powodu niepoczytalności sprawcy i jednoczesne orzeczenie wobec niego środków zabezpieczających (art. 324)</a:t>
            </a:r>
          </a:p>
          <a:p>
            <a:pPr marL="0" indent="0">
              <a:buNone/>
            </a:pPr>
            <a:r>
              <a:rPr lang="pl-PL" sz="1800" dirty="0">
                <a:solidFill>
                  <a:schemeClr val="tx1"/>
                </a:solidFill>
              </a:rPr>
              <a:t>Przepis ten wyłącza możliwość umarzania samodzielnie przez prokuratora śledztwa lub dochodzenia albo zatwierdzania przez niego umorzenia dokonanego przez inny organ </a:t>
            </a:r>
            <a:r>
              <a:rPr lang="pl-PL" sz="1800" dirty="0" smtClean="0">
                <a:solidFill>
                  <a:schemeClr val="tx1"/>
                </a:solidFill>
              </a:rPr>
              <a:t>nieprokuratorski </a:t>
            </a:r>
            <a:r>
              <a:rPr lang="pl-PL" sz="1800" dirty="0">
                <a:solidFill>
                  <a:schemeClr val="tx1"/>
                </a:solidFill>
              </a:rPr>
              <a:t>lub (poprzez art. 325e § 2</a:t>
            </a:r>
            <a:r>
              <a:rPr lang="pl-PL" sz="1800" dirty="0" smtClean="0">
                <a:solidFill>
                  <a:schemeClr val="tx1"/>
                </a:solidFill>
              </a:rPr>
              <a:t>), </a:t>
            </a:r>
            <a:r>
              <a:rPr lang="pl-PL" sz="1800" dirty="0">
                <a:solidFill>
                  <a:schemeClr val="tx1"/>
                </a:solidFill>
              </a:rPr>
              <a:t>gdy okazuje się, że podejrzany jest niepoczytalny, a jednocześnie zachodzi potrzeba zastosowania wobec niego środka </a:t>
            </a:r>
            <a:r>
              <a:rPr lang="pl-PL" sz="1800" dirty="0" smtClean="0">
                <a:solidFill>
                  <a:schemeClr val="tx1"/>
                </a:solidFill>
              </a:rPr>
              <a:t>zabezpieczającego.</a:t>
            </a:r>
          </a:p>
          <a:p>
            <a:pPr marL="0" indent="0">
              <a:buNone/>
            </a:pPr>
            <a:r>
              <a:rPr lang="pl-PL" sz="1400" dirty="0" smtClean="0">
                <a:solidFill>
                  <a:schemeClr val="tx1"/>
                </a:solidFill>
              </a:rPr>
              <a:t>Przepis </a:t>
            </a:r>
            <a:r>
              <a:rPr lang="pl-PL" sz="1400" dirty="0">
                <a:solidFill>
                  <a:schemeClr val="tx1"/>
                </a:solidFill>
              </a:rPr>
              <a:t>art. 324 dotyczy zatem potrzeby stosowania w ocenie prokuratora środka w </a:t>
            </a:r>
            <a:r>
              <a:rPr lang="pl-PL" sz="1400" dirty="0" smtClean="0">
                <a:solidFill>
                  <a:schemeClr val="tx1"/>
                </a:solidFill>
              </a:rPr>
              <a:t>postaci: </a:t>
            </a:r>
            <a:endParaRPr lang="pl-PL" sz="1400" b="1" dirty="0" smtClean="0">
              <a:solidFill>
                <a:schemeClr val="tx1"/>
              </a:solidFill>
            </a:endParaRPr>
          </a:p>
          <a:p>
            <a:pPr marL="0" indent="0">
              <a:buNone/>
            </a:pPr>
            <a:r>
              <a:rPr lang="pl-PL" sz="1600" dirty="0" smtClean="0">
                <a:solidFill>
                  <a:schemeClr val="tx1"/>
                </a:solidFill>
              </a:rPr>
              <a:t>1</a:t>
            </a:r>
            <a:r>
              <a:rPr lang="pl-PL" sz="1600" dirty="0">
                <a:solidFill>
                  <a:schemeClr val="tx1"/>
                </a:solidFill>
              </a:rPr>
              <a:t>) </a:t>
            </a:r>
            <a:r>
              <a:rPr lang="pl-PL" sz="1600" dirty="0" smtClean="0">
                <a:solidFill>
                  <a:schemeClr val="tx1"/>
                </a:solidFill>
              </a:rPr>
              <a:t>elektronicznej kontroli </a:t>
            </a:r>
            <a:r>
              <a:rPr lang="pl-PL" sz="1600" dirty="0">
                <a:solidFill>
                  <a:schemeClr val="tx1"/>
                </a:solidFill>
              </a:rPr>
              <a:t>miejsca pobytu,</a:t>
            </a:r>
          </a:p>
          <a:p>
            <a:pPr marL="0" indent="0">
              <a:buNone/>
            </a:pPr>
            <a:r>
              <a:rPr lang="pl-PL" sz="1600" dirty="0">
                <a:solidFill>
                  <a:schemeClr val="tx1"/>
                </a:solidFill>
              </a:rPr>
              <a:t>2) </a:t>
            </a:r>
            <a:r>
              <a:rPr lang="pl-PL" sz="1600" dirty="0" smtClean="0">
                <a:solidFill>
                  <a:schemeClr val="tx1"/>
                </a:solidFill>
              </a:rPr>
              <a:t>terapii</a:t>
            </a:r>
            <a:endParaRPr lang="pl-PL" sz="1600" dirty="0">
              <a:solidFill>
                <a:schemeClr val="tx1"/>
              </a:solidFill>
            </a:endParaRPr>
          </a:p>
          <a:p>
            <a:pPr marL="0" indent="0">
              <a:buNone/>
            </a:pPr>
            <a:r>
              <a:rPr lang="pl-PL" sz="1600" dirty="0">
                <a:solidFill>
                  <a:schemeClr val="tx1"/>
                </a:solidFill>
              </a:rPr>
              <a:t>3) </a:t>
            </a:r>
            <a:r>
              <a:rPr lang="pl-PL" sz="1600" dirty="0" smtClean="0">
                <a:solidFill>
                  <a:schemeClr val="tx1"/>
                </a:solidFill>
              </a:rPr>
              <a:t>terapii </a:t>
            </a:r>
            <a:r>
              <a:rPr lang="pl-PL" sz="1600" dirty="0">
                <a:solidFill>
                  <a:schemeClr val="tx1"/>
                </a:solidFill>
              </a:rPr>
              <a:t>uzależnień,</a:t>
            </a:r>
          </a:p>
          <a:p>
            <a:pPr marL="0" indent="0">
              <a:buNone/>
            </a:pPr>
            <a:r>
              <a:rPr lang="pl-PL" sz="1600" dirty="0">
                <a:solidFill>
                  <a:schemeClr val="tx1"/>
                </a:solidFill>
              </a:rPr>
              <a:t>4) </a:t>
            </a:r>
            <a:r>
              <a:rPr lang="pl-PL" sz="1600" dirty="0" smtClean="0">
                <a:solidFill>
                  <a:schemeClr val="tx1"/>
                </a:solidFill>
              </a:rPr>
              <a:t>pobytu </a:t>
            </a:r>
            <a:r>
              <a:rPr lang="pl-PL" sz="1600" dirty="0">
                <a:solidFill>
                  <a:schemeClr val="tx1"/>
                </a:solidFill>
              </a:rPr>
              <a:t>w zakładzie </a:t>
            </a:r>
            <a:r>
              <a:rPr lang="pl-PL" sz="1600" dirty="0" smtClean="0">
                <a:solidFill>
                  <a:schemeClr val="tx1"/>
                </a:solidFill>
              </a:rPr>
              <a:t>psychiatrycznym</a:t>
            </a:r>
            <a:endParaRPr lang="pl-PL" sz="1600" dirty="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
        <p:nvSpPr>
          <p:cNvPr id="4" name="Nawias klamrowy zamykający 3"/>
          <p:cNvSpPr/>
          <p:nvPr/>
        </p:nvSpPr>
        <p:spPr>
          <a:xfrm>
            <a:off x="3558306" y="3847235"/>
            <a:ext cx="446234" cy="145989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035053" y="4199129"/>
            <a:ext cx="2146013" cy="615553"/>
          </a:xfrm>
          <a:prstGeom prst="rect">
            <a:avLst/>
          </a:prstGeom>
          <a:noFill/>
        </p:spPr>
        <p:txBody>
          <a:bodyPr wrap="square" rtlCol="0">
            <a:spAutoFit/>
          </a:bodyPr>
          <a:lstStyle/>
          <a:p>
            <a:r>
              <a:rPr lang="pl-PL" sz="1600" b="1" dirty="0" smtClean="0">
                <a:solidFill>
                  <a:srgbClr val="C00000"/>
                </a:solidFill>
              </a:rPr>
              <a:t>art</a:t>
            </a:r>
            <a:r>
              <a:rPr lang="pl-PL" sz="1600" b="1" dirty="0">
                <a:solidFill>
                  <a:srgbClr val="C00000"/>
                </a:solidFill>
              </a:rPr>
              <a:t>. </a:t>
            </a:r>
            <a:r>
              <a:rPr lang="pl-PL" sz="1600" b="1" dirty="0" smtClean="0">
                <a:solidFill>
                  <a:srgbClr val="C00000"/>
                </a:solidFill>
              </a:rPr>
              <a:t>93a </a:t>
            </a:r>
            <a:r>
              <a:rPr lang="pl-PL" sz="1600" b="1" dirty="0">
                <a:solidFill>
                  <a:srgbClr val="C00000"/>
                </a:solidFill>
              </a:rPr>
              <a:t>§ </a:t>
            </a:r>
            <a:r>
              <a:rPr lang="pl-PL" sz="1600" b="1" dirty="0" smtClean="0">
                <a:solidFill>
                  <a:srgbClr val="C00000"/>
                </a:solidFill>
              </a:rPr>
              <a:t>1</a:t>
            </a:r>
            <a:r>
              <a:rPr lang="pl-PL" sz="1600" b="1" dirty="0">
                <a:solidFill>
                  <a:srgbClr val="C00000"/>
                </a:solidFill>
              </a:rPr>
              <a:t> </a:t>
            </a:r>
            <a:r>
              <a:rPr lang="pl-PL" sz="1600" b="1" dirty="0" smtClean="0">
                <a:solidFill>
                  <a:srgbClr val="C00000"/>
                </a:solidFill>
              </a:rPr>
              <a:t>k.k.</a:t>
            </a:r>
            <a:endParaRPr lang="pl-PL" sz="1600" b="1" dirty="0">
              <a:solidFill>
                <a:srgbClr val="C00000"/>
              </a:solidFill>
            </a:endParaRPr>
          </a:p>
          <a:p>
            <a:endParaRPr lang="pl-PL" dirty="0"/>
          </a:p>
        </p:txBody>
      </p:sp>
      <p:sp>
        <p:nvSpPr>
          <p:cNvPr id="6" name="pole tekstowe 5"/>
          <p:cNvSpPr txBox="1"/>
          <p:nvPr/>
        </p:nvSpPr>
        <p:spPr>
          <a:xfrm>
            <a:off x="6054142" y="3889610"/>
            <a:ext cx="4332596" cy="1754326"/>
          </a:xfrm>
          <a:prstGeom prst="rect">
            <a:avLst/>
          </a:prstGeom>
          <a:noFill/>
        </p:spPr>
        <p:txBody>
          <a:bodyPr wrap="none" rtlCol="0">
            <a:spAutoFit/>
          </a:bodyPr>
          <a:lstStyle/>
          <a:p>
            <a:r>
              <a:rPr lang="pl-PL" sz="1600" dirty="0" smtClean="0"/>
              <a:t>1)</a:t>
            </a:r>
            <a:r>
              <a:rPr lang="pl-PL" sz="1600" dirty="0"/>
              <a:t>	</a:t>
            </a:r>
            <a:r>
              <a:rPr lang="pl-PL" sz="1600" dirty="0" smtClean="0"/>
              <a:t>elektronicznej kontroli </a:t>
            </a:r>
            <a:r>
              <a:rPr lang="pl-PL" sz="1600" dirty="0"/>
              <a:t>miejsca </a:t>
            </a:r>
            <a:r>
              <a:rPr lang="pl-PL" sz="1600" dirty="0" smtClean="0"/>
              <a:t>pobytu,</a:t>
            </a:r>
            <a:endParaRPr lang="pl-PL" sz="1600" dirty="0"/>
          </a:p>
          <a:p>
            <a:r>
              <a:rPr lang="pl-PL" sz="1600" dirty="0"/>
              <a:t>2)	</a:t>
            </a:r>
            <a:r>
              <a:rPr lang="pl-PL" sz="1600" dirty="0" smtClean="0"/>
              <a:t>terapii,</a:t>
            </a:r>
            <a:endParaRPr lang="pl-PL" sz="1600" dirty="0"/>
          </a:p>
          <a:p>
            <a:r>
              <a:rPr lang="pl-PL" sz="1600" dirty="0"/>
              <a:t>3) 	</a:t>
            </a:r>
            <a:r>
              <a:rPr lang="pl-PL" sz="1600" dirty="0" smtClean="0"/>
              <a:t>terapii uzależnień,</a:t>
            </a:r>
            <a:endParaRPr lang="pl-PL" sz="1600" dirty="0"/>
          </a:p>
          <a:p>
            <a:r>
              <a:rPr lang="pl-PL" sz="1600" dirty="0"/>
              <a:t>4)	</a:t>
            </a:r>
            <a:r>
              <a:rPr lang="pl-PL" sz="1600" dirty="0" smtClean="0"/>
              <a:t>pobytu </a:t>
            </a:r>
            <a:r>
              <a:rPr lang="pl-PL" sz="1600" dirty="0"/>
              <a:t>w zakładzie </a:t>
            </a:r>
            <a:r>
              <a:rPr lang="pl-PL" sz="1600" dirty="0" smtClean="0"/>
              <a:t>psychiatrycznym,</a:t>
            </a:r>
            <a:endParaRPr lang="pl-PL" sz="1600" dirty="0"/>
          </a:p>
          <a:p>
            <a:r>
              <a:rPr lang="pl-PL" sz="1600" dirty="0"/>
              <a:t>5)	</a:t>
            </a:r>
            <a:r>
              <a:rPr lang="pl-PL" sz="1600" dirty="0" smtClean="0"/>
              <a:t>przepadku przedmiotów,</a:t>
            </a:r>
            <a:endParaRPr lang="pl-PL" sz="1600" dirty="0"/>
          </a:p>
          <a:p>
            <a:r>
              <a:rPr lang="pl-PL" sz="1600" dirty="0"/>
              <a:t>6)	</a:t>
            </a:r>
            <a:r>
              <a:rPr lang="pl-PL" sz="1600" dirty="0" smtClean="0"/>
              <a:t>zakazów </a:t>
            </a:r>
            <a:r>
              <a:rPr lang="pl-PL" sz="1600" dirty="0"/>
              <a:t>wymienione w § 2 pkt </a:t>
            </a:r>
            <a:r>
              <a:rPr lang="pl-PL" sz="1600" dirty="0" smtClean="0"/>
              <a:t>5</a:t>
            </a:r>
            <a:endParaRPr lang="pl-PL" sz="1600" dirty="0"/>
          </a:p>
          <a:p>
            <a:endParaRPr lang="pl-PL" sz="1200" dirty="0"/>
          </a:p>
        </p:txBody>
      </p:sp>
      <p:sp>
        <p:nvSpPr>
          <p:cNvPr id="7" name="pole tekstowe 6"/>
          <p:cNvSpPr txBox="1"/>
          <p:nvPr/>
        </p:nvSpPr>
        <p:spPr>
          <a:xfrm>
            <a:off x="10638701" y="4199129"/>
            <a:ext cx="1728380" cy="615553"/>
          </a:xfrm>
          <a:prstGeom prst="rect">
            <a:avLst/>
          </a:prstGeom>
          <a:noFill/>
        </p:spPr>
        <p:txBody>
          <a:bodyPr wrap="square" rtlCol="0">
            <a:spAutoFit/>
          </a:bodyPr>
          <a:lstStyle/>
          <a:p>
            <a:r>
              <a:rPr lang="pl-PL" sz="1600" b="1" dirty="0" smtClean="0">
                <a:solidFill>
                  <a:srgbClr val="C00000"/>
                </a:solidFill>
              </a:rPr>
              <a:t>art</a:t>
            </a:r>
            <a:r>
              <a:rPr lang="pl-PL" sz="1600" b="1" dirty="0">
                <a:solidFill>
                  <a:srgbClr val="C00000"/>
                </a:solidFill>
              </a:rPr>
              <a:t>. </a:t>
            </a:r>
            <a:r>
              <a:rPr lang="pl-PL" sz="1600" b="1" dirty="0" smtClean="0">
                <a:solidFill>
                  <a:srgbClr val="C00000"/>
                </a:solidFill>
              </a:rPr>
              <a:t>22 </a:t>
            </a:r>
            <a:r>
              <a:rPr lang="pl-PL" sz="1600" b="1" dirty="0">
                <a:solidFill>
                  <a:srgbClr val="C00000"/>
                </a:solidFill>
              </a:rPr>
              <a:t>§ 3</a:t>
            </a:r>
            <a:r>
              <a:rPr lang="pl-PL" sz="1600" b="1" dirty="0" smtClean="0">
                <a:solidFill>
                  <a:srgbClr val="C00000"/>
                </a:solidFill>
              </a:rPr>
              <a:t> </a:t>
            </a:r>
            <a:r>
              <a:rPr lang="pl-PL" sz="1600" b="1" dirty="0" err="1" smtClean="0">
                <a:solidFill>
                  <a:srgbClr val="C00000"/>
                </a:solidFill>
              </a:rPr>
              <a:t>k.k.s</a:t>
            </a:r>
            <a:r>
              <a:rPr lang="pl-PL" sz="1600" b="1" dirty="0" smtClean="0">
                <a:solidFill>
                  <a:srgbClr val="C00000"/>
                </a:solidFill>
              </a:rPr>
              <a:t>.</a:t>
            </a:r>
            <a:endParaRPr lang="pl-PL" sz="1600" b="1" dirty="0">
              <a:solidFill>
                <a:srgbClr val="C00000"/>
              </a:solidFill>
            </a:endParaRPr>
          </a:p>
          <a:p>
            <a:endParaRPr lang="pl-PL" dirty="0"/>
          </a:p>
        </p:txBody>
      </p:sp>
      <p:sp>
        <p:nvSpPr>
          <p:cNvPr id="8" name="Nawias klamrowy zamykający 7"/>
          <p:cNvSpPr/>
          <p:nvPr/>
        </p:nvSpPr>
        <p:spPr>
          <a:xfrm>
            <a:off x="10259813" y="3875963"/>
            <a:ext cx="348375" cy="152854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Tree>
    <p:extLst>
      <p:ext uri="{BB962C8B-B14F-4D97-AF65-F5344CB8AC3E}">
        <p14:creationId xmlns:p14="http://schemas.microsoft.com/office/powerpoint/2010/main" val="3550151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Postępowanie przejściowe</a:t>
            </a:r>
            <a:endParaRPr lang="pl-PL" dirty="0"/>
          </a:p>
        </p:txBody>
      </p:sp>
      <p:sp>
        <p:nvSpPr>
          <p:cNvPr id="3" name="Symbol zastępczy zawartości 2"/>
          <p:cNvSpPr>
            <a:spLocks noGrp="1"/>
          </p:cNvSpPr>
          <p:nvPr>
            <p:ph idx="1"/>
          </p:nvPr>
        </p:nvSpPr>
        <p:spPr>
          <a:xfrm>
            <a:off x="1097279" y="1845734"/>
            <a:ext cx="10366839" cy="4350350"/>
          </a:xfrm>
        </p:spPr>
        <p:txBody>
          <a:bodyPr>
            <a:normAutofit/>
          </a:bodyPr>
          <a:lstStyle/>
          <a:p>
            <a:r>
              <a:rPr lang="pl-PL" dirty="0"/>
              <a:t>Określenie „postępowanie przejściowe” to nazwa doktrynalna. </a:t>
            </a:r>
            <a:r>
              <a:rPr lang="pl-PL" dirty="0" smtClean="0"/>
              <a:t>Kodeks postępowania karnego </a:t>
            </a:r>
            <a:r>
              <a:rPr lang="pl-PL" dirty="0"/>
              <a:t>jej nie używa, posługuje się </a:t>
            </a:r>
            <a:r>
              <a:rPr lang="pl-PL" dirty="0" smtClean="0"/>
              <a:t>natomiast pojęciem </a:t>
            </a:r>
            <a:r>
              <a:rPr lang="pl-PL" dirty="0"/>
              <a:t>„wstępnej kontroli oskarżenia” (rozdz. 40) i „przygotowanie do rozprawy głównej” (rozdz. 41).</a:t>
            </a:r>
          </a:p>
          <a:p>
            <a:r>
              <a:rPr lang="pl-PL" b="1" dirty="0"/>
              <a:t>Faza ta polega na:</a:t>
            </a:r>
          </a:p>
          <a:p>
            <a:r>
              <a:rPr lang="pl-PL" dirty="0"/>
              <a:t>1)	</a:t>
            </a:r>
            <a:r>
              <a:rPr lang="pl-PL" b="1" dirty="0"/>
              <a:t>Wstępnej kontroli </a:t>
            </a:r>
            <a:r>
              <a:rPr lang="pl-PL" b="1" dirty="0" smtClean="0"/>
              <a:t>oskarżenia:</a:t>
            </a:r>
          </a:p>
          <a:p>
            <a:pPr marL="749808" lvl="1" indent="-457200">
              <a:buFont typeface="+mj-lt"/>
              <a:buAutoNum type="alphaLcParenR"/>
            </a:pPr>
            <a:r>
              <a:rPr lang="pl-PL" dirty="0"/>
              <a:t>f</a:t>
            </a:r>
            <a:r>
              <a:rPr lang="pl-PL" dirty="0" smtClean="0"/>
              <a:t>ormalnej</a:t>
            </a:r>
          </a:p>
          <a:p>
            <a:pPr marL="749808" lvl="1" indent="-457200">
              <a:buFont typeface="+mj-lt"/>
              <a:buAutoNum type="alphaLcParenR"/>
            </a:pPr>
            <a:r>
              <a:rPr lang="pl-PL" dirty="0"/>
              <a:t>m</a:t>
            </a:r>
            <a:r>
              <a:rPr lang="pl-PL" dirty="0" smtClean="0"/>
              <a:t>erytorycznej</a:t>
            </a:r>
            <a:endParaRPr lang="pl-PL" dirty="0"/>
          </a:p>
          <a:p>
            <a:r>
              <a:rPr lang="pl-PL" dirty="0"/>
              <a:t>2)	</a:t>
            </a:r>
            <a:r>
              <a:rPr lang="pl-PL" b="1" dirty="0" smtClean="0"/>
              <a:t>Skierowaniu sprawy na posiedzenie celem:</a:t>
            </a:r>
          </a:p>
          <a:p>
            <a:pPr marL="749808" lvl="1" indent="-457200">
              <a:buFont typeface="+mj-lt"/>
              <a:buAutoNum type="alphaLcParenR"/>
            </a:pPr>
            <a:r>
              <a:rPr lang="pl-PL" dirty="0" smtClean="0"/>
              <a:t>orzeczenia </a:t>
            </a:r>
            <a:r>
              <a:rPr lang="pl-PL" dirty="0"/>
              <a:t>poza rozprawą o odpowiedzialności karnej lub środkach </a:t>
            </a:r>
            <a:r>
              <a:rPr lang="pl-PL" dirty="0" smtClean="0"/>
              <a:t>zabezpieczających (orzekanie co do </a:t>
            </a:r>
            <a:r>
              <a:rPr lang="pl-PL" i="1" dirty="0" smtClean="0"/>
              <a:t>meritum</a:t>
            </a:r>
            <a:r>
              <a:rPr lang="pl-PL" dirty="0" smtClean="0"/>
              <a:t> sprawy)</a:t>
            </a:r>
            <a:endParaRPr lang="pl-PL" dirty="0"/>
          </a:p>
          <a:p>
            <a:pPr marL="749808" lvl="1" indent="-457200">
              <a:buFont typeface="+mj-lt"/>
              <a:buAutoNum type="alphaLcParenR"/>
            </a:pPr>
            <a:r>
              <a:rPr lang="pl-PL" dirty="0" smtClean="0"/>
              <a:t>rozpoznania kwestii </a:t>
            </a:r>
            <a:r>
              <a:rPr lang="pl-PL" dirty="0"/>
              <a:t>incydentalnych oraz wniosków </a:t>
            </a:r>
            <a:r>
              <a:rPr lang="pl-PL" dirty="0" smtClean="0"/>
              <a:t>dowodowych</a:t>
            </a:r>
          </a:p>
          <a:p>
            <a:r>
              <a:rPr lang="pl-PL" dirty="0" smtClean="0"/>
              <a:t>3)</a:t>
            </a:r>
            <a:r>
              <a:rPr lang="pl-PL" dirty="0"/>
              <a:t>	</a:t>
            </a:r>
            <a:r>
              <a:rPr lang="pl-PL" b="1" dirty="0"/>
              <a:t>Przygotowaniu organizacyjnym rozprawy</a:t>
            </a:r>
          </a:p>
          <a:p>
            <a:endParaRPr lang="pl-PL" dirty="0"/>
          </a:p>
        </p:txBody>
      </p:sp>
    </p:spTree>
    <p:extLst>
      <p:ext uri="{BB962C8B-B14F-4D97-AF65-F5344CB8AC3E}">
        <p14:creationId xmlns:p14="http://schemas.microsoft.com/office/powerpoint/2010/main" val="21966274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201003"/>
          </a:xfrm>
        </p:spPr>
        <p:txBody>
          <a:bodyPr>
            <a:normAutofit fontScale="90000"/>
          </a:bodyPr>
          <a:lstStyle/>
          <a:p>
            <a:r>
              <a:rPr lang="pl-PL" sz="3100" b="1" dirty="0" smtClean="0"/>
              <a:t>Orzekanie poza rozprawą o odpowiedzialności karnej lub środkach zabezpieczających – art. 339 § 1 k.p.k.</a:t>
            </a:r>
            <a:r>
              <a:rPr lang="pl-PL" sz="2000" b="1" dirty="0"/>
              <a:t/>
            </a:r>
            <a:br>
              <a:rPr lang="pl-PL" sz="2000" b="1" dirty="0"/>
            </a:br>
            <a:r>
              <a:rPr lang="pl-PL" sz="2400" dirty="0"/>
              <a:t>potrzeba rozważenia kwestii warunkowego umorzenia postępowania</a:t>
            </a:r>
            <a:endParaRPr lang="pl-PL" sz="1600" dirty="0"/>
          </a:p>
        </p:txBody>
      </p:sp>
      <p:sp>
        <p:nvSpPr>
          <p:cNvPr id="3" name="Symbol zastępczy zawartości 2"/>
          <p:cNvSpPr>
            <a:spLocks noGrp="1"/>
          </p:cNvSpPr>
          <p:nvPr>
            <p:ph idx="1"/>
          </p:nvPr>
        </p:nvSpPr>
        <p:spPr>
          <a:xfrm>
            <a:off x="191069" y="1828800"/>
            <a:ext cx="11797124" cy="4599296"/>
          </a:xfrm>
        </p:spPr>
        <p:txBody>
          <a:bodyPr>
            <a:normAutofit fontScale="92500" lnSpcReduction="20000"/>
          </a:bodyPr>
          <a:lstStyle/>
          <a:p>
            <a:pPr marL="0" indent="0">
              <a:buNone/>
            </a:pPr>
            <a:r>
              <a:rPr lang="pl-PL" dirty="0">
                <a:solidFill>
                  <a:schemeClr val="tx1"/>
                </a:solidFill>
              </a:rPr>
              <a:t>Zarówno wtedy, gdy </a:t>
            </a:r>
            <a:r>
              <a:rPr lang="pl-PL" b="1" dirty="0">
                <a:solidFill>
                  <a:schemeClr val="tx1"/>
                </a:solidFill>
              </a:rPr>
              <a:t>prokurator </a:t>
            </a:r>
            <a:r>
              <a:rPr lang="pl-PL" b="1" dirty="0">
                <a:solidFill>
                  <a:srgbClr val="FF0000"/>
                </a:solidFill>
              </a:rPr>
              <a:t>ZAMIAST</a:t>
            </a:r>
            <a:r>
              <a:rPr lang="pl-PL" b="1" dirty="0">
                <a:solidFill>
                  <a:schemeClr val="tx1"/>
                </a:solidFill>
              </a:rPr>
              <a:t> aktu oskarżenia </a:t>
            </a:r>
            <a:r>
              <a:rPr lang="pl-PL" dirty="0">
                <a:solidFill>
                  <a:schemeClr val="tx1"/>
                </a:solidFill>
              </a:rPr>
              <a:t>sporządza i kieruje do sądu wniosek o warunkowe umorzenie postępowania (art. 336) jak i gdy </a:t>
            </a:r>
            <a:r>
              <a:rPr lang="pl-PL" b="1" dirty="0">
                <a:solidFill>
                  <a:schemeClr val="tx1"/>
                </a:solidFill>
              </a:rPr>
              <a:t>sąd z urzędu stwierdza, ze zachodzą przesłanki warunkowego umorzenia </a:t>
            </a:r>
            <a:r>
              <a:rPr lang="pl-PL" dirty="0">
                <a:solidFill>
                  <a:schemeClr val="tx1"/>
                </a:solidFill>
              </a:rPr>
              <a:t>(art. 66 i 67 kk).</a:t>
            </a:r>
          </a:p>
          <a:p>
            <a:pPr marL="0" indent="0">
              <a:buNone/>
            </a:pPr>
            <a:r>
              <a:rPr lang="pl-PL" b="1" dirty="0">
                <a:solidFill>
                  <a:schemeClr val="tx1"/>
                </a:solidFill>
              </a:rPr>
              <a:t>Art. 341 § 2 </a:t>
            </a:r>
            <a:r>
              <a:rPr lang="pl-PL" dirty="0">
                <a:solidFill>
                  <a:schemeClr val="tx1"/>
                </a:solidFill>
              </a:rPr>
              <a:t>przewiduje szczególne uprawnienie oskarżonego polegające na </a:t>
            </a:r>
            <a:r>
              <a:rPr lang="pl-PL" b="1" dirty="0">
                <a:solidFill>
                  <a:srgbClr val="0070C0"/>
                </a:solidFill>
              </a:rPr>
              <a:t>możliwości sprzeciwienia się warunkowemu umorzeniu</a:t>
            </a:r>
            <a:r>
              <a:rPr lang="pl-PL" dirty="0">
                <a:solidFill>
                  <a:schemeClr val="tx1"/>
                </a:solidFill>
              </a:rPr>
              <a:t>. W tej sytuacji sąd postępuje analogicznie jak w sytuacji, gdy z urzędu w toku posiedzenia ustali, że brak podstaw faktycznych i prawnych do </a:t>
            </a:r>
            <a:r>
              <a:rPr lang="pl-PL" dirty="0" smtClean="0">
                <a:solidFill>
                  <a:schemeClr val="tx1"/>
                </a:solidFill>
              </a:rPr>
              <a:t>warunkowego </a:t>
            </a:r>
            <a:r>
              <a:rPr lang="pl-PL" dirty="0">
                <a:solidFill>
                  <a:schemeClr val="tx1"/>
                </a:solidFill>
              </a:rPr>
              <a:t>umorzenia postępowania karnego tzn. sąd kieruje sprawę na rozprawę, </a:t>
            </a:r>
            <a:r>
              <a:rPr lang="pl-PL" dirty="0" smtClean="0">
                <a:solidFill>
                  <a:schemeClr val="tx1"/>
                </a:solidFill>
              </a:rPr>
              <a:t>a </a:t>
            </a:r>
            <a:r>
              <a:rPr lang="pl-PL" b="1" dirty="0" smtClean="0">
                <a:solidFill>
                  <a:schemeClr val="tx1"/>
                </a:solidFill>
              </a:rPr>
              <a:t>wniosek o warunkowe umorzenie staje się aktem oskarżenia</a:t>
            </a:r>
            <a:r>
              <a:rPr lang="pl-PL" dirty="0" smtClean="0">
                <a:solidFill>
                  <a:schemeClr val="tx1"/>
                </a:solidFill>
              </a:rPr>
              <a:t>. </a:t>
            </a:r>
            <a:r>
              <a:rPr lang="pl-PL" dirty="0">
                <a:solidFill>
                  <a:schemeClr val="tx1"/>
                </a:solidFill>
              </a:rPr>
              <a:t>Jest to możliwe dlatego, że wniosek ten, w najważniejszych swoich elementach, spełniać musi wymogi przewidziane dla aktu oskarżenia (art. 336 § 2 w zw. z art. 332 § 1 pkt 1, 2, 4 - </a:t>
            </a:r>
            <a:r>
              <a:rPr lang="pl-PL" dirty="0" smtClean="0">
                <a:solidFill>
                  <a:schemeClr val="tx1"/>
                </a:solidFill>
              </a:rPr>
              <a:t>6). </a:t>
            </a:r>
            <a:r>
              <a:rPr lang="pl-PL" dirty="0">
                <a:solidFill>
                  <a:schemeClr val="tx1"/>
                </a:solidFill>
              </a:rPr>
              <a:t>Dotyczy to także uzasadnienia, ponieważ wskazanie w nim dowodów świadczących o tym, że wina oskarżonego nie budzi wątpliwości, a także okoliczności przemawiających za warunkowym umorzeniem (art. 336 § 2 zdanie drugie) stanowi w istocie spełnienie wymogów przewidzianych dla uzasadnienia aktu oskarżenia w art. 332 § 2. W tej sytuacji, aby wniosek prokuratora o warunkowe umorzenie postępowania mógł pełnić funkcję aktu oskarżenia, musi być jedynie uzupełniony w zakresie określonym w art. 333 § 1 i 2.</a:t>
            </a:r>
          </a:p>
          <a:p>
            <a:pPr marL="0" indent="0">
              <a:buNone/>
            </a:pPr>
            <a:r>
              <a:rPr lang="pl-PL" b="1" dirty="0">
                <a:solidFill>
                  <a:schemeClr val="tx1"/>
                </a:solidFill>
              </a:rPr>
              <a:t>W przedmiocie warunkowego umorzenia sąd orzeka </a:t>
            </a:r>
            <a:r>
              <a:rPr lang="pl-PL" b="1" dirty="0">
                <a:solidFill>
                  <a:srgbClr val="00B050"/>
                </a:solidFill>
              </a:rPr>
              <a:t>WYROKIEM</a:t>
            </a:r>
            <a:r>
              <a:rPr lang="pl-PL" b="1" dirty="0">
                <a:solidFill>
                  <a:schemeClr val="tx1"/>
                </a:solidFill>
              </a:rPr>
              <a:t> </a:t>
            </a:r>
            <a:r>
              <a:rPr lang="pl-PL" b="1" dirty="0" smtClean="0">
                <a:solidFill>
                  <a:schemeClr val="tx1"/>
                </a:solidFill>
              </a:rPr>
              <a:t>mimo, że czyni to na posiedzeniu</a:t>
            </a:r>
            <a:endParaRPr lang="pl-PL" dirty="0">
              <a:solidFill>
                <a:schemeClr val="tx1"/>
              </a:solidFill>
            </a:endParaRPr>
          </a:p>
          <a:p>
            <a:pPr marL="0" indent="0">
              <a:buNone/>
            </a:pPr>
            <a:r>
              <a:rPr lang="pl-PL" i="1" dirty="0">
                <a:solidFill>
                  <a:schemeClr val="tx1"/>
                </a:solidFill>
              </a:rPr>
              <a:t>Dlaczego wyrokiem?</a:t>
            </a:r>
          </a:p>
          <a:p>
            <a:pPr marL="0" indent="0">
              <a:buNone/>
            </a:pPr>
            <a:r>
              <a:rPr lang="pl-PL" dirty="0">
                <a:solidFill>
                  <a:schemeClr val="tx1"/>
                </a:solidFill>
              </a:rPr>
              <a:t>Bo podstawową przesłanką warunkowego umorzenia </a:t>
            </a:r>
            <a:r>
              <a:rPr lang="pl-PL" dirty="0" smtClean="0">
                <a:solidFill>
                  <a:schemeClr val="tx1"/>
                </a:solidFill>
              </a:rPr>
              <a:t>postępowania jest </a:t>
            </a:r>
            <a:r>
              <a:rPr lang="pl-PL" dirty="0">
                <a:solidFill>
                  <a:schemeClr val="tx1"/>
                </a:solidFill>
              </a:rPr>
              <a:t>brak wątpliwości co do winy i społecznej szkodliwości czynu. Skoro więc orzeczenie w tym przedmiocie jest równoznaczne z przypisaniem winy, to </a:t>
            </a:r>
            <a:r>
              <a:rPr lang="pl-PL" dirty="0" smtClean="0">
                <a:solidFill>
                  <a:schemeClr val="tx1"/>
                </a:solidFill>
              </a:rPr>
              <a:t>zgodnie </a:t>
            </a:r>
            <a:r>
              <a:rPr lang="pl-PL" dirty="0">
                <a:solidFill>
                  <a:schemeClr val="tx1"/>
                </a:solidFill>
              </a:rPr>
              <a:t>z art. 42 ust. 3 </a:t>
            </a:r>
            <a:r>
              <a:rPr lang="pl-PL" dirty="0" smtClean="0">
                <a:solidFill>
                  <a:schemeClr val="tx1"/>
                </a:solidFill>
              </a:rPr>
              <a:t>Konstytucji </a:t>
            </a:r>
            <a:r>
              <a:rPr lang="pl-PL" dirty="0">
                <a:solidFill>
                  <a:schemeClr val="tx1"/>
                </a:solidFill>
              </a:rPr>
              <a:t>i art. 5 § 1 </a:t>
            </a:r>
            <a:r>
              <a:rPr lang="pl-PL" dirty="0" smtClean="0">
                <a:solidFill>
                  <a:schemeClr val="tx1"/>
                </a:solidFill>
              </a:rPr>
              <a:t>k.p.k. </a:t>
            </a:r>
            <a:r>
              <a:rPr lang="pl-PL" dirty="0">
                <a:solidFill>
                  <a:schemeClr val="tx1"/>
                </a:solidFill>
              </a:rPr>
              <a:t>– musi mieć formę wyroku. </a:t>
            </a:r>
          </a:p>
          <a:p>
            <a:pPr marL="0" indent="0">
              <a:buNone/>
            </a:pPr>
            <a:endParaRPr lang="pl-PL" dirty="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1475147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201003"/>
          </a:xfrm>
        </p:spPr>
        <p:txBody>
          <a:bodyPr>
            <a:normAutofit fontScale="90000"/>
          </a:bodyPr>
          <a:lstStyle/>
          <a:p>
            <a:r>
              <a:rPr lang="pl-PL" sz="3100" b="1" dirty="0" smtClean="0"/>
              <a:t>Orzekanie poza rozprawą o odpowiedzialności karnej lub środkach zabezpieczających – art. 339 § 1 k.p.k.</a:t>
            </a:r>
            <a:r>
              <a:rPr lang="pl-PL" sz="2000" b="1" dirty="0"/>
              <a:t/>
            </a:r>
            <a:br>
              <a:rPr lang="pl-PL" sz="2000" b="1" dirty="0"/>
            </a:br>
            <a:r>
              <a:rPr lang="pl-PL" sz="2400" dirty="0" smtClean="0"/>
              <a:t>prokurator złożył wniosek o którym mowa w art. </a:t>
            </a:r>
            <a:r>
              <a:rPr lang="pl-PL" sz="2400" dirty="0" smtClean="0">
                <a:latin typeface="+mn-lt"/>
              </a:rPr>
              <a:t>335 </a:t>
            </a:r>
            <a:r>
              <a:rPr lang="pl-PL" sz="2400" dirty="0" smtClean="0">
                <a:latin typeface="+mn-lt"/>
                <a:cs typeface="Times New Roman" panose="02020603050405020304" pitchFamily="18" charset="0"/>
              </a:rPr>
              <a:t>§ 1 k.p.k.</a:t>
            </a:r>
            <a:endParaRPr lang="pl-PL" sz="1600" dirty="0">
              <a:latin typeface="+mn-lt"/>
            </a:endParaRPr>
          </a:p>
        </p:txBody>
      </p:sp>
      <p:sp>
        <p:nvSpPr>
          <p:cNvPr id="3" name="Symbol zastępczy zawartości 2"/>
          <p:cNvSpPr>
            <a:spLocks noGrp="1"/>
          </p:cNvSpPr>
          <p:nvPr>
            <p:ph idx="1"/>
          </p:nvPr>
        </p:nvSpPr>
        <p:spPr>
          <a:xfrm>
            <a:off x="191068" y="1828800"/>
            <a:ext cx="12000931" cy="5029200"/>
          </a:xfrm>
        </p:spPr>
        <p:txBody>
          <a:bodyPr>
            <a:normAutofit fontScale="85000" lnSpcReduction="20000"/>
          </a:bodyPr>
          <a:lstStyle/>
          <a:p>
            <a:pPr marL="0" indent="0">
              <a:buNone/>
            </a:pPr>
            <a:r>
              <a:rPr lang="pl-PL" sz="2100" b="1" dirty="0" smtClean="0">
                <a:solidFill>
                  <a:srgbClr val="FF0000"/>
                </a:solidFill>
              </a:rPr>
              <a:t>UWAGA – zmiany wprowadzone nowelą z dnia 20 lutego 2015 r.</a:t>
            </a:r>
          </a:p>
          <a:p>
            <a:pPr marL="0" indent="0">
              <a:buNone/>
            </a:pPr>
            <a:r>
              <a:rPr lang="pl-PL" sz="1800" dirty="0" smtClean="0">
                <a:solidFill>
                  <a:schemeClr val="tx1"/>
                </a:solidFill>
              </a:rPr>
              <a:t>Art</a:t>
            </a:r>
            <a:r>
              <a:rPr lang="pl-PL" sz="1800" dirty="0">
                <a:solidFill>
                  <a:schemeClr val="tx1"/>
                </a:solidFill>
              </a:rPr>
              <a:t>. 335. § 1. Jeżeli </a:t>
            </a:r>
            <a:r>
              <a:rPr lang="pl-PL" sz="1800" b="1" dirty="0">
                <a:solidFill>
                  <a:srgbClr val="0070C0"/>
                </a:solidFill>
              </a:rPr>
              <a:t>oskarżony przyznaje się do winy</a:t>
            </a:r>
            <a:r>
              <a:rPr lang="pl-PL" sz="1800" dirty="0">
                <a:solidFill>
                  <a:schemeClr val="tx1"/>
                </a:solidFill>
              </a:rPr>
              <a:t>, a w świetle jego wyjaśnień okoliczności popełnienia przestępstwa i wina nie budzą wątpliwości, a postawa oskarżonego wskazuje, że cele postępowania zostaną </a:t>
            </a:r>
            <a:r>
              <a:rPr lang="pl-PL" sz="1800" dirty="0" smtClean="0">
                <a:solidFill>
                  <a:schemeClr val="tx1"/>
                </a:solidFill>
              </a:rPr>
              <a:t>osiągnięte</a:t>
            </a:r>
            <a:r>
              <a:rPr lang="pl-PL" sz="1800" dirty="0">
                <a:solidFill>
                  <a:schemeClr val="tx1"/>
                </a:solidFill>
              </a:rPr>
              <a:t>, </a:t>
            </a:r>
            <a:r>
              <a:rPr lang="pl-PL" sz="1800" b="1" dirty="0">
                <a:solidFill>
                  <a:srgbClr val="00B050"/>
                </a:solidFill>
              </a:rPr>
              <a:t>można zaniechać przeprowadzenia dalszych czynności</a:t>
            </a:r>
            <a:r>
              <a:rPr lang="pl-PL" sz="1800" dirty="0">
                <a:solidFill>
                  <a:schemeClr val="tx1"/>
                </a:solidFill>
              </a:rPr>
              <a:t>. Jeżeli zachodzi potrzeba oceny wiarygodności złożonych wyjaśnień, </a:t>
            </a:r>
            <a:r>
              <a:rPr lang="pl-PL" sz="1800" dirty="0" smtClean="0">
                <a:solidFill>
                  <a:schemeClr val="tx1"/>
                </a:solidFill>
              </a:rPr>
              <a:t>czynności </a:t>
            </a:r>
            <a:r>
              <a:rPr lang="pl-PL" sz="1800" dirty="0">
                <a:solidFill>
                  <a:schemeClr val="tx1"/>
                </a:solidFill>
              </a:rPr>
              <a:t>dowodowych dokonuje się jedynie w niezbędnym do tego </a:t>
            </a:r>
            <a:r>
              <a:rPr lang="pl-PL" sz="1800" dirty="0" smtClean="0">
                <a:solidFill>
                  <a:schemeClr val="tx1"/>
                </a:solidFill>
              </a:rPr>
              <a:t>zakresie</a:t>
            </a:r>
            <a:r>
              <a:rPr lang="pl-PL" sz="1800" dirty="0">
                <a:solidFill>
                  <a:schemeClr val="tx1"/>
                </a:solidFill>
              </a:rPr>
              <a:t>. W każdym jednak wypadku, jeżeli jest to konieczne dla </a:t>
            </a:r>
            <a:r>
              <a:rPr lang="pl-PL" sz="1800" dirty="0" smtClean="0">
                <a:solidFill>
                  <a:schemeClr val="tx1"/>
                </a:solidFill>
              </a:rPr>
              <a:t>zabezpieczenia </a:t>
            </a:r>
            <a:r>
              <a:rPr lang="pl-PL" sz="1800" dirty="0">
                <a:solidFill>
                  <a:schemeClr val="tx1"/>
                </a:solidFill>
              </a:rPr>
              <a:t>śladów i dowodów przestępstwa przed ich utratą, </a:t>
            </a:r>
            <a:r>
              <a:rPr lang="pl-PL" sz="1800" dirty="0" smtClean="0">
                <a:solidFill>
                  <a:schemeClr val="tx1"/>
                </a:solidFill>
              </a:rPr>
              <a:t>zniekształceniem </a:t>
            </a:r>
            <a:r>
              <a:rPr lang="pl-PL" sz="1800" dirty="0">
                <a:solidFill>
                  <a:schemeClr val="tx1"/>
                </a:solidFill>
              </a:rPr>
              <a:t>lub zniszczeniem, należy przeprowadzić w niezbędnym zakresie czynności procesowe, a zwłaszcza dokonać oględzin, w </a:t>
            </a:r>
            <a:r>
              <a:rPr lang="pl-PL" sz="1800" dirty="0" smtClean="0">
                <a:solidFill>
                  <a:schemeClr val="tx1"/>
                </a:solidFill>
              </a:rPr>
              <a:t>razie potrzeby </a:t>
            </a:r>
            <a:r>
              <a:rPr lang="pl-PL" sz="1800" dirty="0">
                <a:solidFill>
                  <a:schemeClr val="tx1"/>
                </a:solidFill>
              </a:rPr>
              <a:t>z udziałem biegłego, przeszukania lub czynności wy-mienionych w art. 74 § 2 pkt 1 w stosunku do osoby podejrzanej, a także przedsięwziąć wobec niej inne niezbędne czynności, nie </a:t>
            </a:r>
            <a:r>
              <a:rPr lang="pl-PL" sz="1800" dirty="0" smtClean="0">
                <a:solidFill>
                  <a:schemeClr val="tx1"/>
                </a:solidFill>
              </a:rPr>
              <a:t>wyłączając </a:t>
            </a:r>
            <a:r>
              <a:rPr lang="pl-PL" sz="1800" dirty="0">
                <a:solidFill>
                  <a:schemeClr val="tx1"/>
                </a:solidFill>
              </a:rPr>
              <a:t>pobrania krwi, włosów i wydzielin organizmu. </a:t>
            </a:r>
            <a:r>
              <a:rPr lang="pl-PL" sz="1800" b="1" dirty="0">
                <a:solidFill>
                  <a:srgbClr val="00B050"/>
                </a:solidFill>
              </a:rPr>
              <a:t>Prokurator, </a:t>
            </a:r>
            <a:r>
              <a:rPr lang="pl-PL" sz="2100" b="1" u="sng" dirty="0">
                <a:solidFill>
                  <a:schemeClr val="tx1"/>
                </a:solidFill>
              </a:rPr>
              <a:t>zamiast</a:t>
            </a:r>
            <a:r>
              <a:rPr lang="pl-PL" sz="2100" b="1" u="sng" dirty="0">
                <a:solidFill>
                  <a:srgbClr val="0070C0"/>
                </a:solidFill>
              </a:rPr>
              <a:t> z aktem oskarżenia, występuje do sądu z wnioskiem</a:t>
            </a:r>
            <a:r>
              <a:rPr lang="pl-PL" sz="2400" b="1" u="sng" dirty="0">
                <a:solidFill>
                  <a:srgbClr val="0070C0"/>
                </a:solidFill>
              </a:rPr>
              <a:t> </a:t>
            </a:r>
            <a:r>
              <a:rPr lang="pl-PL" sz="1900" b="1" u="sng" dirty="0">
                <a:solidFill>
                  <a:srgbClr val="0070C0"/>
                </a:solidFill>
              </a:rPr>
              <a:t>o wydanie na posiedzeniu wyroku skazującego i orzeczenie </a:t>
            </a:r>
            <a:r>
              <a:rPr lang="pl-PL" sz="1900" b="1" u="sng" dirty="0" smtClean="0">
                <a:solidFill>
                  <a:srgbClr val="0070C0"/>
                </a:solidFill>
              </a:rPr>
              <a:t>uzgodnionych </a:t>
            </a:r>
            <a:r>
              <a:rPr lang="pl-PL" sz="1900" b="1" u="sng" dirty="0">
                <a:solidFill>
                  <a:srgbClr val="0070C0"/>
                </a:solidFill>
              </a:rPr>
              <a:t>z oskarżonym kar lub innych środków przewidzianych za </a:t>
            </a:r>
            <a:r>
              <a:rPr lang="pl-PL" sz="1900" b="1" u="sng" dirty="0" smtClean="0">
                <a:solidFill>
                  <a:srgbClr val="0070C0"/>
                </a:solidFill>
              </a:rPr>
              <a:t>zarzucany </a:t>
            </a:r>
            <a:r>
              <a:rPr lang="pl-PL" sz="1900" b="1" u="sng" dirty="0">
                <a:solidFill>
                  <a:srgbClr val="0070C0"/>
                </a:solidFill>
              </a:rPr>
              <a:t>mu występek</a:t>
            </a:r>
            <a:r>
              <a:rPr lang="pl-PL" sz="1800" dirty="0">
                <a:solidFill>
                  <a:schemeClr val="tx1"/>
                </a:solidFill>
              </a:rPr>
              <a:t>, uwzględniających również prawnie chronione interesy pokrzywdzonego. Uzgodnienie może obejmować także wy-danie określonego rozstrzygnięcia w przedmiocie poniesienia </a:t>
            </a:r>
            <a:r>
              <a:rPr lang="pl-PL" sz="1800" dirty="0" smtClean="0">
                <a:solidFill>
                  <a:schemeClr val="tx1"/>
                </a:solidFill>
              </a:rPr>
              <a:t>kosztów </a:t>
            </a:r>
            <a:r>
              <a:rPr lang="pl-PL" sz="1800" dirty="0">
                <a:solidFill>
                  <a:schemeClr val="tx1"/>
                </a:solidFill>
              </a:rPr>
              <a:t>procesu.</a:t>
            </a:r>
          </a:p>
          <a:p>
            <a:pPr marL="0" indent="0">
              <a:buNone/>
            </a:pPr>
            <a:r>
              <a:rPr lang="pl-PL" sz="1800" dirty="0">
                <a:solidFill>
                  <a:schemeClr val="tx1"/>
                </a:solidFill>
              </a:rPr>
              <a:t>§ 2. </a:t>
            </a:r>
            <a:r>
              <a:rPr lang="pl-PL" sz="2100" b="1" u="sng" dirty="0">
                <a:solidFill>
                  <a:srgbClr val="0070C0"/>
                </a:solidFill>
              </a:rPr>
              <a:t>Prokurator może </a:t>
            </a:r>
            <a:r>
              <a:rPr lang="pl-PL" sz="2100" b="1" u="sng" dirty="0">
                <a:solidFill>
                  <a:schemeClr val="tx1"/>
                </a:solidFill>
              </a:rPr>
              <a:t>dołączyć</a:t>
            </a:r>
            <a:r>
              <a:rPr lang="pl-PL" sz="2100" b="1" u="sng" dirty="0">
                <a:solidFill>
                  <a:srgbClr val="0070C0"/>
                </a:solidFill>
              </a:rPr>
              <a:t> do aktu oskarżenia wniosek </a:t>
            </a:r>
            <a:r>
              <a:rPr lang="pl-PL" sz="1900" b="1" u="sng" dirty="0">
                <a:solidFill>
                  <a:srgbClr val="0070C0"/>
                </a:solidFill>
              </a:rPr>
              <a:t>o wydanie na posiedzeniu wyroku skazującego i orzeczenie uzgodnionych z oskarżonym kar lub innych środków przewidzianych za zarzucany mu występek</a:t>
            </a:r>
            <a:r>
              <a:rPr lang="pl-PL" sz="1800" dirty="0">
                <a:solidFill>
                  <a:schemeClr val="tx1"/>
                </a:solidFill>
              </a:rPr>
              <a:t>, uwzględniających też prawnie chronione interesy </a:t>
            </a:r>
            <a:r>
              <a:rPr lang="pl-PL" sz="1800" dirty="0" smtClean="0">
                <a:solidFill>
                  <a:schemeClr val="tx1"/>
                </a:solidFill>
              </a:rPr>
              <a:t>pokrzywdzonego</a:t>
            </a:r>
            <a:r>
              <a:rPr lang="pl-PL" sz="1800" dirty="0">
                <a:solidFill>
                  <a:schemeClr val="tx1"/>
                </a:solidFill>
              </a:rPr>
              <a:t>, jeżeli okoliczności popełnienia przestępstwa i wina oskarżonego nie budzą wątpliwości</a:t>
            </a:r>
            <a:r>
              <a:rPr lang="pl-PL" sz="1800" b="1" dirty="0">
                <a:solidFill>
                  <a:srgbClr val="00B050"/>
                </a:solidFill>
              </a:rPr>
              <a:t>, a oświadczenia dowodowe </a:t>
            </a:r>
            <a:r>
              <a:rPr lang="pl-PL" sz="1800" b="1" dirty="0" smtClean="0">
                <a:solidFill>
                  <a:srgbClr val="00B050"/>
                </a:solidFill>
              </a:rPr>
              <a:t>złożone </a:t>
            </a:r>
            <a:r>
              <a:rPr lang="pl-PL" sz="1800" b="1" dirty="0">
                <a:solidFill>
                  <a:srgbClr val="00B050"/>
                </a:solidFill>
              </a:rPr>
              <a:t>przez oskarżonego nie są sprzeczne z dokonanymi ustaleniami</a:t>
            </a:r>
            <a:r>
              <a:rPr lang="pl-PL" sz="1800" dirty="0">
                <a:solidFill>
                  <a:schemeClr val="tx1"/>
                </a:solidFill>
              </a:rPr>
              <a:t>. Do wniosku stosuje się odpowiednio § 1 zdanie piąte i § 3 zdanie drugie. Do aktu oskarżenia nie stosuje się przepisów art. 333 § 1 i 2.</a:t>
            </a:r>
          </a:p>
          <a:p>
            <a:pPr marL="0" indent="0">
              <a:buNone/>
            </a:pPr>
            <a:r>
              <a:rPr lang="pl-PL" sz="1800" dirty="0">
                <a:solidFill>
                  <a:schemeClr val="tx1"/>
                </a:solidFill>
              </a:rPr>
              <a:t>§ 3. Wniosek, o którym mowa w § 1, powinien zawierać dane wskazane w art. 332 § 1 pkt 1–5. Uzasadnienie wniosku ogranicza się do wskazania dowodów świadczących o tym, że okoliczności </a:t>
            </a:r>
            <a:r>
              <a:rPr lang="pl-PL" sz="1800" dirty="0" smtClean="0">
                <a:solidFill>
                  <a:schemeClr val="tx1"/>
                </a:solidFill>
              </a:rPr>
              <a:t>popełnienia </a:t>
            </a:r>
            <a:r>
              <a:rPr lang="pl-PL" sz="1800" dirty="0">
                <a:solidFill>
                  <a:schemeClr val="tx1"/>
                </a:solidFill>
              </a:rPr>
              <a:t>czynu i wina oskarżonego nie budzą wątpliwości oraz że cele po-stępowania zostaną osiągnięte bez przeprowadzenia rozprawy. Z wnioskiem przekazuje się do sądu materiały postępowania </a:t>
            </a:r>
            <a:r>
              <a:rPr lang="pl-PL" sz="1800" dirty="0" smtClean="0">
                <a:solidFill>
                  <a:schemeClr val="tx1"/>
                </a:solidFill>
              </a:rPr>
              <a:t>przygotowawczego</a:t>
            </a:r>
            <a:r>
              <a:rPr lang="pl-PL" sz="1800" dirty="0">
                <a:solidFill>
                  <a:schemeClr val="tx1"/>
                </a:solidFill>
              </a:rPr>
              <a:t>. Stronom, obrońcom i pełnomocnikom przysługuje </a:t>
            </a:r>
            <a:r>
              <a:rPr lang="pl-PL" sz="1800" dirty="0" smtClean="0">
                <a:solidFill>
                  <a:schemeClr val="tx1"/>
                </a:solidFill>
              </a:rPr>
              <a:t>prawo </a:t>
            </a:r>
            <a:r>
              <a:rPr lang="pl-PL" sz="1800" dirty="0">
                <a:solidFill>
                  <a:schemeClr val="tx1"/>
                </a:solidFill>
              </a:rPr>
              <a:t>do przejrzenia akt sprawy, o czym należy ich pouczyć.</a:t>
            </a:r>
          </a:p>
          <a:p>
            <a:pPr marL="0" indent="0">
              <a:buNone/>
            </a:pPr>
            <a:r>
              <a:rPr lang="pl-PL" sz="1800" dirty="0">
                <a:solidFill>
                  <a:schemeClr val="tx1"/>
                </a:solidFill>
              </a:rPr>
              <a:t>§ 4. W wypadku gdy </a:t>
            </a:r>
            <a:r>
              <a:rPr lang="pl-PL" sz="1800" b="1" dirty="0">
                <a:solidFill>
                  <a:srgbClr val="00B050"/>
                </a:solidFill>
              </a:rPr>
              <a:t>sąd, nie uwzględniając wniosku, o którym mowa w § 1, zwrócił sprawę prokuratorowi</a:t>
            </a:r>
            <a:r>
              <a:rPr lang="pl-PL" sz="1800" dirty="0">
                <a:solidFill>
                  <a:schemeClr val="tx1"/>
                </a:solidFill>
              </a:rPr>
              <a:t>, ponowne wystąpienie z takim wnioskiem jest możliwe, jeżeli zwrot nastąpił z przyczyn wskazanych w art. 343 § 1, 2 lub 3. Zwrot sprawy nie stoi też na przeszkodzie wystąpieniu następnie z wnioskiem, o którym mowa w § 2</a:t>
            </a:r>
            <a:r>
              <a:rPr lang="pl-PL" sz="1800" dirty="0" smtClean="0">
                <a:solidFill>
                  <a:schemeClr val="tx1"/>
                </a:solidFill>
              </a:rPr>
              <a:t>.”</a:t>
            </a:r>
            <a:endParaRPr lang="pl-PL" sz="1800" dirty="0">
              <a:solidFill>
                <a:schemeClr val="tx1"/>
              </a:solidFill>
            </a:endParaRPr>
          </a:p>
          <a:p>
            <a:pPr marL="0" indent="0">
              <a:buNone/>
            </a:pPr>
            <a:endParaRPr lang="pl-PL" sz="1800" dirty="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4134230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201003"/>
          </a:xfrm>
        </p:spPr>
        <p:txBody>
          <a:bodyPr>
            <a:normAutofit fontScale="90000"/>
          </a:bodyPr>
          <a:lstStyle/>
          <a:p>
            <a:r>
              <a:rPr lang="pl-PL" sz="3100" b="1" dirty="0" smtClean="0"/>
              <a:t>Orzekanie poza rozprawą o odpowiedzialności karnej lub środkach zabezpieczających – art. 339 § 1 k.p.k.</a:t>
            </a:r>
            <a:r>
              <a:rPr lang="pl-PL" sz="2000" b="1" dirty="0"/>
              <a:t/>
            </a:r>
            <a:br>
              <a:rPr lang="pl-PL" sz="2000" b="1" dirty="0"/>
            </a:br>
            <a:r>
              <a:rPr lang="pl-PL" sz="2400" dirty="0" smtClean="0"/>
              <a:t>prokurator złożył wniosek o którym mowa w art. </a:t>
            </a:r>
            <a:r>
              <a:rPr lang="pl-PL" sz="2400" dirty="0" smtClean="0">
                <a:latin typeface="+mn-lt"/>
              </a:rPr>
              <a:t>335 </a:t>
            </a:r>
            <a:r>
              <a:rPr lang="pl-PL" sz="2400" dirty="0" smtClean="0">
                <a:latin typeface="+mn-lt"/>
                <a:cs typeface="Times New Roman" panose="02020603050405020304" pitchFamily="18" charset="0"/>
              </a:rPr>
              <a:t>§ 1 k.p.k.</a:t>
            </a:r>
            <a:endParaRPr lang="pl-PL" sz="1600" dirty="0">
              <a:latin typeface="+mn-lt"/>
            </a:endParaRPr>
          </a:p>
        </p:txBody>
      </p:sp>
      <p:sp>
        <p:nvSpPr>
          <p:cNvPr id="3" name="Symbol zastępczy zawartości 2"/>
          <p:cNvSpPr>
            <a:spLocks noGrp="1"/>
          </p:cNvSpPr>
          <p:nvPr>
            <p:ph idx="1"/>
          </p:nvPr>
        </p:nvSpPr>
        <p:spPr>
          <a:xfrm>
            <a:off x="191069" y="1719618"/>
            <a:ext cx="12000931" cy="5029200"/>
          </a:xfrm>
        </p:spPr>
        <p:txBody>
          <a:bodyPr>
            <a:normAutofit fontScale="92500" lnSpcReduction="10000"/>
          </a:bodyPr>
          <a:lstStyle/>
          <a:p>
            <a:pPr marL="0" indent="0">
              <a:buNone/>
            </a:pPr>
            <a:r>
              <a:rPr lang="pl-PL" sz="2100" b="1" dirty="0" smtClean="0">
                <a:solidFill>
                  <a:srgbClr val="FF0000"/>
                </a:solidFill>
              </a:rPr>
              <a:t>UWAGA – zmiany wprowadzone nowelą z dnia 20 lutego 2015 r.</a:t>
            </a:r>
          </a:p>
          <a:p>
            <a:pPr marL="0" indent="0">
              <a:buNone/>
            </a:pPr>
            <a:r>
              <a:rPr lang="pl-PL" sz="1800" dirty="0" smtClean="0">
                <a:solidFill>
                  <a:schemeClr val="tx1"/>
                </a:solidFill>
              </a:rPr>
              <a:t>art</a:t>
            </a:r>
            <a:r>
              <a:rPr lang="pl-PL" sz="1800" dirty="0">
                <a:solidFill>
                  <a:schemeClr val="tx1"/>
                </a:solidFill>
              </a:rPr>
              <a:t>. 343. § 1. Jeżeli nie ma zastosowania art. 46 Kodeksu karnego, sąd może uzależnić uwzględnienie wniosku, o którym mowa w art. 335, od naprawienia szkody w całości albo w części lub od </a:t>
            </a:r>
            <a:r>
              <a:rPr lang="pl-PL" sz="1800" dirty="0" smtClean="0">
                <a:solidFill>
                  <a:schemeClr val="tx1"/>
                </a:solidFill>
              </a:rPr>
              <a:t>zadośćuczynienia </a:t>
            </a:r>
            <a:r>
              <a:rPr lang="pl-PL" sz="1800" dirty="0">
                <a:solidFill>
                  <a:schemeClr val="tx1"/>
                </a:solidFill>
              </a:rPr>
              <a:t>za doznaną krzywdę. Przepis art. 341 § 3 stosuje się </a:t>
            </a:r>
            <a:r>
              <a:rPr lang="pl-PL" sz="1800" dirty="0" smtClean="0">
                <a:solidFill>
                  <a:schemeClr val="tx1"/>
                </a:solidFill>
              </a:rPr>
              <a:t>odpowiednio</a:t>
            </a:r>
            <a:r>
              <a:rPr lang="pl-PL" sz="1800" dirty="0">
                <a:solidFill>
                  <a:schemeClr val="tx1"/>
                </a:solidFill>
              </a:rPr>
              <a:t>.</a:t>
            </a:r>
          </a:p>
          <a:p>
            <a:pPr marL="0" indent="0">
              <a:buNone/>
            </a:pPr>
            <a:r>
              <a:rPr lang="pl-PL" sz="1800" dirty="0">
                <a:solidFill>
                  <a:schemeClr val="tx1"/>
                </a:solidFill>
              </a:rPr>
              <a:t>§ 2. Uwzględnienie wniosku jest możliwe tylko wówczas, jeżeli nie sprzeciwi się temu pokrzywdzony, należycie powiadomiony o </a:t>
            </a:r>
            <a:r>
              <a:rPr lang="pl-PL" sz="1800" dirty="0" smtClean="0">
                <a:solidFill>
                  <a:schemeClr val="tx1"/>
                </a:solidFill>
              </a:rPr>
              <a:t>terminie </a:t>
            </a:r>
            <a:r>
              <a:rPr lang="pl-PL" sz="1800" dirty="0">
                <a:solidFill>
                  <a:schemeClr val="tx1"/>
                </a:solidFill>
              </a:rPr>
              <a:t>posiedzenia.</a:t>
            </a:r>
          </a:p>
          <a:p>
            <a:pPr marL="0" indent="0">
              <a:buNone/>
            </a:pPr>
            <a:r>
              <a:rPr lang="pl-PL" sz="1800" dirty="0">
                <a:solidFill>
                  <a:schemeClr val="tx1"/>
                </a:solidFill>
              </a:rPr>
              <a:t>§ 3. Sąd może uzależnić uwzględnienie wniosku </a:t>
            </a:r>
            <a:r>
              <a:rPr lang="pl-PL" sz="1800" b="1" dirty="0">
                <a:solidFill>
                  <a:srgbClr val="00B050"/>
                </a:solidFill>
              </a:rPr>
              <a:t>od dokonania w nim przez prokuratora wskazanej przez siebie zmiany</a:t>
            </a:r>
            <a:r>
              <a:rPr lang="pl-PL" sz="1800" dirty="0">
                <a:solidFill>
                  <a:schemeClr val="tx1"/>
                </a:solidFill>
              </a:rPr>
              <a:t>, zaakceptowanej przez oskarżonego.</a:t>
            </a:r>
          </a:p>
          <a:p>
            <a:pPr marL="0" indent="0">
              <a:buNone/>
            </a:pPr>
            <a:r>
              <a:rPr lang="pl-PL" sz="1800" dirty="0">
                <a:solidFill>
                  <a:schemeClr val="tx1"/>
                </a:solidFill>
              </a:rPr>
              <a:t>§ 4. Postępowania dowodowego nie prowadzi się. </a:t>
            </a:r>
          </a:p>
          <a:p>
            <a:pPr marL="0" indent="0">
              <a:buNone/>
            </a:pPr>
            <a:r>
              <a:rPr lang="pl-PL" sz="1800" dirty="0">
                <a:solidFill>
                  <a:schemeClr val="tx1"/>
                </a:solidFill>
              </a:rPr>
              <a:t>§ 5. Prokurator, oskarżony i pokrzywdzony mają prawo wziąć udział w posiedzeniu. Zawiadamiając pokrzywdzonego o posiedzeniu poucza się go o możliwości zakończenia postępowania bez przeprowadzenia rozprawy oraz wcześniejszego złożenia oświadczenia, o którym </a:t>
            </a:r>
            <a:r>
              <a:rPr lang="pl-PL" sz="1800" dirty="0" smtClean="0">
                <a:solidFill>
                  <a:schemeClr val="tx1"/>
                </a:solidFill>
              </a:rPr>
              <a:t>mowa </a:t>
            </a:r>
            <a:r>
              <a:rPr lang="pl-PL" sz="1800" dirty="0">
                <a:solidFill>
                  <a:schemeClr val="tx1"/>
                </a:solidFill>
              </a:rPr>
              <a:t>w art. 54 § 1. Udział podmiotów wskazanych w zdaniu </a:t>
            </a:r>
            <a:r>
              <a:rPr lang="pl-PL" sz="1800" dirty="0" smtClean="0">
                <a:solidFill>
                  <a:schemeClr val="tx1"/>
                </a:solidFill>
              </a:rPr>
              <a:t>pierwszym </a:t>
            </a:r>
            <a:r>
              <a:rPr lang="pl-PL" sz="1800" dirty="0">
                <a:solidFill>
                  <a:schemeClr val="tx1"/>
                </a:solidFill>
              </a:rPr>
              <a:t>w posiedzeniu jest obowiązkowy, jeżeli prezes sądu lub sąd tak zarządzi.</a:t>
            </a:r>
          </a:p>
          <a:p>
            <a:pPr marL="0" indent="0">
              <a:buNone/>
            </a:pPr>
            <a:r>
              <a:rPr lang="pl-PL" sz="1800" dirty="0">
                <a:solidFill>
                  <a:schemeClr val="tx1"/>
                </a:solidFill>
              </a:rPr>
              <a:t>§ 6. Sąd, uwzględniając wniosek, skazuje oskarżonego wyrokiem.</a:t>
            </a:r>
          </a:p>
          <a:p>
            <a:pPr marL="0" indent="0">
              <a:buNone/>
            </a:pPr>
            <a:r>
              <a:rPr lang="pl-PL" sz="1800" dirty="0">
                <a:solidFill>
                  <a:schemeClr val="tx1"/>
                </a:solidFill>
              </a:rPr>
              <a:t>§ 7. Jeżeli </a:t>
            </a:r>
            <a:r>
              <a:rPr lang="pl-PL" sz="1800" b="1" dirty="0">
                <a:solidFill>
                  <a:srgbClr val="00B050"/>
                </a:solidFill>
              </a:rPr>
              <a:t>sąd uzna, że nie zachodzą podstawy do uwzględnienia </a:t>
            </a:r>
            <a:r>
              <a:rPr lang="pl-PL" sz="1800" b="1" dirty="0" smtClean="0">
                <a:solidFill>
                  <a:srgbClr val="00B050"/>
                </a:solidFill>
              </a:rPr>
              <a:t>wniosku</a:t>
            </a:r>
            <a:r>
              <a:rPr lang="pl-PL" sz="1800" b="1" dirty="0">
                <a:solidFill>
                  <a:srgbClr val="00B050"/>
                </a:solidFill>
              </a:rPr>
              <a:t>, o którym mowa w art. </a:t>
            </a:r>
            <a:r>
              <a:rPr lang="pl-PL" sz="1800" b="1" dirty="0">
                <a:solidFill>
                  <a:schemeClr val="tx1"/>
                </a:solidFill>
              </a:rPr>
              <a:t>335 § 1</a:t>
            </a:r>
            <a:r>
              <a:rPr lang="pl-PL" sz="1800" b="1" dirty="0">
                <a:solidFill>
                  <a:srgbClr val="00B050"/>
                </a:solidFill>
              </a:rPr>
              <a:t>, zwraca sprawę prokuratorowi</a:t>
            </a:r>
            <a:r>
              <a:rPr lang="pl-PL" sz="1800" dirty="0" smtClean="0">
                <a:solidFill>
                  <a:schemeClr val="tx1"/>
                </a:solidFill>
              </a:rPr>
              <a:t>. </a:t>
            </a:r>
            <a:r>
              <a:rPr lang="pl-PL" sz="1800" b="1" dirty="0" smtClean="0">
                <a:solidFill>
                  <a:srgbClr val="0070C0"/>
                </a:solidFill>
              </a:rPr>
              <a:t>W razie nieuwzględnienia wniosku wskazanego w art. </a:t>
            </a:r>
            <a:r>
              <a:rPr lang="pl-PL" sz="1800" b="1" dirty="0" smtClean="0">
                <a:solidFill>
                  <a:schemeClr val="tx1"/>
                </a:solidFill>
              </a:rPr>
              <a:t>335 § 2 </a:t>
            </a:r>
            <a:r>
              <a:rPr lang="pl-PL" sz="1800" b="1" dirty="0" smtClean="0">
                <a:solidFill>
                  <a:srgbClr val="0070C0"/>
                </a:solidFill>
              </a:rPr>
              <a:t>sprawa podlega rozpoznaniu na zasadach ogólnych, a prokurator, w ter-minie 7 dni od dnia posiedzenia, dokonuje czynności określonych w art. 333 § 1 i 2.</a:t>
            </a:r>
            <a:endParaRPr lang="pl-PL" sz="1800" dirty="0">
              <a:solidFill>
                <a:schemeClr val="tx1"/>
              </a:solidFill>
            </a:endParaRPr>
          </a:p>
          <a:p>
            <a:pPr marL="0" indent="0">
              <a:buNone/>
            </a:pPr>
            <a:endParaRPr lang="pl-PL" sz="1800" dirty="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3758133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fontScale="90000"/>
          </a:bodyPr>
          <a:lstStyle/>
          <a:p>
            <a:r>
              <a:rPr lang="pl-PL" sz="3200" b="1" dirty="0" smtClean="0"/>
              <a:t>Orzekanie poza rozprawą o odpowiedzialności karnej lub środkach zabezpieczających – art. 339 § 1 k.p.k.</a:t>
            </a:r>
            <a:br>
              <a:rPr lang="pl-PL" sz="3200" b="1" dirty="0" smtClean="0"/>
            </a:br>
            <a:r>
              <a:rPr lang="pl-PL" sz="3200" b="1" dirty="0" smtClean="0">
                <a:solidFill>
                  <a:srgbClr val="00B050"/>
                </a:solidFill>
              </a:rPr>
              <a:t>zmiany wprowadzone nowelizacją z 27 września 2013 r.</a:t>
            </a:r>
            <a:r>
              <a:rPr lang="pl-PL" sz="2000" b="1" dirty="0"/>
              <a:t/>
            </a:r>
            <a:br>
              <a:rPr lang="pl-PL" sz="2000" b="1" dirty="0"/>
            </a:br>
            <a:endParaRPr lang="pl-PL" sz="1400" dirty="0"/>
          </a:p>
        </p:txBody>
      </p:sp>
      <p:sp>
        <p:nvSpPr>
          <p:cNvPr id="3" name="Symbol zastępczy zawartości 2"/>
          <p:cNvSpPr>
            <a:spLocks noGrp="1"/>
          </p:cNvSpPr>
          <p:nvPr>
            <p:ph idx="1"/>
          </p:nvPr>
        </p:nvSpPr>
        <p:spPr>
          <a:xfrm>
            <a:off x="191069" y="1828800"/>
            <a:ext cx="11797124" cy="4599296"/>
          </a:xfrm>
        </p:spPr>
        <p:txBody>
          <a:bodyPr>
            <a:normAutofit fontScale="77500" lnSpcReduction="20000"/>
          </a:bodyPr>
          <a:lstStyle/>
          <a:p>
            <a:pPr>
              <a:buFont typeface="Wingdings" panose="05000000000000000000" pitchFamily="2" charset="2"/>
              <a:buChar char="ü"/>
            </a:pPr>
            <a:r>
              <a:rPr lang="pl-PL" dirty="0" smtClean="0">
                <a:solidFill>
                  <a:schemeClr val="tx1"/>
                </a:solidFill>
              </a:rPr>
              <a:t>nowelizacja uzupełnia </a:t>
            </a:r>
            <a:r>
              <a:rPr lang="pl-PL" dirty="0">
                <a:solidFill>
                  <a:schemeClr val="tx1"/>
                </a:solidFill>
              </a:rPr>
              <a:t>krąg posiedzeń wskazanych w § 1 przez włączenie do niego (nowy pkt 4 w § 1) także sytuacji, gdy </a:t>
            </a:r>
            <a:r>
              <a:rPr lang="pl-PL" b="1" dirty="0">
                <a:solidFill>
                  <a:schemeClr val="tx1"/>
                </a:solidFill>
              </a:rPr>
              <a:t>oskarżony, któremu zarzucono występek, złożył przed doręczeniem mu zawiadomienia o rozprawie wniosek o dobrowolne poddanie się karze, wskazany w nowym art. </a:t>
            </a:r>
            <a:r>
              <a:rPr lang="pl-PL" b="1" dirty="0" smtClean="0">
                <a:solidFill>
                  <a:schemeClr val="tx1"/>
                </a:solidFill>
              </a:rPr>
              <a:t>338a</a:t>
            </a:r>
            <a:r>
              <a:rPr lang="pl-PL" dirty="0" smtClean="0">
                <a:solidFill>
                  <a:schemeClr val="tx1"/>
                </a:solidFill>
              </a:rPr>
              <a:t>, </a:t>
            </a:r>
            <a:r>
              <a:rPr lang="pl-PL" dirty="0">
                <a:solidFill>
                  <a:schemeClr val="tx1"/>
                </a:solidFill>
              </a:rPr>
              <a:t>oraz gdy </a:t>
            </a:r>
            <a:r>
              <a:rPr lang="pl-PL" b="1" dirty="0" smtClean="0">
                <a:solidFill>
                  <a:schemeClr val="tx1"/>
                </a:solidFill>
              </a:rPr>
              <a:t>pokrzywdzony po wniesieniu aktu oskarżenia </a:t>
            </a:r>
            <a:r>
              <a:rPr lang="pl-PL" b="1" dirty="0">
                <a:solidFill>
                  <a:schemeClr val="tx1"/>
                </a:solidFill>
              </a:rPr>
              <a:t>złożył - przewidziany w nowym art. 59a k.k. </a:t>
            </a:r>
            <a:r>
              <a:rPr lang="pl-PL" b="1" dirty="0" smtClean="0">
                <a:solidFill>
                  <a:schemeClr val="tx1"/>
                </a:solidFill>
              </a:rPr>
              <a:t>- </a:t>
            </a:r>
            <a:r>
              <a:rPr lang="pl-PL" b="1" dirty="0">
                <a:solidFill>
                  <a:schemeClr val="tx1"/>
                </a:solidFill>
              </a:rPr>
              <a:t>wniosek o umorzenie postępowania w związku z pogodzeniem się z oskarżonym </a:t>
            </a:r>
            <a:r>
              <a:rPr lang="pl-PL" dirty="0">
                <a:solidFill>
                  <a:schemeClr val="tx1"/>
                </a:solidFill>
              </a:rPr>
              <a:t>(§ 1 pkt 5). </a:t>
            </a:r>
            <a:endParaRPr lang="pl-PL" dirty="0" smtClean="0">
              <a:solidFill>
                <a:schemeClr val="tx1"/>
              </a:solidFill>
            </a:endParaRPr>
          </a:p>
          <a:p>
            <a:pPr>
              <a:buFont typeface="Wingdings" panose="05000000000000000000" pitchFamily="2" charset="2"/>
              <a:buChar char="ü"/>
            </a:pPr>
            <a:r>
              <a:rPr lang="pl-PL" dirty="0">
                <a:solidFill>
                  <a:schemeClr val="tx1"/>
                </a:solidFill>
              </a:rPr>
              <a:t>u</a:t>
            </a:r>
            <a:r>
              <a:rPr lang="pl-PL" dirty="0" smtClean="0">
                <a:solidFill>
                  <a:schemeClr val="tx1"/>
                </a:solidFill>
              </a:rPr>
              <a:t>chyla </a:t>
            </a:r>
            <a:r>
              <a:rPr lang="pl-PL" dirty="0">
                <a:solidFill>
                  <a:schemeClr val="tx1"/>
                </a:solidFill>
              </a:rPr>
              <a:t>ona natomiast w § 3 jego pkt 4, czyli eliminuje możliwości zwrotu przed rozprawą sprawy prokuratorowi do uzupełnienia dochodzenia lub śledztwa </a:t>
            </a:r>
            <a:endParaRPr lang="pl-PL" dirty="0" smtClean="0">
              <a:solidFill>
                <a:schemeClr val="tx1"/>
              </a:solidFill>
            </a:endParaRPr>
          </a:p>
          <a:p>
            <a:pPr>
              <a:buFont typeface="Wingdings" panose="05000000000000000000" pitchFamily="2" charset="2"/>
              <a:buChar char="ü"/>
            </a:pPr>
            <a:r>
              <a:rPr lang="pl-PL" dirty="0">
                <a:solidFill>
                  <a:schemeClr val="tx1"/>
                </a:solidFill>
              </a:rPr>
              <a:t>p</a:t>
            </a:r>
            <a:r>
              <a:rPr lang="pl-PL" dirty="0" smtClean="0">
                <a:solidFill>
                  <a:schemeClr val="tx1"/>
                </a:solidFill>
              </a:rPr>
              <a:t>rzyjmuje </a:t>
            </a:r>
            <a:r>
              <a:rPr lang="pl-PL" dirty="0">
                <a:solidFill>
                  <a:schemeClr val="tx1"/>
                </a:solidFill>
              </a:rPr>
              <a:t>się ponadto w celu przyspieszenia procedowania i szybszego decydowania w kwestii wyznaczenia rozprawy </a:t>
            </a:r>
            <a:r>
              <a:rPr lang="pl-PL" b="1" dirty="0">
                <a:solidFill>
                  <a:schemeClr val="tx1"/>
                </a:solidFill>
              </a:rPr>
              <a:t>wprowadzenie przepisu (§ 4a)</a:t>
            </a:r>
            <a:r>
              <a:rPr lang="pl-PL" dirty="0">
                <a:solidFill>
                  <a:schemeClr val="tx1"/>
                </a:solidFill>
              </a:rPr>
              <a:t> </a:t>
            </a:r>
            <a:r>
              <a:rPr lang="pl-PL" b="1" dirty="0">
                <a:solidFill>
                  <a:schemeClr val="tx1"/>
                </a:solidFill>
              </a:rPr>
              <a:t>nakazującego</a:t>
            </a:r>
            <a:r>
              <a:rPr lang="pl-PL" dirty="0">
                <a:solidFill>
                  <a:schemeClr val="tx1"/>
                </a:solidFill>
              </a:rPr>
              <a:t> </a:t>
            </a:r>
            <a:r>
              <a:rPr lang="pl-PL" b="1" dirty="0">
                <a:solidFill>
                  <a:schemeClr val="tx1"/>
                </a:solidFill>
              </a:rPr>
              <a:t>prezesowi sądu, jeżeli akt oskarżenia nie zawiera braków formalnych, dokonanie czynności wynikających z art. 339 § 1, 3 i 4 w terminie 30 dni od wniesienia tego aktu.</a:t>
            </a:r>
            <a:r>
              <a:rPr lang="pl-PL" dirty="0">
                <a:solidFill>
                  <a:schemeClr val="tx1"/>
                </a:solidFill>
              </a:rPr>
              <a:t> </a:t>
            </a:r>
            <a:endParaRPr lang="pl-PL" dirty="0" smtClean="0">
              <a:solidFill>
                <a:schemeClr val="tx1"/>
              </a:solidFill>
            </a:endParaRPr>
          </a:p>
          <a:p>
            <a:pPr marL="0" indent="0">
              <a:buNone/>
            </a:pPr>
            <a:r>
              <a:rPr lang="pl-PL" dirty="0" smtClean="0">
                <a:solidFill>
                  <a:schemeClr val="tx1"/>
                </a:solidFill>
              </a:rPr>
              <a:t>W </a:t>
            </a:r>
            <a:r>
              <a:rPr lang="pl-PL" dirty="0">
                <a:solidFill>
                  <a:schemeClr val="tx1"/>
                </a:solidFill>
              </a:rPr>
              <a:t>świetle danych Ministerstwa Sprawiedliwości (zob. Informacja statystyczna o ewidencji spraw i orzecznictwie w sądach powszechnych oraz o więziennictwie, Warszawa 2013) w 2012 r. średni czas od wpłynięcia sprawy karnej do sądu do wyznaczenia pierwszego posiedzenia lub pierwszego terminu rozprawy wynosił </a:t>
            </a:r>
            <a:r>
              <a:rPr lang="pl-PL" u="sng" dirty="0">
                <a:solidFill>
                  <a:schemeClr val="tx1"/>
                </a:solidFill>
              </a:rPr>
              <a:t>w sądach okręgowych nieco ponad 2,5 miesiąca, a w rejonowych nieco poniżej 2,5 miesiąca</a:t>
            </a:r>
            <a:r>
              <a:rPr lang="pl-PL" dirty="0">
                <a:solidFill>
                  <a:schemeClr val="tx1"/>
                </a:solidFill>
              </a:rPr>
              <a:t>. Jednakże w sądach okręgowych na 9500 spraw w 940 wyznaczono go po upływie 3 miesięcy od wpłynięcia sprawy, w nieco ponad 800 po 4 miesiącach, w ponad 460 po 6, a w nieco ponad 230 dopiero po upływie roku. W sądach rejonowych na ponad 460 000 spraw, do wyznaczenia tego terminu w ponad 32 500 spraw doszło dopiero po upływie 3 miesięcy, w ponad 26 500 po 4 miesiącach, w kolejnych 18 000 spraw po 6, a w 12 000 aż po upływie roku od wpłynięcia sprawy. </a:t>
            </a:r>
            <a:r>
              <a:rPr lang="pl-PL" u="sng" dirty="0">
                <a:solidFill>
                  <a:schemeClr val="tx1"/>
                </a:solidFill>
              </a:rPr>
              <a:t>W konsekwencji w sądach okręgowych co czwartą, a w rejonowych co piątą sprawą karną w 2012 r. zajęto się dopiero po 3 miesiącach od jej wpłynięcia, a do 2-2,5% spraw sięgnięto dopiero po roku.</a:t>
            </a:r>
            <a:r>
              <a:rPr lang="pl-PL" dirty="0">
                <a:solidFill>
                  <a:schemeClr val="tx1"/>
                </a:solidFill>
              </a:rPr>
              <a:t> Zasadnie zatem projekt zmian k.p.k. zakładał, a ustawodawca zdecydował się na wprowadzenie terminu, w jakim prezes sądu powinien podjąć działania procesowe związane z prawidłowym formalnie aktem oskarżenia. Ma on wprawdzie tylko charakter instrukcyjny, ale jednak zmusza organ </a:t>
            </a:r>
            <a:r>
              <a:rPr lang="pl-PL" dirty="0" err="1">
                <a:solidFill>
                  <a:schemeClr val="tx1"/>
                </a:solidFill>
              </a:rPr>
              <a:t>wewnątrzsądowy</a:t>
            </a:r>
            <a:r>
              <a:rPr lang="pl-PL" dirty="0">
                <a:solidFill>
                  <a:schemeClr val="tx1"/>
                </a:solidFill>
              </a:rPr>
              <a:t> do dbałości o szybkość postępowania oraz daje możliwość rozliczania go w trybie służbowym z przestrzegania tego obowiązku procesowego. Odnośnie do innej konstrukcji projektowanej zmiany k.p.k. przyspieszającej już tylko rozprawę - zob. uwagi do art. 349.</a:t>
            </a: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647208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a:bodyPr>
          <a:lstStyle/>
          <a:p>
            <a:r>
              <a:rPr lang="pl-PL" sz="3200" b="1" dirty="0" smtClean="0"/>
              <a:t>IV. </a:t>
            </a:r>
            <a:r>
              <a:rPr lang="pl-PL" sz="3200" b="1" dirty="0"/>
              <a:t>Załatwianie spraw incydentalnych i wniosków dowodowych</a:t>
            </a:r>
            <a:r>
              <a:rPr lang="pl-PL" sz="2000" b="1" dirty="0"/>
              <a:t/>
            </a:r>
            <a:br>
              <a:rPr lang="pl-PL" sz="2000" b="1" dirty="0"/>
            </a:br>
            <a:endParaRPr lang="pl-PL" sz="1400" dirty="0"/>
          </a:p>
        </p:txBody>
      </p:sp>
      <p:sp>
        <p:nvSpPr>
          <p:cNvPr id="3" name="Symbol zastępczy zawartości 2"/>
          <p:cNvSpPr>
            <a:spLocks noGrp="1"/>
          </p:cNvSpPr>
          <p:nvPr>
            <p:ph idx="1"/>
          </p:nvPr>
        </p:nvSpPr>
        <p:spPr>
          <a:xfrm>
            <a:off x="191069" y="1828800"/>
            <a:ext cx="11797124" cy="4599296"/>
          </a:xfrm>
        </p:spPr>
        <p:txBody>
          <a:bodyPr>
            <a:normAutofit fontScale="92500" lnSpcReduction="10000"/>
          </a:bodyPr>
          <a:lstStyle/>
          <a:p>
            <a:pPr marL="0" indent="0">
              <a:buNone/>
            </a:pPr>
            <a:r>
              <a:rPr lang="pl-PL" dirty="0">
                <a:solidFill>
                  <a:schemeClr val="tx1"/>
                </a:solidFill>
              </a:rPr>
              <a:t>Niektóre kwestie incydentalne rozpatruje się przy okazji kontroli merytorycznej </a:t>
            </a:r>
            <a:r>
              <a:rPr lang="pl-PL" dirty="0" smtClean="0">
                <a:solidFill>
                  <a:schemeClr val="tx1"/>
                </a:solidFill>
              </a:rPr>
              <a:t>np. ewentualne </a:t>
            </a:r>
            <a:r>
              <a:rPr lang="pl-PL" dirty="0">
                <a:solidFill>
                  <a:schemeClr val="tx1"/>
                </a:solidFill>
              </a:rPr>
              <a:t>uchylenie tymczasowego aresztowania.</a:t>
            </a:r>
          </a:p>
          <a:p>
            <a:pPr marL="0" indent="0">
              <a:buNone/>
            </a:pPr>
            <a:r>
              <a:rPr lang="pl-PL" dirty="0">
                <a:solidFill>
                  <a:schemeClr val="tx1"/>
                </a:solidFill>
              </a:rPr>
              <a:t>Jeżeli akt oskarżenia odpowiada warunkom formalnym i nie kieruje się sprawy do kontroli merytorycznej, zgodnie z art. 338 prezes sądu (przewodniczący wydziału) zarządza doręczenie odpisu aktu oskarżenia oskarżonemu, a także ustanowionemu obrońcy (art. 140), tylko wtedy, gdy spełnia on warunki formalne przewidziane w art. 119, 332, 333 lub 335, a jednocześnie spełnione zostały warunki określone w art. </a:t>
            </a:r>
            <a:r>
              <a:rPr lang="pl-PL" dirty="0" smtClean="0">
                <a:solidFill>
                  <a:schemeClr val="tx1"/>
                </a:solidFill>
              </a:rPr>
              <a:t>334. Odpis </a:t>
            </a:r>
            <a:r>
              <a:rPr lang="pl-PL" dirty="0">
                <a:solidFill>
                  <a:schemeClr val="tx1"/>
                </a:solidFill>
              </a:rPr>
              <a:t>aktu oskarżenia doręcza się, wobec unormowania art. 338 § 1 zdanie drugie także ujawnionemu, a więc praktycznie biorąc wskazanemu w tym akcie oskarżenia, pokrzywdzonemu, ale tylko wówczas, gdy to pismo procesowe zawiera wniosek o skazanie oskarżonego bez przeprowadzanie rozprawy, w trybie określonym w art. 343.</a:t>
            </a:r>
          </a:p>
          <a:p>
            <a:pPr marL="0" indent="0">
              <a:buNone/>
            </a:pPr>
            <a:r>
              <a:rPr lang="pl-PL" dirty="0" smtClean="0">
                <a:solidFill>
                  <a:schemeClr val="tx1"/>
                </a:solidFill>
              </a:rPr>
              <a:t>Doręczając </a:t>
            </a:r>
            <a:r>
              <a:rPr lang="pl-PL" dirty="0">
                <a:solidFill>
                  <a:schemeClr val="tx1"/>
                </a:solidFill>
              </a:rPr>
              <a:t>oskarżonemu odpis aktu oskarżenia, prezes sądu </a:t>
            </a:r>
            <a:r>
              <a:rPr lang="pl-PL" b="1" dirty="0">
                <a:solidFill>
                  <a:schemeClr val="tx1"/>
                </a:solidFill>
              </a:rPr>
              <a:t>wzywa oskarżonego, a nie nakłada na niego </a:t>
            </a:r>
            <a:r>
              <a:rPr lang="pl-PL" b="1" dirty="0" smtClean="0">
                <a:solidFill>
                  <a:schemeClr val="tx1"/>
                </a:solidFill>
              </a:rPr>
              <a:t>obowiązek, </a:t>
            </a:r>
            <a:r>
              <a:rPr lang="pl-PL" b="1" dirty="0">
                <a:solidFill>
                  <a:schemeClr val="tx1"/>
                </a:solidFill>
              </a:rPr>
              <a:t>do składania wniosków dowodowych w terminie 7 dni od doręczenia. </a:t>
            </a:r>
            <a:r>
              <a:rPr lang="pl-PL" dirty="0">
                <a:solidFill>
                  <a:schemeClr val="tx1"/>
                </a:solidFill>
              </a:rPr>
              <a:t>Termin 7 dni z art. 338 § 1 ma charakter instrukcyjny, a więc złożenie wniosku dowodowego po jego upływie nie powoduje nieskuteczności tej czynności procesowej. Ma on jedynie na celu dyscyplinowanie oskarżonego dla zapewnienia sprawności postępowania i umożliwienia rozstrzygnięcia sprawy w rozsądnym czasie. Dowody można zgłaszać aż do zamknięcia przewodu sądowego. Wniosek dowodowy złożony w tym trybie winien odpowiadać ogólnym wymogom wniosku dowodowego, określonym w art. </a:t>
            </a:r>
            <a:r>
              <a:rPr lang="pl-PL" dirty="0" smtClean="0">
                <a:solidFill>
                  <a:schemeClr val="tx1"/>
                </a:solidFill>
              </a:rPr>
              <a:t>169</a:t>
            </a:r>
            <a:r>
              <a:rPr lang="pl-PL" dirty="0">
                <a:solidFill>
                  <a:schemeClr val="tx1"/>
                </a:solidFill>
              </a:rPr>
              <a:t>.</a:t>
            </a: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8979650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a:bodyPr>
          <a:lstStyle/>
          <a:p>
            <a:r>
              <a:rPr lang="pl-PL" sz="3200" b="1" dirty="0"/>
              <a:t>V</a:t>
            </a:r>
            <a:r>
              <a:rPr lang="pl-PL" sz="3200" b="1" dirty="0" smtClean="0"/>
              <a:t>. Przygotowanie organizacyjne do rozprawy głównej</a:t>
            </a:r>
            <a:r>
              <a:rPr lang="pl-PL" sz="2000" b="1" dirty="0"/>
              <a:t/>
            </a:r>
            <a:br>
              <a:rPr lang="pl-PL" sz="2000" b="1" dirty="0"/>
            </a:br>
            <a:endParaRPr lang="pl-PL" sz="1400" dirty="0"/>
          </a:p>
        </p:txBody>
      </p:sp>
      <p:sp>
        <p:nvSpPr>
          <p:cNvPr id="3" name="Symbol zastępczy zawartości 2"/>
          <p:cNvSpPr>
            <a:spLocks noGrp="1"/>
          </p:cNvSpPr>
          <p:nvPr>
            <p:ph idx="1"/>
          </p:nvPr>
        </p:nvSpPr>
        <p:spPr>
          <a:xfrm>
            <a:off x="191069" y="1828800"/>
            <a:ext cx="11797124" cy="4599296"/>
          </a:xfrm>
        </p:spPr>
        <p:txBody>
          <a:bodyPr>
            <a:normAutofit/>
          </a:bodyPr>
          <a:lstStyle/>
          <a:p>
            <a:pPr>
              <a:buFont typeface="Wingdings" panose="05000000000000000000" pitchFamily="2" charset="2"/>
              <a:buChar char="Ø"/>
            </a:pPr>
            <a:r>
              <a:rPr lang="pl-PL" dirty="0">
                <a:solidFill>
                  <a:schemeClr val="tx1"/>
                </a:solidFill>
              </a:rPr>
              <a:t>Obejmuje przede wszystkim wydanie przez prezesa sądu (przewodniczącego wydziału, upoważnionego sędziego) </a:t>
            </a:r>
            <a:r>
              <a:rPr lang="pl-PL" b="1" dirty="0" smtClean="0">
                <a:solidFill>
                  <a:schemeClr val="tx1"/>
                </a:solidFill>
              </a:rPr>
              <a:t>pisemnego </a:t>
            </a:r>
            <a:r>
              <a:rPr lang="pl-PL" b="1" dirty="0">
                <a:solidFill>
                  <a:schemeClr val="tx1"/>
                </a:solidFill>
              </a:rPr>
              <a:t>zarządzenia o wyznaczeniu rozprawy głównej </a:t>
            </a:r>
            <a:r>
              <a:rPr lang="pl-PL" dirty="0">
                <a:solidFill>
                  <a:schemeClr val="tx1"/>
                </a:solidFill>
              </a:rPr>
              <a:t>(art. 350 </a:t>
            </a:r>
            <a:r>
              <a:rPr lang="pl-PL" dirty="0" smtClean="0">
                <a:solidFill>
                  <a:schemeClr val="tx1"/>
                </a:solidFill>
              </a:rPr>
              <a:t>k.p.k.). </a:t>
            </a:r>
            <a:r>
              <a:rPr lang="pl-PL" dirty="0">
                <a:solidFill>
                  <a:schemeClr val="tx1"/>
                </a:solidFill>
              </a:rPr>
              <a:t>Zarządzenie to nie wymaga uzasadnienia, a jego odpisów nie doręcza się nikomu.</a:t>
            </a:r>
          </a:p>
          <a:p>
            <a:pPr>
              <a:buFont typeface="Wingdings" panose="05000000000000000000" pitchFamily="2" charset="2"/>
              <a:buChar char="Ø"/>
            </a:pPr>
            <a:r>
              <a:rPr lang="pl-PL" dirty="0">
                <a:solidFill>
                  <a:schemeClr val="tx1"/>
                </a:solidFill>
              </a:rPr>
              <a:t>Wskazanie sędziego </a:t>
            </a:r>
            <a:r>
              <a:rPr lang="pl-PL" dirty="0" smtClean="0">
                <a:solidFill>
                  <a:schemeClr val="tx1"/>
                </a:solidFill>
              </a:rPr>
              <a:t>w </a:t>
            </a:r>
            <a:r>
              <a:rPr lang="pl-PL" dirty="0">
                <a:solidFill>
                  <a:schemeClr val="tx1"/>
                </a:solidFill>
              </a:rPr>
              <a:t>zarządzeniu ma miejsce w wypadku, gdy do rozpoznania sprawy na rozprawie właściwy jest sąd w składzie jednego sędziego. W pozostałych wypadkach wskazanie dotyczy składu orzekającego, a więc sędziego albo sędziów (zawodowych) i </a:t>
            </a:r>
            <a:r>
              <a:rPr lang="pl-PL" dirty="0" smtClean="0">
                <a:solidFill>
                  <a:schemeClr val="tx1"/>
                </a:solidFill>
              </a:rPr>
              <a:t>ławników (art. 350 </a:t>
            </a:r>
            <a:r>
              <a:rPr lang="pl-PL" dirty="0" smtClean="0">
                <a:solidFill>
                  <a:schemeClr val="tx1"/>
                </a:solidFill>
                <a:latin typeface="Times New Roman" panose="02020603050405020304" pitchFamily="18" charset="0"/>
                <a:cs typeface="Times New Roman" panose="02020603050405020304" pitchFamily="18" charset="0"/>
              </a:rPr>
              <a:t>§ 1)</a:t>
            </a:r>
            <a:endParaRPr lang="pl-PL" dirty="0" smtClean="0">
              <a:solidFill>
                <a:schemeClr val="tx1"/>
              </a:solidFill>
            </a:endParaRPr>
          </a:p>
          <a:p>
            <a:pPr>
              <a:buFont typeface="Wingdings" panose="05000000000000000000" pitchFamily="2" charset="2"/>
              <a:buChar char="Ø"/>
            </a:pPr>
            <a:r>
              <a:rPr lang="pl-PL" dirty="0" smtClean="0">
                <a:solidFill>
                  <a:schemeClr val="tx1"/>
                </a:solidFill>
              </a:rPr>
              <a:t>Przewodniczący </a:t>
            </a:r>
            <a:r>
              <a:rPr lang="pl-PL" dirty="0">
                <a:solidFill>
                  <a:schemeClr val="tx1"/>
                </a:solidFill>
              </a:rPr>
              <a:t>składu orzekającego po rozważeniu wniosków stron dopuszcza dowody i zarządza ich sprowadzenie na </a:t>
            </a:r>
            <a:r>
              <a:rPr lang="pl-PL" dirty="0" smtClean="0">
                <a:solidFill>
                  <a:schemeClr val="tx1"/>
                </a:solidFill>
              </a:rPr>
              <a:t>rozprawę (art. 352)</a:t>
            </a:r>
          </a:p>
          <a:p>
            <a:pPr>
              <a:buFont typeface="Wingdings" panose="05000000000000000000" pitchFamily="2" charset="2"/>
              <a:buChar char="Ø"/>
            </a:pPr>
            <a:r>
              <a:rPr lang="pl-PL" b="1" dirty="0">
                <a:solidFill>
                  <a:schemeClr val="tx1"/>
                </a:solidFill>
              </a:rPr>
              <a:t>Pomiędzy doręczeniem zawiadomienia a terminem rozprawy głównej powinno upłynąć co najmniej 7 </a:t>
            </a:r>
            <a:r>
              <a:rPr lang="pl-PL" b="1" dirty="0" smtClean="0">
                <a:solidFill>
                  <a:schemeClr val="tx1"/>
                </a:solidFill>
              </a:rPr>
              <a:t>dni.</a:t>
            </a:r>
            <a:r>
              <a:rPr lang="pl-PL" dirty="0" smtClean="0">
                <a:solidFill>
                  <a:schemeClr val="tx1"/>
                </a:solidFill>
              </a:rPr>
              <a:t> W </a:t>
            </a:r>
            <a:r>
              <a:rPr lang="pl-PL" dirty="0">
                <a:solidFill>
                  <a:schemeClr val="tx1"/>
                </a:solidFill>
              </a:rPr>
              <a:t>razie niezachowania tego terminu w stosunku do oskarżonego lub jego obrońcy rozprawa na ich wniosek, zgłoszony przed rozpoczęciem przewodu sądowego, ulega </a:t>
            </a:r>
            <a:r>
              <a:rPr lang="pl-PL" dirty="0" smtClean="0">
                <a:solidFill>
                  <a:schemeClr val="tx1"/>
                </a:solidFill>
              </a:rPr>
              <a:t>odroczeniu (art. 353)</a:t>
            </a:r>
          </a:p>
          <a:p>
            <a:pPr marL="0" indent="0">
              <a:buNone/>
            </a:pPr>
            <a:endParaRPr lang="pl-PL" dirty="0" smtClean="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12515017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6"/>
            <a:ext cx="11172058" cy="559557"/>
          </a:xfrm>
        </p:spPr>
        <p:txBody>
          <a:bodyPr>
            <a:normAutofit fontScale="90000"/>
          </a:bodyPr>
          <a:lstStyle/>
          <a:p>
            <a:r>
              <a:rPr lang="pl-PL" sz="2700" b="1" dirty="0" smtClean="0"/>
              <a:t>Przygotowanie do rozprawy głównej</a:t>
            </a:r>
            <a:br>
              <a:rPr lang="pl-PL" sz="2700" b="1" dirty="0" smtClean="0"/>
            </a:br>
            <a:r>
              <a:rPr lang="pl-PL" sz="2700" dirty="0" smtClean="0"/>
              <a:t>powoływanie sędziów do orzekania – art. 351 k.p.k.</a:t>
            </a:r>
            <a:r>
              <a:rPr lang="pl-PL" sz="2000" b="1" dirty="0"/>
              <a:t/>
            </a:r>
            <a:br>
              <a:rPr lang="pl-PL" sz="2000" b="1" dirty="0"/>
            </a:br>
            <a:endParaRPr lang="pl-PL" sz="1400" dirty="0"/>
          </a:p>
        </p:txBody>
      </p:sp>
      <p:sp>
        <p:nvSpPr>
          <p:cNvPr id="3" name="Symbol zastępczy zawartości 2"/>
          <p:cNvSpPr>
            <a:spLocks noGrp="1"/>
          </p:cNvSpPr>
          <p:nvPr>
            <p:ph idx="1"/>
          </p:nvPr>
        </p:nvSpPr>
        <p:spPr>
          <a:xfrm>
            <a:off x="191069" y="1828800"/>
            <a:ext cx="11797124" cy="4599296"/>
          </a:xfrm>
        </p:spPr>
        <p:txBody>
          <a:bodyPr>
            <a:normAutofit/>
          </a:bodyPr>
          <a:lstStyle/>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2852676084"/>
              </p:ext>
            </p:extLst>
          </p:nvPr>
        </p:nvGraphicFramePr>
        <p:xfrm>
          <a:off x="0" y="609301"/>
          <a:ext cx="12192002" cy="6248699"/>
        </p:xfrm>
        <a:graphic>
          <a:graphicData uri="http://schemas.openxmlformats.org/drawingml/2006/table">
            <a:tbl>
              <a:tblPr firstRow="1" bandRow="1">
                <a:tableStyleId>{7DF18680-E054-41AD-8BC1-D1AEF772440D}</a:tableStyleId>
              </a:tblPr>
              <a:tblGrid>
                <a:gridCol w="4735773"/>
                <a:gridCol w="7456229"/>
              </a:tblGrid>
              <a:tr h="442259">
                <a:tc>
                  <a:txBody>
                    <a:bodyPr/>
                    <a:lstStyle/>
                    <a:p>
                      <a:r>
                        <a:rPr lang="pl-PL" dirty="0" smtClean="0"/>
                        <a:t>system automatycznej kolejności</a:t>
                      </a:r>
                      <a:endParaRPr lang="pl-PL" dirty="0"/>
                    </a:p>
                  </a:txBody>
                  <a:tcPr/>
                </a:tc>
                <a:tc>
                  <a:txBody>
                    <a:bodyPr/>
                    <a:lstStyle/>
                    <a:p>
                      <a:r>
                        <a:rPr lang="pl-PL" dirty="0" smtClean="0"/>
                        <a:t>system doboru losowego</a:t>
                      </a:r>
                      <a:endParaRPr lang="pl-PL" dirty="0"/>
                    </a:p>
                  </a:txBody>
                  <a:tcPr/>
                </a:tc>
              </a:tr>
              <a:tr h="5307114">
                <a:tc>
                  <a:txBody>
                    <a:bodyPr/>
                    <a:lstStyle/>
                    <a:p>
                      <a:r>
                        <a:rPr lang="pl-PL" sz="1400" dirty="0" smtClean="0"/>
                        <a:t>Zasadą obowiązującą przy wyznaczaniu składu orzekającego </a:t>
                      </a:r>
                      <a:r>
                        <a:rPr lang="pl-PL" sz="1400" b="1" dirty="0" smtClean="0"/>
                        <a:t>jest powierzanie spraw w kolejności, w której wpływają one do sądu i rejestrowane są w repertorium wydziału oraz sędziom według kolejności imiennej listy sędziów danego sądu</a:t>
                      </a:r>
                      <a:r>
                        <a:rPr lang="pl-PL" sz="1400" dirty="0" smtClean="0"/>
                        <a:t> czy w praktyce - wydziału (§ 1). </a:t>
                      </a:r>
                    </a:p>
                    <a:p>
                      <a:r>
                        <a:rPr lang="pl-PL" sz="1400" dirty="0" smtClean="0"/>
                        <a:t>Nie jest to tryb idealny, eliminujący definitywnie podejrzenie o możliwość manipulacji wpływem sprawy do sądu (wydziału) tak, by sprawa trafiła do określonego sędziego, ale z chwilą, gdy sprawa zostaje zarejestrowana w sądzie, możliwości manipulacji w tym zakresie ograniczone są do minimum. </a:t>
                      </a:r>
                    </a:p>
                    <a:p>
                      <a:r>
                        <a:rPr lang="pl-PL" sz="1400" dirty="0" smtClean="0"/>
                        <a:t>Dodatkowe gwarancje w tym zakresie stwarza, wydane na podstawie art. 351 § 3 (w brzmieniu nadanym ustawą nowelizującą z 10 stycznia 2003 r.), rozporządzenie Ministra Sprawiedliwości z 2 czerwca 2003 r. w sprawie określenia szczegółowych zasad wyznaczania i losowania składu orzekającego (Dz. U. Nr 107, poz. 1007).</a:t>
                      </a:r>
                    </a:p>
                    <a:p>
                      <a:r>
                        <a:rPr lang="pl-PL" sz="1400" b="1" dirty="0" smtClean="0"/>
                        <a:t>Pominięcie sędziego w wyznaczeniu według kolejności (§ 1) spowodowane może być jedną okolicznością wyraźnie określoną w ustawie - chorobą sędziego - oraz innymi ważnymi przeszkodami. </a:t>
                      </a:r>
                      <a:r>
                        <a:rPr lang="pl-PL" sz="1400" dirty="0" smtClean="0"/>
                        <a:t>Choć sposób sformułowania tego przepisu nakazuje przyjąć, że chodzi o okoliczność tej samej co najmniej rangi, co choroba sędziego i zbliżoną swoim charakterem do tej okoliczności, to jednak do takich okoliczności zaliczyć trzeba np.: urlop, wyjazd służbowy, wykonywanie innych czynności urzędowych, w tym przede wszystkim orzekanie w innych sprawach</a:t>
                      </a:r>
                    </a:p>
                    <a:p>
                      <a:endParaRPr lang="pl-PL" sz="1100" dirty="0"/>
                    </a:p>
                  </a:txBody>
                  <a:tcPr/>
                </a:tc>
                <a:tc>
                  <a:txBody>
                    <a:bodyPr/>
                    <a:lstStyle/>
                    <a:p>
                      <a:r>
                        <a:rPr lang="pl-PL" sz="1400" dirty="0" smtClean="0"/>
                        <a:t>Przepis art. 351 § 2 wprowadza </a:t>
                      </a:r>
                      <a:r>
                        <a:rPr lang="pl-PL" sz="1400" b="1" dirty="0" smtClean="0"/>
                        <a:t>szczególne reguły wyznaczania członków składu orzekającego w sprawach o zbrodnie zagrożone karą 25 lat pozbawienia wolności lub dożywotniego pozbawienia wolności.</a:t>
                      </a:r>
                      <a:r>
                        <a:rPr lang="pl-PL" sz="1400" dirty="0" smtClean="0"/>
                        <a:t> </a:t>
                      </a:r>
                    </a:p>
                    <a:p>
                      <a:r>
                        <a:rPr lang="pl-PL" sz="1400" dirty="0" smtClean="0"/>
                        <a:t>Przewidziane tu losowanie składu sądzącego dotyczy wszystkich członków składu, w tym ławników. Losowanie może obejmować sędziów z kilku wydziałów karnych sądu, gdy jest to niezbędne dla ustalenia prawidłowego składu, a listy sędziów wg § 1 prowadzi się przecież dla "sądu lub wydziału", a nie tylko dla danego wydziału. </a:t>
                      </a:r>
                      <a:r>
                        <a:rPr lang="pl-PL" sz="1400" b="1" dirty="0" smtClean="0"/>
                        <a:t>Losowanie jest fakultatywne i zależy od wystąpienia ze stosownym wnioskiem przez prokuratora lub obrońcę. Prawa wnioskowania o losowanie nie ma ani sam oskarżony, ani inne strony czy ich pełnomocnicy.</a:t>
                      </a:r>
                    </a:p>
                    <a:p>
                      <a:r>
                        <a:rPr lang="pl-PL" sz="1400" dirty="0" smtClean="0"/>
                        <a:t>Przez wniosek obrońcy, o jakim mowa w art. 351 § 2, rozumieć należy wniosek któregokolwiek z obrońców występujących w danej sprawie, choćby pozostali wniosku takiego nie składali. Przy wielości obrońców </a:t>
                      </a:r>
                      <a:r>
                        <a:rPr lang="pl-PL" sz="1400" b="1" dirty="0" smtClean="0">
                          <a:solidFill>
                            <a:schemeClr val="tx1"/>
                          </a:solidFill>
                        </a:rPr>
                        <a:t>7-dniowy termin na złożenie wniosku </a:t>
                      </a:r>
                      <a:r>
                        <a:rPr lang="pl-PL" sz="1400" dirty="0" smtClean="0"/>
                        <a:t>liczy się odrębnie dla każdego z nich od daty doręczenia mu odpisu aktu oskarżenia. Poczynione zastrzeżenie, że wniosek można złożyć "nie później niż" oznacza, </a:t>
                      </a:r>
                      <a:r>
                        <a:rPr lang="pl-PL" sz="1400" b="1" dirty="0" smtClean="0"/>
                        <a:t>iż termin ten ma charakter prekluzyjny</a:t>
                      </a:r>
                      <a:r>
                        <a:rPr lang="pl-PL" sz="1400" dirty="0" smtClean="0"/>
                        <a:t>, przywróceniu nie podlega, a prawo wnioskowania o losowanie wygasa wraz z upływem tego terminu; stosuje się tu jednak art. 123 § 3.</a:t>
                      </a:r>
                    </a:p>
                    <a:p>
                      <a:r>
                        <a:rPr lang="pl-PL" sz="1400" dirty="0" smtClean="0"/>
                        <a:t>Szczegółowe zasady wyznaczania i losowania składu określa obecnie rozporządzenie MS z 2 czerwca 2003 r. (Dz. U. Nr 107, poz. 1007); zakłada ono, że kartki z nazwiskami sędziów losuje pracownik sekretariatu w obecności przewodniczącego wydziału, protokolanta oraz prokuratora i obrońcy, o ile się stawią, z tym że z uwagi na treść art. 117 § 1 w zw. z art. 351 § 2 </a:t>
                      </a:r>
                      <a:r>
                        <a:rPr lang="pl-PL" sz="1400" dirty="0" err="1" smtClean="0"/>
                        <a:t>zd</a:t>
                      </a:r>
                      <a:r>
                        <a:rPr lang="pl-PL" sz="1400" dirty="0" smtClean="0"/>
                        <a:t>. I k.p.k. w razie usprawiedliwienia nieobecności mogą oni wnosić o przesunięcie terminu losowania. Z przebiegu losowania sporządza się protokół dołączany do akt sprawy. Obecna delegacja (§ 3) nakazuje zapewnić równe prawdopodobieństwo udziału w składzie orzekającym wszystkich sędziów danego sądu lub wydziału, ale i dotychczasowe rozporządzenie wymóg taki respektowało. Lista jest bowiem imienna, obejmująca wszystkich sędziów z odnotowywaniem okoliczności stanowiących powód odstępstwa i wyznaczaniem nowego losowania w razie gdyby wylosowany sędzia nie mógł brać udziału w danym składzie (§ 2-3 </a:t>
                      </a:r>
                      <a:r>
                        <a:rPr lang="pl-PL" sz="1400" dirty="0" err="1" smtClean="0"/>
                        <a:t>rozporz</a:t>
                      </a:r>
                      <a:r>
                        <a:rPr lang="pl-PL" sz="1400" dirty="0" smtClean="0"/>
                        <a:t>.).</a:t>
                      </a:r>
                    </a:p>
                    <a:p>
                      <a:endParaRPr lang="pl-PL" sz="1100" dirty="0"/>
                    </a:p>
                  </a:txBody>
                  <a:tcPr/>
                </a:tc>
              </a:tr>
            </a:tbl>
          </a:graphicData>
        </a:graphic>
      </p:graphicFrame>
    </p:spTree>
    <p:extLst>
      <p:ext uri="{BB962C8B-B14F-4D97-AF65-F5344CB8AC3E}">
        <p14:creationId xmlns:p14="http://schemas.microsoft.com/office/powerpoint/2010/main" val="21496110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3005" y="272955"/>
            <a:ext cx="11172058" cy="1450757"/>
          </a:xfrm>
        </p:spPr>
        <p:txBody>
          <a:bodyPr>
            <a:normAutofit/>
          </a:bodyPr>
          <a:lstStyle/>
          <a:p>
            <a:r>
              <a:rPr lang="pl-PL" sz="3200" b="1" dirty="0" smtClean="0"/>
              <a:t>Przygotowanie organizacyjne do rozprawy głównej</a:t>
            </a:r>
            <a:br>
              <a:rPr lang="pl-PL" sz="3200" b="1" dirty="0" smtClean="0"/>
            </a:br>
            <a:r>
              <a:rPr lang="pl-PL" sz="3200" dirty="0" smtClean="0"/>
              <a:t>posiedzenie </a:t>
            </a:r>
            <a:r>
              <a:rPr lang="pl-PL" sz="3200" dirty="0" smtClean="0"/>
              <a:t>przygotowawcze przed rozprawą (art. 349)</a:t>
            </a:r>
            <a:r>
              <a:rPr lang="pl-PL" sz="2000" b="1" dirty="0"/>
              <a:t/>
            </a:r>
            <a:br>
              <a:rPr lang="pl-PL" sz="2000" b="1" dirty="0"/>
            </a:br>
            <a:endParaRPr lang="pl-PL" sz="1400" dirty="0"/>
          </a:p>
        </p:txBody>
      </p:sp>
      <p:sp>
        <p:nvSpPr>
          <p:cNvPr id="3" name="Symbol zastępczy zawartości 2"/>
          <p:cNvSpPr>
            <a:spLocks noGrp="1"/>
          </p:cNvSpPr>
          <p:nvPr>
            <p:ph idx="1"/>
          </p:nvPr>
        </p:nvSpPr>
        <p:spPr>
          <a:xfrm>
            <a:off x="136478" y="1723712"/>
            <a:ext cx="12055521" cy="5134288"/>
          </a:xfrm>
        </p:spPr>
        <p:txBody>
          <a:bodyPr>
            <a:normAutofit/>
          </a:bodyPr>
          <a:lstStyle/>
          <a:p>
            <a:pPr marL="0" indent="0">
              <a:buNone/>
            </a:pPr>
            <a:r>
              <a:rPr lang="pl-PL" sz="1400" dirty="0" smtClean="0">
                <a:solidFill>
                  <a:schemeClr val="tx1"/>
                </a:solidFill>
              </a:rPr>
              <a:t>Jeżeli </a:t>
            </a:r>
            <a:r>
              <a:rPr lang="pl-PL" sz="1400" dirty="0">
                <a:solidFill>
                  <a:schemeClr val="tx1"/>
                </a:solidFill>
              </a:rPr>
              <a:t>przewidywany zakres postępowania dowodowego uzasadnia przypuszczenie, że w sprawie niezbędne będzie wyznaczenie </a:t>
            </a:r>
            <a:r>
              <a:rPr lang="pl-PL" sz="1600" b="1" dirty="0">
                <a:solidFill>
                  <a:srgbClr val="0070C0"/>
                </a:solidFill>
              </a:rPr>
              <a:t>co najmniej 5 terminów rozprawy</a:t>
            </a:r>
            <a:r>
              <a:rPr lang="pl-PL" sz="1400" dirty="0">
                <a:solidFill>
                  <a:schemeClr val="tx1"/>
                </a:solidFill>
              </a:rPr>
              <a:t>, </a:t>
            </a:r>
            <a:r>
              <a:rPr lang="pl-PL" sz="1400" u="sng" dirty="0">
                <a:solidFill>
                  <a:schemeClr val="tx1"/>
                </a:solidFill>
              </a:rPr>
              <a:t>prezes sądu niezwłocznie wyznacza sędziego albo członków składu orzekającego oraz kieruje sprawę na posiedzenie</a:t>
            </a:r>
            <a:r>
              <a:rPr lang="pl-PL" sz="1400" u="sng" dirty="0" smtClean="0">
                <a:solidFill>
                  <a:schemeClr val="tx1"/>
                </a:solidFill>
              </a:rPr>
              <a:t>. - </a:t>
            </a:r>
            <a:r>
              <a:rPr lang="pl-PL" sz="1400" b="1" dirty="0" smtClean="0">
                <a:solidFill>
                  <a:srgbClr val="00B050"/>
                </a:solidFill>
              </a:rPr>
              <a:t>OBLIGATORYJNIE</a:t>
            </a:r>
            <a:endParaRPr lang="pl-PL" sz="1400" b="1" dirty="0">
              <a:solidFill>
                <a:srgbClr val="00B050"/>
              </a:solidFill>
            </a:endParaRPr>
          </a:p>
          <a:p>
            <a:pPr marL="0" indent="0">
              <a:buNone/>
            </a:pPr>
            <a:r>
              <a:rPr lang="pl-PL" sz="1400" dirty="0" smtClean="0">
                <a:solidFill>
                  <a:schemeClr val="tx1"/>
                </a:solidFill>
              </a:rPr>
              <a:t>Czynności</a:t>
            </a:r>
            <a:r>
              <a:rPr lang="pl-PL" sz="1400" dirty="0">
                <a:solidFill>
                  <a:schemeClr val="tx1"/>
                </a:solidFill>
              </a:rPr>
              <a:t>, o których mowa w § 1, prezes sądu może dokonać także wówczas, jeżeli </a:t>
            </a:r>
            <a:r>
              <a:rPr lang="pl-PL" sz="1600" b="1" dirty="0">
                <a:solidFill>
                  <a:srgbClr val="0070C0"/>
                </a:solidFill>
              </a:rPr>
              <a:t>ze względu na zawiłość sprawy lub z innych ważnych powodów uzna, że może to przyczynić się do usprawnienia postępowania</a:t>
            </a:r>
            <a:r>
              <a:rPr lang="pl-PL" sz="1400" dirty="0">
                <a:solidFill>
                  <a:schemeClr val="tx1"/>
                </a:solidFill>
              </a:rPr>
              <a:t>, a zwłaszcza należytego planowania i organizacji rozprawy </a:t>
            </a:r>
            <a:r>
              <a:rPr lang="pl-PL" sz="1400" dirty="0" smtClean="0">
                <a:solidFill>
                  <a:schemeClr val="tx1"/>
                </a:solidFill>
              </a:rPr>
              <a:t>głównej - </a:t>
            </a:r>
            <a:r>
              <a:rPr lang="pl-PL" sz="1400" b="1" dirty="0" smtClean="0">
                <a:solidFill>
                  <a:srgbClr val="00B050"/>
                </a:solidFill>
              </a:rPr>
              <a:t>FAKULTATYWNIE</a:t>
            </a:r>
            <a:endParaRPr lang="pl-PL" sz="1400" b="1" dirty="0">
              <a:solidFill>
                <a:srgbClr val="00B050"/>
              </a:solidFill>
            </a:endParaRPr>
          </a:p>
          <a:p>
            <a:pPr marL="0" indent="0">
              <a:buNone/>
            </a:pPr>
            <a:r>
              <a:rPr lang="pl-PL" sz="1400" dirty="0" smtClean="0">
                <a:solidFill>
                  <a:schemeClr val="tx1"/>
                </a:solidFill>
              </a:rPr>
              <a:t>Posiedzenie </a:t>
            </a:r>
            <a:r>
              <a:rPr lang="pl-PL" sz="1400" dirty="0">
                <a:solidFill>
                  <a:schemeClr val="tx1"/>
                </a:solidFill>
              </a:rPr>
              <a:t>powinno się odbyć w ciągu 30 dni od daty jego </a:t>
            </a:r>
            <a:r>
              <a:rPr lang="pl-PL" sz="1400" dirty="0" smtClean="0">
                <a:solidFill>
                  <a:schemeClr val="tx1"/>
                </a:solidFill>
              </a:rPr>
              <a:t>wyznaczenia.</a:t>
            </a:r>
          </a:p>
          <a:p>
            <a:pPr marL="0" indent="0">
              <a:buNone/>
            </a:pPr>
            <a:r>
              <a:rPr lang="pl-PL" sz="1400" dirty="0" smtClean="0">
                <a:solidFill>
                  <a:schemeClr val="tx1"/>
                </a:solidFill>
              </a:rPr>
              <a:t>Oskarżyciel </a:t>
            </a:r>
            <a:r>
              <a:rPr lang="pl-PL" sz="1400" dirty="0">
                <a:solidFill>
                  <a:schemeClr val="tx1"/>
                </a:solidFill>
              </a:rPr>
              <a:t>publiczny, obrońcy i pełnomocnicy mają prawo wziąć udział w posiedzeniu. Prezes sądu może uznać ich udział w posiedzeniu za obowiązkowy. Prezes sądu może także zawiadomić o posiedzeniu pozostałe strony, jeżeli uzna, że przyczyni się to do usprawnienia postępowania.</a:t>
            </a:r>
          </a:p>
          <a:p>
            <a:pPr marL="0" indent="0">
              <a:buNone/>
            </a:pPr>
            <a:r>
              <a:rPr lang="pl-PL" sz="1400" dirty="0" smtClean="0">
                <a:solidFill>
                  <a:schemeClr val="tx1"/>
                </a:solidFill>
              </a:rPr>
              <a:t>Wyznaczając </a:t>
            </a:r>
            <a:r>
              <a:rPr lang="pl-PL" sz="1400" dirty="0">
                <a:solidFill>
                  <a:schemeClr val="tx1"/>
                </a:solidFill>
              </a:rPr>
              <a:t>posiedzenie, prezes sądu </a:t>
            </a:r>
            <a:r>
              <a:rPr lang="pl-PL" sz="1400" b="1" dirty="0">
                <a:solidFill>
                  <a:schemeClr val="tx1"/>
                </a:solidFill>
              </a:rPr>
              <a:t>wzywa</a:t>
            </a:r>
            <a:r>
              <a:rPr lang="pl-PL" sz="1400" dirty="0">
                <a:solidFill>
                  <a:schemeClr val="tx1"/>
                </a:solidFill>
              </a:rPr>
              <a:t> oskarżyciela publicznego, pełnomocników i obrońców </a:t>
            </a:r>
            <a:r>
              <a:rPr lang="pl-PL" sz="1400" b="1" dirty="0">
                <a:solidFill>
                  <a:schemeClr val="tx1"/>
                </a:solidFill>
              </a:rPr>
              <a:t>do przedstawienia pisemnego stanowiska dotyczącego planowania przebiegu rozprawy głównej oraz jej organizacji, w tym dowodów, które powinny być przeprowadzone jako pierwsze na tych rozprawach, w terminie 7 dni od doręczenia wezwania</a:t>
            </a:r>
            <a:r>
              <a:rPr lang="pl-PL" sz="1400" dirty="0">
                <a:solidFill>
                  <a:schemeClr val="tx1"/>
                </a:solidFill>
              </a:rPr>
              <a:t>.</a:t>
            </a:r>
          </a:p>
          <a:p>
            <a:pPr marL="0" indent="0">
              <a:buNone/>
            </a:pPr>
            <a:r>
              <a:rPr lang="pl-PL" sz="1400" dirty="0" smtClean="0">
                <a:solidFill>
                  <a:schemeClr val="tx1"/>
                </a:solidFill>
              </a:rPr>
              <a:t>Stanowisko </a:t>
            </a:r>
            <a:r>
              <a:rPr lang="pl-PL" sz="1400" dirty="0">
                <a:solidFill>
                  <a:schemeClr val="tx1"/>
                </a:solidFill>
              </a:rPr>
              <a:t>w przedmiocie planowania i organizacji rozprawy głównej obejmuje wnioski dowodowe oraz informacje i oświadczenia, w szczególności o proponowanych terminach rozpraw i ich przedmiocie, terminach usprawiedliwionej nieobecności uczestników procesu, a także oświadczenia wskazujące na potrzebę wezwania na rozprawę główną biegłych, kuratora sądowego, sprawdzenia danych o karalności oskarżonego oraz inne oświadczenia dotyczące okoliczności istotnych dla sprawnego przeprowadzenia dalszego postępowania.</a:t>
            </a:r>
          </a:p>
          <a:p>
            <a:pPr marL="0" indent="0">
              <a:buNone/>
            </a:pPr>
            <a:r>
              <a:rPr lang="pl-PL" sz="1400" dirty="0" smtClean="0">
                <a:solidFill>
                  <a:schemeClr val="tx1"/>
                </a:solidFill>
              </a:rPr>
              <a:t>Na </a:t>
            </a:r>
            <a:r>
              <a:rPr lang="pl-PL" sz="1400" dirty="0">
                <a:solidFill>
                  <a:schemeClr val="tx1"/>
                </a:solidFill>
              </a:rPr>
              <a:t>posiedzeniu przewodniczący składu orzekającego, biorąc pod uwagę stanowiska w przedmiocie planowania i organizacji rozprawy głównej przedstawione przez strony, pełnomocników i obrońców, rozstrzyga w przedmiocie wniosków dowodowych i kolejności ich przeprowadzenia, przebiegu i organizacji rozprawy głównej oraz wyznacza jej terminy, a także podejmuje inne niezbędne rozstrzygnięcia. Przepisy art. 350 § 2-4 stosuje się odpowiednio.</a:t>
            </a:r>
          </a:p>
          <a:p>
            <a:pPr marL="0" indent="0">
              <a:buNone/>
            </a:pPr>
            <a:r>
              <a:rPr lang="pl-PL" sz="1400" dirty="0" smtClean="0">
                <a:solidFill>
                  <a:schemeClr val="tx1"/>
                </a:solidFill>
              </a:rPr>
              <a:t>Ogłoszenie </a:t>
            </a:r>
            <a:r>
              <a:rPr lang="pl-PL" sz="1400" dirty="0">
                <a:solidFill>
                  <a:schemeClr val="tx1"/>
                </a:solidFill>
              </a:rPr>
              <a:t>zarządzenia o wyznaczeniu terminów rozprawy ma skutek równoznaczny z wezwaniem obecnych uczestników postępowania do udziału w rozprawie albo zawiadomieniem o jej tarninach.</a:t>
            </a:r>
            <a:endParaRPr lang="pl-PL" sz="1400" dirty="0" smtClean="0">
              <a:solidFill>
                <a:schemeClr val="tx1"/>
              </a:solidFill>
            </a:endParaRPr>
          </a:p>
          <a:p>
            <a:pPr marL="0" indent="0">
              <a:buNone/>
            </a:pPr>
            <a:endParaRPr lang="pl-PL" dirty="0">
              <a:solidFill>
                <a:schemeClr val="tx1"/>
              </a:solidFill>
            </a:endParaRPr>
          </a:p>
          <a:p>
            <a:pPr marL="0" indent="0">
              <a:buNone/>
            </a:pPr>
            <a:endParaRPr lang="pl-PL" dirty="0">
              <a:solidFill>
                <a:schemeClr val="tx1"/>
              </a:solidFill>
            </a:endParaRPr>
          </a:p>
          <a:p>
            <a:endParaRPr lang="pl-PL" dirty="0"/>
          </a:p>
        </p:txBody>
      </p:sp>
    </p:spTree>
    <p:extLst>
      <p:ext uri="{BB962C8B-B14F-4D97-AF65-F5344CB8AC3E}">
        <p14:creationId xmlns:p14="http://schemas.microsoft.com/office/powerpoint/2010/main" val="2928223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a:t>
            </a:r>
            <a:r>
              <a:rPr lang="pl-PL" dirty="0" smtClean="0"/>
              <a:t>. </a:t>
            </a:r>
            <a:r>
              <a:rPr lang="pl-PL" b="1" dirty="0" smtClean="0"/>
              <a:t>Kontrola formalna skargi oskarżyciela</a:t>
            </a:r>
            <a:endParaRPr lang="pl-PL" b="1" dirty="0"/>
          </a:p>
        </p:txBody>
      </p:sp>
      <p:sp>
        <p:nvSpPr>
          <p:cNvPr id="3" name="Symbol zastępczy zawartości 2"/>
          <p:cNvSpPr>
            <a:spLocks noGrp="1"/>
          </p:cNvSpPr>
          <p:nvPr>
            <p:ph idx="1"/>
          </p:nvPr>
        </p:nvSpPr>
        <p:spPr/>
        <p:txBody>
          <a:bodyPr/>
          <a:lstStyle/>
          <a:p>
            <a:pPr>
              <a:buFont typeface="Wingdings" panose="05000000000000000000" pitchFamily="2" charset="2"/>
              <a:buChar char="Ø"/>
            </a:pPr>
            <a:r>
              <a:rPr lang="pl-PL" dirty="0" smtClean="0"/>
              <a:t> polega na analizie </a:t>
            </a:r>
            <a:r>
              <a:rPr lang="pl-PL" dirty="0"/>
              <a:t>wymogów formalnych skargi karnej jako szczególnego rodzaju pisma procesowego</a:t>
            </a:r>
          </a:p>
          <a:p>
            <a:pPr>
              <a:buFont typeface="Wingdings" panose="05000000000000000000" pitchFamily="2" charset="2"/>
              <a:buChar char="Ø"/>
            </a:pPr>
            <a:r>
              <a:rPr lang="pl-PL" dirty="0"/>
              <a:t>n</a:t>
            </a:r>
            <a:r>
              <a:rPr lang="pl-PL" dirty="0" smtClean="0"/>
              <a:t>ależy </a:t>
            </a:r>
            <a:r>
              <a:rPr lang="pl-PL" dirty="0"/>
              <a:t>do prezesa sądu, który może te uprawnienia scedować na przewodniczącego wydziału,  a ten na upoważnionego sędziego (przez którego rozumie się tzw. sędziego referenta tj. sędziego, który został wyznaczony do rozpoznania danej sprawy – „sprawę wpisać do referatu sędziego X</a:t>
            </a:r>
            <a:r>
              <a:rPr lang="pl-PL" dirty="0" smtClean="0"/>
              <a:t>”)</a:t>
            </a:r>
          </a:p>
          <a:p>
            <a:pPr>
              <a:buFont typeface="Wingdings" panose="05000000000000000000" pitchFamily="2" charset="2"/>
              <a:buChar char="Ø"/>
            </a:pPr>
            <a:r>
              <a:rPr lang="pl-PL" dirty="0" smtClean="0"/>
              <a:t>Wstępną kontrolę aktu oskarżenia pod względem formalnym normuje przede wszystkim art. 337 k.p.k.</a:t>
            </a:r>
          </a:p>
          <a:p>
            <a:pPr>
              <a:buFont typeface="Wingdings" panose="05000000000000000000" pitchFamily="2" charset="2"/>
              <a:buChar char="Ø"/>
            </a:pPr>
            <a:r>
              <a:rPr lang="pl-PL" dirty="0"/>
              <a:t>Przepisy art. 337 są przepisami szczególnymi w stosunku do norm art. 120 </a:t>
            </a:r>
            <a:r>
              <a:rPr lang="pl-PL" dirty="0" smtClean="0"/>
              <a:t>k.p.k. i </a:t>
            </a:r>
            <a:r>
              <a:rPr lang="pl-PL" dirty="0"/>
              <a:t>wobec tego wyłączają </a:t>
            </a:r>
            <a:r>
              <a:rPr lang="pl-PL" dirty="0" smtClean="0"/>
              <a:t>je. </a:t>
            </a:r>
            <a:r>
              <a:rPr lang="pl-PL" dirty="0"/>
              <a:t>W art. 337 § 1 powołane zostały nie tylko przepisy art. 332, 333 i 335, ale także przepisy art. 119, a wobec tego, tryb usuwania wszelkich braków o charakterze formalnym określony jest w przepisach art. 337 § 2 i 3, jako przepisach szczególnych, a przepisy art. 120 w takiej sytuacji nie mają zastosowania, jako przepisy ogólne.</a:t>
            </a:r>
          </a:p>
        </p:txBody>
      </p:sp>
    </p:spTree>
    <p:extLst>
      <p:ext uri="{BB962C8B-B14F-4D97-AF65-F5344CB8AC3E}">
        <p14:creationId xmlns:p14="http://schemas.microsoft.com/office/powerpoint/2010/main" val="2246568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Kontrola formalna skargi oskarżyciela</a:t>
            </a:r>
            <a:endParaRPr lang="pl-PL" dirty="0"/>
          </a:p>
        </p:txBody>
      </p:sp>
      <p:sp>
        <p:nvSpPr>
          <p:cNvPr id="3" name="Symbol zastępczy zawartości 2"/>
          <p:cNvSpPr>
            <a:spLocks noGrp="1"/>
          </p:cNvSpPr>
          <p:nvPr>
            <p:ph idx="1"/>
          </p:nvPr>
        </p:nvSpPr>
        <p:spPr/>
        <p:txBody>
          <a:bodyPr/>
          <a:lstStyle/>
          <a:p>
            <a:pPr marL="457200" indent="-457200">
              <a:buFont typeface="+mj-lt"/>
              <a:buAutoNum type="arabicPeriod"/>
            </a:pPr>
            <a:r>
              <a:rPr lang="pl-PL" sz="3600" dirty="0" smtClean="0"/>
              <a:t>Jakiego </a:t>
            </a:r>
            <a:r>
              <a:rPr lang="pl-PL" sz="3600" dirty="0"/>
              <a:t>rodzaju pisma podlegają kontroli formalnej w trybie art. 337 </a:t>
            </a:r>
            <a:r>
              <a:rPr lang="pl-PL" sz="3600" dirty="0" smtClean="0"/>
              <a:t>k.p.k.?</a:t>
            </a:r>
            <a:endParaRPr lang="pl-PL" sz="3600" dirty="0"/>
          </a:p>
          <a:p>
            <a:pPr marL="457200" indent="-457200">
              <a:buFont typeface="+mj-lt"/>
              <a:buAutoNum type="arabicPeriod"/>
            </a:pPr>
            <a:r>
              <a:rPr lang="pl-PL" sz="3600" dirty="0"/>
              <a:t>C</a:t>
            </a:r>
            <a:r>
              <a:rPr lang="pl-PL" sz="3600" dirty="0" smtClean="0"/>
              <a:t>zy </a:t>
            </a:r>
            <a:r>
              <a:rPr lang="pl-PL" sz="3600" dirty="0"/>
              <a:t>art. 337 </a:t>
            </a:r>
            <a:r>
              <a:rPr lang="pl-PL" sz="3600" dirty="0" smtClean="0"/>
              <a:t>k.p.k. </a:t>
            </a:r>
            <a:r>
              <a:rPr lang="pl-PL" sz="3600" dirty="0"/>
              <a:t>całościowo określa kontrolę formalną?</a:t>
            </a:r>
          </a:p>
          <a:p>
            <a:pPr marL="457200" indent="-457200">
              <a:buFont typeface="+mj-lt"/>
              <a:buAutoNum type="arabicPeriod"/>
            </a:pPr>
            <a:r>
              <a:rPr lang="pl-PL" sz="3600" dirty="0" smtClean="0"/>
              <a:t>Czy </a:t>
            </a:r>
            <a:r>
              <a:rPr lang="pl-PL" sz="3600" dirty="0"/>
              <a:t>możliwe jest usunięcie niektórych braków formalnych poza trybem z art. 337 </a:t>
            </a:r>
            <a:r>
              <a:rPr lang="pl-PL" sz="3600" dirty="0" smtClean="0"/>
              <a:t>k.p.k.?</a:t>
            </a:r>
            <a:endParaRPr lang="pl-PL" sz="3600" dirty="0"/>
          </a:p>
          <a:p>
            <a:pPr>
              <a:buFont typeface="Wingdings" panose="05000000000000000000" pitchFamily="2" charset="2"/>
              <a:buChar char="Ø"/>
            </a:pPr>
            <a:endParaRPr lang="pl-PL" dirty="0"/>
          </a:p>
        </p:txBody>
      </p:sp>
    </p:spTree>
    <p:extLst>
      <p:ext uri="{BB962C8B-B14F-4D97-AF65-F5344CB8AC3E}">
        <p14:creationId xmlns:p14="http://schemas.microsoft.com/office/powerpoint/2010/main" val="172753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Pisma podlegające kontroli formalnej w trybie art. 337 k.p.k.</a:t>
            </a:r>
            <a:endParaRPr lang="pl-PL" dirty="0"/>
          </a:p>
        </p:txBody>
      </p:sp>
      <p:sp>
        <p:nvSpPr>
          <p:cNvPr id="3" name="Symbol zastępczy zawartości 2"/>
          <p:cNvSpPr>
            <a:spLocks noGrp="1"/>
          </p:cNvSpPr>
          <p:nvPr>
            <p:ph idx="1"/>
          </p:nvPr>
        </p:nvSpPr>
        <p:spPr/>
        <p:txBody>
          <a:bodyPr>
            <a:normAutofit/>
          </a:bodyPr>
          <a:lstStyle/>
          <a:p>
            <a:pPr marL="0" indent="0">
              <a:buNone/>
            </a:pPr>
            <a:endParaRPr lang="pl-PL" sz="2800" dirty="0"/>
          </a:p>
          <a:p>
            <a:pPr marL="457200" indent="-457200">
              <a:buFont typeface="+mj-lt"/>
              <a:buAutoNum type="arabicPeriod"/>
            </a:pPr>
            <a:r>
              <a:rPr lang="pl-PL" sz="2800" dirty="0" smtClean="0"/>
              <a:t>Akt </a:t>
            </a:r>
            <a:r>
              <a:rPr lang="pl-PL" sz="2800" dirty="0"/>
              <a:t>oskarżenia </a:t>
            </a:r>
          </a:p>
          <a:p>
            <a:pPr marL="749808" lvl="1" indent="-457200">
              <a:buFont typeface="Arial" panose="020B0604020202020204" pitchFamily="34" charset="0"/>
              <a:buChar char="•"/>
            </a:pPr>
            <a:r>
              <a:rPr lang="pl-PL" sz="2600" dirty="0" smtClean="0"/>
              <a:t>publiczny </a:t>
            </a:r>
            <a:r>
              <a:rPr lang="pl-PL" sz="2600" dirty="0"/>
              <a:t>akt </a:t>
            </a:r>
            <a:r>
              <a:rPr lang="pl-PL" sz="2600" dirty="0" smtClean="0"/>
              <a:t>oskarżenia</a:t>
            </a:r>
          </a:p>
          <a:p>
            <a:pPr marL="749808" lvl="1" indent="-457200">
              <a:buFont typeface="Arial" panose="020B0604020202020204" pitchFamily="34" charset="0"/>
              <a:buChar char="•"/>
            </a:pPr>
            <a:r>
              <a:rPr lang="pl-PL" sz="2600" dirty="0" smtClean="0"/>
              <a:t>subsydiarny akt oskarżenia</a:t>
            </a:r>
            <a:endParaRPr lang="pl-PL" sz="2600" dirty="0"/>
          </a:p>
          <a:p>
            <a:pPr marL="457200" indent="-457200">
              <a:buFont typeface="+mj-lt"/>
              <a:buAutoNum type="arabicPeriod"/>
            </a:pPr>
            <a:r>
              <a:rPr lang="pl-PL" sz="2800" dirty="0" smtClean="0"/>
              <a:t>Wniosek </a:t>
            </a:r>
            <a:r>
              <a:rPr lang="pl-PL" sz="2800" dirty="0"/>
              <a:t>o warunkowe umorzenie postępowania karnego – art. 336 § </a:t>
            </a:r>
            <a:r>
              <a:rPr lang="pl-PL" sz="2800" dirty="0" smtClean="0"/>
              <a:t>2 k.p.k.</a:t>
            </a:r>
          </a:p>
          <a:p>
            <a:pPr marL="457200" indent="-457200">
              <a:buFont typeface="+mj-lt"/>
              <a:buAutoNum type="arabicPeriod"/>
            </a:pPr>
            <a:r>
              <a:rPr lang="pl-PL" sz="2800" dirty="0" smtClean="0"/>
              <a:t>Wniosek o umorzenie postępowania i zastosowanie środków zabezpieczających – art. </a:t>
            </a:r>
            <a:r>
              <a:rPr lang="pl-PL" sz="2800" smtClean="0"/>
              <a:t>324 k.p.k.</a:t>
            </a:r>
            <a:endParaRPr lang="pl-PL" sz="2800" dirty="0"/>
          </a:p>
          <a:p>
            <a:endParaRPr lang="pl-PL" b="1" dirty="0" smtClean="0">
              <a:solidFill>
                <a:srgbClr val="C00000"/>
              </a:solidFill>
            </a:endParaRPr>
          </a:p>
          <a:p>
            <a:endParaRPr lang="pl-PL" dirty="0"/>
          </a:p>
        </p:txBody>
      </p:sp>
    </p:spTree>
    <p:extLst>
      <p:ext uri="{BB962C8B-B14F-4D97-AF65-F5344CB8AC3E}">
        <p14:creationId xmlns:p14="http://schemas.microsoft.com/office/powerpoint/2010/main" val="2353608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163773"/>
            <a:ext cx="10058400" cy="627797"/>
          </a:xfrm>
        </p:spPr>
        <p:txBody>
          <a:bodyPr>
            <a:normAutofit/>
          </a:bodyPr>
          <a:lstStyle/>
          <a:p>
            <a:r>
              <a:rPr lang="pl-PL" sz="3200" dirty="0" smtClean="0"/>
              <a:t>Czy art. 337 k.p.k. całościowo określa kontrolę formalną?</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02845336"/>
              </p:ext>
            </p:extLst>
          </p:nvPr>
        </p:nvGraphicFramePr>
        <p:xfrm>
          <a:off x="189703" y="791570"/>
          <a:ext cx="11873554" cy="5986928"/>
        </p:xfrm>
        <a:graphic>
          <a:graphicData uri="http://schemas.openxmlformats.org/drawingml/2006/table">
            <a:tbl>
              <a:tblPr firstRow="1" bandRow="1">
                <a:tableStyleId>{7DF18680-E054-41AD-8BC1-D1AEF772440D}</a:tableStyleId>
              </a:tblPr>
              <a:tblGrid>
                <a:gridCol w="5936777"/>
                <a:gridCol w="5936777"/>
              </a:tblGrid>
              <a:tr h="470048">
                <a:tc>
                  <a:txBody>
                    <a:bodyPr/>
                    <a:lstStyle/>
                    <a:p>
                      <a:r>
                        <a:rPr lang="pl-PL" dirty="0" smtClean="0"/>
                        <a:t>Tryb kontroli z art.</a:t>
                      </a:r>
                      <a:r>
                        <a:rPr lang="pl-PL" baseline="0" dirty="0" smtClean="0"/>
                        <a:t> 337 k.p.k.</a:t>
                      </a:r>
                      <a:endParaRPr lang="pl-PL" dirty="0"/>
                    </a:p>
                  </a:txBody>
                  <a:tcPr/>
                </a:tc>
                <a:tc>
                  <a:txBody>
                    <a:bodyPr/>
                    <a:lstStyle/>
                    <a:p>
                      <a:r>
                        <a:rPr lang="pl-PL" dirty="0" smtClean="0"/>
                        <a:t>Tryb kontroli z art. 119-120 k.p.k.</a:t>
                      </a:r>
                      <a:endParaRPr lang="pl-PL" dirty="0"/>
                    </a:p>
                  </a:txBody>
                  <a:tcPr/>
                </a:tc>
              </a:tr>
              <a:tr h="5371194">
                <a:tc>
                  <a:txBody>
                    <a:bodyPr/>
                    <a:lstStyle/>
                    <a:p>
                      <a:r>
                        <a:rPr lang="pl-PL" sz="1800" b="1" dirty="0" smtClean="0"/>
                        <a:t>Publiczny akt oskarżenia</a:t>
                      </a:r>
                    </a:p>
                    <a:p>
                      <a:r>
                        <a:rPr lang="pl-PL" sz="1800" i="1" dirty="0" smtClean="0"/>
                        <a:t>In </a:t>
                      </a:r>
                      <a:r>
                        <a:rPr lang="pl-PL" sz="1800" i="1" dirty="0" err="1" smtClean="0"/>
                        <a:t>principio</a:t>
                      </a:r>
                      <a:r>
                        <a:rPr lang="pl-PL" sz="1800" i="1" dirty="0" smtClean="0"/>
                        <a:t> </a:t>
                      </a:r>
                      <a:r>
                        <a:rPr lang="pl-PL" sz="1800" dirty="0" smtClean="0"/>
                        <a:t>w art. 337 k.p.k. jest odwołanie do przepisów dotyczących aktów oskarżenia:</a:t>
                      </a:r>
                    </a:p>
                    <a:p>
                      <a:r>
                        <a:rPr lang="pl-PL" sz="1800" dirty="0" smtClean="0"/>
                        <a:t>- art. 119 k.p.k. - wymogi pisma procesowego;</a:t>
                      </a:r>
                    </a:p>
                    <a:p>
                      <a:r>
                        <a:rPr lang="pl-PL" sz="1800" dirty="0" smtClean="0"/>
                        <a:t>- art. 332 i 333 k.p.k. – wymogi </a:t>
                      </a:r>
                      <a:r>
                        <a:rPr lang="pl-PL" sz="1800" dirty="0" err="1" smtClean="0"/>
                        <a:t>formalno</a:t>
                      </a:r>
                      <a:r>
                        <a:rPr lang="pl-PL" sz="1800" dirty="0" smtClean="0"/>
                        <a:t> – treściowe;</a:t>
                      </a:r>
                    </a:p>
                    <a:p>
                      <a:r>
                        <a:rPr lang="pl-PL" sz="1800" dirty="0" smtClean="0"/>
                        <a:t>- art. 335 k.p.k. – jeżeli akt oskarżenia zawiera wniosek o skazanie bez rozprawy, bada się spełnienie wymogów tego wniosku wynikających z art. 335 k.p.k.</a:t>
                      </a:r>
                    </a:p>
                    <a:p>
                      <a:r>
                        <a:rPr lang="pl-PL" sz="1800" dirty="0" smtClean="0"/>
                        <a:t>- art. 334 k.p.k.–  brak wymogów z art. 334 k.p.k. w zakresie nadesłania akt i przesłania powiadomień </a:t>
                      </a:r>
                      <a:r>
                        <a:rPr lang="pl-PL" sz="1800" b="1" dirty="0" smtClean="0"/>
                        <a:t>dotyczy jedynie oskarżyciela publicznego</a:t>
                      </a:r>
                      <a:r>
                        <a:rPr lang="pl-PL" sz="1800" dirty="0" smtClean="0"/>
                        <a:t>, gdyby zaś prokurator nie nadesłał na żądanie sądu akt do sprawy wszczętej przez oskarżyciela posiłkowego (zob. art. 330 § 3), prezes sądu może jedynie ponowić swe żądanie wobec prokuratury. Natomiast wynikający z art. 334 § 1 wymóg nadesłania odpisów aktu oskarżenia dla każdego oskarżonego odnosi się także do oskarżyciela posiłkowego, wnoszącego publiczny akt oskarżenia, poprzez podobny warunek wskazany w art. 55 § 1 </a:t>
                      </a:r>
                      <a:r>
                        <a:rPr lang="pl-PL" sz="1800" dirty="0" err="1" smtClean="0"/>
                        <a:t>zd</a:t>
                      </a:r>
                      <a:r>
                        <a:rPr lang="pl-PL" sz="1800" dirty="0" smtClean="0"/>
                        <a:t>. I in fine k.p.k.</a:t>
                      </a:r>
                    </a:p>
                    <a:p>
                      <a:endParaRPr lang="pl-PL" sz="1400" dirty="0"/>
                    </a:p>
                  </a:txBody>
                  <a:tcPr/>
                </a:tc>
                <a:tc>
                  <a:txBody>
                    <a:bodyPr/>
                    <a:lstStyle/>
                    <a:p>
                      <a:r>
                        <a:rPr lang="pl-PL" sz="1800" b="1" dirty="0" smtClean="0"/>
                        <a:t>Prywatny akt oskarżenia</a:t>
                      </a:r>
                    </a:p>
                    <a:p>
                      <a:pPr marL="285750" indent="-285750">
                        <a:buFont typeface="Arial" panose="020B0604020202020204" pitchFamily="34" charset="0"/>
                        <a:buChar char="•"/>
                      </a:pPr>
                      <a:r>
                        <a:rPr lang="pl-PL" sz="1800" dirty="0" smtClean="0"/>
                        <a:t>Prywatny akt oskarżenia musi odpowiadać ogólnym wymogom pisma procesowego (art. 119)</a:t>
                      </a:r>
                    </a:p>
                    <a:p>
                      <a:pPr marL="285750" indent="-285750">
                        <a:buFont typeface="Arial" panose="020B0604020202020204" pitchFamily="34" charset="0"/>
                        <a:buChar char="•"/>
                      </a:pPr>
                      <a:r>
                        <a:rPr lang="pl-PL" sz="1800" dirty="0" smtClean="0"/>
                        <a:t>Natomiast szczególne wymogi formalne aktu oskarżenia ustawa sprecyzowane w przepisach art. 332 i 333 k.p.k. go nie dotyczą</a:t>
                      </a:r>
                    </a:p>
                    <a:p>
                      <a:pPr marL="285750" indent="-285750">
                        <a:buFont typeface="Arial" panose="020B0604020202020204" pitchFamily="34" charset="0"/>
                        <a:buChar char="•"/>
                      </a:pPr>
                      <a:r>
                        <a:rPr lang="pl-PL" sz="1800" dirty="0" smtClean="0"/>
                        <a:t>prywatny akt oskarżenia nie musi spełniać tych wymogów z art. 332,</a:t>
                      </a:r>
                      <a:r>
                        <a:rPr lang="pl-PL" sz="1800" baseline="0" dirty="0" smtClean="0"/>
                        <a:t> </a:t>
                      </a:r>
                      <a:r>
                        <a:rPr lang="pl-PL" sz="1800" dirty="0" smtClean="0"/>
                        <a:t>333 i 334</a:t>
                      </a:r>
                      <a:r>
                        <a:rPr lang="pl-PL" sz="1800" baseline="0" dirty="0" smtClean="0"/>
                        <a:t> k.p.k. </a:t>
                      </a:r>
                      <a:r>
                        <a:rPr lang="pl-PL" sz="1800" dirty="0" smtClean="0"/>
                        <a:t>bo zgodnie  z treścią art. 487 k.p.k. </a:t>
                      </a:r>
                      <a:r>
                        <a:rPr lang="pl-PL" sz="1800" b="1" dirty="0" smtClean="0"/>
                        <a:t>akt oskarżenia oskarżyciela prywatnego może ograniczyć się do oznaczenia osoby oskarżonego, zarzucanego mu czynu oraz wskazania dowodów, na których opiera się oskarżenie</a:t>
                      </a:r>
                      <a:r>
                        <a:rPr lang="pl-PL" sz="1800" dirty="0" smtClean="0"/>
                        <a:t>. Nie musi nawet wskazywać oskarżonego z imienia i nazwiska! </a:t>
                      </a:r>
                    </a:p>
                    <a:p>
                      <a:pPr marL="285750" indent="-285750">
                        <a:buFont typeface="Arial" panose="020B0604020202020204" pitchFamily="34" charset="0"/>
                        <a:buChar char="•"/>
                      </a:pPr>
                      <a:r>
                        <a:rPr lang="pl-PL" sz="1800" dirty="0" smtClean="0"/>
                        <a:t>Warunki formalne sprawdzane są wiec tylko w oparciu o art. 119 i 120 k.p.k.</a:t>
                      </a:r>
                    </a:p>
                    <a:p>
                      <a:endParaRPr lang="pl-PL" sz="1400" dirty="0"/>
                    </a:p>
                  </a:txBody>
                  <a:tcPr/>
                </a:tc>
              </a:tr>
            </a:tbl>
          </a:graphicData>
        </a:graphic>
      </p:graphicFrame>
    </p:spTree>
    <p:extLst>
      <p:ext uri="{BB962C8B-B14F-4D97-AF65-F5344CB8AC3E}">
        <p14:creationId xmlns:p14="http://schemas.microsoft.com/office/powerpoint/2010/main" val="111243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163773"/>
            <a:ext cx="10058400" cy="627797"/>
          </a:xfrm>
        </p:spPr>
        <p:txBody>
          <a:bodyPr>
            <a:normAutofit/>
          </a:bodyPr>
          <a:lstStyle/>
          <a:p>
            <a:r>
              <a:rPr lang="pl-PL" sz="3200" dirty="0" smtClean="0"/>
              <a:t>Czy art. 337 k.p.k. całościowo określa kontrolę formalną?</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78019781"/>
              </p:ext>
            </p:extLst>
          </p:nvPr>
        </p:nvGraphicFramePr>
        <p:xfrm>
          <a:off x="189703" y="791570"/>
          <a:ext cx="11873554" cy="5841242"/>
        </p:xfrm>
        <a:graphic>
          <a:graphicData uri="http://schemas.openxmlformats.org/drawingml/2006/table">
            <a:tbl>
              <a:tblPr firstRow="1" bandRow="1">
                <a:tableStyleId>{7DF18680-E054-41AD-8BC1-D1AEF772440D}</a:tableStyleId>
              </a:tblPr>
              <a:tblGrid>
                <a:gridCol w="5936777"/>
                <a:gridCol w="5936777"/>
              </a:tblGrid>
              <a:tr h="470048">
                <a:tc>
                  <a:txBody>
                    <a:bodyPr/>
                    <a:lstStyle/>
                    <a:p>
                      <a:r>
                        <a:rPr lang="pl-PL" dirty="0" smtClean="0"/>
                        <a:t>Tryb kontroli z art.</a:t>
                      </a:r>
                      <a:r>
                        <a:rPr lang="pl-PL" baseline="0" dirty="0" smtClean="0"/>
                        <a:t> 337 k.p.k.</a:t>
                      </a:r>
                      <a:endParaRPr lang="pl-PL" dirty="0"/>
                    </a:p>
                  </a:txBody>
                  <a:tcPr/>
                </a:tc>
                <a:tc>
                  <a:txBody>
                    <a:bodyPr/>
                    <a:lstStyle/>
                    <a:p>
                      <a:r>
                        <a:rPr lang="pl-PL" dirty="0" smtClean="0"/>
                        <a:t>Tryb kontroli z art. 119-120 k.p.k.</a:t>
                      </a:r>
                      <a:endParaRPr lang="pl-PL" dirty="0"/>
                    </a:p>
                  </a:txBody>
                  <a:tcPr/>
                </a:tc>
              </a:tr>
              <a:tr h="5371194">
                <a:tc>
                  <a:txBody>
                    <a:bodyPr/>
                    <a:lstStyle/>
                    <a:p>
                      <a:r>
                        <a:rPr lang="pl-PL" sz="2000" b="1" dirty="0" smtClean="0"/>
                        <a:t>Subsydiarny akt oskarżenia</a:t>
                      </a:r>
                    </a:p>
                    <a:p>
                      <a:pPr marL="285750" indent="-285750">
                        <a:buFont typeface="Arial" panose="020B0604020202020204" pitchFamily="34" charset="0"/>
                        <a:buChar char="•"/>
                      </a:pPr>
                      <a:r>
                        <a:rPr lang="pl-PL" sz="2000" dirty="0" smtClean="0"/>
                        <a:t>Subsydiarny akt oskarżenia wnosi pokrzywdzony w sprawach ściganych z oskarżenia publicznego. Pokrzywdzony (oskarżyciel subsydiarny) wnosi akt oskarżenia zamiast oskarżyciela publicznego (art. 53 k.p.k.)</a:t>
                      </a:r>
                    </a:p>
                    <a:p>
                      <a:pPr marL="285750" indent="-285750">
                        <a:buFont typeface="Arial" panose="020B0604020202020204" pitchFamily="34" charset="0"/>
                        <a:buChar char="•"/>
                      </a:pPr>
                      <a:r>
                        <a:rPr lang="pl-PL" sz="2000" dirty="0" smtClean="0"/>
                        <a:t>Akt oskarżenia subsydiarnego oskarżyciela posiłkowego musi odpowiadać wyłącznie wymogom stawianym przez ustawę w art. 332 i art. 333 § 1 zwykłemu aktowi oskarżenia (do</a:t>
                      </a:r>
                      <a:r>
                        <a:rPr lang="pl-PL" sz="2000" baseline="0" dirty="0" smtClean="0"/>
                        <a:t> nich odsyła art. 55 § 2 k.p.k.)</a:t>
                      </a:r>
                      <a:endParaRPr lang="pl-PL" sz="2000" dirty="0" smtClean="0"/>
                    </a:p>
                    <a:p>
                      <a:pPr marL="285750" indent="-285750">
                        <a:buFont typeface="Arial" panose="020B0604020202020204" pitchFamily="34" charset="0"/>
                        <a:buChar char="•"/>
                      </a:pPr>
                      <a:r>
                        <a:rPr lang="pl-PL" sz="2000" dirty="0" smtClean="0"/>
                        <a:t>Pokrzywdzony nie jest</a:t>
                      </a:r>
                      <a:r>
                        <a:rPr lang="pl-PL" sz="2000" baseline="0" dirty="0" smtClean="0"/>
                        <a:t> zatem zobowiązany (uprawniony) do dokonania czynności uregulowanych w art.  333 § 2 – 4, art. 334 oraz 335</a:t>
                      </a:r>
                      <a:endParaRPr lang="pl-PL" sz="2000" dirty="0" smtClean="0"/>
                    </a:p>
                    <a:p>
                      <a:endParaRPr lang="pl-PL" sz="2000" dirty="0"/>
                    </a:p>
                  </a:txBody>
                  <a:tcPr/>
                </a:tc>
                <a:tc>
                  <a:txBody>
                    <a:bodyPr/>
                    <a:lstStyle/>
                    <a:p>
                      <a:r>
                        <a:rPr lang="pl-PL" sz="2000" b="1" dirty="0" smtClean="0"/>
                        <a:t>Subsydiarny akt oskarżenia</a:t>
                      </a:r>
                    </a:p>
                    <a:p>
                      <a:pPr marL="285750" indent="-285750">
                        <a:buFont typeface="Arial" panose="020B0604020202020204" pitchFamily="34" charset="0"/>
                        <a:buChar char="•"/>
                      </a:pPr>
                      <a:r>
                        <a:rPr lang="pl-PL" sz="2000" dirty="0" smtClean="0"/>
                        <a:t>Wniesienie przez pokrzywdzonego subsydiarnego</a:t>
                      </a:r>
                      <a:r>
                        <a:rPr lang="pl-PL" sz="2000" baseline="0" dirty="0" smtClean="0"/>
                        <a:t> aktu oskarżenia wiąże się z dwoma dodatkowymi obowiązkami:</a:t>
                      </a:r>
                    </a:p>
                    <a:p>
                      <a:pPr marL="342900" indent="-342900">
                        <a:buFont typeface="+mj-lt"/>
                        <a:buAutoNum type="arabicParenR"/>
                      </a:pPr>
                      <a:r>
                        <a:rPr lang="pl-PL" sz="2000" b="1" baseline="0" dirty="0" smtClean="0">
                          <a:solidFill>
                            <a:srgbClr val="7030A0"/>
                          </a:solidFill>
                        </a:rPr>
                        <a:t>Sporządzenie go przez pełnomocnika będącego adwokatem lub radcą prawnym (przymus adwokacko-radcowski)</a:t>
                      </a:r>
                    </a:p>
                    <a:p>
                      <a:pPr marL="342900" indent="-342900">
                        <a:buFont typeface="+mj-lt"/>
                        <a:buAutoNum type="arabicParenR"/>
                      </a:pPr>
                      <a:r>
                        <a:rPr lang="pl-PL" sz="2000" b="1" baseline="0" dirty="0" smtClean="0">
                          <a:solidFill>
                            <a:srgbClr val="7030A0"/>
                          </a:solidFill>
                        </a:rPr>
                        <a:t>Załączenie dowodu wpłaty do kasy sądu zryczałtowanej równowartości wydatków w wysokości 300 zł</a:t>
                      </a:r>
                      <a:r>
                        <a:rPr lang="pl-PL" sz="2000" baseline="0" dirty="0" smtClean="0">
                          <a:solidFill>
                            <a:srgbClr val="7030A0"/>
                          </a:solidFill>
                        </a:rPr>
                        <a:t> </a:t>
                      </a:r>
                      <a:r>
                        <a:rPr lang="pl-PL" sz="2000" baseline="0" dirty="0" smtClean="0"/>
                        <a:t>(art. 640 w zw. z art. 621 § 1 k.p.k.)</a:t>
                      </a:r>
                    </a:p>
                    <a:p>
                      <a:pPr marL="285750" indent="-285750">
                        <a:buFont typeface="Arial" panose="020B0604020202020204" pitchFamily="34" charset="0"/>
                        <a:buChar char="•"/>
                      </a:pPr>
                      <a:r>
                        <a:rPr lang="pl-PL" sz="2000" baseline="0" dirty="0" smtClean="0"/>
                        <a:t>Kontrola formalna tych wymogów przeprowadzana jest w oparciu o art. 120 k.p.k.</a:t>
                      </a:r>
                      <a:endParaRPr lang="pl-PL" sz="2000" dirty="0" smtClean="0"/>
                    </a:p>
                  </a:txBody>
                  <a:tcPr/>
                </a:tc>
              </a:tr>
            </a:tbl>
          </a:graphicData>
        </a:graphic>
      </p:graphicFrame>
    </p:spTree>
    <p:extLst>
      <p:ext uri="{BB962C8B-B14F-4D97-AF65-F5344CB8AC3E}">
        <p14:creationId xmlns:p14="http://schemas.microsoft.com/office/powerpoint/2010/main" val="3071634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633" y="0"/>
            <a:ext cx="10058400" cy="627797"/>
          </a:xfrm>
        </p:spPr>
        <p:txBody>
          <a:bodyPr>
            <a:normAutofit/>
          </a:bodyPr>
          <a:lstStyle/>
          <a:p>
            <a:r>
              <a:rPr lang="pl-PL" sz="3200" dirty="0" smtClean="0"/>
              <a:t>Czy art. 337 k.p.k. całościowo określa kontrolę formalną?</a:t>
            </a:r>
            <a:endParaRPr lang="pl-PL" sz="3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809950556"/>
              </p:ext>
            </p:extLst>
          </p:nvPr>
        </p:nvGraphicFramePr>
        <p:xfrm>
          <a:off x="176056" y="627797"/>
          <a:ext cx="11873554" cy="5841242"/>
        </p:xfrm>
        <a:graphic>
          <a:graphicData uri="http://schemas.openxmlformats.org/drawingml/2006/table">
            <a:tbl>
              <a:tblPr firstRow="1" bandRow="1">
                <a:tableStyleId>{7DF18680-E054-41AD-8BC1-D1AEF772440D}</a:tableStyleId>
              </a:tblPr>
              <a:tblGrid>
                <a:gridCol w="8503920"/>
                <a:gridCol w="3369634"/>
              </a:tblGrid>
              <a:tr h="470048">
                <a:tc>
                  <a:txBody>
                    <a:bodyPr/>
                    <a:lstStyle/>
                    <a:p>
                      <a:r>
                        <a:rPr lang="pl-PL" dirty="0" smtClean="0"/>
                        <a:t>Tryb kontroli z art.</a:t>
                      </a:r>
                      <a:r>
                        <a:rPr lang="pl-PL" baseline="0" dirty="0" smtClean="0"/>
                        <a:t> 337 k.p.k.</a:t>
                      </a:r>
                      <a:endParaRPr lang="pl-PL" dirty="0"/>
                    </a:p>
                  </a:txBody>
                  <a:tcPr/>
                </a:tc>
                <a:tc>
                  <a:txBody>
                    <a:bodyPr/>
                    <a:lstStyle/>
                    <a:p>
                      <a:r>
                        <a:rPr lang="pl-PL" dirty="0" smtClean="0"/>
                        <a:t>Tryb kontroli z art. 119-120 k.p.k.</a:t>
                      </a:r>
                      <a:endParaRPr lang="pl-PL" dirty="0"/>
                    </a:p>
                  </a:txBody>
                  <a:tcPr/>
                </a:tc>
              </a:tr>
              <a:tr h="5371194">
                <a:tc>
                  <a:txBody>
                    <a:bodyPr/>
                    <a:lstStyle/>
                    <a:p>
                      <a:r>
                        <a:rPr lang="pl-PL" sz="1800" b="1" dirty="0" smtClean="0"/>
                        <a:t>Wniosek o warunkowe umorzenie postępowania (art. 336 k.p.k.)</a:t>
                      </a:r>
                    </a:p>
                    <a:p>
                      <a:pPr marL="285750" indent="-285750">
                        <a:buFont typeface="Arial" panose="020B0604020202020204" pitchFamily="34" charset="0"/>
                        <a:buChar char="•"/>
                      </a:pPr>
                      <a:r>
                        <a:rPr lang="pl-PL" sz="1600" b="1" dirty="0" smtClean="0"/>
                        <a:t>Organem upoważnionym do warunkowego umorzenia postępowania jest tylko sąd</a:t>
                      </a:r>
                      <a:r>
                        <a:rPr lang="pl-PL" sz="1600" dirty="0" smtClean="0"/>
                        <a:t>. Prokurator, uznając, że uzasadnione jest warunkowe umorzenie postępowania, może jednak nie kierować aktu oskarżenia, lecz złożyć wniosek o podjęcie przez sąd takiej decyzji. </a:t>
                      </a:r>
                      <a:r>
                        <a:rPr lang="pl-PL" sz="1600" b="1" dirty="0" smtClean="0"/>
                        <a:t>Wniosek taki sporządza zamiast aktu oskarżenia. </a:t>
                      </a:r>
                      <a:r>
                        <a:rPr lang="pl-PL" sz="1600" u="sng" dirty="0" smtClean="0"/>
                        <a:t>Jest on skargą uprawnionego oskarżyciela</a:t>
                      </a:r>
                      <a:r>
                        <a:rPr lang="pl-PL" sz="1600" dirty="0" smtClean="0"/>
                        <a:t>, obligującą sąd do jego rozpatrzenia, a osoba, przeciwko której skierowano ten wniosek, uzyskuje status oskarżonego (art. 71 § </a:t>
                      </a:r>
                      <a:r>
                        <a:rPr lang="pl-PL" sz="1600" dirty="0" smtClean="0"/>
                        <a:t>2 k.p.k.)</a:t>
                      </a:r>
                      <a:endParaRPr lang="pl-PL" sz="1600" dirty="0" smtClean="0"/>
                    </a:p>
                    <a:p>
                      <a:pPr marL="285750" indent="-285750">
                        <a:buFont typeface="Arial" panose="020B0604020202020204" pitchFamily="34" charset="0"/>
                        <a:buChar char="•"/>
                      </a:pPr>
                      <a:r>
                        <a:rPr lang="pl-PL" sz="1600" dirty="0" smtClean="0"/>
                        <a:t>Wniosek </a:t>
                      </a:r>
                      <a:r>
                        <a:rPr lang="pl-PL" sz="1600" u="sng" dirty="0" smtClean="0"/>
                        <a:t>nie jest dla sądu wiążący</a:t>
                      </a:r>
                      <a:r>
                        <a:rPr lang="pl-PL" sz="1600" dirty="0" smtClean="0"/>
                        <a:t>, lecz ma on stanowić impuls do rozważenia możliwości warunkowego umorzenia postępowania na posiedzeniu przed rozprawą główną</a:t>
                      </a:r>
                    </a:p>
                    <a:p>
                      <a:pPr marL="285750" indent="-285750">
                        <a:buFont typeface="Arial" panose="020B0604020202020204" pitchFamily="34" charset="0"/>
                        <a:buChar char="•"/>
                      </a:pPr>
                      <a:r>
                        <a:rPr lang="pl-PL" sz="1600" dirty="0" smtClean="0"/>
                        <a:t>Wniosek co do formy zbliżony jest do aktu oskarżenia. Ustawa odsyła do odpowiedniego stosowania przepisów dotyczących aktu oskarżenia - art. 332 § 1 pkt 1, 2, 4 -</a:t>
                      </a:r>
                      <a:r>
                        <a:rPr lang="pl-PL" sz="1600" baseline="0" dirty="0" smtClean="0"/>
                        <a:t> 6</a:t>
                      </a:r>
                      <a:r>
                        <a:rPr lang="pl-PL" sz="1600" dirty="0" smtClean="0"/>
                        <a:t>. </a:t>
                      </a:r>
                    </a:p>
                    <a:p>
                      <a:pPr marL="285750" indent="-285750">
                        <a:buFont typeface="Arial" panose="020B0604020202020204" pitchFamily="34" charset="0"/>
                        <a:buChar char="•"/>
                      </a:pPr>
                      <a:endParaRPr lang="pl-PL" sz="1600" dirty="0" smtClean="0"/>
                    </a:p>
                    <a:p>
                      <a:r>
                        <a:rPr lang="pl-PL" sz="1400" dirty="0" smtClean="0"/>
                        <a:t>I tak wniosek taki powinien zawierać:</a:t>
                      </a:r>
                    </a:p>
                    <a:p>
                      <a:pPr marL="228600" indent="-228600">
                        <a:buFont typeface="+mj-lt"/>
                        <a:buAutoNum type="arabicParenR"/>
                      </a:pPr>
                      <a:r>
                        <a:rPr lang="pl-PL" sz="1400" dirty="0" smtClean="0"/>
                        <a:t>imię i nazwisko oskarżonego, inne dane o jego osobie oraz dane o zastosowaniu środka zapobiegawczego,</a:t>
                      </a:r>
                    </a:p>
                    <a:p>
                      <a:pPr marL="228600" indent="-228600">
                        <a:buFont typeface="+mj-lt"/>
                        <a:buAutoNum type="arabicParenR"/>
                      </a:pPr>
                      <a:r>
                        <a:rPr lang="pl-PL" sz="1400" dirty="0" smtClean="0"/>
                        <a:t>dokładne określenie zarzucanego mu czynu ze wskazaniem czasu, miejsca, sposobu i okoliczności jego popełnienia oraz skutków, a zwłaszcza wysokości powstałej szkody,</a:t>
                      </a:r>
                    </a:p>
                    <a:p>
                      <a:pPr marL="228600" indent="-228600">
                        <a:buFont typeface="+mj-lt"/>
                        <a:buAutoNum type="arabicParenR"/>
                      </a:pPr>
                      <a:r>
                        <a:rPr lang="pl-PL" sz="1400" dirty="0" smtClean="0"/>
                        <a:t>wskazanie przepisów ustawy karnej, pod które zarzucany czyn podpada,</a:t>
                      </a:r>
                    </a:p>
                    <a:p>
                      <a:pPr marL="228600" indent="-228600">
                        <a:buFont typeface="+mj-lt"/>
                        <a:buAutoNum type="arabicParenR"/>
                      </a:pPr>
                      <a:r>
                        <a:rPr lang="pl-PL" sz="1400" dirty="0" smtClean="0"/>
                        <a:t>wskazanie sądu właściwego do rozpoznania sprawy; nie ma potrzeby określania trybu postępowania,</a:t>
                      </a:r>
                    </a:p>
                    <a:p>
                      <a:pPr marL="228600" indent="-228600">
                        <a:buFont typeface="+mj-lt"/>
                        <a:buAutoNum type="arabicParenR"/>
                      </a:pPr>
                      <a:r>
                        <a:rPr lang="pl-PL" sz="1400" dirty="0" smtClean="0"/>
                        <a:t>informację o złożeniu przez pokrzywdzonego wniosku, o którym mowa w art. 59a Kodeksu karnego</a:t>
                      </a:r>
                    </a:p>
                    <a:p>
                      <a:r>
                        <a:rPr lang="pl-PL" sz="1400" dirty="0" smtClean="0"/>
                        <a:t>Uzasadnienie wniosku można ograniczyć do wskazania dowodów świadczących o tym, że wina oskarżonego nie budzi wątpliwości, a nadto okoliczności przemawiających za warunkowym umorzeniem.</a:t>
                      </a:r>
                    </a:p>
                    <a:p>
                      <a:endParaRPr lang="pl-PL" sz="1200" dirty="0"/>
                    </a:p>
                  </a:txBody>
                  <a:tcPr/>
                </a:tc>
                <a:tc>
                  <a:txBody>
                    <a:bodyPr/>
                    <a:lstStyle/>
                    <a:p>
                      <a:pPr marL="0" indent="0">
                        <a:buFont typeface="Arial" panose="020B0604020202020204" pitchFamily="34" charset="0"/>
                        <a:buNone/>
                      </a:pPr>
                      <a:endParaRPr lang="pl-PL" sz="1600" dirty="0" smtClean="0"/>
                    </a:p>
                  </a:txBody>
                  <a:tcPr/>
                </a:tc>
              </a:tr>
            </a:tbl>
          </a:graphicData>
        </a:graphic>
      </p:graphicFrame>
    </p:spTree>
    <p:extLst>
      <p:ext uri="{BB962C8B-B14F-4D97-AF65-F5344CB8AC3E}">
        <p14:creationId xmlns:p14="http://schemas.microsoft.com/office/powerpoint/2010/main" val="2101180687"/>
      </p:ext>
    </p:extLst>
  </p:cSld>
  <p:clrMapOvr>
    <a:masterClrMapping/>
  </p:clrMapOvr>
</p:sld>
</file>

<file path=ppt/theme/theme1.xml><?xml version="1.0" encoding="utf-8"?>
<a:theme xmlns:a="http://schemas.openxmlformats.org/drawingml/2006/main" name="Retrospekcja">
  <a:themeElements>
    <a:clrScheme name="Retrospekcj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484</TotalTime>
  <Words>8808</Words>
  <Application>Microsoft Office PowerPoint</Application>
  <PresentationFormat>Panoramiczny</PresentationFormat>
  <Paragraphs>294</Paragraphs>
  <Slides>37</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37</vt:i4>
      </vt:variant>
    </vt:vector>
  </HeadingPairs>
  <TitlesOfParts>
    <vt:vector size="43" baseType="lpstr">
      <vt:lpstr>Arial</vt:lpstr>
      <vt:lpstr>Calibri</vt:lpstr>
      <vt:lpstr>Calibri Light</vt:lpstr>
      <vt:lpstr>Times New Roman</vt:lpstr>
      <vt:lpstr>Wingdings</vt:lpstr>
      <vt:lpstr>Retrospekcja</vt:lpstr>
      <vt:lpstr>Postępowanie przejściowe</vt:lpstr>
      <vt:lpstr>Postępowanie przejściowe</vt:lpstr>
      <vt:lpstr>Postępowanie przejściowe</vt:lpstr>
      <vt:lpstr>I. Kontrola formalna skargi oskarżyciela</vt:lpstr>
      <vt:lpstr>Kontrola formalna skargi oskarżyciela</vt:lpstr>
      <vt:lpstr>Pisma podlegające kontroli formalnej w trybie art. 337 k.p.k.</vt:lpstr>
      <vt:lpstr>Czy art. 337 k.p.k. całościowo określa kontrolę formalną?</vt:lpstr>
      <vt:lpstr>Czy art. 337 k.p.k. całościowo określa kontrolę formalną?</vt:lpstr>
      <vt:lpstr>Czy art. 337 k.p.k. całościowo określa kontrolę formalną?</vt:lpstr>
      <vt:lpstr>Czy art. 337 k.p.k. całościowo określa kontrolę formalną?</vt:lpstr>
      <vt:lpstr>Czym są braki formalne o których mowa w art. 337 k.p.k.? </vt:lpstr>
      <vt:lpstr>Jakie są skutki braków formalnych?</vt:lpstr>
      <vt:lpstr>Jakie są skutki braków formalnych?</vt:lpstr>
      <vt:lpstr>Prezentacja programu PowerPoint</vt:lpstr>
      <vt:lpstr>Co w sytuacji, gdy oskarżyciel publiczny nie wniósł zażalenia lub jego zażalenie nie zostało uwzględnione i nie poprawił w terminie braków?</vt:lpstr>
      <vt:lpstr>ZWRÓĆ UWAGĘ! Likwidacja instytucji zwrotu sprawy do uzupełnienia postępowania przygotowawczego (art. 345) oraz zlecenia oskarżycielowi publicznemu czynności dowodowych na rozprawie (art. 397)</vt:lpstr>
      <vt:lpstr>Gdy akt oskarżenia odpowiada warunkom formalnym – art. 338 k.p.k.</vt:lpstr>
      <vt:lpstr>Odpowiedź na akt oskarżenia</vt:lpstr>
      <vt:lpstr>Gdy akt oskarżenia odpowiada warunkom formalnym – art. 338 k.p.k. – nowelizacja w zakresie pouczeń</vt:lpstr>
      <vt:lpstr>Gdy akt oskarżenia odpowiada warunkom formalnym – art. 338a k.p.k. - nowelizacja</vt:lpstr>
      <vt:lpstr>II. Kontrola merytoryczna aktu oskarżenia</vt:lpstr>
      <vt:lpstr>Kontrola merytoryczna aktu oskarżenia</vt:lpstr>
      <vt:lpstr>Kontrola merytoryczna aktu oskarżenia</vt:lpstr>
      <vt:lpstr>Kontrola merytoryczna aktu oskarżenia umorzenie postępowania z powodu negatywnej przesłanki procesowej (art. 17 § 1 pkt 2-11)</vt:lpstr>
      <vt:lpstr>Kontrola merytoryczna aktu oskarżenia umorzenie postępowania z powodu oczywistego braku faktycznych podstaw oskarżenia</vt:lpstr>
      <vt:lpstr>Kontrola merytoryczna aktu oskarżenia wydanie postanowienia o niewłaściwości sądu lub o zmianie wskazanego w akcie oskarżenia trybu postępowania</vt:lpstr>
      <vt:lpstr>Kontrola merytoryczna aktu oskarżenia wydanie postanowienia w przedmiocie tymczasowego aresztowania lub innego środka przymusu</vt:lpstr>
      <vt:lpstr>Orzekanie poza rozprawą o odpowiedzialności karnej lub środkach zabezpieczających – art. 339 § 1 k.p.k.</vt:lpstr>
      <vt:lpstr>Orzekanie poza rozprawą o odpowiedzialności karnej lub środkach zabezpieczających – art. 339 § 1 k.p.k. złożenie przez prokuratora wniosku o orzeczenie środków zabezpieczających</vt:lpstr>
      <vt:lpstr>Orzekanie poza rozprawą o odpowiedzialności karnej lub środkach zabezpieczających – art. 339 § 1 k.p.k. potrzeba rozważenia kwestii warunkowego umorzenia postępowania</vt:lpstr>
      <vt:lpstr>Orzekanie poza rozprawą o odpowiedzialności karnej lub środkach zabezpieczających – art. 339 § 1 k.p.k. prokurator złożył wniosek o którym mowa w art. 335 § 1 k.p.k.</vt:lpstr>
      <vt:lpstr>Orzekanie poza rozprawą o odpowiedzialności karnej lub środkach zabezpieczających – art. 339 § 1 k.p.k. prokurator złożył wniosek o którym mowa w art. 335 § 1 k.p.k.</vt:lpstr>
      <vt:lpstr>Orzekanie poza rozprawą o odpowiedzialności karnej lub środkach zabezpieczających – art. 339 § 1 k.p.k. zmiany wprowadzone nowelizacją z 27 września 2013 r. </vt:lpstr>
      <vt:lpstr>IV. Załatwianie spraw incydentalnych i wniosków dowodowych </vt:lpstr>
      <vt:lpstr>V. Przygotowanie organizacyjne do rozprawy głównej </vt:lpstr>
      <vt:lpstr>Przygotowanie do rozprawy głównej powoływanie sędziów do orzekania – art. 351 k.p.k. </vt:lpstr>
      <vt:lpstr>Przygotowanie organizacyjne do rozprawy głównej posiedzenie przygotowawcze przed rozprawą (art. 349)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przejściowe</dc:title>
  <dc:creator>Magdalena Podolska</dc:creator>
  <cp:lastModifiedBy>Magdalena Podolska</cp:lastModifiedBy>
  <cp:revision>78</cp:revision>
  <dcterms:created xsi:type="dcterms:W3CDTF">2015-02-22T16:32:16Z</dcterms:created>
  <dcterms:modified xsi:type="dcterms:W3CDTF">2016-04-10T18:27:58Z</dcterms:modified>
</cp:coreProperties>
</file>