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0" r:id="rId6"/>
    <p:sldId id="314" r:id="rId7"/>
    <p:sldId id="321" r:id="rId8"/>
    <p:sldId id="322" r:id="rId9"/>
    <p:sldId id="323" r:id="rId10"/>
    <p:sldId id="324" r:id="rId11"/>
    <p:sldId id="325" r:id="rId12"/>
    <p:sldId id="270" r:id="rId13"/>
    <p:sldId id="271" r:id="rId14"/>
    <p:sldId id="279" r:id="rId15"/>
    <p:sldId id="280" r:id="rId16"/>
    <p:sldId id="281" r:id="rId17"/>
    <p:sldId id="286" r:id="rId18"/>
    <p:sldId id="287" r:id="rId19"/>
    <p:sldId id="288" r:id="rId20"/>
    <p:sldId id="315" r:id="rId21"/>
    <p:sldId id="316" r:id="rId22"/>
    <p:sldId id="289" r:id="rId23"/>
    <p:sldId id="290" r:id="rId24"/>
    <p:sldId id="291" r:id="rId25"/>
    <p:sldId id="292" r:id="rId26"/>
    <p:sldId id="294" r:id="rId27"/>
    <p:sldId id="293" r:id="rId28"/>
    <p:sldId id="295" r:id="rId29"/>
    <p:sldId id="296" r:id="rId30"/>
    <p:sldId id="297" r:id="rId31"/>
    <p:sldId id="298" r:id="rId32"/>
    <p:sldId id="326" r:id="rId33"/>
    <p:sldId id="299" r:id="rId34"/>
    <p:sldId id="300" r:id="rId35"/>
    <p:sldId id="301" r:id="rId36"/>
    <p:sldId id="317" r:id="rId37"/>
    <p:sldId id="302" r:id="rId38"/>
    <p:sldId id="303" r:id="rId39"/>
    <p:sldId id="304" r:id="rId40"/>
    <p:sldId id="318" r:id="rId41"/>
    <p:sldId id="305" r:id="rId42"/>
    <p:sldId id="319" r:id="rId43"/>
    <p:sldId id="306" r:id="rId44"/>
    <p:sldId id="307" r:id="rId45"/>
    <p:sldId id="308" r:id="rId46"/>
    <p:sldId id="309" r:id="rId47"/>
    <p:sldId id="310" r:id="rId48"/>
    <p:sldId id="311" r:id="rId49"/>
    <p:sldId id="327" r:id="rId50"/>
    <p:sldId id="320" r:id="rId51"/>
    <p:sldId id="312" r:id="rId52"/>
    <p:sldId id="313" r:id="rId5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3E0ABA-D562-41F2-ABD5-64FD89B0A78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pl-PL"/>
        </a:p>
      </dgm:t>
    </dgm:pt>
    <dgm:pt modelId="{2AA2192C-B186-443F-975F-E55887CBD05E}">
      <dgm:prSet phldrT="[Tekst]"/>
      <dgm:spPr/>
      <dgm:t>
        <a:bodyPr/>
        <a:lstStyle/>
        <a:p>
          <a:r>
            <a:rPr lang="pl-PL" b="1" dirty="0"/>
            <a:t>3 miesiące </a:t>
          </a:r>
        </a:p>
      </dgm:t>
    </dgm:pt>
    <dgm:pt modelId="{501934D0-D30B-4C91-A912-8554DFE38B4F}" type="parTrans" cxnId="{E9A85B76-0CEB-4683-B7BE-3EB6FA0212C4}">
      <dgm:prSet/>
      <dgm:spPr/>
      <dgm:t>
        <a:bodyPr/>
        <a:lstStyle/>
        <a:p>
          <a:endParaRPr lang="pl-PL"/>
        </a:p>
      </dgm:t>
    </dgm:pt>
    <dgm:pt modelId="{7081E7D6-A3EA-44CE-9B04-C4FBD0F450D0}" type="sibTrans" cxnId="{E9A85B76-0CEB-4683-B7BE-3EB6FA0212C4}">
      <dgm:prSet/>
      <dgm:spPr/>
      <dgm:t>
        <a:bodyPr/>
        <a:lstStyle/>
        <a:p>
          <a:endParaRPr lang="pl-PL"/>
        </a:p>
      </dgm:t>
    </dgm:pt>
    <dgm:pt modelId="{5E2A6F1A-048E-49E0-8197-EE249B68DC7A}">
      <dgm:prSet phldrT="[Tekst]"/>
      <dgm:spPr/>
      <dgm:t>
        <a:bodyPr/>
        <a:lstStyle/>
        <a:p>
          <a:r>
            <a:rPr lang="pl-PL" dirty="0"/>
            <a:t>podstawowy czas trwania śledztwa </a:t>
          </a:r>
        </a:p>
      </dgm:t>
    </dgm:pt>
    <dgm:pt modelId="{42E36A05-CD2F-4999-8856-32DD6B67F1C3}" type="parTrans" cxnId="{7577EED8-7E9C-4FD4-8984-97A00F3C6E69}">
      <dgm:prSet/>
      <dgm:spPr/>
      <dgm:t>
        <a:bodyPr/>
        <a:lstStyle/>
        <a:p>
          <a:endParaRPr lang="pl-PL"/>
        </a:p>
      </dgm:t>
    </dgm:pt>
    <dgm:pt modelId="{4A2DAA65-1B41-40F0-8C33-B7B45DD91735}" type="sibTrans" cxnId="{7577EED8-7E9C-4FD4-8984-97A00F3C6E69}">
      <dgm:prSet/>
      <dgm:spPr/>
      <dgm:t>
        <a:bodyPr/>
        <a:lstStyle/>
        <a:p>
          <a:endParaRPr lang="pl-PL"/>
        </a:p>
      </dgm:t>
    </dgm:pt>
    <dgm:pt modelId="{055D76CA-E7B5-49DD-A402-B896B9BFA5E1}">
      <dgm:prSet phldrT="[Tekst]"/>
      <dgm:spPr/>
      <dgm:t>
        <a:bodyPr/>
        <a:lstStyle/>
        <a:p>
          <a:r>
            <a:rPr lang="pl-PL" b="1" dirty="0"/>
            <a:t>do roku</a:t>
          </a:r>
        </a:p>
      </dgm:t>
    </dgm:pt>
    <dgm:pt modelId="{30B56495-3495-49F2-AD2A-CF3D1B3A0BAB}" type="parTrans" cxnId="{12CA5CBC-CA74-4BE6-8EC6-908E3C956C58}">
      <dgm:prSet/>
      <dgm:spPr/>
      <dgm:t>
        <a:bodyPr/>
        <a:lstStyle/>
        <a:p>
          <a:endParaRPr lang="pl-PL"/>
        </a:p>
      </dgm:t>
    </dgm:pt>
    <dgm:pt modelId="{B03E9F56-3AEC-4A86-A800-593F9E255CC2}" type="sibTrans" cxnId="{12CA5CBC-CA74-4BE6-8EC6-908E3C956C58}">
      <dgm:prSet/>
      <dgm:spPr/>
      <dgm:t>
        <a:bodyPr/>
        <a:lstStyle/>
        <a:p>
          <a:endParaRPr lang="pl-PL"/>
        </a:p>
      </dgm:t>
    </dgm:pt>
    <dgm:pt modelId="{0A82AB26-BD0F-466B-A67A-674CF327AE55}">
      <dgm:prSet phldrT="[Tekst]"/>
      <dgm:spPr/>
      <dgm:t>
        <a:bodyPr/>
        <a:lstStyle/>
        <a:p>
          <a:r>
            <a:rPr lang="pl-PL" dirty="0"/>
            <a:t>może przedłużyć </a:t>
          </a:r>
          <a:r>
            <a:rPr lang="pl-PL" b="1" dirty="0"/>
            <a:t>prokurator nadzorujący lub bezpośrednio przełożony nad prokuratorem prowadzącym śledztwo</a:t>
          </a:r>
          <a:endParaRPr lang="pl-PL" dirty="0"/>
        </a:p>
      </dgm:t>
    </dgm:pt>
    <dgm:pt modelId="{71316856-BD89-4F3C-84EA-8BB7EFA572A4}" type="parTrans" cxnId="{BEEAB3F8-AA1E-466D-9834-ABBAF0E84747}">
      <dgm:prSet/>
      <dgm:spPr/>
      <dgm:t>
        <a:bodyPr/>
        <a:lstStyle/>
        <a:p>
          <a:endParaRPr lang="pl-PL"/>
        </a:p>
      </dgm:t>
    </dgm:pt>
    <dgm:pt modelId="{EFD6299B-9233-44CD-B9FB-1D4B32776030}" type="sibTrans" cxnId="{BEEAB3F8-AA1E-466D-9834-ABBAF0E84747}">
      <dgm:prSet/>
      <dgm:spPr/>
      <dgm:t>
        <a:bodyPr/>
        <a:lstStyle/>
        <a:p>
          <a:endParaRPr lang="pl-PL"/>
        </a:p>
      </dgm:t>
    </dgm:pt>
    <dgm:pt modelId="{F4EB2F80-3212-4533-94EC-0F2C5187F49C}">
      <dgm:prSet phldrT="[Tekst]"/>
      <dgm:spPr/>
      <dgm:t>
        <a:bodyPr/>
        <a:lstStyle/>
        <a:p>
          <a:r>
            <a:rPr lang="pl-PL" dirty="0"/>
            <a:t>„uzasadnione wypadki”</a:t>
          </a:r>
        </a:p>
      </dgm:t>
    </dgm:pt>
    <dgm:pt modelId="{DD00D00B-24CC-44EC-81AA-41345140D9E3}" type="parTrans" cxnId="{4F534844-1D67-4DE4-B00C-9F193E58B5E9}">
      <dgm:prSet/>
      <dgm:spPr/>
      <dgm:t>
        <a:bodyPr/>
        <a:lstStyle/>
        <a:p>
          <a:endParaRPr lang="pl-PL"/>
        </a:p>
      </dgm:t>
    </dgm:pt>
    <dgm:pt modelId="{933E1024-C587-42D8-8A66-8ABADE7A4E40}" type="sibTrans" cxnId="{4F534844-1D67-4DE4-B00C-9F193E58B5E9}">
      <dgm:prSet/>
      <dgm:spPr/>
      <dgm:t>
        <a:bodyPr/>
        <a:lstStyle/>
        <a:p>
          <a:endParaRPr lang="pl-PL"/>
        </a:p>
      </dgm:t>
    </dgm:pt>
    <dgm:pt modelId="{2C22548A-B429-43AC-A07F-3D1552245854}">
      <dgm:prSet phldrT="[Tekst]"/>
      <dgm:spPr/>
      <dgm:t>
        <a:bodyPr/>
        <a:lstStyle/>
        <a:p>
          <a:r>
            <a:rPr lang="pl-PL" b="1" dirty="0"/>
            <a:t>dalszy czas oznaczony</a:t>
          </a:r>
        </a:p>
      </dgm:t>
    </dgm:pt>
    <dgm:pt modelId="{FB4E113D-B50D-4E56-9A26-4195D6D8B211}" type="parTrans" cxnId="{4A3B4733-6F77-432B-AB8D-B245C8117DA2}">
      <dgm:prSet/>
      <dgm:spPr/>
      <dgm:t>
        <a:bodyPr/>
        <a:lstStyle/>
        <a:p>
          <a:endParaRPr lang="pl-PL"/>
        </a:p>
      </dgm:t>
    </dgm:pt>
    <dgm:pt modelId="{13936462-435A-4BE9-B94F-3B8046ED5266}" type="sibTrans" cxnId="{4A3B4733-6F77-432B-AB8D-B245C8117DA2}">
      <dgm:prSet/>
      <dgm:spPr/>
      <dgm:t>
        <a:bodyPr/>
        <a:lstStyle/>
        <a:p>
          <a:endParaRPr lang="pl-PL"/>
        </a:p>
      </dgm:t>
    </dgm:pt>
    <dgm:pt modelId="{C1709C58-4C14-403D-B283-610E1DA1C723}">
      <dgm:prSet phldrT="[Tekst]"/>
      <dgm:spPr/>
      <dgm:t>
        <a:bodyPr/>
        <a:lstStyle/>
        <a:p>
          <a:r>
            <a:rPr lang="pl-PL" dirty="0"/>
            <a:t>właściwy </a:t>
          </a:r>
          <a:r>
            <a:rPr lang="pl-PL" b="1" dirty="0"/>
            <a:t>prokurator nadrzędny </a:t>
          </a:r>
        </a:p>
      </dgm:t>
    </dgm:pt>
    <dgm:pt modelId="{994CEE82-BC29-4C47-9C8D-7015F0958A17}" type="parTrans" cxnId="{C8412784-2BA4-488B-AD63-86220E66132F}">
      <dgm:prSet/>
      <dgm:spPr/>
      <dgm:t>
        <a:bodyPr/>
        <a:lstStyle/>
        <a:p>
          <a:endParaRPr lang="pl-PL"/>
        </a:p>
      </dgm:t>
    </dgm:pt>
    <dgm:pt modelId="{BECEC363-E1EE-42BC-AC8B-9752FAED547B}" type="sibTrans" cxnId="{C8412784-2BA4-488B-AD63-86220E66132F}">
      <dgm:prSet/>
      <dgm:spPr/>
      <dgm:t>
        <a:bodyPr/>
        <a:lstStyle/>
        <a:p>
          <a:endParaRPr lang="pl-PL"/>
        </a:p>
      </dgm:t>
    </dgm:pt>
    <dgm:pt modelId="{18F9859A-85E5-4DB9-9A5B-CB6C75AD067F}">
      <dgm:prSet phldrT="[Tekst]"/>
      <dgm:spPr/>
      <dgm:t>
        <a:bodyPr/>
        <a:lstStyle/>
        <a:p>
          <a:r>
            <a:rPr lang="pl-PL" dirty="0"/>
            <a:t>„szczególnie uzasadnione wypadki”</a:t>
          </a:r>
        </a:p>
      </dgm:t>
    </dgm:pt>
    <dgm:pt modelId="{C458F663-743B-4AFC-97E4-9DEB768EF52D}" type="parTrans" cxnId="{5EBEBBDE-BFBC-49D3-BBE8-722149E54E8A}">
      <dgm:prSet/>
      <dgm:spPr/>
      <dgm:t>
        <a:bodyPr/>
        <a:lstStyle/>
        <a:p>
          <a:endParaRPr lang="pl-PL"/>
        </a:p>
      </dgm:t>
    </dgm:pt>
    <dgm:pt modelId="{27EF7FF4-569E-44AD-AFD6-E493EDDB0DD6}" type="sibTrans" cxnId="{5EBEBBDE-BFBC-49D3-BBE8-722149E54E8A}">
      <dgm:prSet/>
      <dgm:spPr/>
      <dgm:t>
        <a:bodyPr/>
        <a:lstStyle/>
        <a:p>
          <a:endParaRPr lang="pl-PL"/>
        </a:p>
      </dgm:t>
    </dgm:pt>
    <dgm:pt modelId="{57FFC548-914D-40B1-9A65-98D6EB47E932}" type="pres">
      <dgm:prSet presAssocID="{4A3E0ABA-D562-41F2-ABD5-64FD89B0A783}" presName="linearFlow" presStyleCnt="0">
        <dgm:presLayoutVars>
          <dgm:dir/>
          <dgm:animLvl val="lvl"/>
          <dgm:resizeHandles val="exact"/>
        </dgm:presLayoutVars>
      </dgm:prSet>
      <dgm:spPr/>
      <dgm:t>
        <a:bodyPr/>
        <a:lstStyle/>
        <a:p>
          <a:endParaRPr lang="pl-PL"/>
        </a:p>
      </dgm:t>
    </dgm:pt>
    <dgm:pt modelId="{4056A8B8-AFD8-44C9-ADB9-218729F69197}" type="pres">
      <dgm:prSet presAssocID="{2AA2192C-B186-443F-975F-E55887CBD05E}" presName="composite" presStyleCnt="0"/>
      <dgm:spPr/>
    </dgm:pt>
    <dgm:pt modelId="{E8593FC8-2B32-4D51-ABCA-B1E89DE9BC7F}" type="pres">
      <dgm:prSet presAssocID="{2AA2192C-B186-443F-975F-E55887CBD05E}" presName="parentText" presStyleLbl="alignNode1" presStyleIdx="0" presStyleCnt="3">
        <dgm:presLayoutVars>
          <dgm:chMax val="1"/>
          <dgm:bulletEnabled val="1"/>
        </dgm:presLayoutVars>
      </dgm:prSet>
      <dgm:spPr/>
      <dgm:t>
        <a:bodyPr/>
        <a:lstStyle/>
        <a:p>
          <a:endParaRPr lang="pl-PL"/>
        </a:p>
      </dgm:t>
    </dgm:pt>
    <dgm:pt modelId="{25A20A7C-E671-4572-8F42-BC4CEE66E96E}" type="pres">
      <dgm:prSet presAssocID="{2AA2192C-B186-443F-975F-E55887CBD05E}" presName="descendantText" presStyleLbl="alignAcc1" presStyleIdx="0" presStyleCnt="3">
        <dgm:presLayoutVars>
          <dgm:bulletEnabled val="1"/>
        </dgm:presLayoutVars>
      </dgm:prSet>
      <dgm:spPr/>
      <dgm:t>
        <a:bodyPr/>
        <a:lstStyle/>
        <a:p>
          <a:endParaRPr lang="pl-PL"/>
        </a:p>
      </dgm:t>
    </dgm:pt>
    <dgm:pt modelId="{50EE31B7-2D35-49FE-8BB3-C3CBDCD7ACC1}" type="pres">
      <dgm:prSet presAssocID="{7081E7D6-A3EA-44CE-9B04-C4FBD0F450D0}" presName="sp" presStyleCnt="0"/>
      <dgm:spPr/>
    </dgm:pt>
    <dgm:pt modelId="{E7422331-8198-418B-804F-EB4BF869AE5B}" type="pres">
      <dgm:prSet presAssocID="{055D76CA-E7B5-49DD-A402-B896B9BFA5E1}" presName="composite" presStyleCnt="0"/>
      <dgm:spPr/>
    </dgm:pt>
    <dgm:pt modelId="{B4D5504F-3E45-43DF-B01F-DF606038542F}" type="pres">
      <dgm:prSet presAssocID="{055D76CA-E7B5-49DD-A402-B896B9BFA5E1}" presName="parentText" presStyleLbl="alignNode1" presStyleIdx="1" presStyleCnt="3">
        <dgm:presLayoutVars>
          <dgm:chMax val="1"/>
          <dgm:bulletEnabled val="1"/>
        </dgm:presLayoutVars>
      </dgm:prSet>
      <dgm:spPr/>
      <dgm:t>
        <a:bodyPr/>
        <a:lstStyle/>
        <a:p>
          <a:endParaRPr lang="pl-PL"/>
        </a:p>
      </dgm:t>
    </dgm:pt>
    <dgm:pt modelId="{12F6CFD7-39AC-4288-8A6F-E4C0EC4D7595}" type="pres">
      <dgm:prSet presAssocID="{055D76CA-E7B5-49DD-A402-B896B9BFA5E1}" presName="descendantText" presStyleLbl="alignAcc1" presStyleIdx="1" presStyleCnt="3" custScaleY="149085">
        <dgm:presLayoutVars>
          <dgm:bulletEnabled val="1"/>
        </dgm:presLayoutVars>
      </dgm:prSet>
      <dgm:spPr/>
      <dgm:t>
        <a:bodyPr/>
        <a:lstStyle/>
        <a:p>
          <a:endParaRPr lang="pl-PL"/>
        </a:p>
      </dgm:t>
    </dgm:pt>
    <dgm:pt modelId="{56EF7804-452A-470C-AF4F-A1EEE6ADE737}" type="pres">
      <dgm:prSet presAssocID="{B03E9F56-3AEC-4A86-A800-593F9E255CC2}" presName="sp" presStyleCnt="0"/>
      <dgm:spPr/>
    </dgm:pt>
    <dgm:pt modelId="{A219762B-E395-48D3-B96E-0098A3A731E1}" type="pres">
      <dgm:prSet presAssocID="{2C22548A-B429-43AC-A07F-3D1552245854}" presName="composite" presStyleCnt="0"/>
      <dgm:spPr/>
    </dgm:pt>
    <dgm:pt modelId="{DED86272-13E6-44B4-B62C-CC8CF108F044}" type="pres">
      <dgm:prSet presAssocID="{2C22548A-B429-43AC-A07F-3D1552245854}" presName="parentText" presStyleLbl="alignNode1" presStyleIdx="2" presStyleCnt="3">
        <dgm:presLayoutVars>
          <dgm:chMax val="1"/>
          <dgm:bulletEnabled val="1"/>
        </dgm:presLayoutVars>
      </dgm:prSet>
      <dgm:spPr/>
      <dgm:t>
        <a:bodyPr/>
        <a:lstStyle/>
        <a:p>
          <a:endParaRPr lang="pl-PL"/>
        </a:p>
      </dgm:t>
    </dgm:pt>
    <dgm:pt modelId="{AE5C3139-77C8-49F6-AD8F-65824B9A3FB4}" type="pres">
      <dgm:prSet presAssocID="{2C22548A-B429-43AC-A07F-3D1552245854}" presName="descendantText" presStyleLbl="alignAcc1" presStyleIdx="2" presStyleCnt="3">
        <dgm:presLayoutVars>
          <dgm:bulletEnabled val="1"/>
        </dgm:presLayoutVars>
      </dgm:prSet>
      <dgm:spPr/>
      <dgm:t>
        <a:bodyPr/>
        <a:lstStyle/>
        <a:p>
          <a:endParaRPr lang="pl-PL"/>
        </a:p>
      </dgm:t>
    </dgm:pt>
  </dgm:ptLst>
  <dgm:cxnLst>
    <dgm:cxn modelId="{3789043E-7225-4BAE-B2A2-98E7468D3286}" type="presOf" srcId="{2AA2192C-B186-443F-975F-E55887CBD05E}" destId="{E8593FC8-2B32-4D51-ABCA-B1E89DE9BC7F}" srcOrd="0" destOrd="0" presId="urn:microsoft.com/office/officeart/2005/8/layout/chevron2"/>
    <dgm:cxn modelId="{5EBEBBDE-BFBC-49D3-BBE8-722149E54E8A}" srcId="{2C22548A-B429-43AC-A07F-3D1552245854}" destId="{18F9859A-85E5-4DB9-9A5B-CB6C75AD067F}" srcOrd="1" destOrd="0" parTransId="{C458F663-743B-4AFC-97E4-9DEB768EF52D}" sibTransId="{27EF7FF4-569E-44AD-AFD6-E493EDDB0DD6}"/>
    <dgm:cxn modelId="{ED797648-B656-40AE-B586-73DFF6F88007}" type="presOf" srcId="{4A3E0ABA-D562-41F2-ABD5-64FD89B0A783}" destId="{57FFC548-914D-40B1-9A65-98D6EB47E932}" srcOrd="0" destOrd="0" presId="urn:microsoft.com/office/officeart/2005/8/layout/chevron2"/>
    <dgm:cxn modelId="{2AA6EE9E-24BD-426E-8EA1-8ED3B0A40B1E}" type="presOf" srcId="{18F9859A-85E5-4DB9-9A5B-CB6C75AD067F}" destId="{AE5C3139-77C8-49F6-AD8F-65824B9A3FB4}" srcOrd="0" destOrd="1" presId="urn:microsoft.com/office/officeart/2005/8/layout/chevron2"/>
    <dgm:cxn modelId="{7577EED8-7E9C-4FD4-8984-97A00F3C6E69}" srcId="{2AA2192C-B186-443F-975F-E55887CBD05E}" destId="{5E2A6F1A-048E-49E0-8197-EE249B68DC7A}" srcOrd="0" destOrd="0" parTransId="{42E36A05-CD2F-4999-8856-32DD6B67F1C3}" sibTransId="{4A2DAA65-1B41-40F0-8C33-B7B45DD91735}"/>
    <dgm:cxn modelId="{EDAFC0AA-419C-4AE0-82C7-727C9FD0E57E}" type="presOf" srcId="{5E2A6F1A-048E-49E0-8197-EE249B68DC7A}" destId="{25A20A7C-E671-4572-8F42-BC4CEE66E96E}" srcOrd="0" destOrd="0" presId="urn:microsoft.com/office/officeart/2005/8/layout/chevron2"/>
    <dgm:cxn modelId="{C8412784-2BA4-488B-AD63-86220E66132F}" srcId="{2C22548A-B429-43AC-A07F-3D1552245854}" destId="{C1709C58-4C14-403D-B283-610E1DA1C723}" srcOrd="0" destOrd="0" parTransId="{994CEE82-BC29-4C47-9C8D-7015F0958A17}" sibTransId="{BECEC363-E1EE-42BC-AC8B-9752FAED547B}"/>
    <dgm:cxn modelId="{4A3B4733-6F77-432B-AB8D-B245C8117DA2}" srcId="{4A3E0ABA-D562-41F2-ABD5-64FD89B0A783}" destId="{2C22548A-B429-43AC-A07F-3D1552245854}" srcOrd="2" destOrd="0" parTransId="{FB4E113D-B50D-4E56-9A26-4195D6D8B211}" sibTransId="{13936462-435A-4BE9-B94F-3B8046ED5266}"/>
    <dgm:cxn modelId="{1E7269F7-B82B-4C86-8F85-155362F287BE}" type="presOf" srcId="{055D76CA-E7B5-49DD-A402-B896B9BFA5E1}" destId="{B4D5504F-3E45-43DF-B01F-DF606038542F}" srcOrd="0" destOrd="0" presId="urn:microsoft.com/office/officeart/2005/8/layout/chevron2"/>
    <dgm:cxn modelId="{4F534844-1D67-4DE4-B00C-9F193E58B5E9}" srcId="{055D76CA-E7B5-49DD-A402-B896B9BFA5E1}" destId="{F4EB2F80-3212-4533-94EC-0F2C5187F49C}" srcOrd="1" destOrd="0" parTransId="{DD00D00B-24CC-44EC-81AA-41345140D9E3}" sibTransId="{933E1024-C587-42D8-8A66-8ABADE7A4E40}"/>
    <dgm:cxn modelId="{BEEAB3F8-AA1E-466D-9834-ABBAF0E84747}" srcId="{055D76CA-E7B5-49DD-A402-B896B9BFA5E1}" destId="{0A82AB26-BD0F-466B-A67A-674CF327AE55}" srcOrd="0" destOrd="0" parTransId="{71316856-BD89-4F3C-84EA-8BB7EFA572A4}" sibTransId="{EFD6299B-9233-44CD-B9FB-1D4B32776030}"/>
    <dgm:cxn modelId="{1A69861F-34C5-4323-9A0C-3F5D2F8AB725}" type="presOf" srcId="{F4EB2F80-3212-4533-94EC-0F2C5187F49C}" destId="{12F6CFD7-39AC-4288-8A6F-E4C0EC4D7595}" srcOrd="0" destOrd="1" presId="urn:microsoft.com/office/officeart/2005/8/layout/chevron2"/>
    <dgm:cxn modelId="{12CA5CBC-CA74-4BE6-8EC6-908E3C956C58}" srcId="{4A3E0ABA-D562-41F2-ABD5-64FD89B0A783}" destId="{055D76CA-E7B5-49DD-A402-B896B9BFA5E1}" srcOrd="1" destOrd="0" parTransId="{30B56495-3495-49F2-AD2A-CF3D1B3A0BAB}" sibTransId="{B03E9F56-3AEC-4A86-A800-593F9E255CC2}"/>
    <dgm:cxn modelId="{BF8BBEEF-EDDE-4230-B84C-282A96F80BBE}" type="presOf" srcId="{0A82AB26-BD0F-466B-A67A-674CF327AE55}" destId="{12F6CFD7-39AC-4288-8A6F-E4C0EC4D7595}" srcOrd="0" destOrd="0" presId="urn:microsoft.com/office/officeart/2005/8/layout/chevron2"/>
    <dgm:cxn modelId="{E9A85B76-0CEB-4683-B7BE-3EB6FA0212C4}" srcId="{4A3E0ABA-D562-41F2-ABD5-64FD89B0A783}" destId="{2AA2192C-B186-443F-975F-E55887CBD05E}" srcOrd="0" destOrd="0" parTransId="{501934D0-D30B-4C91-A912-8554DFE38B4F}" sibTransId="{7081E7D6-A3EA-44CE-9B04-C4FBD0F450D0}"/>
    <dgm:cxn modelId="{17868071-D690-4F3C-8AF8-D223A90A219F}" type="presOf" srcId="{2C22548A-B429-43AC-A07F-3D1552245854}" destId="{DED86272-13E6-44B4-B62C-CC8CF108F044}" srcOrd="0" destOrd="0" presId="urn:microsoft.com/office/officeart/2005/8/layout/chevron2"/>
    <dgm:cxn modelId="{4024C5CD-B738-41B7-BBA3-6C2DCAE7870F}" type="presOf" srcId="{C1709C58-4C14-403D-B283-610E1DA1C723}" destId="{AE5C3139-77C8-49F6-AD8F-65824B9A3FB4}" srcOrd="0" destOrd="0" presId="urn:microsoft.com/office/officeart/2005/8/layout/chevron2"/>
    <dgm:cxn modelId="{AE980776-69EB-4D37-A770-118F922BB713}" type="presParOf" srcId="{57FFC548-914D-40B1-9A65-98D6EB47E932}" destId="{4056A8B8-AFD8-44C9-ADB9-218729F69197}" srcOrd="0" destOrd="0" presId="urn:microsoft.com/office/officeart/2005/8/layout/chevron2"/>
    <dgm:cxn modelId="{58067609-FED2-4671-B1D1-AAB92F48DB40}" type="presParOf" srcId="{4056A8B8-AFD8-44C9-ADB9-218729F69197}" destId="{E8593FC8-2B32-4D51-ABCA-B1E89DE9BC7F}" srcOrd="0" destOrd="0" presId="urn:microsoft.com/office/officeart/2005/8/layout/chevron2"/>
    <dgm:cxn modelId="{6A4501C8-AB76-4BD3-B69B-856608BB30DA}" type="presParOf" srcId="{4056A8B8-AFD8-44C9-ADB9-218729F69197}" destId="{25A20A7C-E671-4572-8F42-BC4CEE66E96E}" srcOrd="1" destOrd="0" presId="urn:microsoft.com/office/officeart/2005/8/layout/chevron2"/>
    <dgm:cxn modelId="{3CD96484-A73B-4501-A218-054EE21012DD}" type="presParOf" srcId="{57FFC548-914D-40B1-9A65-98D6EB47E932}" destId="{50EE31B7-2D35-49FE-8BB3-C3CBDCD7ACC1}" srcOrd="1" destOrd="0" presId="urn:microsoft.com/office/officeart/2005/8/layout/chevron2"/>
    <dgm:cxn modelId="{E507F74A-C9E5-48A7-B746-A6D8BCDE3EC4}" type="presParOf" srcId="{57FFC548-914D-40B1-9A65-98D6EB47E932}" destId="{E7422331-8198-418B-804F-EB4BF869AE5B}" srcOrd="2" destOrd="0" presId="urn:microsoft.com/office/officeart/2005/8/layout/chevron2"/>
    <dgm:cxn modelId="{0D8F9050-CD2A-4777-A11E-DEB040C45031}" type="presParOf" srcId="{E7422331-8198-418B-804F-EB4BF869AE5B}" destId="{B4D5504F-3E45-43DF-B01F-DF606038542F}" srcOrd="0" destOrd="0" presId="urn:microsoft.com/office/officeart/2005/8/layout/chevron2"/>
    <dgm:cxn modelId="{7E9B6E34-79EC-4479-9A41-2E4BACE2EB6B}" type="presParOf" srcId="{E7422331-8198-418B-804F-EB4BF869AE5B}" destId="{12F6CFD7-39AC-4288-8A6F-E4C0EC4D7595}" srcOrd="1" destOrd="0" presId="urn:microsoft.com/office/officeart/2005/8/layout/chevron2"/>
    <dgm:cxn modelId="{E31E91C8-555B-409A-BDD9-5D3B6BBF9AF2}" type="presParOf" srcId="{57FFC548-914D-40B1-9A65-98D6EB47E932}" destId="{56EF7804-452A-470C-AF4F-A1EEE6ADE737}" srcOrd="3" destOrd="0" presId="urn:microsoft.com/office/officeart/2005/8/layout/chevron2"/>
    <dgm:cxn modelId="{77C473BA-46A7-4AF8-B7B6-68F0D1EF0001}" type="presParOf" srcId="{57FFC548-914D-40B1-9A65-98D6EB47E932}" destId="{A219762B-E395-48D3-B96E-0098A3A731E1}" srcOrd="4" destOrd="0" presId="urn:microsoft.com/office/officeart/2005/8/layout/chevron2"/>
    <dgm:cxn modelId="{A635EAC3-7B80-419E-8B94-DEDF2FCCF712}" type="presParOf" srcId="{A219762B-E395-48D3-B96E-0098A3A731E1}" destId="{DED86272-13E6-44B4-B62C-CC8CF108F044}" srcOrd="0" destOrd="0" presId="urn:microsoft.com/office/officeart/2005/8/layout/chevron2"/>
    <dgm:cxn modelId="{DE4B87EA-D414-4E30-AC92-6465E839C61D}" type="presParOf" srcId="{A219762B-E395-48D3-B96E-0098A3A731E1}" destId="{AE5C3139-77C8-49F6-AD8F-65824B9A3FB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2D08D7-8510-443A-9761-0DCB255E2041}" type="doc">
      <dgm:prSet loTypeId="urn:microsoft.com/office/officeart/2005/8/layout/process4" loCatId="process" qsTypeId="urn:microsoft.com/office/officeart/2005/8/quickstyle/simple1" qsCatId="simple" csTypeId="urn:microsoft.com/office/officeart/2005/8/colors/colorful1#2" csCatId="colorful" phldr="1"/>
      <dgm:spPr/>
      <dgm:t>
        <a:bodyPr/>
        <a:lstStyle/>
        <a:p>
          <a:endParaRPr lang="pl-PL"/>
        </a:p>
      </dgm:t>
    </dgm:pt>
    <dgm:pt modelId="{2F96A31D-292D-4F37-91E0-A29C978A734A}">
      <dgm:prSet phldrT="[Tekst]"/>
      <dgm:spPr/>
      <dgm:t>
        <a:bodyPr/>
        <a:lstStyle/>
        <a:p>
          <a:r>
            <a:rPr lang="pl-PL" b="1" dirty="0"/>
            <a:t>2 miesiące </a:t>
          </a:r>
        </a:p>
      </dgm:t>
    </dgm:pt>
    <dgm:pt modelId="{F58EDAC2-D5DF-4605-A7F0-FACD1CD64610}" type="parTrans" cxnId="{07B7990F-B1A0-40FD-9AB5-4106D32610E6}">
      <dgm:prSet/>
      <dgm:spPr/>
      <dgm:t>
        <a:bodyPr/>
        <a:lstStyle/>
        <a:p>
          <a:endParaRPr lang="pl-PL"/>
        </a:p>
      </dgm:t>
    </dgm:pt>
    <dgm:pt modelId="{86BAA4D1-FEE6-4700-9D9E-C39425E54895}" type="sibTrans" cxnId="{07B7990F-B1A0-40FD-9AB5-4106D32610E6}">
      <dgm:prSet/>
      <dgm:spPr/>
      <dgm:t>
        <a:bodyPr/>
        <a:lstStyle/>
        <a:p>
          <a:endParaRPr lang="pl-PL"/>
        </a:p>
      </dgm:t>
    </dgm:pt>
    <dgm:pt modelId="{88FBF804-904C-4E42-B515-675D0C9D73C1}">
      <dgm:prSet phldrT="[Tekst]"/>
      <dgm:spPr/>
      <dgm:t>
        <a:bodyPr/>
        <a:lstStyle/>
        <a:p>
          <a:r>
            <a:rPr lang="pl-PL" dirty="0"/>
            <a:t>podstawowy czas trwania dochodzenia</a:t>
          </a:r>
        </a:p>
      </dgm:t>
    </dgm:pt>
    <dgm:pt modelId="{59C46D46-99D5-463D-B4DC-44C75E105110}" type="parTrans" cxnId="{BA9BF82A-A8A6-4C67-9E9D-0479D8552B89}">
      <dgm:prSet/>
      <dgm:spPr/>
      <dgm:t>
        <a:bodyPr/>
        <a:lstStyle/>
        <a:p>
          <a:endParaRPr lang="pl-PL"/>
        </a:p>
      </dgm:t>
    </dgm:pt>
    <dgm:pt modelId="{F660A9FA-FAC1-4F1B-B2AB-04BB2B994F86}" type="sibTrans" cxnId="{BA9BF82A-A8A6-4C67-9E9D-0479D8552B89}">
      <dgm:prSet/>
      <dgm:spPr/>
      <dgm:t>
        <a:bodyPr/>
        <a:lstStyle/>
        <a:p>
          <a:endParaRPr lang="pl-PL"/>
        </a:p>
      </dgm:t>
    </dgm:pt>
    <dgm:pt modelId="{D0197DF2-32A3-4B0E-B4FD-698365E3FA68}">
      <dgm:prSet phldrT="[Tekst]"/>
      <dgm:spPr/>
      <dgm:t>
        <a:bodyPr/>
        <a:lstStyle/>
        <a:p>
          <a:r>
            <a:rPr lang="pl-PL" dirty="0"/>
            <a:t>Prokurator może przedłużyć do </a:t>
          </a:r>
          <a:r>
            <a:rPr lang="pl-PL" b="1" dirty="0"/>
            <a:t>3 miesięcy</a:t>
          </a:r>
        </a:p>
      </dgm:t>
    </dgm:pt>
    <dgm:pt modelId="{C2ED3380-D4C8-417B-BB3D-25546B50ACBF}" type="parTrans" cxnId="{F01DBD76-4F5B-4942-94DD-A41C9AC79E50}">
      <dgm:prSet/>
      <dgm:spPr/>
      <dgm:t>
        <a:bodyPr/>
        <a:lstStyle/>
        <a:p>
          <a:endParaRPr lang="pl-PL"/>
        </a:p>
      </dgm:t>
    </dgm:pt>
    <dgm:pt modelId="{1EB055D4-2408-4F87-AEDD-4B35514D5D3E}" type="sibTrans" cxnId="{F01DBD76-4F5B-4942-94DD-A41C9AC79E50}">
      <dgm:prSet/>
      <dgm:spPr/>
      <dgm:t>
        <a:bodyPr/>
        <a:lstStyle/>
        <a:p>
          <a:endParaRPr lang="pl-PL"/>
        </a:p>
      </dgm:t>
    </dgm:pt>
    <dgm:pt modelId="{BF40BE9F-3165-4233-988D-81F14CDCF4C6}">
      <dgm:prSet phldrT="[Tekst]"/>
      <dgm:spPr/>
      <dgm:t>
        <a:bodyPr/>
        <a:lstStyle/>
        <a:p>
          <a:r>
            <a:rPr lang="pl-PL" dirty="0"/>
            <a:t>a w „uzasadnionych wypadkach” </a:t>
          </a:r>
          <a:r>
            <a:rPr lang="pl-PL" b="1" dirty="0"/>
            <a:t>do 1 roku </a:t>
          </a:r>
        </a:p>
      </dgm:t>
    </dgm:pt>
    <dgm:pt modelId="{58C9C1E4-E5FD-4CFC-9BDA-092771A770B5}" type="parTrans" cxnId="{76D6BE01-07F3-41C1-84BB-1EC0711CF097}">
      <dgm:prSet/>
      <dgm:spPr/>
      <dgm:t>
        <a:bodyPr/>
        <a:lstStyle/>
        <a:p>
          <a:endParaRPr lang="pl-PL"/>
        </a:p>
      </dgm:t>
    </dgm:pt>
    <dgm:pt modelId="{C3D6C674-82E8-4AB7-99B7-846CB4A5A9D7}" type="sibTrans" cxnId="{76D6BE01-07F3-41C1-84BB-1EC0711CF097}">
      <dgm:prSet/>
      <dgm:spPr/>
      <dgm:t>
        <a:bodyPr/>
        <a:lstStyle/>
        <a:p>
          <a:endParaRPr lang="pl-PL"/>
        </a:p>
      </dgm:t>
    </dgm:pt>
    <dgm:pt modelId="{797B06F4-2361-4939-AD57-A3295D170CDF}">
      <dgm:prSet phldrT="[Tekst]" custT="1"/>
      <dgm:spPr/>
      <dgm:t>
        <a:bodyPr/>
        <a:lstStyle/>
        <a:p>
          <a:r>
            <a:rPr lang="pl-PL" sz="1600" b="1" dirty="0"/>
            <a:t>Na dalszy czas oznaczony </a:t>
          </a:r>
          <a:r>
            <a:rPr lang="pl-PL" sz="1600" b="0" dirty="0"/>
            <a:t>może przedłużyć prokurator bezpośrednio przełożony nad prokuratorem prowadzącym lub nadzorującym dochodzenie </a:t>
          </a:r>
          <a:endParaRPr lang="pl-PL" sz="1600" b="1" dirty="0"/>
        </a:p>
      </dgm:t>
    </dgm:pt>
    <dgm:pt modelId="{4F19A97A-17D3-48F2-A881-FF8DC61734A6}" type="parTrans" cxnId="{914B8E26-D196-4972-82CF-CB9961EFAC61}">
      <dgm:prSet/>
      <dgm:spPr/>
      <dgm:t>
        <a:bodyPr/>
        <a:lstStyle/>
        <a:p>
          <a:endParaRPr lang="pl-PL"/>
        </a:p>
      </dgm:t>
    </dgm:pt>
    <dgm:pt modelId="{10EAADD8-0D84-4C60-BB82-98CBF7EB12AD}" type="sibTrans" cxnId="{914B8E26-D196-4972-82CF-CB9961EFAC61}">
      <dgm:prSet/>
      <dgm:spPr/>
      <dgm:t>
        <a:bodyPr/>
        <a:lstStyle/>
        <a:p>
          <a:endParaRPr lang="pl-PL"/>
        </a:p>
      </dgm:t>
    </dgm:pt>
    <dgm:pt modelId="{14069224-E7B2-4C63-B186-64304626ABEB}">
      <dgm:prSet phldrT="[Tekst]"/>
      <dgm:spPr/>
      <dgm:t>
        <a:bodyPr/>
        <a:lstStyle/>
        <a:p>
          <a:r>
            <a:rPr lang="pl-PL" dirty="0"/>
            <a:t>„wyjątkowe wypadki, uzasadnione szczególnymi okolicznościami”</a:t>
          </a:r>
        </a:p>
      </dgm:t>
    </dgm:pt>
    <dgm:pt modelId="{BD43DF43-78F5-4210-8DD5-FBAAE8CD6424}" type="parTrans" cxnId="{CB48D959-8908-47FF-A6BB-046DAD4889E5}">
      <dgm:prSet/>
      <dgm:spPr/>
      <dgm:t>
        <a:bodyPr/>
        <a:lstStyle/>
        <a:p>
          <a:endParaRPr lang="pl-PL"/>
        </a:p>
      </dgm:t>
    </dgm:pt>
    <dgm:pt modelId="{FD0D8269-79E4-48E6-8052-B5D659DD6D8B}" type="sibTrans" cxnId="{CB48D959-8908-47FF-A6BB-046DAD4889E5}">
      <dgm:prSet/>
      <dgm:spPr/>
      <dgm:t>
        <a:bodyPr/>
        <a:lstStyle/>
        <a:p>
          <a:endParaRPr lang="pl-PL"/>
        </a:p>
      </dgm:t>
    </dgm:pt>
    <dgm:pt modelId="{7C78BDC6-9699-4A73-BB36-95FA94995485}" type="pres">
      <dgm:prSet presAssocID="{332D08D7-8510-443A-9761-0DCB255E2041}" presName="Name0" presStyleCnt="0">
        <dgm:presLayoutVars>
          <dgm:dir/>
          <dgm:animLvl val="lvl"/>
          <dgm:resizeHandles val="exact"/>
        </dgm:presLayoutVars>
      </dgm:prSet>
      <dgm:spPr/>
      <dgm:t>
        <a:bodyPr/>
        <a:lstStyle/>
        <a:p>
          <a:endParaRPr lang="pl-PL"/>
        </a:p>
      </dgm:t>
    </dgm:pt>
    <dgm:pt modelId="{08FB7210-E775-44CE-A03E-3DA62AE51C62}" type="pres">
      <dgm:prSet presAssocID="{797B06F4-2361-4939-AD57-A3295D170CDF}" presName="boxAndChildren" presStyleCnt="0"/>
      <dgm:spPr/>
    </dgm:pt>
    <dgm:pt modelId="{060E117C-27EF-4A37-A55B-7EB772923BBE}" type="pres">
      <dgm:prSet presAssocID="{797B06F4-2361-4939-AD57-A3295D170CDF}" presName="parentTextBox" presStyleLbl="node1" presStyleIdx="0" presStyleCnt="3"/>
      <dgm:spPr/>
      <dgm:t>
        <a:bodyPr/>
        <a:lstStyle/>
        <a:p>
          <a:endParaRPr lang="pl-PL"/>
        </a:p>
      </dgm:t>
    </dgm:pt>
    <dgm:pt modelId="{46177E92-35CC-46FF-9249-24CBA2A7D8B0}" type="pres">
      <dgm:prSet presAssocID="{797B06F4-2361-4939-AD57-A3295D170CDF}" presName="entireBox" presStyleLbl="node1" presStyleIdx="0" presStyleCnt="3" custScaleY="140931" custLinFactNeighborX="2007" custLinFactNeighborY="3232"/>
      <dgm:spPr/>
      <dgm:t>
        <a:bodyPr/>
        <a:lstStyle/>
        <a:p>
          <a:endParaRPr lang="pl-PL"/>
        </a:p>
      </dgm:t>
    </dgm:pt>
    <dgm:pt modelId="{C1379288-DF9A-4E6A-B75C-61E6AFCEC2E3}" type="pres">
      <dgm:prSet presAssocID="{797B06F4-2361-4939-AD57-A3295D170CDF}" presName="descendantBox" presStyleCnt="0"/>
      <dgm:spPr/>
    </dgm:pt>
    <dgm:pt modelId="{2878EEEA-3BE7-48F0-B9D4-7CDC91A2679C}" type="pres">
      <dgm:prSet presAssocID="{14069224-E7B2-4C63-B186-64304626ABEB}" presName="childTextBox" presStyleLbl="fgAccFollowNode1" presStyleIdx="0" presStyleCnt="3" custLinFactNeighborX="2343" custLinFactNeighborY="44009">
        <dgm:presLayoutVars>
          <dgm:bulletEnabled val="1"/>
        </dgm:presLayoutVars>
      </dgm:prSet>
      <dgm:spPr/>
      <dgm:t>
        <a:bodyPr/>
        <a:lstStyle/>
        <a:p>
          <a:endParaRPr lang="pl-PL"/>
        </a:p>
      </dgm:t>
    </dgm:pt>
    <dgm:pt modelId="{7F616F8D-FCBD-4E59-9125-AE6EE8130BA5}" type="pres">
      <dgm:prSet presAssocID="{1EB055D4-2408-4F87-AEDD-4B35514D5D3E}" presName="sp" presStyleCnt="0"/>
      <dgm:spPr/>
    </dgm:pt>
    <dgm:pt modelId="{6987DA0A-569F-419E-B0A3-48CF3B2CBA50}" type="pres">
      <dgm:prSet presAssocID="{D0197DF2-32A3-4B0E-B4FD-698365E3FA68}" presName="arrowAndChildren" presStyleCnt="0"/>
      <dgm:spPr/>
    </dgm:pt>
    <dgm:pt modelId="{540B737C-CC15-426D-A84B-4F029FCB601E}" type="pres">
      <dgm:prSet presAssocID="{D0197DF2-32A3-4B0E-B4FD-698365E3FA68}" presName="parentTextArrow" presStyleLbl="node1" presStyleIdx="0" presStyleCnt="3"/>
      <dgm:spPr/>
      <dgm:t>
        <a:bodyPr/>
        <a:lstStyle/>
        <a:p>
          <a:endParaRPr lang="pl-PL"/>
        </a:p>
      </dgm:t>
    </dgm:pt>
    <dgm:pt modelId="{972C4503-24F3-4B04-9BAB-FE2CDC1FCF5B}" type="pres">
      <dgm:prSet presAssocID="{D0197DF2-32A3-4B0E-B4FD-698365E3FA68}" presName="arrow" presStyleLbl="node1" presStyleIdx="1" presStyleCnt="3"/>
      <dgm:spPr/>
      <dgm:t>
        <a:bodyPr/>
        <a:lstStyle/>
        <a:p>
          <a:endParaRPr lang="pl-PL"/>
        </a:p>
      </dgm:t>
    </dgm:pt>
    <dgm:pt modelId="{9A62ECB0-3861-4CFE-AA03-DCA704CC4F49}" type="pres">
      <dgm:prSet presAssocID="{D0197DF2-32A3-4B0E-B4FD-698365E3FA68}" presName="descendantArrow" presStyleCnt="0"/>
      <dgm:spPr/>
    </dgm:pt>
    <dgm:pt modelId="{F32227C0-05DA-4C48-8921-56407BCE4649}" type="pres">
      <dgm:prSet presAssocID="{BF40BE9F-3165-4233-988D-81F14CDCF4C6}" presName="childTextArrow" presStyleLbl="fgAccFollowNode1" presStyleIdx="1" presStyleCnt="3">
        <dgm:presLayoutVars>
          <dgm:bulletEnabled val="1"/>
        </dgm:presLayoutVars>
      </dgm:prSet>
      <dgm:spPr/>
      <dgm:t>
        <a:bodyPr/>
        <a:lstStyle/>
        <a:p>
          <a:endParaRPr lang="pl-PL"/>
        </a:p>
      </dgm:t>
    </dgm:pt>
    <dgm:pt modelId="{E168BCB8-BF35-477C-B2E7-D1329E8CF141}" type="pres">
      <dgm:prSet presAssocID="{86BAA4D1-FEE6-4700-9D9E-C39425E54895}" presName="sp" presStyleCnt="0"/>
      <dgm:spPr/>
    </dgm:pt>
    <dgm:pt modelId="{5FEDD6BC-F032-42D2-B081-BB7532081513}" type="pres">
      <dgm:prSet presAssocID="{2F96A31D-292D-4F37-91E0-A29C978A734A}" presName="arrowAndChildren" presStyleCnt="0"/>
      <dgm:spPr/>
    </dgm:pt>
    <dgm:pt modelId="{995E42D2-DB64-4E09-B32E-BB5DB98ADBF7}" type="pres">
      <dgm:prSet presAssocID="{2F96A31D-292D-4F37-91E0-A29C978A734A}" presName="parentTextArrow" presStyleLbl="node1" presStyleIdx="1" presStyleCnt="3"/>
      <dgm:spPr/>
      <dgm:t>
        <a:bodyPr/>
        <a:lstStyle/>
        <a:p>
          <a:endParaRPr lang="pl-PL"/>
        </a:p>
      </dgm:t>
    </dgm:pt>
    <dgm:pt modelId="{F0285F1D-979D-4813-A48F-8692177B00B2}" type="pres">
      <dgm:prSet presAssocID="{2F96A31D-292D-4F37-91E0-A29C978A734A}" presName="arrow" presStyleLbl="node1" presStyleIdx="2" presStyleCnt="3"/>
      <dgm:spPr/>
      <dgm:t>
        <a:bodyPr/>
        <a:lstStyle/>
        <a:p>
          <a:endParaRPr lang="pl-PL"/>
        </a:p>
      </dgm:t>
    </dgm:pt>
    <dgm:pt modelId="{C1F63702-E605-45CA-9747-4EEB83A1991F}" type="pres">
      <dgm:prSet presAssocID="{2F96A31D-292D-4F37-91E0-A29C978A734A}" presName="descendantArrow" presStyleCnt="0"/>
      <dgm:spPr/>
    </dgm:pt>
    <dgm:pt modelId="{A6E6BBD6-1D19-418D-A3DB-763801041F32}" type="pres">
      <dgm:prSet presAssocID="{88FBF804-904C-4E42-B515-675D0C9D73C1}" presName="childTextArrow" presStyleLbl="fgAccFollowNode1" presStyleIdx="2" presStyleCnt="3" custScaleX="798234">
        <dgm:presLayoutVars>
          <dgm:bulletEnabled val="1"/>
        </dgm:presLayoutVars>
      </dgm:prSet>
      <dgm:spPr/>
      <dgm:t>
        <a:bodyPr/>
        <a:lstStyle/>
        <a:p>
          <a:endParaRPr lang="pl-PL"/>
        </a:p>
      </dgm:t>
    </dgm:pt>
  </dgm:ptLst>
  <dgm:cxnLst>
    <dgm:cxn modelId="{2CCCB64F-52D3-4B52-A612-D7D358376909}" type="presOf" srcId="{14069224-E7B2-4C63-B186-64304626ABEB}" destId="{2878EEEA-3BE7-48F0-B9D4-7CDC91A2679C}" srcOrd="0" destOrd="0" presId="urn:microsoft.com/office/officeart/2005/8/layout/process4"/>
    <dgm:cxn modelId="{914B8E26-D196-4972-82CF-CB9961EFAC61}" srcId="{332D08D7-8510-443A-9761-0DCB255E2041}" destId="{797B06F4-2361-4939-AD57-A3295D170CDF}" srcOrd="2" destOrd="0" parTransId="{4F19A97A-17D3-48F2-A881-FF8DC61734A6}" sibTransId="{10EAADD8-0D84-4C60-BB82-98CBF7EB12AD}"/>
    <dgm:cxn modelId="{2F445EF5-840D-460C-A84D-533DF87823A3}" type="presOf" srcId="{88FBF804-904C-4E42-B515-675D0C9D73C1}" destId="{A6E6BBD6-1D19-418D-A3DB-763801041F32}" srcOrd="0" destOrd="0" presId="urn:microsoft.com/office/officeart/2005/8/layout/process4"/>
    <dgm:cxn modelId="{BA9BF82A-A8A6-4C67-9E9D-0479D8552B89}" srcId="{2F96A31D-292D-4F37-91E0-A29C978A734A}" destId="{88FBF804-904C-4E42-B515-675D0C9D73C1}" srcOrd="0" destOrd="0" parTransId="{59C46D46-99D5-463D-B4DC-44C75E105110}" sibTransId="{F660A9FA-FAC1-4F1B-B2AB-04BB2B994F86}"/>
    <dgm:cxn modelId="{140FB87D-BD1A-424C-B187-CBC38A248793}" type="presOf" srcId="{D0197DF2-32A3-4B0E-B4FD-698365E3FA68}" destId="{540B737C-CC15-426D-A84B-4F029FCB601E}" srcOrd="0" destOrd="0" presId="urn:microsoft.com/office/officeart/2005/8/layout/process4"/>
    <dgm:cxn modelId="{76D6BE01-07F3-41C1-84BB-1EC0711CF097}" srcId="{D0197DF2-32A3-4B0E-B4FD-698365E3FA68}" destId="{BF40BE9F-3165-4233-988D-81F14CDCF4C6}" srcOrd="0" destOrd="0" parTransId="{58C9C1E4-E5FD-4CFC-9BDA-092771A770B5}" sibTransId="{C3D6C674-82E8-4AB7-99B7-846CB4A5A9D7}"/>
    <dgm:cxn modelId="{F01DBD76-4F5B-4942-94DD-A41C9AC79E50}" srcId="{332D08D7-8510-443A-9761-0DCB255E2041}" destId="{D0197DF2-32A3-4B0E-B4FD-698365E3FA68}" srcOrd="1" destOrd="0" parTransId="{C2ED3380-D4C8-417B-BB3D-25546B50ACBF}" sibTransId="{1EB055D4-2408-4F87-AEDD-4B35514D5D3E}"/>
    <dgm:cxn modelId="{F6383643-7BF5-423B-BB9C-E70A93492047}" type="presOf" srcId="{797B06F4-2361-4939-AD57-A3295D170CDF}" destId="{46177E92-35CC-46FF-9249-24CBA2A7D8B0}" srcOrd="1" destOrd="0" presId="urn:microsoft.com/office/officeart/2005/8/layout/process4"/>
    <dgm:cxn modelId="{5E637F34-F15B-4D36-8560-792FA98D67E7}" type="presOf" srcId="{2F96A31D-292D-4F37-91E0-A29C978A734A}" destId="{995E42D2-DB64-4E09-B32E-BB5DB98ADBF7}" srcOrd="0" destOrd="0" presId="urn:microsoft.com/office/officeart/2005/8/layout/process4"/>
    <dgm:cxn modelId="{1878C1B1-2D79-454F-BEBA-CC30E8D2DD4C}" type="presOf" srcId="{2F96A31D-292D-4F37-91E0-A29C978A734A}" destId="{F0285F1D-979D-4813-A48F-8692177B00B2}" srcOrd="1" destOrd="0" presId="urn:microsoft.com/office/officeart/2005/8/layout/process4"/>
    <dgm:cxn modelId="{63643E9B-36B4-4E87-AA0C-B0B4EA5F71D2}" type="presOf" srcId="{BF40BE9F-3165-4233-988D-81F14CDCF4C6}" destId="{F32227C0-05DA-4C48-8921-56407BCE4649}" srcOrd="0" destOrd="0" presId="urn:microsoft.com/office/officeart/2005/8/layout/process4"/>
    <dgm:cxn modelId="{40692F02-50FB-404B-AE1A-A3613892939C}" type="presOf" srcId="{D0197DF2-32A3-4B0E-B4FD-698365E3FA68}" destId="{972C4503-24F3-4B04-9BAB-FE2CDC1FCF5B}" srcOrd="1" destOrd="0" presId="urn:microsoft.com/office/officeart/2005/8/layout/process4"/>
    <dgm:cxn modelId="{07B7990F-B1A0-40FD-9AB5-4106D32610E6}" srcId="{332D08D7-8510-443A-9761-0DCB255E2041}" destId="{2F96A31D-292D-4F37-91E0-A29C978A734A}" srcOrd="0" destOrd="0" parTransId="{F58EDAC2-D5DF-4605-A7F0-FACD1CD64610}" sibTransId="{86BAA4D1-FEE6-4700-9D9E-C39425E54895}"/>
    <dgm:cxn modelId="{8A16409B-8C65-4002-AEE9-5EC982D0BEB7}" type="presOf" srcId="{797B06F4-2361-4939-AD57-A3295D170CDF}" destId="{060E117C-27EF-4A37-A55B-7EB772923BBE}" srcOrd="0" destOrd="0" presId="urn:microsoft.com/office/officeart/2005/8/layout/process4"/>
    <dgm:cxn modelId="{CB48D959-8908-47FF-A6BB-046DAD4889E5}" srcId="{797B06F4-2361-4939-AD57-A3295D170CDF}" destId="{14069224-E7B2-4C63-B186-64304626ABEB}" srcOrd="0" destOrd="0" parTransId="{BD43DF43-78F5-4210-8DD5-FBAAE8CD6424}" sibTransId="{FD0D8269-79E4-48E6-8052-B5D659DD6D8B}"/>
    <dgm:cxn modelId="{B62C2F59-0449-4825-82D4-CFC482D49EDE}" type="presOf" srcId="{332D08D7-8510-443A-9761-0DCB255E2041}" destId="{7C78BDC6-9699-4A73-BB36-95FA94995485}" srcOrd="0" destOrd="0" presId="urn:microsoft.com/office/officeart/2005/8/layout/process4"/>
    <dgm:cxn modelId="{5BB46390-490F-432C-A588-8470AA7EA126}" type="presParOf" srcId="{7C78BDC6-9699-4A73-BB36-95FA94995485}" destId="{08FB7210-E775-44CE-A03E-3DA62AE51C62}" srcOrd="0" destOrd="0" presId="urn:microsoft.com/office/officeart/2005/8/layout/process4"/>
    <dgm:cxn modelId="{9E36FB07-DC4D-4928-A640-8B1EA7FDE437}" type="presParOf" srcId="{08FB7210-E775-44CE-A03E-3DA62AE51C62}" destId="{060E117C-27EF-4A37-A55B-7EB772923BBE}" srcOrd="0" destOrd="0" presId="urn:microsoft.com/office/officeart/2005/8/layout/process4"/>
    <dgm:cxn modelId="{20357D0A-443E-405E-BD7D-FB2589BC4DB0}" type="presParOf" srcId="{08FB7210-E775-44CE-A03E-3DA62AE51C62}" destId="{46177E92-35CC-46FF-9249-24CBA2A7D8B0}" srcOrd="1" destOrd="0" presId="urn:microsoft.com/office/officeart/2005/8/layout/process4"/>
    <dgm:cxn modelId="{5C9C62A3-1E43-4863-8131-3AFAC12AC8EE}" type="presParOf" srcId="{08FB7210-E775-44CE-A03E-3DA62AE51C62}" destId="{C1379288-DF9A-4E6A-B75C-61E6AFCEC2E3}" srcOrd="2" destOrd="0" presId="urn:microsoft.com/office/officeart/2005/8/layout/process4"/>
    <dgm:cxn modelId="{D0E46369-F3A1-4B4A-8BAB-65EFBF2F4188}" type="presParOf" srcId="{C1379288-DF9A-4E6A-B75C-61E6AFCEC2E3}" destId="{2878EEEA-3BE7-48F0-B9D4-7CDC91A2679C}" srcOrd="0" destOrd="0" presId="urn:microsoft.com/office/officeart/2005/8/layout/process4"/>
    <dgm:cxn modelId="{1AE9CBC5-E565-45D3-B7F6-2D5E58400276}" type="presParOf" srcId="{7C78BDC6-9699-4A73-BB36-95FA94995485}" destId="{7F616F8D-FCBD-4E59-9125-AE6EE8130BA5}" srcOrd="1" destOrd="0" presId="urn:microsoft.com/office/officeart/2005/8/layout/process4"/>
    <dgm:cxn modelId="{52A080AC-2C62-42BC-9C86-76F6DA0BF56D}" type="presParOf" srcId="{7C78BDC6-9699-4A73-BB36-95FA94995485}" destId="{6987DA0A-569F-419E-B0A3-48CF3B2CBA50}" srcOrd="2" destOrd="0" presId="urn:microsoft.com/office/officeart/2005/8/layout/process4"/>
    <dgm:cxn modelId="{891A67C2-86AD-4D24-A68E-496E6A327E37}" type="presParOf" srcId="{6987DA0A-569F-419E-B0A3-48CF3B2CBA50}" destId="{540B737C-CC15-426D-A84B-4F029FCB601E}" srcOrd="0" destOrd="0" presId="urn:microsoft.com/office/officeart/2005/8/layout/process4"/>
    <dgm:cxn modelId="{73117D07-442D-4791-9C7B-A0958DE5C56D}" type="presParOf" srcId="{6987DA0A-569F-419E-B0A3-48CF3B2CBA50}" destId="{972C4503-24F3-4B04-9BAB-FE2CDC1FCF5B}" srcOrd="1" destOrd="0" presId="urn:microsoft.com/office/officeart/2005/8/layout/process4"/>
    <dgm:cxn modelId="{0DB87EC4-5AAD-45CC-8C14-26DFC84B0257}" type="presParOf" srcId="{6987DA0A-569F-419E-B0A3-48CF3B2CBA50}" destId="{9A62ECB0-3861-4CFE-AA03-DCA704CC4F49}" srcOrd="2" destOrd="0" presId="urn:microsoft.com/office/officeart/2005/8/layout/process4"/>
    <dgm:cxn modelId="{46423296-EC7D-4267-A4CB-DA085DAD2532}" type="presParOf" srcId="{9A62ECB0-3861-4CFE-AA03-DCA704CC4F49}" destId="{F32227C0-05DA-4C48-8921-56407BCE4649}" srcOrd="0" destOrd="0" presId="urn:microsoft.com/office/officeart/2005/8/layout/process4"/>
    <dgm:cxn modelId="{BF055FE3-B7C2-4430-9E52-C7EEC956A3E3}" type="presParOf" srcId="{7C78BDC6-9699-4A73-BB36-95FA94995485}" destId="{E168BCB8-BF35-477C-B2E7-D1329E8CF141}" srcOrd="3" destOrd="0" presId="urn:microsoft.com/office/officeart/2005/8/layout/process4"/>
    <dgm:cxn modelId="{E6893A87-DFE4-48D0-A4CA-B202F5C2B801}" type="presParOf" srcId="{7C78BDC6-9699-4A73-BB36-95FA94995485}" destId="{5FEDD6BC-F032-42D2-B081-BB7532081513}" srcOrd="4" destOrd="0" presId="urn:microsoft.com/office/officeart/2005/8/layout/process4"/>
    <dgm:cxn modelId="{504B72DD-043B-43FB-A630-202B04161517}" type="presParOf" srcId="{5FEDD6BC-F032-42D2-B081-BB7532081513}" destId="{995E42D2-DB64-4E09-B32E-BB5DB98ADBF7}" srcOrd="0" destOrd="0" presId="urn:microsoft.com/office/officeart/2005/8/layout/process4"/>
    <dgm:cxn modelId="{3047B6A6-A582-4C3A-AECD-38FB8A902920}" type="presParOf" srcId="{5FEDD6BC-F032-42D2-B081-BB7532081513}" destId="{F0285F1D-979D-4813-A48F-8692177B00B2}" srcOrd="1" destOrd="0" presId="urn:microsoft.com/office/officeart/2005/8/layout/process4"/>
    <dgm:cxn modelId="{B2FC55BE-0FD8-4151-97EC-164E3F61F668}" type="presParOf" srcId="{5FEDD6BC-F032-42D2-B081-BB7532081513}" destId="{C1F63702-E605-45CA-9747-4EEB83A1991F}" srcOrd="2" destOrd="0" presId="urn:microsoft.com/office/officeart/2005/8/layout/process4"/>
    <dgm:cxn modelId="{037C2B22-7F4A-4837-8979-68F74B58A2BB}" type="presParOf" srcId="{C1F63702-E605-45CA-9747-4EEB83A1991F}" destId="{A6E6BBD6-1D19-418D-A3DB-763801041F32}" srcOrd="0" destOrd="0" presId="urn:microsoft.com/office/officeart/2005/8/layout/process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593FC8-2B32-4D51-ABCA-B1E89DE9BC7F}">
      <dsp:nvSpPr>
        <dsp:cNvPr id="0" name=""/>
        <dsp:cNvSpPr/>
      </dsp:nvSpPr>
      <dsp:spPr>
        <a:xfrm rot="5400000">
          <a:off x="-224532" y="252919"/>
          <a:ext cx="1496882" cy="104781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b="1" kern="1200" dirty="0"/>
            <a:t>3 miesiące </a:t>
          </a:r>
        </a:p>
      </dsp:txBody>
      <dsp:txXfrm rot="5400000">
        <a:off x="-224532" y="252919"/>
        <a:ext cx="1496882" cy="1047817"/>
      </dsp:txXfrm>
    </dsp:sp>
    <dsp:sp modelId="{25A20A7C-E671-4572-8F42-BC4CEE66E96E}">
      <dsp:nvSpPr>
        <dsp:cNvPr id="0" name=""/>
        <dsp:cNvSpPr/>
      </dsp:nvSpPr>
      <dsp:spPr>
        <a:xfrm rot="5400000">
          <a:off x="2258851" y="-1182646"/>
          <a:ext cx="972973" cy="339504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pl-PL" sz="1500" kern="1200" dirty="0"/>
            <a:t>podstawowy czas trwania śledztwa </a:t>
          </a:r>
        </a:p>
      </dsp:txBody>
      <dsp:txXfrm rot="5400000">
        <a:off x="2258851" y="-1182646"/>
        <a:ext cx="972973" cy="3395041"/>
      </dsp:txXfrm>
    </dsp:sp>
    <dsp:sp modelId="{B4D5504F-3E45-43DF-B01F-DF606038542F}">
      <dsp:nvSpPr>
        <dsp:cNvPr id="0" name=""/>
        <dsp:cNvSpPr/>
      </dsp:nvSpPr>
      <dsp:spPr>
        <a:xfrm rot="5400000">
          <a:off x="-224532" y="1807331"/>
          <a:ext cx="1496882" cy="1047817"/>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b="1" kern="1200" dirty="0"/>
            <a:t>do roku</a:t>
          </a:r>
        </a:p>
      </dsp:txBody>
      <dsp:txXfrm rot="5400000">
        <a:off x="-224532" y="1807331"/>
        <a:ext cx="1496882" cy="1047817"/>
      </dsp:txXfrm>
    </dsp:sp>
    <dsp:sp modelId="{12F6CFD7-39AC-4288-8A6F-E4C0EC4D7595}">
      <dsp:nvSpPr>
        <dsp:cNvPr id="0" name=""/>
        <dsp:cNvSpPr/>
      </dsp:nvSpPr>
      <dsp:spPr>
        <a:xfrm rot="5400000">
          <a:off x="2020059" y="371765"/>
          <a:ext cx="1450557" cy="3395041"/>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pl-PL" sz="1500" kern="1200" dirty="0"/>
            <a:t>może przedłużyć </a:t>
          </a:r>
          <a:r>
            <a:rPr lang="pl-PL" sz="1500" b="1" kern="1200" dirty="0"/>
            <a:t>prokurator nadzorujący lub bezpośrednio przełożony nad prokuratorem prowadzącym śledztwo</a:t>
          </a:r>
          <a:endParaRPr lang="pl-PL" sz="1500" kern="1200" dirty="0"/>
        </a:p>
        <a:p>
          <a:pPr marL="114300" lvl="1" indent="-114300" algn="l" defTabSz="666750">
            <a:lnSpc>
              <a:spcPct val="90000"/>
            </a:lnSpc>
            <a:spcBef>
              <a:spcPct val="0"/>
            </a:spcBef>
            <a:spcAft>
              <a:spcPct val="15000"/>
            </a:spcAft>
            <a:buChar char="••"/>
          </a:pPr>
          <a:r>
            <a:rPr lang="pl-PL" sz="1500" kern="1200" dirty="0"/>
            <a:t>„uzasadnione wypadki”</a:t>
          </a:r>
        </a:p>
      </dsp:txBody>
      <dsp:txXfrm rot="5400000">
        <a:off x="2020059" y="371765"/>
        <a:ext cx="1450557" cy="3395041"/>
      </dsp:txXfrm>
    </dsp:sp>
    <dsp:sp modelId="{DED86272-13E6-44B4-B62C-CC8CF108F044}">
      <dsp:nvSpPr>
        <dsp:cNvPr id="0" name=""/>
        <dsp:cNvSpPr/>
      </dsp:nvSpPr>
      <dsp:spPr>
        <a:xfrm rot="5400000">
          <a:off x="-224532" y="3122950"/>
          <a:ext cx="1496882" cy="1047817"/>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l-PL" sz="1500" b="1" kern="1200" dirty="0"/>
            <a:t>dalszy czas oznaczony</a:t>
          </a:r>
        </a:p>
      </dsp:txBody>
      <dsp:txXfrm rot="5400000">
        <a:off x="-224532" y="3122950"/>
        <a:ext cx="1496882" cy="1047817"/>
      </dsp:txXfrm>
    </dsp:sp>
    <dsp:sp modelId="{AE5C3139-77C8-49F6-AD8F-65824B9A3FB4}">
      <dsp:nvSpPr>
        <dsp:cNvPr id="0" name=""/>
        <dsp:cNvSpPr/>
      </dsp:nvSpPr>
      <dsp:spPr>
        <a:xfrm rot="5400000">
          <a:off x="2258851" y="1687384"/>
          <a:ext cx="972973" cy="3395041"/>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pl-PL" sz="1500" kern="1200" dirty="0"/>
            <a:t>właściwy </a:t>
          </a:r>
          <a:r>
            <a:rPr lang="pl-PL" sz="1500" b="1" kern="1200" dirty="0"/>
            <a:t>prokurator nadrzędny </a:t>
          </a:r>
        </a:p>
        <a:p>
          <a:pPr marL="114300" lvl="1" indent="-114300" algn="l" defTabSz="666750">
            <a:lnSpc>
              <a:spcPct val="90000"/>
            </a:lnSpc>
            <a:spcBef>
              <a:spcPct val="0"/>
            </a:spcBef>
            <a:spcAft>
              <a:spcPct val="15000"/>
            </a:spcAft>
            <a:buChar char="••"/>
          </a:pPr>
          <a:r>
            <a:rPr lang="pl-PL" sz="1500" kern="1200" dirty="0"/>
            <a:t>„szczególnie uzasadnione wypadki”</a:t>
          </a:r>
        </a:p>
      </dsp:txBody>
      <dsp:txXfrm rot="5400000">
        <a:off x="2258851" y="1687384"/>
        <a:ext cx="972973" cy="33950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177E92-35CC-46FF-9249-24CBA2A7D8B0}">
      <dsp:nvSpPr>
        <dsp:cNvPr id="0" name=""/>
        <dsp:cNvSpPr/>
      </dsp:nvSpPr>
      <dsp:spPr>
        <a:xfrm>
          <a:off x="0" y="3428110"/>
          <a:ext cx="4325937" cy="158521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l-PL" sz="1600" b="1" kern="1200" dirty="0"/>
            <a:t>Na dalszy czas oznaczony </a:t>
          </a:r>
          <a:r>
            <a:rPr lang="pl-PL" sz="1600" b="0" kern="1200" dirty="0"/>
            <a:t>może przedłużyć prokurator bezpośrednio przełożony nad prokuratorem prowadzącym lub nadzorującym dochodzenie </a:t>
          </a:r>
          <a:endParaRPr lang="pl-PL" sz="1600" b="1" kern="1200" dirty="0"/>
        </a:p>
      </dsp:txBody>
      <dsp:txXfrm>
        <a:off x="0" y="3428110"/>
        <a:ext cx="4325937" cy="856015"/>
      </dsp:txXfrm>
    </dsp:sp>
    <dsp:sp modelId="{2878EEEA-3BE7-48F0-B9D4-7CDC91A2679C}">
      <dsp:nvSpPr>
        <dsp:cNvPr id="0" name=""/>
        <dsp:cNvSpPr/>
      </dsp:nvSpPr>
      <dsp:spPr>
        <a:xfrm>
          <a:off x="0" y="4469962"/>
          <a:ext cx="4325937" cy="51741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pl-PL" sz="1600" kern="1200" dirty="0"/>
            <a:t>„wyjątkowe wypadki, uzasadnione szczególnymi okolicznościami”</a:t>
          </a:r>
        </a:p>
      </dsp:txBody>
      <dsp:txXfrm>
        <a:off x="0" y="4469962"/>
        <a:ext cx="4325937" cy="517415"/>
      </dsp:txXfrm>
    </dsp:sp>
    <dsp:sp modelId="{972C4503-24F3-4B04-9BAB-FE2CDC1FCF5B}">
      <dsp:nvSpPr>
        <dsp:cNvPr id="0" name=""/>
        <dsp:cNvSpPr/>
      </dsp:nvSpPr>
      <dsp:spPr>
        <a:xfrm rot="10800000">
          <a:off x="0" y="1714055"/>
          <a:ext cx="4325937" cy="1729966"/>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kern="1200" dirty="0"/>
            <a:t>Prokurator może przedłużyć do </a:t>
          </a:r>
          <a:r>
            <a:rPr lang="pl-PL" sz="1800" b="1" kern="1200" dirty="0"/>
            <a:t>3 miesięcy</a:t>
          </a:r>
        </a:p>
      </dsp:txBody>
      <dsp:txXfrm>
        <a:off x="0" y="1714055"/>
        <a:ext cx="4325937" cy="607218"/>
      </dsp:txXfrm>
    </dsp:sp>
    <dsp:sp modelId="{F32227C0-05DA-4C48-8921-56407BCE4649}">
      <dsp:nvSpPr>
        <dsp:cNvPr id="0" name=""/>
        <dsp:cNvSpPr/>
      </dsp:nvSpPr>
      <dsp:spPr>
        <a:xfrm>
          <a:off x="0" y="2321273"/>
          <a:ext cx="4325937" cy="51726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pl-PL" sz="1600" kern="1200" dirty="0"/>
            <a:t>a w „uzasadnionych wypadkach” </a:t>
          </a:r>
          <a:r>
            <a:rPr lang="pl-PL" sz="1600" b="1" kern="1200" dirty="0"/>
            <a:t>do 1 roku </a:t>
          </a:r>
        </a:p>
      </dsp:txBody>
      <dsp:txXfrm>
        <a:off x="0" y="2321273"/>
        <a:ext cx="4325937" cy="517260"/>
      </dsp:txXfrm>
    </dsp:sp>
    <dsp:sp modelId="{F0285F1D-979D-4813-A48F-8692177B00B2}">
      <dsp:nvSpPr>
        <dsp:cNvPr id="0" name=""/>
        <dsp:cNvSpPr/>
      </dsp:nvSpPr>
      <dsp:spPr>
        <a:xfrm rot="10800000">
          <a:off x="0" y="960"/>
          <a:ext cx="4325937" cy="1729966"/>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b="1" kern="1200" dirty="0"/>
            <a:t>2 miesiące </a:t>
          </a:r>
        </a:p>
      </dsp:txBody>
      <dsp:txXfrm>
        <a:off x="0" y="960"/>
        <a:ext cx="4325937" cy="607218"/>
      </dsp:txXfrm>
    </dsp:sp>
    <dsp:sp modelId="{A6E6BBD6-1D19-418D-A3DB-763801041F32}">
      <dsp:nvSpPr>
        <dsp:cNvPr id="0" name=""/>
        <dsp:cNvSpPr/>
      </dsp:nvSpPr>
      <dsp:spPr>
        <a:xfrm>
          <a:off x="559" y="608179"/>
          <a:ext cx="4324817" cy="51726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pl-PL" sz="1600" kern="1200" dirty="0"/>
            <a:t>podstawowy czas trwania dochodzenia</a:t>
          </a:r>
        </a:p>
      </dsp:txBody>
      <dsp:txXfrm>
        <a:off x="559" y="608179"/>
        <a:ext cx="4324817" cy="5172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794E7-C4C5-4721-9141-F444CE916CBE}" type="datetimeFigureOut">
              <a:rPr lang="pl-PL" smtClean="0"/>
              <a:pPr/>
              <a:t>2019-04-27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B515EA-2489-4390-B320-DA6CC94F0E6C}" type="slidenum">
              <a:rPr lang="pl-PL" smtClean="0"/>
              <a:pPr/>
              <a:t>‹#›</a:t>
            </a:fld>
            <a:endParaRPr lang="pl-PL"/>
          </a:p>
        </p:txBody>
      </p:sp>
    </p:spTree>
    <p:extLst>
      <p:ext uri="{BB962C8B-B14F-4D97-AF65-F5344CB8AC3E}">
        <p14:creationId xmlns:p14="http://schemas.microsoft.com/office/powerpoint/2010/main" xmlns="" val="295126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C4B515EA-2489-4390-B320-DA6CC94F0E6C}" type="slidenum">
              <a:rPr lang="pl-PL" smtClean="0"/>
              <a:pPr/>
              <a:t>18</a:t>
            </a:fld>
            <a:endParaRPr lang="pl-PL"/>
          </a:p>
        </p:txBody>
      </p:sp>
    </p:spTree>
    <p:extLst>
      <p:ext uri="{BB962C8B-B14F-4D97-AF65-F5344CB8AC3E}">
        <p14:creationId xmlns:p14="http://schemas.microsoft.com/office/powerpoint/2010/main" xmlns="" val="411190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943F962C-C67E-4DC2-852A-652F576E4941}" type="datetimeFigureOut">
              <a:rPr lang="pl-PL" smtClean="0"/>
              <a:pPr/>
              <a:t>2019-04-27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117400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43F962C-C67E-4DC2-852A-652F576E4941}" type="datetimeFigureOut">
              <a:rPr lang="pl-PL" smtClean="0"/>
              <a:pPr/>
              <a:t>2019-04-27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238293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43F962C-C67E-4DC2-852A-652F576E4941}" type="datetimeFigureOut">
              <a:rPr lang="pl-PL" smtClean="0"/>
              <a:pPr/>
              <a:t>2019-04-27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234741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43F962C-C67E-4DC2-852A-652F576E4941}" type="datetimeFigureOut">
              <a:rPr lang="pl-PL" smtClean="0"/>
              <a:pPr/>
              <a:t>2019-04-27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309594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43F962C-C67E-4DC2-852A-652F576E4941}" type="datetimeFigureOut">
              <a:rPr lang="pl-PL" smtClean="0"/>
              <a:pPr/>
              <a:t>2019-04-27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21780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43F962C-C67E-4DC2-852A-652F576E4941}" type="datetimeFigureOut">
              <a:rPr lang="pl-PL" smtClean="0"/>
              <a:pPr/>
              <a:t>2019-04-27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389388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943F962C-C67E-4DC2-852A-652F576E4941}" type="datetimeFigureOut">
              <a:rPr lang="pl-PL" smtClean="0"/>
              <a:pPr/>
              <a:t>2019-04-27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52037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943F962C-C67E-4DC2-852A-652F576E4941}" type="datetimeFigureOut">
              <a:rPr lang="pl-PL" smtClean="0"/>
              <a:pPr/>
              <a:t>2019-04-27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423213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43F962C-C67E-4DC2-852A-652F576E4941}" type="datetimeFigureOut">
              <a:rPr lang="pl-PL" smtClean="0"/>
              <a:pPr/>
              <a:t>2019-04-27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158181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43F962C-C67E-4DC2-852A-652F576E4941}" type="datetimeFigureOut">
              <a:rPr lang="pl-PL" smtClean="0"/>
              <a:pPr/>
              <a:t>2019-04-27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317418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43F962C-C67E-4DC2-852A-652F576E4941}" type="datetimeFigureOut">
              <a:rPr lang="pl-PL" smtClean="0"/>
              <a:pPr/>
              <a:t>2019-04-27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357662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F962C-C67E-4DC2-852A-652F576E4941}" type="datetimeFigureOut">
              <a:rPr lang="pl-PL" smtClean="0"/>
              <a:pPr/>
              <a:t>2019-04-27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AC293-55D7-479F-81E8-4130004E1C51}" type="slidenum">
              <a:rPr lang="pl-PL" smtClean="0"/>
              <a:pPr/>
              <a:t>‹#›</a:t>
            </a:fld>
            <a:endParaRPr lang="pl-PL"/>
          </a:p>
        </p:txBody>
      </p:sp>
    </p:spTree>
    <p:extLst>
      <p:ext uri="{BB962C8B-B14F-4D97-AF65-F5344CB8AC3E}">
        <p14:creationId xmlns:p14="http://schemas.microsoft.com/office/powerpoint/2010/main" xmlns="" val="3299779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ip.legalis.pl/document-view.seam?documentId=mfrxilrsguydonroobqxalryg4ztgm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504" y="836712"/>
            <a:ext cx="9156224" cy="2736304"/>
          </a:xfrm>
        </p:spPr>
        <p:txBody>
          <a:bodyPr>
            <a:normAutofit/>
          </a:bodyPr>
          <a:lstStyle/>
          <a:p>
            <a:r>
              <a:rPr lang="pl-PL" b="1" dirty="0" smtClean="0">
                <a:solidFill>
                  <a:schemeClr val="tx1"/>
                </a:solidFill>
              </a:rPr>
              <a:t>Postępowanie przygotowawcze</a:t>
            </a:r>
            <a:endParaRPr lang="pl-PL" dirty="0"/>
          </a:p>
        </p:txBody>
      </p:sp>
      <p:sp>
        <p:nvSpPr>
          <p:cNvPr id="3" name="Podtytuł 2"/>
          <p:cNvSpPr>
            <a:spLocks noGrp="1"/>
          </p:cNvSpPr>
          <p:nvPr>
            <p:ph type="subTitle" idx="1"/>
          </p:nvPr>
        </p:nvSpPr>
        <p:spPr>
          <a:xfrm>
            <a:off x="611560" y="3861048"/>
            <a:ext cx="6400800" cy="1752600"/>
          </a:xfrm>
        </p:spPr>
        <p:txBody>
          <a:bodyPr>
            <a:normAutofit/>
          </a:bodyPr>
          <a:lstStyle/>
          <a:p>
            <a:endParaRPr lang="pl-PL" b="1" dirty="0"/>
          </a:p>
        </p:txBody>
      </p:sp>
    </p:spTree>
    <p:extLst>
      <p:ext uri="{BB962C8B-B14F-4D97-AF65-F5344CB8AC3E}">
        <p14:creationId xmlns:p14="http://schemas.microsoft.com/office/powerpoint/2010/main" xmlns="" val="140904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 uzasadnienia:</a:t>
            </a:r>
            <a:endParaRPr lang="pl-PL" dirty="0"/>
          </a:p>
        </p:txBody>
      </p:sp>
      <p:sp>
        <p:nvSpPr>
          <p:cNvPr id="3" name="Symbol zastępczy zawartości 2"/>
          <p:cNvSpPr>
            <a:spLocks noGrp="1"/>
          </p:cNvSpPr>
          <p:nvPr>
            <p:ph idx="1"/>
          </p:nvPr>
        </p:nvSpPr>
        <p:spPr/>
        <p:txBody>
          <a:bodyPr>
            <a:normAutofit fontScale="70000" lnSpcReduction="20000"/>
          </a:bodyPr>
          <a:lstStyle/>
          <a:p>
            <a:pPr algn="just"/>
            <a:r>
              <a:rPr lang="pl-PL" dirty="0" smtClean="0"/>
              <a:t>Warto odnotować także, iż w uzasadnieniu postanowienia o tymczasowym aresztowaniu wnioskodawcy wydanym po jego zatrzymaniu na skutek poszukiwań listem gończym sąd rejonowy stwierdził, iż zgromadzony materiał dowodowy dostatecznie uprawdopodobnił (podkreślenie SA), że podejrzany dopuścił się zarzucanych czynów, podczas gdy, aby można było zastosować wobec podejrzanego (oskarżonego) jakikolwiek środek zapobiegawczy, w tym także tymczasowe aresztowanie, niezbędne jest wykazanie, iż zgromadzony materiał dowodowy wskazuje na duże prawdopodobieństwo popełnienia zarzucanego czynu (art. 249§ 1 </a:t>
            </a:r>
            <a:r>
              <a:rPr lang="pl-PL" dirty="0" err="1" smtClean="0"/>
              <a:t>in</a:t>
            </a:r>
            <a:r>
              <a:rPr lang="pl-PL" dirty="0" smtClean="0"/>
              <a:t> </a:t>
            </a:r>
            <a:r>
              <a:rPr lang="pl-PL" dirty="0" err="1" smtClean="0"/>
              <a:t>fine</a:t>
            </a:r>
            <a:r>
              <a:rPr lang="pl-PL" dirty="0" smtClean="0"/>
              <a:t> KPK). „Dostateczne uprawdopodobnienie” stanowi niewątpliwie niższy stopień prawdopodobieństwa popełnienia zarzucanego czynu, niż „duże prawdopodobieństwo”, o którym mowa w przepisie art. 249 § 1 KPK.</a:t>
            </a: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Postanowienie SA w Warszawie z dnia 11 sierpnia 2009r., II </a:t>
            </a:r>
            <a:r>
              <a:rPr lang="pl-PL" dirty="0" err="1" smtClean="0"/>
              <a:t>Akz</a:t>
            </a:r>
            <a:r>
              <a:rPr lang="pl-PL" dirty="0" smtClean="0"/>
              <a:t> 1006/09</a:t>
            </a:r>
            <a:endParaRPr lang="pl-PL" dirty="0"/>
          </a:p>
        </p:txBody>
      </p:sp>
      <p:sp>
        <p:nvSpPr>
          <p:cNvPr id="3" name="Symbol zastępczy zawartości 2"/>
          <p:cNvSpPr>
            <a:spLocks noGrp="1"/>
          </p:cNvSpPr>
          <p:nvPr>
            <p:ph idx="1"/>
          </p:nvPr>
        </p:nvSpPr>
        <p:spPr/>
        <p:txBody>
          <a:bodyPr/>
          <a:lstStyle/>
          <a:p>
            <a:r>
              <a:rPr lang="pl-PL" b="1" dirty="0" smtClean="0"/>
              <a:t>Teza</a:t>
            </a:r>
            <a:endParaRPr lang="pl-PL" dirty="0" smtClean="0"/>
          </a:p>
          <a:p>
            <a:pPr algn="just"/>
            <a:r>
              <a:rPr lang="pl-PL" dirty="0" smtClean="0"/>
              <a:t>Przy ustaleniu „dużego prawdopodobieństwa” w rozumieniu art. 249 § 1 k.p.k. popełnienia przestępstwa prowadzący postępowanie musi dysponować takimi dowodami, które stwarzają stan uprawdopodobnienia zbliżony do pewności.</a:t>
            </a:r>
          </a:p>
          <a:p>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67544" y="1772816"/>
            <a:ext cx="8280920"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POSTĘPOWANIE</a:t>
            </a:r>
          </a:p>
          <a:p>
            <a:pPr algn="ctr"/>
            <a:r>
              <a:rPr lang="pl-PL"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PRZYGOTOWAWCZE</a:t>
            </a:r>
            <a:endParaRPr lang="pl-PL"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500919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lstStyle/>
          <a:p>
            <a:r>
              <a:rPr lang="pl-PL" dirty="0" smtClean="0"/>
              <a:t>Definicja</a:t>
            </a:r>
            <a:endParaRPr lang="pl-PL" dirty="0"/>
          </a:p>
        </p:txBody>
      </p:sp>
      <p:sp>
        <p:nvSpPr>
          <p:cNvPr id="3" name="Symbol zastępczy zawartości 2"/>
          <p:cNvSpPr>
            <a:spLocks noGrp="1"/>
          </p:cNvSpPr>
          <p:nvPr>
            <p:ph idx="1"/>
          </p:nvPr>
        </p:nvSpPr>
        <p:spPr>
          <a:xfrm>
            <a:off x="251520" y="980728"/>
            <a:ext cx="8496944" cy="5472608"/>
          </a:xfrm>
        </p:spPr>
        <p:txBody>
          <a:bodyPr>
            <a:normAutofit fontScale="77500" lnSpcReduction="20000"/>
          </a:bodyPr>
          <a:lstStyle/>
          <a:p>
            <a:pPr algn="just"/>
            <a:r>
              <a:rPr lang="pl-PL" b="1" dirty="0" smtClean="0">
                <a:latin typeface="Times New Roman" pitchFamily="18" charset="0"/>
                <a:cs typeface="Times New Roman" pitchFamily="18" charset="0"/>
              </a:rPr>
              <a:t>Postępowanie przygotowawcze </a:t>
            </a:r>
            <a:r>
              <a:rPr lang="pl-PL" dirty="0" smtClean="0">
                <a:latin typeface="Times New Roman" pitchFamily="18" charset="0"/>
                <a:cs typeface="Times New Roman" pitchFamily="18" charset="0"/>
              </a:rPr>
              <a:t>– pierwsze stadium procesu karnego. Prowadzone jest celem weryfikacji, czy przestępstwo zostało popełnione, ujawnienia jego sprawcy oraz zebrania i zabezpieczenia dowodów dla sądu. </a:t>
            </a:r>
          </a:p>
          <a:p>
            <a:pPr algn="just"/>
            <a:r>
              <a:rPr lang="pl-PL" dirty="0" smtClean="0">
                <a:latin typeface="Times New Roman" pitchFamily="18" charset="0"/>
                <a:cs typeface="Times New Roman" pitchFamily="18" charset="0"/>
              </a:rPr>
              <a:t>„Poszukiwanie i wybór właściwej koncepcji postępowania przygotowawczego, a następnie wyrażenie jej w ustawowym modelu wymaga uwzględnienia wielu potrzeb wymiaru sprawiedliwości, pogodzenia różnych, nieraz sprzecznych interesów występujących w procesie karnym, niekiedy opowiedzenia się za jednym z konkurujących kierunków regulacji, co może się łączyć ze wzmocnieniem ochrony pewnych dóbr kosztem innych wartości”. </a:t>
            </a:r>
          </a:p>
          <a:p>
            <a:pPr marL="0" indent="0" algn="just">
              <a:buNone/>
            </a:pPr>
            <a:endParaRPr lang="pl-PL" dirty="0" smtClean="0">
              <a:latin typeface="Times New Roman" pitchFamily="18" charset="0"/>
              <a:cs typeface="Times New Roman" pitchFamily="18" charset="0"/>
            </a:endParaRPr>
          </a:p>
          <a:p>
            <a:pPr marL="0" indent="0" algn="r">
              <a:lnSpc>
                <a:spcPct val="100000"/>
              </a:lnSpc>
              <a:spcBef>
                <a:spcPts val="0"/>
              </a:spcBef>
              <a:buNone/>
            </a:pPr>
            <a:r>
              <a:rPr lang="pl-PL" dirty="0" smtClean="0">
                <a:latin typeface="Times New Roman" pitchFamily="18" charset="0"/>
                <a:cs typeface="Times New Roman" pitchFamily="18" charset="0"/>
              </a:rPr>
              <a:t>T. Grzegorczyk, J. Tylman, </a:t>
            </a:r>
          </a:p>
          <a:p>
            <a:pPr marL="0" indent="0" algn="r">
              <a:lnSpc>
                <a:spcPct val="100000"/>
              </a:lnSpc>
              <a:spcBef>
                <a:spcPts val="0"/>
              </a:spcBef>
              <a:buNone/>
            </a:pPr>
            <a:r>
              <a:rPr lang="pl-PL" i="1" dirty="0" smtClean="0">
                <a:latin typeface="Times New Roman" pitchFamily="18" charset="0"/>
                <a:cs typeface="Times New Roman" pitchFamily="18" charset="0"/>
              </a:rPr>
              <a:t>Polskie postępowanie karne</a:t>
            </a:r>
            <a:r>
              <a:rPr lang="pl-PL" dirty="0" smtClean="0">
                <a:latin typeface="Times New Roman" pitchFamily="18" charset="0"/>
                <a:cs typeface="Times New Roman" pitchFamily="18" charset="0"/>
              </a:rPr>
              <a:t>, Warszawa 2011, s. 638.</a:t>
            </a:r>
          </a:p>
          <a:p>
            <a:endParaRPr lang="pl-PL" dirty="0">
              <a:latin typeface="Times New Roman" pitchFamily="18" charset="0"/>
              <a:cs typeface="Times New Roman" pitchFamily="18" charset="0"/>
            </a:endParaRPr>
          </a:p>
        </p:txBody>
      </p:sp>
    </p:spTree>
    <p:extLst>
      <p:ext uri="{BB962C8B-B14F-4D97-AF65-F5344CB8AC3E}">
        <p14:creationId xmlns:p14="http://schemas.microsoft.com/office/powerpoint/2010/main" xmlns="" val="1194638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Cele</a:t>
            </a:r>
            <a:r>
              <a:rPr lang="pl-PL" dirty="0" smtClean="0"/>
              <a:t> postępowania przygotowawczego</a:t>
            </a:r>
            <a:endParaRPr lang="pl-PL" dirty="0"/>
          </a:p>
        </p:txBody>
      </p:sp>
      <p:sp>
        <p:nvSpPr>
          <p:cNvPr id="3" name="Symbol zastępczy zawartości 2"/>
          <p:cNvSpPr>
            <a:spLocks noGrp="1"/>
          </p:cNvSpPr>
          <p:nvPr>
            <p:ph idx="1"/>
          </p:nvPr>
        </p:nvSpPr>
        <p:spPr>
          <a:xfrm>
            <a:off x="395536" y="1196752"/>
            <a:ext cx="8496944" cy="5256584"/>
          </a:xfrm>
        </p:spPr>
        <p:txBody>
          <a:bodyPr>
            <a:normAutofit/>
          </a:bodyPr>
          <a:lstStyle/>
          <a:p>
            <a:pPr algn="just"/>
            <a:r>
              <a:rPr lang="pl-PL" sz="1900" dirty="0" smtClean="0">
                <a:latin typeface="Times New Roman" pitchFamily="18" charset="0"/>
                <a:cs typeface="Times New Roman" pitchFamily="18" charset="0"/>
              </a:rPr>
              <a:t>Cele szczegółowe postępowania przygotowawczego wskazane w art. 297 k.p.k. </a:t>
            </a:r>
            <a:r>
              <a:rPr lang="pl-PL" sz="1900" b="1" dirty="0" smtClean="0">
                <a:latin typeface="Times New Roman" pitchFamily="18" charset="0"/>
                <a:cs typeface="Times New Roman" pitchFamily="18" charset="0"/>
              </a:rPr>
              <a:t>należy rozpatrywać na tle celów ogólnych procesu karnego z art. 2 § 1 k.p.k</a:t>
            </a:r>
            <a:r>
              <a:rPr lang="pl-PL" sz="1900" dirty="0" smtClean="0">
                <a:latin typeface="Times New Roman" pitchFamily="18" charset="0"/>
                <a:cs typeface="Times New Roman" pitchFamily="18" charset="0"/>
              </a:rPr>
              <a:t>. </a:t>
            </a:r>
          </a:p>
          <a:p>
            <a:pPr algn="just"/>
            <a:r>
              <a:rPr lang="pl-PL" sz="1900" dirty="0" smtClean="0">
                <a:latin typeface="Times New Roman" pitchFamily="18" charset="0"/>
                <a:cs typeface="Times New Roman" pitchFamily="18" charset="0"/>
              </a:rPr>
              <a:t>Przepis art. 2 § 1 k.p.k. stanowi, że przepisy k.p.k. mają na celu takie ukształtowanie postępowania karnego aby:</a:t>
            </a:r>
          </a:p>
          <a:p>
            <a:pPr marL="441325" lvl="1" indent="-168275" algn="just">
              <a:buFont typeface="+mj-lt"/>
              <a:buAutoNum type="arabicPeriod"/>
            </a:pPr>
            <a:r>
              <a:rPr lang="pl-PL" sz="1900" dirty="0" smtClean="0">
                <a:latin typeface="Times New Roman" pitchFamily="18" charset="0"/>
                <a:cs typeface="Times New Roman" pitchFamily="18" charset="0"/>
              </a:rPr>
              <a:t>sprawca przestępstwa został wykryty i pociągnięty do odpowiedzialności a osoba niewinna nie poniosła tej odpowiedzialności </a:t>
            </a:r>
          </a:p>
          <a:p>
            <a:pPr marL="441325" lvl="1" indent="-168275" algn="just">
              <a:buFont typeface="+mj-lt"/>
              <a:buAutoNum type="arabicPeriod"/>
            </a:pPr>
            <a:r>
              <a:rPr lang="pl-PL" sz="1900" dirty="0" smtClean="0">
                <a:latin typeface="Times New Roman" pitchFamily="18" charset="0"/>
                <a:cs typeface="Times New Roman" pitchFamily="18" charset="0"/>
              </a:rPr>
              <a:t>poprzez trafne zastosowanie środków przewidzianych w prawie karnym oraz ujawnienie okoliczności sprzyjających popełnieniu przestępstwa osiągnięte zostały zadania postępowania karnego nie tylko w zwalczaniu przestępstw, ale </a:t>
            </a:r>
            <a:r>
              <a:rPr lang="pl-PL" sz="1900" b="1" dirty="0" smtClean="0">
                <a:latin typeface="Times New Roman" pitchFamily="18" charset="0"/>
                <a:cs typeface="Times New Roman" pitchFamily="18" charset="0"/>
              </a:rPr>
              <a:t>również zapobieganiu im oraz umacnianiu poszanowania prawa i zasad współżycia społecznego</a:t>
            </a:r>
          </a:p>
          <a:p>
            <a:pPr marL="833120" lvl="2" indent="-285750" algn="just">
              <a:buFont typeface="Wingdings" panose="05000000000000000000" pitchFamily="2" charset="2"/>
              <a:buChar char="Ø"/>
            </a:pPr>
            <a:r>
              <a:rPr lang="pl-PL" sz="1900" dirty="0" smtClean="0">
                <a:latin typeface="Times New Roman" pitchFamily="18" charset="0"/>
                <a:cs typeface="Times New Roman" pitchFamily="18" charset="0"/>
              </a:rPr>
              <a:t>ważne dla realizacji przez postępowanie przygotowawcze funkcji profilaktycznej po uchyleniu art. 297 § 2.</a:t>
            </a:r>
          </a:p>
          <a:p>
            <a:pPr marL="441325" lvl="1" indent="-168275" algn="just">
              <a:buFont typeface="+mj-lt"/>
              <a:buAutoNum type="arabicPeriod"/>
            </a:pPr>
            <a:r>
              <a:rPr lang="pl-PL" sz="1900" dirty="0" smtClean="0">
                <a:latin typeface="Times New Roman" pitchFamily="18" charset="0"/>
                <a:cs typeface="Times New Roman" pitchFamily="18" charset="0"/>
              </a:rPr>
              <a:t>zostały uwzględnione prawnie chronione interesy pokrzywdzonego przy jednoczesnym poszanowaniu jego godności </a:t>
            </a:r>
          </a:p>
          <a:p>
            <a:pPr marL="441325" lvl="1" indent="-168275" algn="just">
              <a:buFont typeface="+mj-lt"/>
              <a:buAutoNum type="arabicPeriod"/>
            </a:pPr>
            <a:r>
              <a:rPr lang="pl-PL" sz="1900" dirty="0" smtClean="0">
                <a:latin typeface="Times New Roman" pitchFamily="18" charset="0"/>
                <a:cs typeface="Times New Roman" pitchFamily="18" charset="0"/>
              </a:rPr>
              <a:t>rozstrzygnięcie sprawy nastąpiło w rozsądnym terminie</a:t>
            </a:r>
          </a:p>
          <a:p>
            <a:pPr marL="0" indent="0">
              <a:buNone/>
            </a:pPr>
            <a:endParaRPr lang="pl-PL" sz="1900" dirty="0">
              <a:latin typeface="Times New Roman" pitchFamily="18" charset="0"/>
              <a:cs typeface="Times New Roman" pitchFamily="18" charset="0"/>
            </a:endParaRPr>
          </a:p>
        </p:txBody>
      </p:sp>
    </p:spTree>
    <p:extLst>
      <p:ext uri="{BB962C8B-B14F-4D97-AF65-F5344CB8AC3E}">
        <p14:creationId xmlns:p14="http://schemas.microsoft.com/office/powerpoint/2010/main" xmlns="" val="2243787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8640"/>
            <a:ext cx="8496944" cy="5832648"/>
          </a:xfrm>
        </p:spPr>
        <p:txBody>
          <a:bodyPr>
            <a:noAutofit/>
          </a:bodyPr>
          <a:lstStyle/>
          <a:p>
            <a:pPr marL="0" indent="0" algn="just">
              <a:buNone/>
            </a:pPr>
            <a:r>
              <a:rPr lang="pl-PL" sz="2000" dirty="0" smtClean="0">
                <a:latin typeface="Times New Roman" pitchFamily="18" charset="0"/>
                <a:cs typeface="Times New Roman" pitchFamily="18" charset="0"/>
              </a:rPr>
              <a:t>Cele szczegółowe postępowania przygotowawczego – art. 297 § 1 k.p.k. </a:t>
            </a:r>
          </a:p>
          <a:p>
            <a:pPr marL="630238" lvl="1" indent="-357188" algn="just">
              <a:buFont typeface="+mj-lt"/>
              <a:buAutoNum type="arabicPeriod"/>
            </a:pPr>
            <a:r>
              <a:rPr lang="pl-PL" sz="2000" dirty="0" smtClean="0">
                <a:latin typeface="Times New Roman" pitchFamily="18" charset="0"/>
                <a:cs typeface="Times New Roman" pitchFamily="18" charset="0"/>
              </a:rPr>
              <a:t>ustalenie czy został popełniony czyn zabroniony i czy stanowi on przestępstwo; </a:t>
            </a:r>
          </a:p>
          <a:p>
            <a:pPr marL="904558" lvl="2" indent="-357188" algn="just"/>
            <a:r>
              <a:rPr lang="pl-PL" sz="2000" dirty="0" smtClean="0">
                <a:latin typeface="Times New Roman" pitchFamily="18" charset="0"/>
                <a:cs typeface="Times New Roman" pitchFamily="18" charset="0"/>
              </a:rPr>
              <a:t>podstawą wszczęcia postępowania w sprawie jest „uzasadnione podejrzenie popełnienia przestępstwa”, które weryfikuje się w toku postępowania</a:t>
            </a:r>
          </a:p>
          <a:p>
            <a:pPr marL="630238" lvl="1" indent="-357188" algn="just">
              <a:buFont typeface="+mj-lt"/>
              <a:buAutoNum type="arabicPeriod"/>
            </a:pPr>
            <a:r>
              <a:rPr lang="pl-PL" sz="2000" dirty="0" smtClean="0">
                <a:latin typeface="Times New Roman" pitchFamily="18" charset="0"/>
                <a:cs typeface="Times New Roman" pitchFamily="18" charset="0"/>
              </a:rPr>
              <a:t>wykrycie i w razie potrzeby ujęcie sprawcy </a:t>
            </a:r>
          </a:p>
          <a:p>
            <a:pPr marL="904558" lvl="2" indent="-357188" algn="just"/>
            <a:r>
              <a:rPr lang="pl-PL" sz="2000" dirty="0" smtClean="0">
                <a:latin typeface="Times New Roman" pitchFamily="18" charset="0"/>
                <a:cs typeface="Times New Roman" pitchFamily="18" charset="0"/>
              </a:rPr>
              <a:t>„w celu wykrycia” – dokonywanie czynności dowodowych (jak również czynności nieprocesowych) dopuszczalnych w świetle k.p.k. </a:t>
            </a:r>
          </a:p>
          <a:p>
            <a:pPr marL="904558" lvl="2" indent="-357188" algn="just"/>
            <a:r>
              <a:rPr lang="pl-PL" sz="2000" dirty="0" smtClean="0">
                <a:latin typeface="Times New Roman" pitchFamily="18" charset="0"/>
                <a:cs typeface="Times New Roman" pitchFamily="18" charset="0"/>
              </a:rPr>
              <a:t>cel osiągnięty, gdy organy dojdą do wniosku, że istnieje „dostatecznie uzasadnione podejrzenie, że czyn popełniła określona osoba”</a:t>
            </a:r>
          </a:p>
          <a:p>
            <a:pPr marL="630238" lvl="1" indent="-357188" algn="just">
              <a:buFont typeface="+mj-lt"/>
              <a:buAutoNum type="arabicPeriod"/>
            </a:pPr>
            <a:r>
              <a:rPr lang="pl-PL" sz="2000" dirty="0" smtClean="0">
                <a:latin typeface="Times New Roman" pitchFamily="18" charset="0"/>
                <a:cs typeface="Times New Roman" pitchFamily="18" charset="0"/>
              </a:rPr>
              <a:t>zebranie danych stosownie do art. 213 i 214 k.p.k. </a:t>
            </a:r>
          </a:p>
          <a:p>
            <a:pPr marL="904558" lvl="2" indent="-357188" algn="just"/>
            <a:r>
              <a:rPr lang="pl-PL" sz="2000" dirty="0" smtClean="0">
                <a:latin typeface="Times New Roman" pitchFamily="18" charset="0"/>
                <a:cs typeface="Times New Roman" pitchFamily="18" charset="0"/>
              </a:rPr>
              <a:t>ustalenie tożsamości, wieku, stosunków majątkowych, przeprowadzenie wywiadu środowiskowego (w razie potrzeby, chyba że zachodzi przypadek z art. 214 § 2 k.p.k.), czy czyn popełniono w warunkach recydywy</a:t>
            </a:r>
          </a:p>
          <a:p>
            <a:pPr marL="630238" lvl="1" indent="-357188" algn="just">
              <a:buFont typeface="+mj-lt"/>
              <a:buAutoNum type="arabicPeriod"/>
            </a:pPr>
            <a:r>
              <a:rPr lang="pl-PL" sz="2000" dirty="0" smtClean="0">
                <a:latin typeface="Times New Roman" pitchFamily="18" charset="0"/>
                <a:cs typeface="Times New Roman" pitchFamily="18" charset="0"/>
              </a:rPr>
              <a:t>wyjaśnienie okoliczności sprawy, w tym ustalenie osób pokrzywdzonych i rozmiarów szkody </a:t>
            </a:r>
          </a:p>
          <a:p>
            <a:pPr marL="630238" lvl="1" indent="-357188" algn="just">
              <a:buFont typeface="+mj-lt"/>
              <a:buAutoNum type="arabicPeriod"/>
            </a:pPr>
            <a:r>
              <a:rPr lang="pl-PL" sz="2000" dirty="0" smtClean="0">
                <a:latin typeface="Times New Roman" pitchFamily="18" charset="0"/>
                <a:cs typeface="Times New Roman" pitchFamily="18" charset="0"/>
              </a:rPr>
              <a:t>zebranie, zabezpieczenie i w niezbędnym zakresie utrwalenie dowodów dla sądu.</a:t>
            </a:r>
          </a:p>
          <a:p>
            <a:pPr marL="0" indent="0">
              <a:buNone/>
            </a:pPr>
            <a:endParaRPr lang="pl-PL"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050324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Uczestnicy</a:t>
            </a:r>
            <a:r>
              <a:rPr lang="pl-PL" dirty="0" smtClean="0"/>
              <a:t> postępowania przygotowawczego</a:t>
            </a:r>
            <a:endParaRPr lang="pl-PL" dirty="0"/>
          </a:p>
        </p:txBody>
      </p:sp>
      <p:sp>
        <p:nvSpPr>
          <p:cNvPr id="3" name="Symbol zastępczy zawartości 2"/>
          <p:cNvSpPr>
            <a:spLocks noGrp="1"/>
          </p:cNvSpPr>
          <p:nvPr>
            <p:ph idx="1"/>
          </p:nvPr>
        </p:nvSpPr>
        <p:spPr>
          <a:xfrm>
            <a:off x="251520" y="1600200"/>
            <a:ext cx="8784976" cy="4925144"/>
          </a:xfrm>
        </p:spPr>
        <p:txBody>
          <a:bodyPr>
            <a:normAutofit fontScale="77500" lnSpcReduction="20000"/>
          </a:bodyPr>
          <a:lstStyle/>
          <a:p>
            <a:pPr algn="just"/>
            <a:r>
              <a:rPr lang="pl-PL" b="1" dirty="0" smtClean="0">
                <a:latin typeface="Times New Roman" pitchFamily="18" charset="0"/>
                <a:cs typeface="Times New Roman" pitchFamily="18" charset="0"/>
              </a:rPr>
              <a:t>Organy procesowe</a:t>
            </a:r>
            <a:r>
              <a:rPr lang="pl-PL" dirty="0" smtClean="0">
                <a:latin typeface="Times New Roman" pitchFamily="18" charset="0"/>
                <a:cs typeface="Times New Roman" pitchFamily="18" charset="0"/>
              </a:rPr>
              <a:t>:</a:t>
            </a:r>
          </a:p>
          <a:p>
            <a:pPr lvl="1" algn="just"/>
            <a:r>
              <a:rPr lang="pl-PL" b="1" dirty="0" smtClean="0">
                <a:latin typeface="Times New Roman" pitchFamily="18" charset="0"/>
                <a:cs typeface="Times New Roman" pitchFamily="18" charset="0"/>
              </a:rPr>
              <a:t>Prokurator</a:t>
            </a:r>
            <a:r>
              <a:rPr lang="pl-PL" dirty="0" smtClean="0">
                <a:latin typeface="Times New Roman" pitchFamily="18" charset="0"/>
                <a:cs typeface="Times New Roman" pitchFamily="18" charset="0"/>
              </a:rPr>
              <a:t> – </a:t>
            </a:r>
            <a:r>
              <a:rPr lang="pl-PL" i="1" dirty="0" smtClean="0">
                <a:latin typeface="Times New Roman" pitchFamily="18" charset="0"/>
                <a:cs typeface="Times New Roman" pitchFamily="18" charset="0"/>
              </a:rPr>
              <a:t>dominus </a:t>
            </a:r>
            <a:r>
              <a:rPr lang="pl-PL" i="1" dirty="0" err="1" smtClean="0">
                <a:latin typeface="Times New Roman" pitchFamily="18" charset="0"/>
                <a:cs typeface="Times New Roman" pitchFamily="18" charset="0"/>
              </a:rPr>
              <a:t>litis</a:t>
            </a:r>
            <a:r>
              <a:rPr lang="pl-PL" i="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postępowania przygotowawczego </a:t>
            </a:r>
          </a:p>
          <a:p>
            <a:pPr lvl="1" algn="just"/>
            <a:r>
              <a:rPr lang="pl-PL" dirty="0" smtClean="0">
                <a:latin typeface="Times New Roman" pitchFamily="18" charset="0"/>
                <a:cs typeface="Times New Roman" pitchFamily="18" charset="0"/>
              </a:rPr>
              <a:t>Policja i inne ograny prowadzące postępowanie przygotowawcze </a:t>
            </a:r>
          </a:p>
          <a:p>
            <a:pPr lvl="1" algn="just"/>
            <a:r>
              <a:rPr lang="pl-PL" dirty="0" smtClean="0">
                <a:latin typeface="Times New Roman" pitchFamily="18" charset="0"/>
                <a:cs typeface="Times New Roman" pitchFamily="18" charset="0"/>
              </a:rPr>
              <a:t>W zakresie czynności wykonywanych w postępowaniu przygotowawczym (np. stosowanie tymczasowego aresztowania, zwalnianie z tajemnicy adwokackiej itp.) organem jest również sąd, prezes sądu lub referendarz sądowy (np. w związku z wyznaczeniem obrońcy z urzędu). </a:t>
            </a:r>
          </a:p>
          <a:p>
            <a:pPr lvl="1" algn="just"/>
            <a:r>
              <a:rPr lang="pl-PL" b="1" u="sng" dirty="0" smtClean="0">
                <a:solidFill>
                  <a:schemeClr val="accent6"/>
                </a:solidFill>
                <a:latin typeface="Times New Roman" pitchFamily="18" charset="0"/>
                <a:cs typeface="Times New Roman" pitchFamily="18" charset="0"/>
              </a:rPr>
              <a:t>Prokurator nie jest stroną postępowania przygotowawczego!</a:t>
            </a:r>
          </a:p>
          <a:p>
            <a:pPr algn="just"/>
            <a:r>
              <a:rPr lang="pl-PL" b="1" dirty="0" smtClean="0">
                <a:solidFill>
                  <a:schemeClr val="tx1"/>
                </a:solidFill>
                <a:latin typeface="Times New Roman" pitchFamily="18" charset="0"/>
                <a:cs typeface="Times New Roman" pitchFamily="18" charset="0"/>
              </a:rPr>
              <a:t>Strony postępowania i reprezentanci stron</a:t>
            </a:r>
          </a:p>
          <a:p>
            <a:pPr lvl="1" algn="just"/>
            <a:r>
              <a:rPr lang="pl-PL" dirty="0" smtClean="0">
                <a:solidFill>
                  <a:schemeClr val="tx1"/>
                </a:solidFill>
                <a:latin typeface="Times New Roman" pitchFamily="18" charset="0"/>
                <a:cs typeface="Times New Roman" pitchFamily="18" charset="0"/>
              </a:rPr>
              <a:t>podejrzany i obrońca oraz pokrzywdzony i pełnomocnik (art. 299 </a:t>
            </a:r>
            <a:r>
              <a:rPr lang="pl-PL" dirty="0" smtClean="0">
                <a:latin typeface="Times New Roman" pitchFamily="18" charset="0"/>
                <a:cs typeface="Times New Roman" pitchFamily="18" charset="0"/>
              </a:rPr>
              <a:t>§ 1) </a:t>
            </a:r>
          </a:p>
          <a:p>
            <a:pPr lvl="1" algn="just"/>
            <a:r>
              <a:rPr lang="pl-PL" b="1" u="sng" dirty="0" smtClean="0">
                <a:solidFill>
                  <a:schemeClr val="tx1"/>
                </a:solidFill>
                <a:latin typeface="Times New Roman" pitchFamily="18" charset="0"/>
                <a:cs typeface="Times New Roman" pitchFamily="18" charset="0"/>
              </a:rPr>
              <a:t>W czynnościach sądowych </a:t>
            </a:r>
            <a:r>
              <a:rPr lang="pl-PL" dirty="0" smtClean="0">
                <a:solidFill>
                  <a:schemeClr val="tx1"/>
                </a:solidFill>
                <a:latin typeface="Times New Roman" pitchFamily="18" charset="0"/>
                <a:cs typeface="Times New Roman" pitchFamily="18" charset="0"/>
              </a:rPr>
              <a:t>w postępowaniu przygotowawczym prokuratorowi </a:t>
            </a:r>
            <a:r>
              <a:rPr lang="pl-PL" b="1" dirty="0" smtClean="0">
                <a:solidFill>
                  <a:schemeClr val="tx1"/>
                </a:solidFill>
                <a:latin typeface="Times New Roman" pitchFamily="18" charset="0"/>
                <a:cs typeface="Times New Roman" pitchFamily="18" charset="0"/>
              </a:rPr>
              <a:t>przysługują prawa strony </a:t>
            </a:r>
            <a:r>
              <a:rPr lang="pl-PL" dirty="0" smtClean="0">
                <a:solidFill>
                  <a:schemeClr val="tx1"/>
                </a:solidFill>
                <a:latin typeface="Times New Roman" pitchFamily="18" charset="0"/>
                <a:cs typeface="Times New Roman" pitchFamily="18" charset="0"/>
              </a:rPr>
              <a:t>(art. 299 </a:t>
            </a:r>
            <a:r>
              <a:rPr lang="pl-PL" dirty="0" smtClean="0">
                <a:latin typeface="Times New Roman" pitchFamily="18" charset="0"/>
                <a:cs typeface="Times New Roman" pitchFamily="18" charset="0"/>
              </a:rPr>
              <a:t>§ 3). </a:t>
            </a:r>
          </a:p>
          <a:p>
            <a:pPr algn="just"/>
            <a:r>
              <a:rPr lang="pl-PL" dirty="0" smtClean="0">
                <a:solidFill>
                  <a:schemeClr val="tx1"/>
                </a:solidFill>
                <a:latin typeface="Times New Roman" pitchFamily="18" charset="0"/>
                <a:cs typeface="Times New Roman" pitchFamily="18" charset="0"/>
              </a:rPr>
              <a:t>Świadkowie, biegli, tłumacze, specjaliści itp. </a:t>
            </a:r>
          </a:p>
          <a:p>
            <a:pPr marL="0" indent="0">
              <a:buNone/>
            </a:pPr>
            <a:endParaRPr lang="pl-PL" dirty="0">
              <a:latin typeface="Times New Roman" pitchFamily="18" charset="0"/>
              <a:cs typeface="Times New Roman" pitchFamily="18" charset="0"/>
            </a:endParaRPr>
          </a:p>
        </p:txBody>
      </p:sp>
    </p:spTree>
    <p:extLst>
      <p:ext uri="{BB962C8B-B14F-4D97-AF65-F5344CB8AC3E}">
        <p14:creationId xmlns:p14="http://schemas.microsoft.com/office/powerpoint/2010/main" xmlns="" val="1305737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0" y="4076"/>
            <a:ext cx="9103367" cy="1420904"/>
          </a:xfrm>
        </p:spPr>
        <p:txBody>
          <a:bodyPr>
            <a:normAutofit fontScale="90000"/>
          </a:bodyPr>
          <a:lstStyle/>
          <a:p>
            <a:r>
              <a:rPr lang="pl-PL" dirty="0"/>
              <a:t>Formy postępowania przygotowawczego</a:t>
            </a:r>
          </a:p>
        </p:txBody>
      </p:sp>
      <p:sp>
        <p:nvSpPr>
          <p:cNvPr id="5" name="Symbol zastępczy tekstu 5"/>
          <p:cNvSpPr txBox="1">
            <a:spLocks/>
          </p:cNvSpPr>
          <p:nvPr/>
        </p:nvSpPr>
        <p:spPr>
          <a:xfrm>
            <a:off x="0" y="1434862"/>
            <a:ext cx="4208160" cy="7439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z="2800" b="1" smtClean="0"/>
              <a:t>Śledztwo </a:t>
            </a:r>
            <a:endParaRPr lang="pl-PL" sz="2800" b="1" dirty="0"/>
          </a:p>
        </p:txBody>
      </p:sp>
      <p:sp>
        <p:nvSpPr>
          <p:cNvPr id="6" name="Symbol zastępczy zawartości 6"/>
          <p:cNvSpPr>
            <a:spLocks noGrp="1"/>
          </p:cNvSpPr>
          <p:nvPr>
            <p:ph sz="half" idx="4294967295"/>
          </p:nvPr>
        </p:nvSpPr>
        <p:spPr>
          <a:xfrm>
            <a:off x="0" y="2178833"/>
            <a:ext cx="4208160" cy="3727025"/>
          </a:xfrm>
          <a:prstGeom prst="rect">
            <a:avLst/>
          </a:prstGeom>
        </p:spPr>
        <p:txBody>
          <a:bodyPr>
            <a:normAutofit/>
          </a:bodyPr>
          <a:lstStyle/>
          <a:p>
            <a:pPr algn="just"/>
            <a:r>
              <a:rPr lang="pl-PL" sz="2200" dirty="0"/>
              <a:t>Zarezerwowane dla spraw o wyższym ciężarze gatunkowym lub bardziej skomplikowanych oraz ze względu na osobę, którą podejrzewa się o popełnienie przestępstwa.</a:t>
            </a:r>
          </a:p>
          <a:p>
            <a:pPr marL="0" indent="0" algn="just">
              <a:buNone/>
            </a:pPr>
            <a:endParaRPr lang="pl-PL" sz="2200" dirty="0"/>
          </a:p>
        </p:txBody>
      </p:sp>
      <p:sp>
        <p:nvSpPr>
          <p:cNvPr id="7" name="Symbol zastępczy tekstu 7"/>
          <p:cNvSpPr txBox="1">
            <a:spLocks/>
          </p:cNvSpPr>
          <p:nvPr/>
        </p:nvSpPr>
        <p:spPr>
          <a:xfrm>
            <a:off x="4864608" y="1434862"/>
            <a:ext cx="4208160" cy="74397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z="2800" b="1" smtClean="0"/>
              <a:t>Dochodzenie</a:t>
            </a:r>
            <a:endParaRPr lang="pl-PL" sz="2800" b="1" dirty="0"/>
          </a:p>
        </p:txBody>
      </p:sp>
      <p:sp>
        <p:nvSpPr>
          <p:cNvPr id="8" name="Symbol zastępczy zawartości 8"/>
          <p:cNvSpPr>
            <a:spLocks noGrp="1"/>
          </p:cNvSpPr>
          <p:nvPr>
            <p:ph sz="quarter" idx="4294967295"/>
          </p:nvPr>
        </p:nvSpPr>
        <p:spPr>
          <a:xfrm>
            <a:off x="4864608" y="2178833"/>
            <a:ext cx="4208160" cy="3727025"/>
          </a:xfrm>
          <a:prstGeom prst="rect">
            <a:avLst/>
          </a:prstGeom>
        </p:spPr>
        <p:txBody>
          <a:bodyPr>
            <a:normAutofit/>
          </a:bodyPr>
          <a:lstStyle/>
          <a:p>
            <a:pPr algn="just"/>
            <a:r>
              <a:rPr lang="pl-PL" sz="2200" dirty="0"/>
              <a:t>Uproszczona i mniej sformalizowana forma postępowania przygotowawczego. </a:t>
            </a:r>
          </a:p>
          <a:p>
            <a:pPr algn="just"/>
            <a:r>
              <a:rPr lang="pl-PL" sz="2200" dirty="0"/>
              <a:t>Prowadzi się w sprawach o niższym (lżejszym) ciężarze gatunkowym.</a:t>
            </a:r>
          </a:p>
        </p:txBody>
      </p:sp>
      <p:sp>
        <p:nvSpPr>
          <p:cNvPr id="9" name="pole tekstowe 8"/>
          <p:cNvSpPr txBox="1"/>
          <p:nvPr/>
        </p:nvSpPr>
        <p:spPr>
          <a:xfrm>
            <a:off x="478438" y="4695441"/>
            <a:ext cx="8071829" cy="1971995"/>
          </a:xfrm>
          <a:prstGeom prst="rect">
            <a:avLst/>
          </a:prstGeom>
          <a:noFill/>
        </p:spPr>
        <p:txBody>
          <a:bodyPr wrap="square" rtlCol="0">
            <a:spAutoFit/>
          </a:bodyPr>
          <a:lstStyle/>
          <a:p>
            <a:pPr algn="ctr"/>
            <a:r>
              <a:rPr lang="pl-PL" sz="2000" b="1" dirty="0">
                <a:solidFill>
                  <a:schemeClr val="tx2"/>
                </a:solidFill>
              </a:rPr>
              <a:t>Różnice między śledztwem a dochodzeniem dotyczą:</a:t>
            </a:r>
          </a:p>
          <a:p>
            <a:pPr algn="ctr"/>
            <a:r>
              <a:rPr lang="pl-PL" sz="2000" b="1" dirty="0"/>
              <a:t> </a:t>
            </a:r>
          </a:p>
          <a:p>
            <a:pPr marL="342900" indent="-342900" algn="ctr">
              <a:buFont typeface="Arial" pitchFamily="34" charset="0"/>
              <a:buChar char="•"/>
            </a:pPr>
            <a:r>
              <a:rPr lang="pl-PL" sz="2000" dirty="0"/>
              <a:t>Rodzaju </a:t>
            </a:r>
            <a:r>
              <a:rPr lang="pl-PL" sz="2000" b="1" dirty="0"/>
              <a:t>spraw</a:t>
            </a:r>
            <a:r>
              <a:rPr lang="pl-PL" sz="2000" dirty="0"/>
              <a:t>, w jakich się je prowadzi</a:t>
            </a:r>
          </a:p>
          <a:p>
            <a:pPr marL="342900" indent="-342900" algn="ctr">
              <a:buFont typeface="Arial" pitchFamily="34" charset="0"/>
              <a:buChar char="•"/>
            </a:pPr>
            <a:r>
              <a:rPr lang="pl-PL" sz="2000" b="1" dirty="0"/>
              <a:t>Organów</a:t>
            </a:r>
            <a:r>
              <a:rPr lang="pl-PL" sz="2000" dirty="0"/>
              <a:t> prowadzących </a:t>
            </a:r>
          </a:p>
          <a:p>
            <a:pPr marL="342900" indent="-342900" algn="ctr">
              <a:buFont typeface="Arial" pitchFamily="34" charset="0"/>
              <a:buChar char="•"/>
            </a:pPr>
            <a:r>
              <a:rPr lang="pl-PL" sz="2000" b="1" dirty="0"/>
              <a:t>Czasu</a:t>
            </a:r>
            <a:r>
              <a:rPr lang="pl-PL" sz="2000" dirty="0"/>
              <a:t> trwania </a:t>
            </a:r>
          </a:p>
          <a:p>
            <a:pPr marL="342900" indent="-342900" algn="ctr">
              <a:buFont typeface="Arial" pitchFamily="34" charset="0"/>
              <a:buChar char="•"/>
            </a:pPr>
            <a:r>
              <a:rPr lang="pl-PL" sz="2000" dirty="0"/>
              <a:t>Stopnia </a:t>
            </a:r>
            <a:r>
              <a:rPr lang="pl-PL" sz="2000" b="1" dirty="0"/>
              <a:t>formalizmu</a:t>
            </a:r>
            <a:r>
              <a:rPr lang="pl-PL" sz="2000" dirty="0"/>
              <a:t> </a:t>
            </a:r>
          </a:p>
        </p:txBody>
      </p:sp>
    </p:spTree>
    <p:extLst>
      <p:ext uri="{BB962C8B-B14F-4D97-AF65-F5344CB8AC3E}">
        <p14:creationId xmlns:p14="http://schemas.microsoft.com/office/powerpoint/2010/main" xmlns="" val="3544851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83804" y="-279215"/>
            <a:ext cx="9144000" cy="914400"/>
          </a:xfrm>
        </p:spPr>
        <p:txBody>
          <a:bodyPr>
            <a:noAutofit/>
          </a:bodyPr>
          <a:lstStyle/>
          <a:p>
            <a:r>
              <a:rPr lang="pl-PL" sz="2700" dirty="0"/>
              <a:t>Rodzaj sprawy a forma postępowania przygotowawczego </a:t>
            </a:r>
          </a:p>
        </p:txBody>
      </p:sp>
      <p:sp>
        <p:nvSpPr>
          <p:cNvPr id="5" name="Symbol zastępczy tekstu 2"/>
          <p:cNvSpPr txBox="1">
            <a:spLocks/>
          </p:cNvSpPr>
          <p:nvPr/>
        </p:nvSpPr>
        <p:spPr>
          <a:xfrm>
            <a:off x="383740" y="470270"/>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z="2400" dirty="0" smtClean="0"/>
              <a:t>Śledztwo (art. 309)</a:t>
            </a:r>
            <a:endParaRPr lang="pl-PL" sz="2400" dirty="0"/>
          </a:p>
        </p:txBody>
      </p:sp>
      <p:sp>
        <p:nvSpPr>
          <p:cNvPr id="6" name="Symbol zastępczy tekstu 3"/>
          <p:cNvSpPr txBox="1">
            <a:spLocks/>
          </p:cNvSpPr>
          <p:nvPr/>
        </p:nvSpPr>
        <p:spPr>
          <a:xfrm>
            <a:off x="4560205" y="47027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z="2400" dirty="0" smtClean="0"/>
              <a:t>Dochodzenie (art. 325b)</a:t>
            </a:r>
            <a:endParaRPr lang="pl-PL" sz="2400" dirty="0"/>
          </a:p>
        </p:txBody>
      </p:sp>
      <p:sp>
        <p:nvSpPr>
          <p:cNvPr id="7" name="Symbol zastępczy zawartości 4"/>
          <p:cNvSpPr>
            <a:spLocks noGrp="1"/>
          </p:cNvSpPr>
          <p:nvPr>
            <p:ph sz="quarter" idx="4294967295"/>
          </p:nvPr>
        </p:nvSpPr>
        <p:spPr>
          <a:xfrm>
            <a:off x="-83804" y="1190350"/>
            <a:ext cx="4495800" cy="5373216"/>
          </a:xfrm>
          <a:prstGeom prst="rect">
            <a:avLst/>
          </a:prstGeom>
        </p:spPr>
        <p:txBody>
          <a:bodyPr>
            <a:normAutofit lnSpcReduction="10000"/>
          </a:bodyPr>
          <a:lstStyle/>
          <a:p>
            <a:pPr marL="0" indent="0" algn="just">
              <a:buNone/>
            </a:pPr>
            <a:r>
              <a:rPr lang="pl-PL" sz="1500" b="1" u="sng" dirty="0">
                <a:latin typeface="Times New Roman" pitchFamily="18" charset="0"/>
                <a:cs typeface="Times New Roman" pitchFamily="18" charset="0"/>
              </a:rPr>
              <a:t>Śledztwo obligatoryjne: </a:t>
            </a:r>
          </a:p>
          <a:p>
            <a:pPr marL="361950" indent="-361950" algn="just">
              <a:buFont typeface="+mj-lt"/>
              <a:buAutoNum type="arabicPeriod"/>
            </a:pPr>
            <a:r>
              <a:rPr lang="pl-PL" sz="1500" dirty="0">
                <a:latin typeface="Times New Roman" pitchFamily="18" charset="0"/>
                <a:cs typeface="Times New Roman" pitchFamily="18" charset="0"/>
              </a:rPr>
              <a:t>w sprawach, których rozpoznanie w I instancji należy do właściwości sądu okręgowego </a:t>
            </a:r>
          </a:p>
          <a:p>
            <a:pPr marL="361950" lvl="1" indent="-190500" algn="just"/>
            <a:r>
              <a:rPr lang="pl-PL" sz="1500" dirty="0">
                <a:latin typeface="Times New Roman" pitchFamily="18" charset="0"/>
                <a:cs typeface="Times New Roman" pitchFamily="18" charset="0"/>
              </a:rPr>
              <a:t>zbrodnie i występki wskazane w art. 25 § 1</a:t>
            </a:r>
          </a:p>
          <a:p>
            <a:pPr marL="361950" indent="-361950" algn="just">
              <a:buFont typeface="+mj-lt"/>
              <a:buAutoNum type="arabicPeriod"/>
            </a:pPr>
            <a:r>
              <a:rPr lang="pl-PL" sz="1500" dirty="0">
                <a:latin typeface="Times New Roman" pitchFamily="18" charset="0"/>
                <a:cs typeface="Times New Roman" pitchFamily="18" charset="0"/>
              </a:rPr>
              <a:t>o występki – gdy osobą podejrzaną jest sędzia, prokurator, funkcjonariusz Policji, ABW, AW, SKW, SWW, Służby Celnej lub CBA</a:t>
            </a:r>
          </a:p>
          <a:p>
            <a:pPr marL="361950" indent="-361950" algn="just">
              <a:buFont typeface="+mj-lt"/>
              <a:buAutoNum type="arabicPeriod"/>
            </a:pPr>
            <a:r>
              <a:rPr lang="pl-PL" sz="1500" dirty="0">
                <a:latin typeface="Times New Roman" pitchFamily="18" charset="0"/>
                <a:cs typeface="Times New Roman" pitchFamily="18" charset="0"/>
              </a:rPr>
              <a:t>o występki – gdy osobą podejrzaną jest funkcjonariusz Straży Granicznej, ŻW, finansowego organu postępowania przygotowawczego lub organu nadrzędnego nad finansowym organem postępowania przygotowawczego, </a:t>
            </a:r>
            <a:r>
              <a:rPr lang="pl-PL" sz="1500" u="sng" dirty="0">
                <a:latin typeface="Times New Roman" pitchFamily="18" charset="0"/>
                <a:cs typeface="Times New Roman" pitchFamily="18" charset="0"/>
              </a:rPr>
              <a:t>w zakresie spraw należących do właściwości tych organów lub o występki popełnione przez tych funkcjonariuszy w związku z wykonywaniem czynności służbowych</a:t>
            </a:r>
            <a:endParaRPr lang="pl-PL" sz="1500" dirty="0">
              <a:latin typeface="Times New Roman" pitchFamily="18" charset="0"/>
              <a:cs typeface="Times New Roman" pitchFamily="18" charset="0"/>
            </a:endParaRPr>
          </a:p>
          <a:p>
            <a:pPr marL="361950" indent="-361950" algn="just">
              <a:buFont typeface="+mj-lt"/>
              <a:buAutoNum type="arabicPeriod"/>
            </a:pPr>
            <a:r>
              <a:rPr lang="pl-PL" sz="1500" dirty="0">
                <a:latin typeface="Times New Roman" pitchFamily="18" charset="0"/>
                <a:cs typeface="Times New Roman" pitchFamily="18" charset="0"/>
              </a:rPr>
              <a:t>o występku, w których nie prowadzi się dochodzenia </a:t>
            </a:r>
          </a:p>
          <a:p>
            <a:pPr marL="0" indent="0" algn="just">
              <a:buNone/>
            </a:pPr>
            <a:r>
              <a:rPr lang="pl-PL" sz="1500" b="1" u="sng" dirty="0">
                <a:latin typeface="Times New Roman" pitchFamily="18" charset="0"/>
                <a:cs typeface="Times New Roman" pitchFamily="18" charset="0"/>
              </a:rPr>
              <a:t>Śledztwo fakultatywne:</a:t>
            </a:r>
          </a:p>
          <a:p>
            <a:pPr marL="361950" indent="-361950" algn="just">
              <a:buFont typeface="+mj-lt"/>
              <a:buAutoNum type="arabicPeriod"/>
            </a:pPr>
            <a:r>
              <a:rPr lang="pl-PL" sz="1500" dirty="0">
                <a:latin typeface="Times New Roman" pitchFamily="18" charset="0"/>
                <a:cs typeface="Times New Roman" pitchFamily="18" charset="0"/>
              </a:rPr>
              <a:t>w sprawach o występku, w których prowadzi się dochodzenie, jeżeli prokurator tak postanowi ze względu na wagę lub zawiłość sprawy</a:t>
            </a:r>
          </a:p>
        </p:txBody>
      </p:sp>
      <p:sp>
        <p:nvSpPr>
          <p:cNvPr id="8" name="Symbol zastępczy zawartości 5"/>
          <p:cNvSpPr>
            <a:spLocks noGrp="1"/>
          </p:cNvSpPr>
          <p:nvPr>
            <p:ph sz="quarter" idx="4294967295"/>
          </p:nvPr>
        </p:nvSpPr>
        <p:spPr>
          <a:xfrm>
            <a:off x="4564396" y="1190350"/>
            <a:ext cx="4495800" cy="5373216"/>
          </a:xfrm>
          <a:prstGeom prst="rect">
            <a:avLst/>
          </a:prstGeom>
        </p:spPr>
        <p:txBody>
          <a:bodyPr>
            <a:noAutofit/>
          </a:bodyPr>
          <a:lstStyle/>
          <a:p>
            <a:pPr marL="0" indent="0" algn="just">
              <a:buNone/>
            </a:pPr>
            <a:r>
              <a:rPr lang="pl-PL" sz="1500" dirty="0">
                <a:latin typeface="Times New Roman" pitchFamily="18" charset="0"/>
                <a:cs typeface="Times New Roman" pitchFamily="18" charset="0"/>
              </a:rPr>
              <a:t>Dochodzenie prowadzi się w sprawach o przestępstwa należące do właściwości sądu rejonowego:</a:t>
            </a:r>
          </a:p>
          <a:p>
            <a:pPr marL="268288" indent="-268288" algn="just">
              <a:buFont typeface="+mj-lt"/>
              <a:buAutoNum type="arabicPeriod"/>
            </a:pPr>
            <a:r>
              <a:rPr lang="pl-PL" sz="1500" dirty="0">
                <a:latin typeface="Times New Roman" pitchFamily="18" charset="0"/>
                <a:cs typeface="Times New Roman" pitchFamily="18" charset="0"/>
              </a:rPr>
              <a:t>zagrożone karą nieprzekraczającą 5 lat pozbawienia wolności, z tym że w wypadku przestępstw przeciwko mieniu tylko wówczas, gdy wartość przedmiotu przestępstwa albo szkoda wyrządzona lub grożąca nie przekracza 200.000 zł</a:t>
            </a:r>
          </a:p>
          <a:p>
            <a:pPr lvl="1" algn="just"/>
            <a:r>
              <a:rPr lang="pl-PL" sz="1500" dirty="0">
                <a:latin typeface="Times New Roman" pitchFamily="18" charset="0"/>
                <a:cs typeface="Times New Roman" pitchFamily="18" charset="0"/>
              </a:rPr>
              <a:t>dochodzenia </a:t>
            </a:r>
            <a:r>
              <a:rPr lang="pl-PL" sz="1500" b="1" dirty="0">
                <a:latin typeface="Times New Roman" pitchFamily="18" charset="0"/>
                <a:cs typeface="Times New Roman" pitchFamily="18" charset="0"/>
              </a:rPr>
              <a:t>nie prowadzi się jednak </a:t>
            </a:r>
            <a:r>
              <a:rPr lang="pl-PL" sz="1500" dirty="0">
                <a:latin typeface="Times New Roman" pitchFamily="18" charset="0"/>
                <a:cs typeface="Times New Roman" pitchFamily="18" charset="0"/>
              </a:rPr>
              <a:t>w sprawach o przestępstwa wskazane w art. 325b § 2 m.in. art. 155, 156 § 2, 157a § 1, 168, k.k., w sprawach o przestępstwa przeciwko obrotowi gospodarczemu (z wyjątkiem art. 297 i 300 k.k.) oraz przeciwko obrotowi pieniędzmi i papierami wartościowymi</a:t>
            </a:r>
          </a:p>
          <a:p>
            <a:pPr marL="268288" indent="-268288" algn="just">
              <a:buFont typeface="+mj-lt"/>
              <a:buAutoNum type="arabicPeriod"/>
            </a:pPr>
            <a:r>
              <a:rPr lang="pl-PL" sz="1500" dirty="0">
                <a:latin typeface="Times New Roman" pitchFamily="18" charset="0"/>
                <a:cs typeface="Times New Roman" pitchFamily="18" charset="0"/>
              </a:rPr>
              <a:t>przewidziane w art. 159, 254a i 262 § 2 k.k. </a:t>
            </a:r>
          </a:p>
          <a:p>
            <a:pPr marL="268288" indent="-268288" algn="just">
              <a:buFont typeface="+mj-lt"/>
              <a:buAutoNum type="arabicPeriod"/>
            </a:pPr>
            <a:r>
              <a:rPr lang="pl-PL" sz="1500" dirty="0">
                <a:latin typeface="Times New Roman" pitchFamily="18" charset="0"/>
                <a:cs typeface="Times New Roman" pitchFamily="18" charset="0"/>
              </a:rPr>
              <a:t>przewidziane w art. 279 § 1, 286 § 1 i 2 k.k. oraz w art. 289 § 2 k.k., jeżeli wartość przedmiotu przestępstwa albo szkoda wyrządzona lub grożąca nie przekracza 200.000 zł </a:t>
            </a:r>
          </a:p>
          <a:p>
            <a:pPr marL="0" indent="0" algn="just">
              <a:buNone/>
            </a:pPr>
            <a:r>
              <a:rPr lang="pl-PL" sz="1500" b="1" u="sng" dirty="0">
                <a:latin typeface="Times New Roman" pitchFamily="18" charset="0"/>
                <a:cs typeface="Times New Roman" pitchFamily="18" charset="0"/>
              </a:rPr>
              <a:t>UWAGA! </a:t>
            </a:r>
            <a:r>
              <a:rPr lang="pl-PL" sz="1500" dirty="0">
                <a:latin typeface="Times New Roman" pitchFamily="18" charset="0"/>
                <a:cs typeface="Times New Roman" pitchFamily="18" charset="0"/>
              </a:rPr>
              <a:t>Uchylono art. 325c k.p.k. – nie ma już dochodzenia prowadzonego ze względów podmiotowych tj. szczególne warunki podejrzanego </a:t>
            </a:r>
            <a:endParaRPr lang="pl-PL" sz="1500" b="1" u="sng" dirty="0">
              <a:latin typeface="Times New Roman" pitchFamily="18" charset="0"/>
              <a:cs typeface="Times New Roman" pitchFamily="18" charset="0"/>
            </a:endParaRPr>
          </a:p>
        </p:txBody>
      </p:sp>
    </p:spTree>
    <p:extLst>
      <p:ext uri="{BB962C8B-B14F-4D97-AF65-F5344CB8AC3E}">
        <p14:creationId xmlns:p14="http://schemas.microsoft.com/office/powerpoint/2010/main" xmlns="" val="3279692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252536" y="0"/>
            <a:ext cx="9692640" cy="1397124"/>
          </a:xfrm>
        </p:spPr>
        <p:txBody>
          <a:bodyPr>
            <a:normAutofit/>
          </a:bodyPr>
          <a:lstStyle/>
          <a:p>
            <a:r>
              <a:rPr lang="pl-PL" dirty="0"/>
              <a:t>Organy </a:t>
            </a:r>
            <a:r>
              <a:rPr lang="pl-PL" dirty="0" smtClean="0"/>
              <a:t>prowadzące</a:t>
            </a:r>
            <a:endParaRPr lang="pl-PL" dirty="0"/>
          </a:p>
        </p:txBody>
      </p:sp>
      <p:sp>
        <p:nvSpPr>
          <p:cNvPr id="5" name="Symbol zastępczy tekstu 2"/>
          <p:cNvSpPr txBox="1">
            <a:spLocks/>
          </p:cNvSpPr>
          <p:nvPr/>
        </p:nvSpPr>
        <p:spPr>
          <a:xfrm>
            <a:off x="-252536" y="1074216"/>
            <a:ext cx="4480560" cy="731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z="2400" dirty="0" smtClean="0"/>
              <a:t>Śledztwo (art. 311)</a:t>
            </a:r>
            <a:endParaRPr lang="pl-PL" sz="2400" dirty="0"/>
          </a:p>
        </p:txBody>
      </p:sp>
      <p:sp>
        <p:nvSpPr>
          <p:cNvPr id="6" name="Symbol zastępczy zawartości 4"/>
          <p:cNvSpPr>
            <a:spLocks noGrp="1"/>
          </p:cNvSpPr>
          <p:nvPr>
            <p:ph sz="half" idx="4294967295"/>
          </p:nvPr>
        </p:nvSpPr>
        <p:spPr>
          <a:xfrm>
            <a:off x="-14208" y="1628800"/>
            <a:ext cx="4370184" cy="5229200"/>
          </a:xfrm>
          <a:prstGeom prst="rect">
            <a:avLst/>
          </a:prstGeom>
        </p:spPr>
        <p:txBody>
          <a:bodyPr>
            <a:normAutofit fontScale="55000" lnSpcReduction="20000"/>
          </a:bodyPr>
          <a:lstStyle/>
          <a:p>
            <a:pPr marL="173038" indent="-173038" algn="just"/>
            <a:r>
              <a:rPr lang="pl-PL" dirty="0">
                <a:latin typeface="Times New Roman" pitchFamily="18" charset="0"/>
                <a:cs typeface="Times New Roman" pitchFamily="18" charset="0"/>
              </a:rPr>
              <a:t>Śledztwo zasadniczo prowadzi prokurator.</a:t>
            </a:r>
          </a:p>
          <a:p>
            <a:pPr marL="173038" indent="-173038" algn="just"/>
            <a:r>
              <a:rPr lang="pl-PL" dirty="0">
                <a:latin typeface="Times New Roman" pitchFamily="18" charset="0"/>
                <a:cs typeface="Times New Roman" pitchFamily="18" charset="0"/>
              </a:rPr>
              <a:t>Prokurator może powierzyć prowadzenie śledztwa Policji (innym uprawnionym organom z art. 312):</a:t>
            </a:r>
          </a:p>
          <a:p>
            <a:pPr marL="441325" lvl="1" indent="-166688" algn="just"/>
            <a:r>
              <a:rPr lang="pl-PL" dirty="0">
                <a:latin typeface="Times New Roman" pitchFamily="18" charset="0"/>
                <a:cs typeface="Times New Roman" pitchFamily="18" charset="0"/>
              </a:rPr>
              <a:t>w całości </a:t>
            </a:r>
          </a:p>
          <a:p>
            <a:pPr marL="715645" lvl="2" indent="-166688" algn="just"/>
            <a:r>
              <a:rPr lang="pl-PL" dirty="0">
                <a:latin typeface="Times New Roman" pitchFamily="18" charset="0"/>
                <a:cs typeface="Times New Roman" pitchFamily="18" charset="0"/>
              </a:rPr>
              <a:t>ważne! Nawet przekazanie śledztwa w całości nie obejmuje niektórych czynności np. tych z art. 180 § 1 czy 184, </a:t>
            </a:r>
          </a:p>
          <a:p>
            <a:pPr marL="441325" lvl="1" indent="-166688" algn="just"/>
            <a:r>
              <a:rPr lang="pl-PL" dirty="0">
                <a:latin typeface="Times New Roman" pitchFamily="18" charset="0"/>
                <a:cs typeface="Times New Roman" pitchFamily="18" charset="0"/>
              </a:rPr>
              <a:t>w określonym zakresie </a:t>
            </a:r>
          </a:p>
          <a:p>
            <a:pPr marL="441325" lvl="1" indent="-166688" algn="just"/>
            <a:r>
              <a:rPr lang="pl-PL" dirty="0">
                <a:latin typeface="Times New Roman" pitchFamily="18" charset="0"/>
                <a:cs typeface="Times New Roman" pitchFamily="18" charset="0"/>
              </a:rPr>
              <a:t>dokonanie poszczególnych czynności</a:t>
            </a:r>
          </a:p>
          <a:p>
            <a:pPr marL="173038" indent="-173038" algn="just"/>
            <a:r>
              <a:rPr lang="pl-PL" dirty="0">
                <a:latin typeface="Times New Roman" pitchFamily="18" charset="0"/>
                <a:cs typeface="Times New Roman" pitchFamily="18" charset="0"/>
              </a:rPr>
              <a:t>Powierzenie śledztwa nie może obejmować: </a:t>
            </a:r>
          </a:p>
          <a:p>
            <a:pPr marL="536575" lvl="1" indent="-263525" algn="just">
              <a:buFont typeface="+mj-lt"/>
              <a:buAutoNum type="arabicPeriod"/>
            </a:pPr>
            <a:r>
              <a:rPr lang="pl-PL" dirty="0">
                <a:latin typeface="Times New Roman" pitchFamily="18" charset="0"/>
                <a:cs typeface="Times New Roman" pitchFamily="18" charset="0"/>
              </a:rPr>
              <a:t>wydania postanowienia o wszczęciu śledztwa (art. 305 § 3)</a:t>
            </a:r>
          </a:p>
          <a:p>
            <a:pPr marL="173038" indent="-173038" algn="just"/>
            <a:r>
              <a:rPr lang="pl-PL" dirty="0">
                <a:latin typeface="Times New Roman" pitchFamily="18" charset="0"/>
                <a:cs typeface="Times New Roman" pitchFamily="18" charset="0"/>
              </a:rPr>
              <a:t>W przypadku śledztwa prowadzonego ze względu na osobę podejrzaną (podejrzanego) prokurator może powierzyć jedynie dokonanie poszczególnych czynności śledztwa.</a:t>
            </a:r>
          </a:p>
          <a:p>
            <a:pPr marL="173038" indent="-173038" algn="just"/>
            <a:r>
              <a:rPr lang="pl-PL" dirty="0">
                <a:latin typeface="Times New Roman" pitchFamily="18" charset="0"/>
                <a:cs typeface="Times New Roman" pitchFamily="18" charset="0"/>
              </a:rPr>
              <a:t>Prokurator może również zastrzec do osobistego wykonania jakąkolwiek czynność śledztwa. </a:t>
            </a:r>
          </a:p>
          <a:p>
            <a:pPr algn="just"/>
            <a:endParaRPr lang="pl-PL" dirty="0">
              <a:latin typeface="Times New Roman" pitchFamily="18" charset="0"/>
              <a:cs typeface="Times New Roman" pitchFamily="18" charset="0"/>
            </a:endParaRPr>
          </a:p>
          <a:p>
            <a:pPr algn="just"/>
            <a:endParaRPr lang="pl-PL" dirty="0">
              <a:latin typeface="Times New Roman" pitchFamily="18" charset="0"/>
              <a:cs typeface="Times New Roman" pitchFamily="18" charset="0"/>
            </a:endParaRPr>
          </a:p>
          <a:p>
            <a:pPr lvl="1" algn="just"/>
            <a:endParaRPr lang="pl-PL" dirty="0">
              <a:latin typeface="Times New Roman" pitchFamily="18" charset="0"/>
              <a:cs typeface="Times New Roman" pitchFamily="18" charset="0"/>
            </a:endParaRPr>
          </a:p>
        </p:txBody>
      </p:sp>
      <p:sp>
        <p:nvSpPr>
          <p:cNvPr id="7" name="Symbol zastępczy tekstu 3"/>
          <p:cNvSpPr txBox="1">
            <a:spLocks/>
          </p:cNvSpPr>
          <p:nvPr/>
        </p:nvSpPr>
        <p:spPr>
          <a:xfrm>
            <a:off x="4607736" y="1074216"/>
            <a:ext cx="4480560" cy="7315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z="2400" dirty="0" smtClean="0"/>
              <a:t>Dochodzenie (art. 325a)</a:t>
            </a:r>
            <a:endParaRPr lang="pl-PL" sz="2400" dirty="0"/>
          </a:p>
        </p:txBody>
      </p:sp>
      <p:sp>
        <p:nvSpPr>
          <p:cNvPr id="8" name="Symbol zastępczy zawartości 5"/>
          <p:cNvSpPr>
            <a:spLocks noGrp="1"/>
          </p:cNvSpPr>
          <p:nvPr>
            <p:ph sz="quarter" idx="4294967295"/>
          </p:nvPr>
        </p:nvSpPr>
        <p:spPr>
          <a:xfrm>
            <a:off x="4594128" y="1805736"/>
            <a:ext cx="4494168" cy="5052264"/>
          </a:xfrm>
          <a:prstGeom prst="rect">
            <a:avLst/>
          </a:prstGeom>
        </p:spPr>
        <p:txBody>
          <a:bodyPr>
            <a:normAutofit/>
          </a:bodyPr>
          <a:lstStyle/>
          <a:p>
            <a:pPr algn="just"/>
            <a:r>
              <a:rPr lang="pl-PL" sz="2000" dirty="0">
                <a:latin typeface="Times New Roman" pitchFamily="18" charset="0"/>
                <a:cs typeface="Times New Roman" pitchFamily="18" charset="0"/>
              </a:rPr>
              <a:t>Zasadniczo – Policja lub organy wskazane w art. 312 </a:t>
            </a:r>
          </a:p>
          <a:p>
            <a:pPr algn="just"/>
            <a:r>
              <a:rPr lang="pl-PL" sz="2000" dirty="0">
                <a:latin typeface="Times New Roman" pitchFamily="18" charset="0"/>
                <a:cs typeface="Times New Roman" pitchFamily="18" charset="0"/>
              </a:rPr>
              <a:t>Prokurator może przejąć dochodzenie do własnego prowadzenia ze względu na szczególną wagę lub zawiłość sprawy </a:t>
            </a:r>
          </a:p>
          <a:p>
            <a:pPr lvl="1" algn="just"/>
            <a:r>
              <a:rPr lang="pl-PL" sz="1800" dirty="0">
                <a:latin typeface="Times New Roman" pitchFamily="18" charset="0"/>
                <a:cs typeface="Times New Roman" pitchFamily="18" charset="0"/>
              </a:rPr>
              <a:t>raczej nie korzysta z tego uprawnienia</a:t>
            </a:r>
          </a:p>
          <a:p>
            <a:pPr algn="just"/>
            <a:r>
              <a:rPr lang="pl-PL" sz="2000" dirty="0">
                <a:latin typeface="Times New Roman" pitchFamily="18" charset="0"/>
                <a:cs typeface="Times New Roman" pitchFamily="18" charset="0"/>
              </a:rPr>
              <a:t>Art. 325d – podmioty uprawnione, obok Policji, do prowadzenia dochodzeń oraz organy uprawnione do wnoszenia i popierania oskarżenia przed sądem I instancji określone w rozporządzeni MS z dnia 22 września 2015 r.</a:t>
            </a:r>
          </a:p>
        </p:txBody>
      </p:sp>
    </p:spTree>
    <p:extLst>
      <p:ext uri="{BB962C8B-B14F-4D97-AF65-F5344CB8AC3E}">
        <p14:creationId xmlns:p14="http://schemas.microsoft.com/office/powerpoint/2010/main" xmlns="" val="995803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kontrolne nr 1</a:t>
            </a:r>
            <a:endParaRPr lang="pl-PL" dirty="0"/>
          </a:p>
        </p:txBody>
      </p:sp>
      <p:sp>
        <p:nvSpPr>
          <p:cNvPr id="3" name="Symbol zastępczy zawartości 2"/>
          <p:cNvSpPr>
            <a:spLocks noGrp="1"/>
          </p:cNvSpPr>
          <p:nvPr>
            <p:ph idx="1"/>
          </p:nvPr>
        </p:nvSpPr>
        <p:spPr/>
        <p:txBody>
          <a:bodyPr/>
          <a:lstStyle/>
          <a:p>
            <a:pPr marL="514350" indent="-514350">
              <a:buAutoNum type="arabicPeriod"/>
            </a:pPr>
            <a:r>
              <a:rPr lang="pl-PL" dirty="0" smtClean="0"/>
              <a:t>Zatrzymanego należy zwolnić, jeżeli nie doręczono mu postanowienia o zastosowaniu wobec niego TA w ciągu:</a:t>
            </a:r>
          </a:p>
          <a:p>
            <a:pPr marL="514350" indent="-514350">
              <a:buAutoNum type="alphaLcParenR"/>
            </a:pPr>
            <a:r>
              <a:rPr lang="pl-PL" dirty="0" smtClean="0"/>
              <a:t>48 h od przekazania do dyspozycji sądu;</a:t>
            </a:r>
          </a:p>
          <a:p>
            <a:pPr marL="514350" indent="-514350">
              <a:buAutoNum type="alphaLcParenR"/>
            </a:pPr>
            <a:r>
              <a:rPr lang="pl-PL" dirty="0" smtClean="0"/>
              <a:t>24 h od przekazania do dyspozycji sądu;</a:t>
            </a:r>
          </a:p>
          <a:p>
            <a:pPr marL="514350" indent="-514350">
              <a:buAutoNum type="alphaLcParenR"/>
            </a:pPr>
            <a:r>
              <a:rPr lang="pl-PL" dirty="0" smtClean="0"/>
              <a:t>48 h od zatrzymania;</a:t>
            </a:r>
          </a:p>
          <a:p>
            <a:pPr marL="514350" indent="-514350">
              <a:buAutoNum type="alphaLcParenR"/>
            </a:pPr>
            <a:r>
              <a:rPr lang="pl-PL" dirty="0" smtClean="0"/>
              <a:t>24 h od zatrzymania.</a:t>
            </a:r>
            <a:endParaRPr lang="pl-PL" dirty="0"/>
          </a:p>
        </p:txBody>
      </p:sp>
    </p:spTree>
    <p:extLst>
      <p:ext uri="{BB962C8B-B14F-4D97-AF65-F5344CB8AC3E}">
        <p14:creationId xmlns:p14="http://schemas.microsoft.com/office/powerpoint/2010/main" xmlns="" val="228961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ORGANY PROWADZĄCE – ŚLEDZTWO:</a:t>
            </a:r>
            <a:endParaRPr lang="pl-PL" dirty="0"/>
          </a:p>
        </p:txBody>
      </p:sp>
      <p:sp>
        <p:nvSpPr>
          <p:cNvPr id="3" name="Symbol zastępczy zawartości 2"/>
          <p:cNvSpPr>
            <a:spLocks noGrp="1"/>
          </p:cNvSpPr>
          <p:nvPr>
            <p:ph idx="1"/>
          </p:nvPr>
        </p:nvSpPr>
        <p:spPr/>
        <p:txBody>
          <a:bodyPr/>
          <a:lstStyle/>
          <a:p>
            <a:r>
              <a:rPr lang="pl-PL" dirty="0" smtClean="0"/>
              <a:t>1) ŚLEDZTWO WŁASNE </a:t>
            </a:r>
            <a:r>
              <a:rPr lang="pl-PL" dirty="0" smtClean="0">
                <a:sym typeface="Wingdings" pitchFamily="2" charset="2"/>
              </a:rPr>
              <a:t> PROKURATOR,</a:t>
            </a:r>
          </a:p>
          <a:p>
            <a:r>
              <a:rPr lang="pl-PL" dirty="0" smtClean="0">
                <a:sym typeface="Wingdings" pitchFamily="2" charset="2"/>
              </a:rPr>
              <a:t>2) ŚLEDZTWO POWIERZONE  POLICJA</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ORGANY PROWADZĄCE – DOCHODZENIE:</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1) PROKURATOR,</a:t>
            </a:r>
          </a:p>
          <a:p>
            <a:r>
              <a:rPr lang="pl-PL" dirty="0" smtClean="0"/>
              <a:t>2) POLICJA,</a:t>
            </a:r>
          </a:p>
          <a:p>
            <a:r>
              <a:rPr lang="pl-PL" dirty="0" smtClean="0"/>
              <a:t>3) ABW,</a:t>
            </a:r>
          </a:p>
          <a:p>
            <a:r>
              <a:rPr lang="pl-PL" dirty="0" smtClean="0"/>
              <a:t>4) CBA,</a:t>
            </a:r>
          </a:p>
          <a:p>
            <a:r>
              <a:rPr lang="pl-PL" dirty="0" smtClean="0"/>
              <a:t>5) SŁUŻBA CELNA,</a:t>
            </a:r>
          </a:p>
          <a:p>
            <a:r>
              <a:rPr lang="pl-PL" dirty="0" smtClean="0"/>
              <a:t>6) STRAŻ LEŚNA,</a:t>
            </a:r>
          </a:p>
          <a:p>
            <a:r>
              <a:rPr lang="pl-PL" dirty="0" smtClean="0"/>
              <a:t>7) STRAŻ ŁOWIECKA,</a:t>
            </a:r>
          </a:p>
          <a:p>
            <a:r>
              <a:rPr lang="pl-PL" dirty="0" smtClean="0"/>
              <a:t>8) ŻANDARMERIA WOJSKOWA,</a:t>
            </a:r>
          </a:p>
          <a:p>
            <a:r>
              <a:rPr lang="pl-PL" dirty="0" smtClean="0"/>
              <a:t>9) INSPEKTOR KONTROLI SKARBOWEJ</a:t>
            </a:r>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68664" y="-315416"/>
            <a:ext cx="9692640" cy="1397124"/>
          </a:xfrm>
        </p:spPr>
        <p:txBody>
          <a:bodyPr/>
          <a:lstStyle/>
          <a:p>
            <a:r>
              <a:rPr lang="pl-PL" dirty="0"/>
              <a:t>Czas trwania</a:t>
            </a:r>
          </a:p>
        </p:txBody>
      </p:sp>
      <p:sp>
        <p:nvSpPr>
          <p:cNvPr id="5" name="Symbol zastępczy tekstu 2"/>
          <p:cNvSpPr txBox="1">
            <a:spLocks/>
          </p:cNvSpPr>
          <p:nvPr/>
        </p:nvSpPr>
        <p:spPr>
          <a:xfrm>
            <a:off x="-24864" y="804569"/>
            <a:ext cx="4480560" cy="731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dirty="0" smtClean="0"/>
              <a:t>Śledztwo</a:t>
            </a:r>
            <a:endParaRPr lang="pl-PL" dirty="0"/>
          </a:p>
        </p:txBody>
      </p:sp>
      <p:sp>
        <p:nvSpPr>
          <p:cNvPr id="6" name="Symbol zastępczy zawartości 4"/>
          <p:cNvSpPr>
            <a:spLocks noGrp="1"/>
          </p:cNvSpPr>
          <p:nvPr>
            <p:ph sz="half" idx="4294967295"/>
          </p:nvPr>
        </p:nvSpPr>
        <p:spPr>
          <a:xfrm>
            <a:off x="-135128" y="1536089"/>
            <a:ext cx="4590824" cy="5321911"/>
          </a:xfrm>
          <a:prstGeom prst="rect">
            <a:avLst/>
          </a:prstGeom>
        </p:spPr>
        <p:txBody>
          <a:bodyPr>
            <a:normAutofit fontScale="77500" lnSpcReduction="20000"/>
          </a:bodyPr>
          <a:lstStyle/>
          <a:p>
            <a:pPr algn="just"/>
            <a:r>
              <a:rPr lang="pl-PL" dirty="0"/>
              <a:t>Powinno zostać ukończone w ciągu </a:t>
            </a:r>
            <a:r>
              <a:rPr lang="pl-PL" b="1" u="sng" dirty="0"/>
              <a:t>3 miesięcy. </a:t>
            </a:r>
            <a:endParaRPr lang="pl-PL" dirty="0"/>
          </a:p>
          <a:p>
            <a:pPr algn="just"/>
            <a:r>
              <a:rPr lang="pl-PL" dirty="0"/>
              <a:t>Prokurator </a:t>
            </a:r>
            <a:r>
              <a:rPr lang="pl-PL" b="1" dirty="0">
                <a:solidFill>
                  <a:srgbClr val="FF0000"/>
                </a:solidFill>
              </a:rPr>
              <a:t>nadzorujący śledztwo lub bezpośrednio przełożony </a:t>
            </a:r>
            <a:r>
              <a:rPr lang="pl-PL" dirty="0"/>
              <a:t>wobec prokuratora, który prowadzi śledztwo może – w uzasadnionych wypadkach - przedłużyć je na </a:t>
            </a:r>
            <a:r>
              <a:rPr lang="pl-PL" b="1" u="sng" dirty="0"/>
              <a:t>dalszy czas oznaczony</a:t>
            </a:r>
            <a:r>
              <a:rPr lang="pl-PL" dirty="0"/>
              <a:t>, ale nie dłuższy niż </a:t>
            </a:r>
            <a:r>
              <a:rPr lang="pl-PL" b="1" u="sng" dirty="0"/>
              <a:t>rok</a:t>
            </a:r>
            <a:r>
              <a:rPr lang="pl-PL" dirty="0"/>
              <a:t>. </a:t>
            </a:r>
          </a:p>
          <a:p>
            <a:pPr algn="just"/>
            <a:r>
              <a:rPr lang="pl-PL" b="1" dirty="0">
                <a:solidFill>
                  <a:srgbClr val="FF0000"/>
                </a:solidFill>
              </a:rPr>
              <a:t>Prokurator nadrzędny </a:t>
            </a:r>
            <a:r>
              <a:rPr lang="pl-PL" dirty="0"/>
              <a:t>nad prokuratorem nadzorującym lub prowadzącym śledztwo może je przedłużyć </a:t>
            </a:r>
            <a:r>
              <a:rPr lang="pl-PL" b="1" u="sng" dirty="0"/>
              <a:t>na dalszy czas oznaczony</a:t>
            </a:r>
            <a:r>
              <a:rPr lang="pl-PL" dirty="0"/>
              <a:t>. </a:t>
            </a:r>
          </a:p>
        </p:txBody>
      </p:sp>
      <p:sp>
        <p:nvSpPr>
          <p:cNvPr id="7" name="Symbol zastępczy tekstu 3"/>
          <p:cNvSpPr txBox="1">
            <a:spLocks/>
          </p:cNvSpPr>
          <p:nvPr/>
        </p:nvSpPr>
        <p:spPr>
          <a:xfrm>
            <a:off x="4663440" y="804569"/>
            <a:ext cx="4480560" cy="7315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dirty="0" smtClean="0"/>
              <a:t>Dochodzenie</a:t>
            </a:r>
            <a:endParaRPr lang="pl-PL" dirty="0"/>
          </a:p>
        </p:txBody>
      </p:sp>
      <p:sp>
        <p:nvSpPr>
          <p:cNvPr id="8" name="Symbol zastępczy zawartości 5"/>
          <p:cNvSpPr>
            <a:spLocks noGrp="1"/>
          </p:cNvSpPr>
          <p:nvPr>
            <p:ph sz="quarter" idx="4294967295"/>
          </p:nvPr>
        </p:nvSpPr>
        <p:spPr>
          <a:xfrm>
            <a:off x="4729480" y="1536089"/>
            <a:ext cx="4235008" cy="5321911"/>
          </a:xfrm>
          <a:prstGeom prst="rect">
            <a:avLst/>
          </a:prstGeom>
        </p:spPr>
        <p:txBody>
          <a:bodyPr>
            <a:normAutofit fontScale="70000" lnSpcReduction="20000"/>
          </a:bodyPr>
          <a:lstStyle/>
          <a:p>
            <a:pPr algn="just"/>
            <a:r>
              <a:rPr lang="pl-PL" dirty="0"/>
              <a:t>Powinno być ukończone w ciągu </a:t>
            </a:r>
            <a:r>
              <a:rPr lang="pl-PL" b="1" u="sng" dirty="0"/>
              <a:t>2 miesięcy</a:t>
            </a:r>
            <a:r>
              <a:rPr lang="pl-PL" dirty="0"/>
              <a:t>. </a:t>
            </a:r>
          </a:p>
          <a:p>
            <a:pPr algn="just"/>
            <a:r>
              <a:rPr lang="pl-PL" b="1" dirty="0">
                <a:solidFill>
                  <a:srgbClr val="FF0000"/>
                </a:solidFill>
              </a:rPr>
              <a:t>Prokurator</a:t>
            </a:r>
            <a:r>
              <a:rPr lang="pl-PL" dirty="0"/>
              <a:t> może przedłużyć ten okres </a:t>
            </a:r>
            <a:r>
              <a:rPr lang="pl-PL" b="1" u="sng" dirty="0"/>
              <a:t>do 3 miesięcy</a:t>
            </a:r>
            <a:r>
              <a:rPr lang="pl-PL" dirty="0"/>
              <a:t> a w uzasadnionych wypadkach na </a:t>
            </a:r>
            <a:r>
              <a:rPr lang="pl-PL" b="1" u="sng" dirty="0"/>
              <a:t>dalszy czas oznaczony</a:t>
            </a:r>
            <a:r>
              <a:rPr lang="pl-PL" dirty="0"/>
              <a:t>. </a:t>
            </a:r>
          </a:p>
          <a:p>
            <a:pPr algn="just"/>
            <a:r>
              <a:rPr lang="pl-PL" b="1" dirty="0">
                <a:solidFill>
                  <a:srgbClr val="FF0000"/>
                </a:solidFill>
              </a:rPr>
              <a:t>Prokurator bezpośrednio przełożony nad prokuratorem prowadzącym lub nadzorującym </a:t>
            </a:r>
            <a:r>
              <a:rPr lang="pl-PL" dirty="0"/>
              <a:t>dochodzenie może – w wyjątkowych wypadach, uzasadnionych szczególnymi okolicznościami – przedłużyć jego okres </a:t>
            </a:r>
            <a:r>
              <a:rPr lang="pl-PL" b="1" dirty="0"/>
              <a:t>na dalszy czas oznaczony. </a:t>
            </a:r>
            <a:endParaRPr lang="pl-PL" dirty="0"/>
          </a:p>
        </p:txBody>
      </p:sp>
    </p:spTree>
    <p:extLst>
      <p:ext uri="{BB962C8B-B14F-4D97-AF65-F5344CB8AC3E}">
        <p14:creationId xmlns:p14="http://schemas.microsoft.com/office/powerpoint/2010/main" xmlns="" val="1713192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6"/>
          <p:cNvGraphicFramePr>
            <a:graphicFrameLocks noGrp="1"/>
          </p:cNvGraphicFramePr>
          <p:nvPr>
            <p:ph idx="1"/>
            <p:extLst>
              <p:ext uri="{D42A27DB-BD31-4B8C-83A1-F6EECF244321}">
                <p14:modId xmlns:p14="http://schemas.microsoft.com/office/powerpoint/2010/main" xmlns="" val="1716252699"/>
              </p:ext>
            </p:extLst>
          </p:nvPr>
        </p:nvGraphicFramePr>
        <p:xfrm>
          <a:off x="-7735" y="1412776"/>
          <a:ext cx="4442859" cy="442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ymbol zastępczy tekstu 2"/>
          <p:cNvSpPr txBox="1">
            <a:spLocks/>
          </p:cNvSpPr>
          <p:nvPr/>
        </p:nvSpPr>
        <p:spPr>
          <a:xfrm>
            <a:off x="395536" y="332656"/>
            <a:ext cx="4040188" cy="5947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z="2800" b="1" dirty="0" smtClean="0"/>
              <a:t>Śledztwo</a:t>
            </a:r>
            <a:endParaRPr lang="pl-PL" sz="2800" b="1" dirty="0"/>
          </a:p>
        </p:txBody>
      </p:sp>
      <p:sp>
        <p:nvSpPr>
          <p:cNvPr id="7" name="Symbol zastępczy tekstu 3"/>
          <p:cNvSpPr txBox="1">
            <a:spLocks/>
          </p:cNvSpPr>
          <p:nvPr/>
        </p:nvSpPr>
        <p:spPr>
          <a:xfrm>
            <a:off x="5292080" y="241605"/>
            <a:ext cx="4041775"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z="2800" b="1" dirty="0" smtClean="0"/>
              <a:t>Dochodzenie</a:t>
            </a:r>
            <a:endParaRPr lang="pl-PL" b="1" dirty="0"/>
          </a:p>
        </p:txBody>
      </p:sp>
      <p:graphicFrame>
        <p:nvGraphicFramePr>
          <p:cNvPr id="8" name="Symbol zastępczy zawartości 7"/>
          <p:cNvGraphicFramePr>
            <a:graphicFrameLocks/>
          </p:cNvGraphicFramePr>
          <p:nvPr>
            <p:extLst>
              <p:ext uri="{D42A27DB-BD31-4B8C-83A1-F6EECF244321}">
                <p14:modId xmlns:p14="http://schemas.microsoft.com/office/powerpoint/2010/main" xmlns="" val="3260621841"/>
              </p:ext>
            </p:extLst>
          </p:nvPr>
        </p:nvGraphicFramePr>
        <p:xfrm>
          <a:off x="4818063" y="1412776"/>
          <a:ext cx="4325937" cy="5013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723983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a:spLocks noGrp="1"/>
          </p:cNvSpPr>
          <p:nvPr>
            <p:ph type="title"/>
          </p:nvPr>
        </p:nvSpPr>
        <p:spPr>
          <a:xfrm>
            <a:off x="-252536" y="0"/>
            <a:ext cx="9692640" cy="1397124"/>
          </a:xfrm>
        </p:spPr>
        <p:txBody>
          <a:bodyPr>
            <a:normAutofit fontScale="90000"/>
          </a:bodyPr>
          <a:lstStyle/>
          <a:p>
            <a:r>
              <a:rPr lang="pl-PL" dirty="0"/>
              <a:t>Uproszczenia proceduralne w dochodzeniu</a:t>
            </a:r>
          </a:p>
        </p:txBody>
      </p:sp>
      <p:sp>
        <p:nvSpPr>
          <p:cNvPr id="5" name="Symbol zastępczy zawartości 7"/>
          <p:cNvSpPr>
            <a:spLocks noGrp="1"/>
          </p:cNvSpPr>
          <p:nvPr>
            <p:ph idx="1"/>
          </p:nvPr>
        </p:nvSpPr>
        <p:spPr>
          <a:xfrm>
            <a:off x="179512" y="1196752"/>
            <a:ext cx="8595360" cy="4351337"/>
          </a:xfrm>
        </p:spPr>
        <p:txBody>
          <a:bodyPr>
            <a:noAutofit/>
          </a:bodyPr>
          <a:lstStyle/>
          <a:p>
            <a:pPr marL="361950" indent="-361950" algn="just">
              <a:buAutoNum type="arabicPeriod"/>
            </a:pPr>
            <a:r>
              <a:rPr lang="pl-PL" sz="2000" dirty="0">
                <a:latin typeface="Times New Roman" pitchFamily="18" charset="0"/>
                <a:cs typeface="Times New Roman" pitchFamily="18" charset="0"/>
              </a:rPr>
              <a:t>art. 325e § 1 – postanowienie o wszczęciu dochodzenia, odmowie wszczęcia dochodzenia, umorzeniu dochodzenia i wpisaniu sprawy do rejestru przestępstw, umorzeniu dochodzenia oraz zawieszeniu dochodzenia mogą zostać zamieszczone w łącznym protokole (art. 304a) i nie wymagają uzasadnienia. Organ powinien ustnie podać powody rozstrzygnięcia.</a:t>
            </a:r>
          </a:p>
          <a:p>
            <a:pPr marL="354013" indent="-354013" algn="just">
              <a:buFont typeface="+mj-lt"/>
              <a:buAutoNum type="arabicPeriod"/>
            </a:pPr>
            <a:r>
              <a:rPr lang="pl-PL" sz="2000" dirty="0">
                <a:latin typeface="Times New Roman" pitchFamily="18" charset="0"/>
                <a:cs typeface="Times New Roman" pitchFamily="18" charset="0"/>
              </a:rPr>
              <a:t>art. 325g § 1 – nie jest wymagane sporządzenie postanowienia o przedstawieniu zarzutów oraz wydanie postanowienia o zamknięciu dochodzenia, chyba że podejrzany jest tymczasowo aresztowany. </a:t>
            </a:r>
          </a:p>
          <a:p>
            <a:pPr marL="354013" indent="-354013" algn="just">
              <a:buFont typeface="+mj-lt"/>
              <a:buAutoNum type="arabicPeriod"/>
            </a:pPr>
            <a:r>
              <a:rPr lang="pl-PL" sz="2000" dirty="0">
                <a:latin typeface="Times New Roman" pitchFamily="18" charset="0"/>
                <a:cs typeface="Times New Roman" pitchFamily="18" charset="0"/>
              </a:rPr>
              <a:t>art. 325g § 2 – przesłuchanie osoby podejrzanej zaczyna się od powiadomienia jej o treści zarzutu wpisanego do protokołu przesłuchania. Od chwili rozpoczęcia przesłuchania uważa się tę osobę za podejrzanego. </a:t>
            </a:r>
          </a:p>
          <a:p>
            <a:pPr marL="354013" indent="-354013" algn="just">
              <a:buFont typeface="+mj-lt"/>
              <a:buAutoNum type="arabicPeriod"/>
            </a:pPr>
            <a:r>
              <a:rPr lang="pl-PL" sz="2000" dirty="0">
                <a:latin typeface="Times New Roman" pitchFamily="18" charset="0"/>
                <a:cs typeface="Times New Roman" pitchFamily="18" charset="0"/>
              </a:rPr>
              <a:t>art. 325h </a:t>
            </a:r>
            <a:r>
              <a:rPr lang="pl-PL" sz="2000" dirty="0" err="1">
                <a:latin typeface="Times New Roman" pitchFamily="18" charset="0"/>
                <a:cs typeface="Times New Roman" pitchFamily="18" charset="0"/>
              </a:rPr>
              <a:t>zd</a:t>
            </a:r>
            <a:r>
              <a:rPr lang="pl-PL" sz="2000" dirty="0">
                <a:latin typeface="Times New Roman" pitchFamily="18" charset="0"/>
                <a:cs typeface="Times New Roman" pitchFamily="18" charset="0"/>
              </a:rPr>
              <a:t>. 1 – możliwość ograniczenia zakresu dochodzenia do „ustalenia czy zachodzą wystarczające podstawy do wniesienia aktu oskarżenia albo innego zakończenia postępowania” </a:t>
            </a:r>
          </a:p>
          <a:p>
            <a:pPr marL="361950" indent="-361950" algn="just">
              <a:buFont typeface="+mj-lt"/>
              <a:buAutoNum type="arabicPeriod"/>
            </a:pPr>
            <a:r>
              <a:rPr lang="pl-PL" sz="2000" dirty="0">
                <a:latin typeface="Times New Roman" pitchFamily="18" charset="0"/>
                <a:cs typeface="Times New Roman" pitchFamily="18" charset="0"/>
              </a:rPr>
              <a:t>art. 325h – protokół ograniczony - Utrwalenie innych czynności dowodowych następuje w formie protokołu ograniczonego do zapisu najbardziej istotnych oświadczeń osób biorących udział w czynności</a:t>
            </a:r>
          </a:p>
        </p:txBody>
      </p:sp>
    </p:spTree>
    <p:extLst>
      <p:ext uri="{BB962C8B-B14F-4D97-AF65-F5344CB8AC3E}">
        <p14:creationId xmlns:p14="http://schemas.microsoft.com/office/powerpoint/2010/main" xmlns="" val="2919425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lstStyle/>
          <a:p>
            <a:r>
              <a:rPr lang="pl-PL" dirty="0" smtClean="0"/>
              <a:t>Nadzór prokuratora nad PP</a:t>
            </a:r>
            <a:endParaRPr lang="pl-PL" dirty="0"/>
          </a:p>
        </p:txBody>
      </p:sp>
      <p:sp>
        <p:nvSpPr>
          <p:cNvPr id="3" name="Symbol zastępczy zawartości 2"/>
          <p:cNvSpPr>
            <a:spLocks noGrp="1"/>
          </p:cNvSpPr>
          <p:nvPr>
            <p:ph idx="1"/>
          </p:nvPr>
        </p:nvSpPr>
        <p:spPr>
          <a:xfrm>
            <a:off x="251520" y="836712"/>
            <a:ext cx="8712968" cy="5472608"/>
          </a:xfrm>
        </p:spPr>
        <p:txBody>
          <a:bodyPr>
            <a:noAutofit/>
          </a:bodyPr>
          <a:lstStyle/>
          <a:p>
            <a:pPr marL="0" indent="0" algn="just">
              <a:buNone/>
            </a:pPr>
            <a:r>
              <a:rPr lang="pl-PL" sz="2100" dirty="0" smtClean="0">
                <a:latin typeface="Times New Roman" pitchFamily="18" charset="0"/>
                <a:cs typeface="Times New Roman" pitchFamily="18" charset="0"/>
              </a:rPr>
              <a:t>Prokurator jest „panem” postępowania przygotowawczego (</a:t>
            </a:r>
            <a:r>
              <a:rPr lang="pl-PL" sz="2100" i="1" dirty="0" smtClean="0">
                <a:latin typeface="Times New Roman" pitchFamily="18" charset="0"/>
                <a:cs typeface="Times New Roman" pitchFamily="18" charset="0"/>
              </a:rPr>
              <a:t>dominus </a:t>
            </a:r>
            <a:r>
              <a:rPr lang="pl-PL" sz="2100" i="1" dirty="0" err="1" smtClean="0">
                <a:latin typeface="Times New Roman" pitchFamily="18" charset="0"/>
                <a:cs typeface="Times New Roman" pitchFamily="18" charset="0"/>
              </a:rPr>
              <a:t>litis</a:t>
            </a:r>
            <a:r>
              <a:rPr lang="pl-PL" sz="2100" i="1" dirty="0" smtClean="0">
                <a:latin typeface="Times New Roman" pitchFamily="18" charset="0"/>
                <a:cs typeface="Times New Roman" pitchFamily="18" charset="0"/>
              </a:rPr>
              <a:t>)</a:t>
            </a:r>
            <a:endParaRPr lang="pl-PL" sz="2100" dirty="0" smtClean="0">
              <a:latin typeface="Times New Roman" pitchFamily="18" charset="0"/>
              <a:cs typeface="Times New Roman" pitchFamily="18" charset="0"/>
            </a:endParaRPr>
          </a:p>
          <a:p>
            <a:pPr marL="0" indent="0" algn="just">
              <a:buNone/>
            </a:pPr>
            <a:r>
              <a:rPr lang="pl-PL" sz="2100" dirty="0" smtClean="0">
                <a:latin typeface="Times New Roman" pitchFamily="18" charset="0"/>
                <a:cs typeface="Times New Roman" pitchFamily="18" charset="0"/>
              </a:rPr>
              <a:t>Gdy prokurator nie prowadzi bezpośrednio całego postępowania przygotowawczego, to – wykonując osobiście niektóre czynności procesowe, zatwierdzając postanowienia albo czynności innych organów ścigania, rozpatrując zażalenia – w określonym zakresie kontroluje jego przebieg.</a:t>
            </a:r>
          </a:p>
          <a:p>
            <a:pPr marL="0" indent="0" algn="just">
              <a:buNone/>
            </a:pPr>
            <a:endParaRPr lang="pl-PL" sz="2100" b="1" dirty="0" smtClean="0">
              <a:latin typeface="Times New Roman" pitchFamily="18" charset="0"/>
              <a:cs typeface="Times New Roman" pitchFamily="18" charset="0"/>
            </a:endParaRPr>
          </a:p>
          <a:p>
            <a:pPr marL="0" indent="0" algn="just">
              <a:buNone/>
            </a:pPr>
            <a:r>
              <a:rPr lang="pl-PL" sz="2100" b="1" dirty="0" smtClean="0">
                <a:latin typeface="Times New Roman" pitchFamily="18" charset="0"/>
                <a:cs typeface="Times New Roman" pitchFamily="18" charset="0"/>
              </a:rPr>
              <a:t>Ogólny nadzór:</a:t>
            </a:r>
          </a:p>
          <a:p>
            <a:pPr marL="266700" indent="-266700" algn="just">
              <a:buFont typeface="+mj-lt"/>
              <a:buAutoNum type="arabicPeriod"/>
            </a:pPr>
            <a:r>
              <a:rPr lang="pl-PL" sz="2100" dirty="0" smtClean="0">
                <a:latin typeface="Times New Roman" pitchFamily="18" charset="0"/>
                <a:cs typeface="Times New Roman" pitchFamily="18" charset="0"/>
              </a:rPr>
              <a:t>art. 15 § 1 – Policja i inne organy w zakresie postępowania karnego wykonują m.in. polecenia prokuratora oraz pod nadzorem prokuratora prowadzą śledztwo lub dochodzenie</a:t>
            </a:r>
          </a:p>
          <a:p>
            <a:pPr marL="266700" indent="-266700" algn="just">
              <a:buFont typeface="+mj-lt"/>
              <a:buAutoNum type="arabicPeriod"/>
            </a:pPr>
            <a:r>
              <a:rPr lang="pl-PL" sz="2100" dirty="0" smtClean="0">
                <a:latin typeface="Times New Roman" pitchFamily="18" charset="0"/>
                <a:cs typeface="Times New Roman" pitchFamily="18" charset="0"/>
              </a:rPr>
              <a:t>konieczność zatwierdzenia przez prokuratora niektórych decyzji (rozstrzygnięć) wydawanych w postępowaniu przygotowawczym</a:t>
            </a:r>
          </a:p>
          <a:p>
            <a:pPr lvl="1" algn="just"/>
            <a:r>
              <a:rPr lang="pl-PL" sz="2100" dirty="0" smtClean="0">
                <a:latin typeface="Times New Roman" pitchFamily="18" charset="0"/>
                <a:cs typeface="Times New Roman" pitchFamily="18" charset="0"/>
              </a:rPr>
              <a:t>np. postanowienie o umorzeniu dochodzenia prowadzonego przeciwko osobie; postanowienie o zawieszeniu dochodzenia (art. 325e § 2); postanowienie o zawieszeniu śledztwa (art. 325)</a:t>
            </a:r>
          </a:p>
          <a:p>
            <a:pPr marL="266700" indent="-266700" algn="just">
              <a:buFont typeface="+mj-lt"/>
              <a:buAutoNum type="arabicPeriod"/>
            </a:pPr>
            <a:r>
              <a:rPr lang="pl-PL" sz="2100" dirty="0" smtClean="0">
                <a:latin typeface="Times New Roman" pitchFamily="18" charset="0"/>
                <a:cs typeface="Times New Roman" pitchFamily="18" charset="0"/>
              </a:rPr>
              <a:t>Prokurator rozpoznaje część zażaleń – tzw. horyzontalna kontrola postępowania przygotowawczego (art. 302)</a:t>
            </a:r>
          </a:p>
          <a:p>
            <a:pPr marL="0" indent="0" algn="just">
              <a:buNone/>
            </a:pPr>
            <a:endParaRPr lang="pl-PL" sz="2100" dirty="0" smtClean="0">
              <a:latin typeface="Times New Roman" pitchFamily="18" charset="0"/>
              <a:cs typeface="Times New Roman" pitchFamily="18" charset="0"/>
            </a:endParaRPr>
          </a:p>
          <a:p>
            <a:pPr marL="0" indent="0">
              <a:buNone/>
            </a:pPr>
            <a:endParaRPr lang="pl-PL" sz="2100" dirty="0">
              <a:latin typeface="Times New Roman" pitchFamily="18" charset="0"/>
              <a:cs typeface="Times New Roman" pitchFamily="18" charset="0"/>
            </a:endParaRPr>
          </a:p>
        </p:txBody>
      </p:sp>
    </p:spTree>
    <p:extLst>
      <p:ext uri="{BB962C8B-B14F-4D97-AF65-F5344CB8AC3E}">
        <p14:creationId xmlns:p14="http://schemas.microsoft.com/office/powerpoint/2010/main" xmlns="" val="1361089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60648"/>
            <a:ext cx="8496944" cy="6120680"/>
          </a:xfrm>
        </p:spPr>
        <p:txBody>
          <a:bodyPr>
            <a:normAutofit fontScale="77500" lnSpcReduction="20000"/>
          </a:bodyPr>
          <a:lstStyle/>
          <a:p>
            <a:pPr marL="0" indent="0" algn="just">
              <a:buNone/>
            </a:pPr>
            <a:r>
              <a:rPr lang="pl-PL" dirty="0" smtClean="0"/>
              <a:t>Formy wykonywania nadzoru: </a:t>
            </a:r>
          </a:p>
          <a:p>
            <a:pPr marL="514350" indent="-514350" algn="just">
              <a:buAutoNum type="arabicPeriod"/>
            </a:pPr>
            <a:r>
              <a:rPr lang="pl-PL" b="1" dirty="0" smtClean="0"/>
              <a:t>Zaznajamianie</a:t>
            </a:r>
            <a:r>
              <a:rPr lang="pl-PL" dirty="0" smtClean="0"/>
              <a:t> </a:t>
            </a:r>
            <a:r>
              <a:rPr lang="pl-PL" b="1" dirty="0" smtClean="0"/>
              <a:t>się</a:t>
            </a:r>
            <a:r>
              <a:rPr lang="pl-PL" dirty="0" smtClean="0"/>
              <a:t> z zamierzeniami prowadzącego postępowanie, </a:t>
            </a:r>
            <a:r>
              <a:rPr lang="pl-PL" b="1" dirty="0" smtClean="0"/>
              <a:t>wskazywanie kierunków </a:t>
            </a:r>
            <a:r>
              <a:rPr lang="pl-PL" dirty="0" smtClean="0"/>
              <a:t>postępowania oraz </a:t>
            </a:r>
            <a:r>
              <a:rPr lang="pl-PL" b="1" dirty="0" smtClean="0"/>
              <a:t>wydawanie</a:t>
            </a:r>
            <a:r>
              <a:rPr lang="pl-PL" dirty="0" smtClean="0"/>
              <a:t> co do powyższych kwestii </a:t>
            </a:r>
            <a:r>
              <a:rPr lang="pl-PL" b="1" dirty="0" smtClean="0"/>
              <a:t>zarządzeń.</a:t>
            </a:r>
            <a:endParaRPr lang="pl-PL" dirty="0" smtClean="0"/>
          </a:p>
          <a:p>
            <a:pPr marL="514350" indent="-514350" algn="just">
              <a:buAutoNum type="arabicPeriod"/>
            </a:pPr>
            <a:r>
              <a:rPr lang="pl-PL" dirty="0" smtClean="0"/>
              <a:t>Żądanie </a:t>
            </a:r>
            <a:r>
              <a:rPr lang="pl-PL" b="1" dirty="0" smtClean="0"/>
              <a:t>przedstawienia materiałów </a:t>
            </a:r>
            <a:r>
              <a:rPr lang="pl-PL" dirty="0" smtClean="0"/>
              <a:t>zbieranych w postępowaniu przygotowawczym. </a:t>
            </a:r>
          </a:p>
          <a:p>
            <a:pPr marL="514350" indent="-514350" algn="just">
              <a:buAutoNum type="arabicPeriod"/>
            </a:pPr>
            <a:r>
              <a:rPr lang="pl-PL" b="1" dirty="0" smtClean="0"/>
              <a:t>Uczestniczenie w czynnościach</a:t>
            </a:r>
            <a:r>
              <a:rPr lang="pl-PL" dirty="0" smtClean="0"/>
              <a:t> dokonywanych przez prowadzących postępowanie, </a:t>
            </a:r>
            <a:r>
              <a:rPr lang="pl-PL" b="1" dirty="0" smtClean="0"/>
              <a:t>osobiste przeprowadzanie niektórych czynności albo przejęcie sprawy do swojego prowadzenia</a:t>
            </a:r>
            <a:r>
              <a:rPr lang="pl-PL" dirty="0" smtClean="0"/>
              <a:t>. </a:t>
            </a:r>
          </a:p>
          <a:p>
            <a:pPr marL="514350" indent="-514350" algn="just">
              <a:buAutoNum type="arabicPeriod"/>
            </a:pPr>
            <a:r>
              <a:rPr lang="pl-PL" b="1" dirty="0" smtClean="0"/>
              <a:t>Wydawanie postanowień, zarządzeń lub poleceń </a:t>
            </a:r>
            <a:r>
              <a:rPr lang="pl-PL" dirty="0" smtClean="0"/>
              <a:t>oraz </a:t>
            </a:r>
            <a:r>
              <a:rPr lang="pl-PL" b="1" dirty="0" smtClean="0"/>
              <a:t>zmienianie i uchylanie </a:t>
            </a:r>
            <a:r>
              <a:rPr lang="pl-PL" dirty="0" smtClean="0"/>
              <a:t>postanowień i zarządzeń wydanych przez prowadzącego postępowanie. </a:t>
            </a:r>
          </a:p>
          <a:p>
            <a:pPr marL="0" indent="0" algn="just">
              <a:buNone/>
            </a:pPr>
            <a:endParaRPr lang="pl-PL" b="1" dirty="0" smtClean="0"/>
          </a:p>
          <a:p>
            <a:pPr marL="0" indent="0" algn="just">
              <a:buNone/>
            </a:pPr>
            <a:r>
              <a:rPr lang="pl-PL" b="1" dirty="0" smtClean="0"/>
              <a:t>Ważne! </a:t>
            </a:r>
            <a:r>
              <a:rPr lang="pl-PL" dirty="0" smtClean="0"/>
              <a:t>Prokurator nie bardzo ma możliwość sprawowania nadzoru nad wszystkimi czynnościami, bo nie o wszystkich wie. Por.: art. 325 i umorzenie rejestrowe.</a:t>
            </a:r>
            <a:endParaRPr lang="pl-PL" b="1" dirty="0" smtClean="0"/>
          </a:p>
          <a:p>
            <a:pPr marL="0" indent="0">
              <a:buNone/>
            </a:pPr>
            <a:endParaRPr lang="pl-PL" dirty="0"/>
          </a:p>
        </p:txBody>
      </p:sp>
    </p:spTree>
    <p:extLst>
      <p:ext uri="{BB962C8B-B14F-4D97-AF65-F5344CB8AC3E}">
        <p14:creationId xmlns:p14="http://schemas.microsoft.com/office/powerpoint/2010/main" xmlns="" val="2051117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476672"/>
            <a:ext cx="8435280" cy="5649491"/>
          </a:xfrm>
        </p:spPr>
        <p:txBody>
          <a:bodyPr>
            <a:normAutofit fontScale="92500" lnSpcReduction="20000"/>
          </a:bodyPr>
          <a:lstStyle/>
          <a:p>
            <a:pPr algn="just"/>
            <a:r>
              <a:rPr lang="pl-PL" dirty="0" smtClean="0"/>
              <a:t>Prokurator sprawuje nadzór nad postępowaniem przygotowawczym, </a:t>
            </a:r>
            <a:r>
              <a:rPr lang="pl-PL" b="1" dirty="0" smtClean="0"/>
              <a:t>w zakresie w jakim sam go nie prowadzi. </a:t>
            </a:r>
            <a:r>
              <a:rPr lang="pl-PL" dirty="0" smtClean="0"/>
              <a:t>Może również objąć nadzorem tzw. czynności sprawdzające (art. 307)</a:t>
            </a:r>
          </a:p>
          <a:p>
            <a:pPr algn="just"/>
            <a:r>
              <a:rPr lang="pl-PL" dirty="0" smtClean="0"/>
              <a:t>Ponadto, ma obowiązek czuwać nad prawidłowym i sprawnym przebiegiem całego postępowania. </a:t>
            </a:r>
          </a:p>
          <a:p>
            <a:pPr algn="just"/>
            <a:r>
              <a:rPr lang="pl-PL" dirty="0" smtClean="0"/>
              <a:t>W ramach sprawowanego nadzoru prokurator powinien zadbać by zostały zrealizowane cele z art. 297 k.p.k., czuwać nad zgodnością przebiegu postępowania z przepisami prawa, w szczególności z zachowaniem praw podejrzanego, pokrzywdzonego i innych uczestników postępowania oraz udzielać organom ścigania pomocy w rozstrzyganiu kwestii prawnych. </a:t>
            </a:r>
          </a:p>
          <a:p>
            <a:pPr marL="0" indent="0" algn="just">
              <a:buNone/>
            </a:pPr>
            <a:endParaRPr lang="pl-PL" dirty="0" smtClean="0"/>
          </a:p>
          <a:p>
            <a:pPr marL="0" indent="0">
              <a:buNone/>
            </a:pPr>
            <a:endParaRPr lang="pl-PL" dirty="0"/>
          </a:p>
        </p:txBody>
      </p:sp>
    </p:spTree>
    <p:extLst>
      <p:ext uri="{BB962C8B-B14F-4D97-AF65-F5344CB8AC3E}">
        <p14:creationId xmlns:p14="http://schemas.microsoft.com/office/powerpoint/2010/main" xmlns="" val="2906421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normAutofit/>
          </a:bodyPr>
          <a:lstStyle/>
          <a:p>
            <a:r>
              <a:rPr lang="pl-PL" sz="3200" dirty="0" smtClean="0"/>
              <a:t>Udział sądu w postępowaniu przygotowawczym</a:t>
            </a:r>
            <a:endParaRPr lang="pl-PL" sz="3200" dirty="0"/>
          </a:p>
        </p:txBody>
      </p:sp>
      <p:sp>
        <p:nvSpPr>
          <p:cNvPr id="3" name="Symbol zastępczy zawartości 2"/>
          <p:cNvSpPr>
            <a:spLocks noGrp="1"/>
          </p:cNvSpPr>
          <p:nvPr>
            <p:ph idx="1"/>
          </p:nvPr>
        </p:nvSpPr>
        <p:spPr>
          <a:xfrm>
            <a:off x="395536" y="836712"/>
            <a:ext cx="8424936" cy="6021288"/>
          </a:xfrm>
        </p:spPr>
        <p:txBody>
          <a:bodyPr>
            <a:noAutofit/>
          </a:bodyPr>
          <a:lstStyle/>
          <a:p>
            <a:pPr marL="514350" indent="-514350" algn="just">
              <a:buAutoNum type="arabicParenR"/>
            </a:pPr>
            <a:r>
              <a:rPr lang="pl-PL" sz="2150" u="sng" dirty="0" smtClean="0">
                <a:latin typeface="Times New Roman" pitchFamily="18" charset="0"/>
                <a:cs typeface="Times New Roman" pitchFamily="18" charset="0"/>
              </a:rPr>
              <a:t>model występujący </a:t>
            </a:r>
            <a:r>
              <a:rPr lang="pl-PL" sz="2150" i="1" u="sng" dirty="0" smtClean="0">
                <a:latin typeface="Times New Roman" pitchFamily="18" charset="0"/>
                <a:cs typeface="Times New Roman" pitchFamily="18" charset="0"/>
              </a:rPr>
              <a:t>de lege lata</a:t>
            </a:r>
            <a:r>
              <a:rPr lang="pl-PL" sz="2150" u="sng" dirty="0" smtClean="0">
                <a:latin typeface="Times New Roman" pitchFamily="18" charset="0"/>
                <a:cs typeface="Times New Roman" pitchFamily="18" charset="0"/>
              </a:rPr>
              <a:t> w Polsce </a:t>
            </a:r>
            <a:r>
              <a:rPr lang="pl-PL" sz="2150" dirty="0" smtClean="0">
                <a:latin typeface="Times New Roman" pitchFamily="18" charset="0"/>
                <a:cs typeface="Times New Roman" pitchFamily="18" charset="0"/>
              </a:rPr>
              <a:t>-  rola sądu w PP wyraża się w spełnianiu 3 funkcji:</a:t>
            </a:r>
          </a:p>
          <a:p>
            <a:pPr marL="0" indent="0" algn="just">
              <a:buNone/>
            </a:pPr>
            <a:r>
              <a:rPr lang="pl-PL" sz="2150" dirty="0" smtClean="0">
                <a:latin typeface="Times New Roman" pitchFamily="18" charset="0"/>
                <a:cs typeface="Times New Roman" pitchFamily="18" charset="0"/>
              </a:rPr>
              <a:t>	a) organu decyzyjnego, podejmującego określone decyzje procesowe dotyczącego określonych praw i wolności oskarżonego, np. decyzje o TA, obserwacji psychiatrycznej, kontroli rozmów, wydawania listu żelaznego;</a:t>
            </a:r>
          </a:p>
          <a:p>
            <a:pPr marL="0" indent="0" algn="just">
              <a:buNone/>
            </a:pPr>
            <a:r>
              <a:rPr lang="pl-PL" sz="2150" dirty="0" smtClean="0">
                <a:latin typeface="Times New Roman" pitchFamily="18" charset="0"/>
                <a:cs typeface="Times New Roman" pitchFamily="18" charset="0"/>
              </a:rPr>
              <a:t>	b) organu kontrolnego, rozpoznające zażalenia na decyzję prokuratora, stosowanie do art. 465 § 2 KPK i innych organów PP stosownie do art. 246;</a:t>
            </a:r>
          </a:p>
          <a:p>
            <a:pPr marL="0" indent="0" algn="just">
              <a:buNone/>
            </a:pPr>
            <a:r>
              <a:rPr lang="pl-PL" sz="2150" dirty="0">
                <a:latin typeface="Times New Roman" pitchFamily="18" charset="0"/>
                <a:cs typeface="Times New Roman" pitchFamily="18" charset="0"/>
              </a:rPr>
              <a:t>	</a:t>
            </a:r>
            <a:r>
              <a:rPr lang="pl-PL" sz="2150" dirty="0" smtClean="0">
                <a:latin typeface="Times New Roman" pitchFamily="18" charset="0"/>
                <a:cs typeface="Times New Roman" pitchFamily="18" charset="0"/>
              </a:rPr>
              <a:t>c) stosownie do czynności dowodowych (dokonując je) 185a i 185d; art. 316 § 3 k.p.k.</a:t>
            </a:r>
          </a:p>
          <a:p>
            <a:pPr marL="0" indent="0" algn="just">
              <a:buNone/>
            </a:pPr>
            <a:r>
              <a:rPr lang="pl-PL" sz="2150" b="1" dirty="0" smtClean="0">
                <a:latin typeface="Times New Roman" pitchFamily="18" charset="0"/>
                <a:cs typeface="Times New Roman" pitchFamily="18" charset="0"/>
              </a:rPr>
              <a:t>Doczytać samodzielnie – art. 329 i 330 k.p.k.!</a:t>
            </a:r>
            <a:endParaRPr lang="pl-PL" sz="215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201206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0" y="91817"/>
            <a:ext cx="8693746" cy="888911"/>
          </a:xfrm>
        </p:spPr>
        <p:txBody>
          <a:bodyPr>
            <a:normAutofit fontScale="90000"/>
          </a:bodyPr>
          <a:lstStyle/>
          <a:p>
            <a:r>
              <a:rPr lang="pl-PL" dirty="0"/>
              <a:t>Porządek czynności w śledztwie i dochodzeniu</a:t>
            </a:r>
          </a:p>
        </p:txBody>
      </p:sp>
      <p:sp>
        <p:nvSpPr>
          <p:cNvPr id="5" name="Symbol zastępczy zawartości 2"/>
          <p:cNvSpPr>
            <a:spLocks noGrp="1"/>
          </p:cNvSpPr>
          <p:nvPr>
            <p:ph sz="quarter" idx="1"/>
          </p:nvPr>
        </p:nvSpPr>
        <p:spPr>
          <a:xfrm>
            <a:off x="0" y="1626420"/>
            <a:ext cx="8617344" cy="2954708"/>
          </a:xfrm>
        </p:spPr>
        <p:txBody>
          <a:bodyPr/>
          <a:lstStyle/>
          <a:p>
            <a:endParaRPr lang="pl-PL"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552" y="1340768"/>
            <a:ext cx="8991840" cy="4691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pole tekstowe 6"/>
          <p:cNvSpPr txBox="1"/>
          <p:nvPr/>
        </p:nvSpPr>
        <p:spPr>
          <a:xfrm>
            <a:off x="4283968" y="6450955"/>
            <a:ext cx="4640661" cy="338554"/>
          </a:xfrm>
          <a:prstGeom prst="rect">
            <a:avLst/>
          </a:prstGeom>
          <a:noFill/>
        </p:spPr>
        <p:txBody>
          <a:bodyPr wrap="square" rtlCol="0">
            <a:spAutoFit/>
          </a:bodyPr>
          <a:lstStyle/>
          <a:p>
            <a:r>
              <a:rPr lang="pl-PL" sz="1600" dirty="0"/>
              <a:t>S. Waltoś, </a:t>
            </a:r>
            <a:r>
              <a:rPr lang="pl-PL" sz="1600" i="1" dirty="0"/>
              <a:t>Proces karny,  </a:t>
            </a:r>
            <a:r>
              <a:rPr lang="pl-PL" sz="1600" dirty="0"/>
              <a:t>Warszawa 2011, s. 493</a:t>
            </a:r>
          </a:p>
        </p:txBody>
      </p:sp>
    </p:spTree>
    <p:extLst>
      <p:ext uri="{BB962C8B-B14F-4D97-AF65-F5344CB8AC3E}">
        <p14:creationId xmlns:p14="http://schemas.microsoft.com/office/powerpoint/2010/main" xmlns="" val="2853931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kontrolne nr 2</a:t>
            </a:r>
            <a:endParaRPr lang="pl-PL" dirty="0"/>
          </a:p>
        </p:txBody>
      </p:sp>
      <p:sp>
        <p:nvSpPr>
          <p:cNvPr id="3" name="Symbol zastępczy zawartości 2"/>
          <p:cNvSpPr>
            <a:spLocks noGrp="1"/>
          </p:cNvSpPr>
          <p:nvPr>
            <p:ph idx="1"/>
          </p:nvPr>
        </p:nvSpPr>
        <p:spPr/>
        <p:txBody>
          <a:bodyPr/>
          <a:lstStyle/>
          <a:p>
            <a:pPr marL="0" indent="0">
              <a:buNone/>
            </a:pPr>
            <a:r>
              <a:rPr lang="pl-PL" dirty="0" smtClean="0"/>
              <a:t>2. W przypadku oskarżenia o zbrodnię:</a:t>
            </a:r>
          </a:p>
          <a:p>
            <a:pPr marL="514350" indent="-514350">
              <a:buAutoNum type="alphaLcParenR"/>
            </a:pPr>
            <a:r>
              <a:rPr lang="pl-PL" dirty="0"/>
              <a:t>t</a:t>
            </a:r>
            <a:r>
              <a:rPr lang="pl-PL" dirty="0" smtClean="0"/>
              <a:t>ymczasowe aresztowanie jest obligatoryjne;</a:t>
            </a:r>
          </a:p>
          <a:p>
            <a:pPr marL="514350" indent="-514350">
              <a:buAutoNum type="alphaLcParenR"/>
            </a:pPr>
            <a:r>
              <a:rPr lang="pl-PL" dirty="0" smtClean="0"/>
              <a:t>tymczasowe aresztowanie zależy od rodzaju zbrodni;</a:t>
            </a:r>
          </a:p>
          <a:p>
            <a:pPr marL="514350" indent="-514350">
              <a:buAutoNum type="alphaLcParenR"/>
            </a:pPr>
            <a:r>
              <a:rPr lang="pl-PL" dirty="0" smtClean="0"/>
              <a:t>tymczasowe aresztowanie zależy od zachowania się oskarżonego;</a:t>
            </a:r>
          </a:p>
          <a:p>
            <a:pPr marL="514350" indent="-514350">
              <a:buAutoNum type="alphaLcParenR"/>
            </a:pPr>
            <a:r>
              <a:rPr lang="pl-PL" dirty="0" smtClean="0"/>
              <a:t>tymczasowe aresztowanie jest fakultatywne.</a:t>
            </a:r>
          </a:p>
          <a:p>
            <a:pPr marL="514350" indent="-514350">
              <a:buAutoNum type="alphaLcParenR"/>
            </a:pPr>
            <a:endParaRPr lang="pl-PL" dirty="0"/>
          </a:p>
        </p:txBody>
      </p:sp>
    </p:spTree>
    <p:extLst>
      <p:ext uri="{BB962C8B-B14F-4D97-AF65-F5344CB8AC3E}">
        <p14:creationId xmlns:p14="http://schemas.microsoft.com/office/powerpoint/2010/main" xmlns="" val="378901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600" y="116632"/>
            <a:ext cx="9692640" cy="1397124"/>
          </a:xfrm>
        </p:spPr>
        <p:txBody>
          <a:bodyPr>
            <a:normAutofit fontScale="90000"/>
          </a:bodyPr>
          <a:lstStyle/>
          <a:p>
            <a:r>
              <a:rPr lang="pl-PL" b="1" dirty="0"/>
              <a:t>Porządek czynności w śledztwie i dochodzeniu </a:t>
            </a:r>
          </a:p>
        </p:txBody>
      </p:sp>
      <p:sp>
        <p:nvSpPr>
          <p:cNvPr id="5" name="Symbol zastępczy zawartości 2"/>
          <p:cNvSpPr>
            <a:spLocks noGrp="1"/>
          </p:cNvSpPr>
          <p:nvPr>
            <p:ph idx="1"/>
          </p:nvPr>
        </p:nvSpPr>
        <p:spPr>
          <a:xfrm>
            <a:off x="-600" y="1651234"/>
            <a:ext cx="8821072" cy="4586078"/>
          </a:xfrm>
        </p:spPr>
        <p:txBody>
          <a:bodyPr>
            <a:normAutofit fontScale="85000" lnSpcReduction="20000"/>
          </a:bodyPr>
          <a:lstStyle/>
          <a:p>
            <a:pPr marL="355600" indent="-355600" algn="just">
              <a:buAutoNum type="arabicPeriod"/>
            </a:pPr>
            <a:r>
              <a:rPr lang="pl-PL" dirty="0"/>
              <a:t>Czynności poprzedzające formalne wszczęcie postępowania przygotowawczego </a:t>
            </a:r>
          </a:p>
          <a:p>
            <a:pPr marL="916686" lvl="1" indent="-514350" algn="just"/>
            <a:r>
              <a:rPr lang="pl-PL" dirty="0"/>
              <a:t>czynności sprawdzające (art. 307)</a:t>
            </a:r>
          </a:p>
          <a:p>
            <a:pPr marL="916686" lvl="1" indent="-514350" algn="just"/>
            <a:r>
              <a:rPr lang="pl-PL" dirty="0"/>
              <a:t>czynności w niezbędnym zakresie (art. 308)</a:t>
            </a:r>
          </a:p>
          <a:p>
            <a:pPr marL="355600" indent="-355600" algn="just">
              <a:buAutoNum type="arabicPeriod"/>
            </a:pPr>
            <a:r>
              <a:rPr lang="pl-PL" dirty="0"/>
              <a:t>Formalne wszczęcie śledztwa/dochodzenia w sprawie (faza </a:t>
            </a:r>
            <a:r>
              <a:rPr lang="pl-PL" i="1" dirty="0"/>
              <a:t>in rem</a:t>
            </a:r>
            <a:r>
              <a:rPr lang="pl-PL" dirty="0"/>
              <a:t>) </a:t>
            </a:r>
          </a:p>
          <a:p>
            <a:pPr marL="355600" indent="-355600" algn="just">
              <a:buAutoNum type="arabicPeriod"/>
            </a:pPr>
            <a:r>
              <a:rPr lang="pl-PL" dirty="0"/>
              <a:t>Przedstawienie zarzutów (faza </a:t>
            </a:r>
            <a:r>
              <a:rPr lang="pl-PL" i="1" dirty="0"/>
              <a:t>in personam</a:t>
            </a:r>
            <a:r>
              <a:rPr lang="pl-PL" dirty="0"/>
              <a:t>) i modyfikacja zarzutów </a:t>
            </a:r>
          </a:p>
          <a:p>
            <a:pPr marL="355600" indent="-355600" algn="just">
              <a:buAutoNum type="arabicPeriod"/>
            </a:pPr>
            <a:r>
              <a:rPr lang="pl-PL" dirty="0"/>
              <a:t>Czynności dowodowe </a:t>
            </a:r>
          </a:p>
          <a:p>
            <a:pPr marL="355600" indent="-355600" algn="just">
              <a:buAutoNum type="arabicPeriod"/>
            </a:pPr>
            <a:r>
              <a:rPr lang="pl-PL" dirty="0"/>
              <a:t>Zakończenie postępowania przygotowawczego</a:t>
            </a:r>
          </a:p>
          <a:p>
            <a:pPr marL="355600" indent="-355600" algn="just">
              <a:buAutoNum type="arabicPeriod"/>
            </a:pPr>
            <a:r>
              <a:rPr lang="pl-PL" dirty="0"/>
              <a:t>Sposoby zakończenia postępowania przygotowawczego </a:t>
            </a:r>
            <a:r>
              <a:rPr lang="pl-PL" dirty="0">
                <a:sym typeface="Wingdings" panose="05000000000000000000" pitchFamily="2" charset="2"/>
              </a:rPr>
              <a:t> umorzenie (różne wersje) albo skierowanie sprawy do sądu</a:t>
            </a:r>
            <a:endParaRPr lang="pl-PL" dirty="0"/>
          </a:p>
        </p:txBody>
      </p:sp>
    </p:spTree>
    <p:extLst>
      <p:ext uri="{BB962C8B-B14F-4D97-AF65-F5344CB8AC3E}">
        <p14:creationId xmlns:p14="http://schemas.microsoft.com/office/powerpoint/2010/main" xmlns="" val="1174866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252536" y="16808"/>
            <a:ext cx="9692640" cy="1397124"/>
          </a:xfrm>
        </p:spPr>
        <p:txBody>
          <a:bodyPr>
            <a:normAutofit/>
          </a:bodyPr>
          <a:lstStyle/>
          <a:p>
            <a:r>
              <a:rPr lang="pl-PL" sz="3600" b="1" dirty="0"/>
              <a:t>Wszczęcie postępowania przygotowawczego</a:t>
            </a:r>
          </a:p>
        </p:txBody>
      </p:sp>
      <p:sp>
        <p:nvSpPr>
          <p:cNvPr id="5" name="Symbol zastępczy zawartości 2"/>
          <p:cNvSpPr>
            <a:spLocks noGrp="1"/>
          </p:cNvSpPr>
          <p:nvPr>
            <p:ph idx="1"/>
          </p:nvPr>
        </p:nvSpPr>
        <p:spPr>
          <a:xfrm>
            <a:off x="179512" y="1556792"/>
            <a:ext cx="8595360" cy="4351337"/>
          </a:xfrm>
        </p:spPr>
        <p:txBody>
          <a:bodyPr>
            <a:noAutofit/>
          </a:bodyPr>
          <a:lstStyle/>
          <a:p>
            <a:pPr marL="109728" indent="0" algn="just">
              <a:buNone/>
            </a:pPr>
            <a:r>
              <a:rPr lang="pl-PL" sz="2400" dirty="0">
                <a:latin typeface="Times New Roman" pitchFamily="18" charset="0"/>
                <a:cs typeface="Times New Roman" pitchFamily="18" charset="0"/>
              </a:rPr>
              <a:t>Art. 303 k.p.k.</a:t>
            </a:r>
          </a:p>
          <a:p>
            <a:pPr marL="109728" indent="0" algn="just">
              <a:buNone/>
            </a:pPr>
            <a:r>
              <a:rPr lang="pl-PL" sz="2400" dirty="0">
                <a:latin typeface="Times New Roman" pitchFamily="18" charset="0"/>
                <a:cs typeface="Times New Roman" pitchFamily="18" charset="0"/>
              </a:rPr>
              <a:t>Postępowanie przygotowawcze wszczyna się z urzędu lub na skutek zawiadomienia, jeżeli istnieje </a:t>
            </a:r>
            <a:r>
              <a:rPr lang="pl-PL" sz="2400" b="1" u="sng" dirty="0">
                <a:latin typeface="Times New Roman" pitchFamily="18" charset="0"/>
                <a:cs typeface="Times New Roman" pitchFamily="18" charset="0"/>
              </a:rPr>
              <a:t>uzasadnione podejrzenie </a:t>
            </a:r>
            <a:r>
              <a:rPr lang="pl-PL" sz="2400" dirty="0">
                <a:latin typeface="Times New Roman" pitchFamily="18" charset="0"/>
                <a:cs typeface="Times New Roman" pitchFamily="18" charset="0"/>
              </a:rPr>
              <a:t>popełnienia przestępstwa. </a:t>
            </a:r>
          </a:p>
          <a:p>
            <a:pPr algn="just"/>
            <a:r>
              <a:rPr lang="pl-PL" sz="2400" dirty="0">
                <a:latin typeface="Times New Roman" pitchFamily="18" charset="0"/>
                <a:cs typeface="Times New Roman" pitchFamily="18" charset="0"/>
              </a:rPr>
              <a:t>Postępowanie wszczyna się </a:t>
            </a:r>
            <a:r>
              <a:rPr lang="pl-PL" sz="2400" b="1" dirty="0">
                <a:latin typeface="Times New Roman" pitchFamily="18" charset="0"/>
                <a:cs typeface="Times New Roman" pitchFamily="18" charset="0"/>
              </a:rPr>
              <a:t>w sprawie </a:t>
            </a:r>
            <a:r>
              <a:rPr lang="pl-PL" sz="2400" dirty="0">
                <a:latin typeface="Times New Roman" pitchFamily="18" charset="0"/>
                <a:cs typeface="Times New Roman" pitchFamily="18" charset="0"/>
              </a:rPr>
              <a:t>(faza </a:t>
            </a:r>
            <a:r>
              <a:rPr lang="pl-PL" sz="2400" i="1" dirty="0">
                <a:latin typeface="Times New Roman" pitchFamily="18" charset="0"/>
                <a:cs typeface="Times New Roman" pitchFamily="18" charset="0"/>
              </a:rPr>
              <a:t>in rem</a:t>
            </a:r>
            <a:r>
              <a:rPr lang="pl-PL" sz="2400" dirty="0">
                <a:latin typeface="Times New Roman" pitchFamily="18" charset="0"/>
                <a:cs typeface="Times New Roman" pitchFamily="18" charset="0"/>
              </a:rPr>
              <a:t>)</a:t>
            </a:r>
          </a:p>
          <a:p>
            <a:pPr lvl="1" algn="just"/>
            <a:r>
              <a:rPr lang="pl-PL" sz="2400" dirty="0">
                <a:latin typeface="Times New Roman" pitchFamily="18" charset="0"/>
                <a:cs typeface="Times New Roman" pitchFamily="18" charset="0"/>
              </a:rPr>
              <a:t>organy nie wiedzą jeszcze kto jest podejrzanym, </a:t>
            </a:r>
          </a:p>
          <a:p>
            <a:pPr lvl="1" algn="just"/>
            <a:r>
              <a:rPr lang="pl-PL" sz="2400" dirty="0">
                <a:latin typeface="Times New Roman" pitchFamily="18" charset="0"/>
                <a:cs typeface="Times New Roman" pitchFamily="18" charset="0"/>
              </a:rPr>
              <a:t>zbierają informacje, które pozwoliłyby na postawienie zarzutów konkretnej osobie</a:t>
            </a:r>
          </a:p>
          <a:p>
            <a:pPr algn="just"/>
            <a:r>
              <a:rPr lang="pl-PL" sz="2400" dirty="0">
                <a:latin typeface="Times New Roman" pitchFamily="18" charset="0"/>
                <a:cs typeface="Times New Roman" pitchFamily="18" charset="0"/>
              </a:rPr>
              <a:t>Uzasadnione podejrzenie popełnienie przestępstwa to tzw. faktyczna podstawa wszczęcia śledztwa lub dochodzenia</a:t>
            </a:r>
          </a:p>
          <a:p>
            <a:pPr algn="just"/>
            <a:r>
              <a:rPr lang="pl-PL" sz="2400" dirty="0">
                <a:latin typeface="Times New Roman" pitchFamily="18" charset="0"/>
                <a:cs typeface="Times New Roman" pitchFamily="18" charset="0"/>
              </a:rPr>
              <a:t>Konieczne jest posiadanie danych, na podstawie których można zasadnie podejrzewać, że miało miejsce przestępstwa</a:t>
            </a:r>
          </a:p>
          <a:p>
            <a:pPr marL="109728" indent="0" algn="just">
              <a:buNone/>
            </a:pPr>
            <a:endParaRPr lang="pl-PL"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771287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wszczecie doch.jpg"/>
          <p:cNvPicPr>
            <a:picLocks noGrp="1" noChangeAspect="1"/>
          </p:cNvPicPr>
          <p:nvPr>
            <p:ph idx="1"/>
          </p:nvPr>
        </p:nvPicPr>
        <p:blipFill>
          <a:blip r:embed="rId2" cstate="print"/>
          <a:stretch>
            <a:fillRect/>
          </a:stretch>
        </p:blipFill>
        <p:spPr>
          <a:xfrm>
            <a:off x="2699792" y="44624"/>
            <a:ext cx="3816423" cy="678475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42148" y="0"/>
            <a:ext cx="9144000" cy="1160112"/>
          </a:xfrm>
        </p:spPr>
        <p:txBody>
          <a:bodyPr>
            <a:noAutofit/>
          </a:bodyPr>
          <a:lstStyle/>
          <a:p>
            <a:pPr algn="ctr"/>
            <a:r>
              <a:rPr lang="pl-PL" sz="3600" dirty="0"/>
              <a:t>Obowiązek zawiadomienia o przestępstwie </a:t>
            </a:r>
          </a:p>
        </p:txBody>
      </p:sp>
      <p:sp>
        <p:nvSpPr>
          <p:cNvPr id="5" name="Symbol zastępczy tekstu 3"/>
          <p:cNvSpPr txBox="1">
            <a:spLocks/>
          </p:cNvSpPr>
          <p:nvPr/>
        </p:nvSpPr>
        <p:spPr>
          <a:xfrm>
            <a:off x="-106144" y="1283567"/>
            <a:ext cx="385192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z="2400" smtClean="0"/>
              <a:t>SPOŁECZNY</a:t>
            </a:r>
            <a:endParaRPr lang="pl-PL" dirty="0"/>
          </a:p>
        </p:txBody>
      </p:sp>
      <p:sp>
        <p:nvSpPr>
          <p:cNvPr id="6" name="Symbol zastępczy tekstu 5"/>
          <p:cNvSpPr txBox="1">
            <a:spLocks/>
          </p:cNvSpPr>
          <p:nvPr/>
        </p:nvSpPr>
        <p:spPr>
          <a:xfrm>
            <a:off x="4249324" y="1283567"/>
            <a:ext cx="4329807" cy="45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z="2400" smtClean="0"/>
              <a:t>PRAWNY</a:t>
            </a:r>
            <a:endParaRPr lang="pl-PL" sz="2400" dirty="0"/>
          </a:p>
        </p:txBody>
      </p:sp>
      <p:sp>
        <p:nvSpPr>
          <p:cNvPr id="7" name="Symbol zastępczy zawartości 4"/>
          <p:cNvSpPr>
            <a:spLocks noGrp="1"/>
          </p:cNvSpPr>
          <p:nvPr>
            <p:ph sz="quarter" idx="4294967295"/>
          </p:nvPr>
        </p:nvSpPr>
        <p:spPr>
          <a:xfrm>
            <a:off x="-142148" y="1988840"/>
            <a:ext cx="3923928" cy="2664296"/>
          </a:xfrm>
          <a:prstGeom prst="rect">
            <a:avLst/>
          </a:prstGeom>
        </p:spPr>
        <p:txBody>
          <a:bodyPr>
            <a:normAutofit/>
          </a:bodyPr>
          <a:lstStyle/>
          <a:p>
            <a:pPr marL="171450" indent="-171450" algn="just"/>
            <a:r>
              <a:rPr lang="pl-PL" sz="1700" dirty="0"/>
              <a:t>Art. 304 § 1 – każdy dowiedziawszy się o popełnieniu przestępstwa </a:t>
            </a:r>
            <a:r>
              <a:rPr lang="pl-PL" sz="1700" b="1" dirty="0"/>
              <a:t>ściganego z urzędu</a:t>
            </a:r>
            <a:r>
              <a:rPr lang="pl-PL" sz="1700" dirty="0"/>
              <a:t> ma społeczny obowiązek zawiadomić o tym prokuratora lub Policję </a:t>
            </a:r>
          </a:p>
          <a:p>
            <a:pPr marL="171450" indent="-171450" algn="just"/>
            <a:r>
              <a:rPr lang="pl-PL" sz="1700" dirty="0"/>
              <a:t>Za naruszenie społecznego obowiązku zawiadomienia o przestępstwie nie ponosi się odpowiedzialności prawnej </a:t>
            </a:r>
          </a:p>
        </p:txBody>
      </p:sp>
      <p:sp>
        <p:nvSpPr>
          <p:cNvPr id="8" name="Symbol zastępczy zawartości 6"/>
          <p:cNvSpPr>
            <a:spLocks noGrp="1"/>
          </p:cNvSpPr>
          <p:nvPr>
            <p:ph sz="quarter" idx="4294967295"/>
          </p:nvPr>
        </p:nvSpPr>
        <p:spPr>
          <a:xfrm>
            <a:off x="4094964" y="2060847"/>
            <a:ext cx="4932040" cy="4581128"/>
          </a:xfrm>
          <a:prstGeom prst="rect">
            <a:avLst/>
          </a:prstGeom>
        </p:spPr>
        <p:txBody>
          <a:bodyPr>
            <a:noAutofit/>
          </a:bodyPr>
          <a:lstStyle/>
          <a:p>
            <a:pPr marL="271463" indent="-176213" algn="just"/>
            <a:r>
              <a:rPr lang="pl-PL" sz="1400" dirty="0"/>
              <a:t>Szczególna postać obowiązku zawiadomienia o przestępstwie; naruszenie wiąże się z ponoszeniem odpowiedzialności karnej (lub dyscyplinarnej).</a:t>
            </a:r>
          </a:p>
          <a:p>
            <a:pPr marL="271463" indent="-176213" algn="just"/>
            <a:r>
              <a:rPr lang="pl-PL" sz="1400" dirty="0"/>
              <a:t>Dotyczy: </a:t>
            </a:r>
          </a:p>
          <a:p>
            <a:pPr marL="536575" lvl="1" indent="-268288" algn="just">
              <a:buFont typeface="+mj-lt"/>
              <a:buAutoNum type="arabicPeriod"/>
            </a:pPr>
            <a:r>
              <a:rPr lang="pl-PL" sz="1400" dirty="0"/>
              <a:t>art. 304 § 2 –</a:t>
            </a:r>
            <a:r>
              <a:rPr lang="pl-PL" sz="1400" b="1" dirty="0"/>
              <a:t>instytucji państwowych i samorządowych, które </a:t>
            </a:r>
            <a:r>
              <a:rPr lang="pl-PL" sz="1400" b="1" u="sng" dirty="0"/>
              <a:t>w związku ze swoją działalnością </a:t>
            </a:r>
            <a:r>
              <a:rPr lang="pl-PL" sz="1400" b="1" dirty="0"/>
              <a:t>dowiedziały się o popełnieniu przestępstwa </a:t>
            </a:r>
          </a:p>
          <a:p>
            <a:pPr marL="536575" lvl="1" indent="-269875" algn="just">
              <a:buFont typeface="+mj-lt"/>
              <a:buAutoNum type="arabicPeriod"/>
            </a:pPr>
            <a:r>
              <a:rPr lang="pl-PL" sz="1400" dirty="0"/>
              <a:t>art. 240 § 1 k.k. – każdy ma </a:t>
            </a:r>
            <a:r>
              <a:rPr lang="pl-PL" sz="1400" b="1" dirty="0"/>
              <a:t>prawny obowiązek </a:t>
            </a:r>
            <a:r>
              <a:rPr lang="pl-PL" sz="1400" dirty="0"/>
              <a:t>zawiadomić o przestępstwach wyliczonych w tym przepisie. Są to m.in. ludobójstwo, zdrada, zamach stanu, zabójstwo, bezprawne pozbawienie wolności, przestępstwa o charakterze terrorystycznym</a:t>
            </a:r>
          </a:p>
          <a:p>
            <a:pPr marL="0" lvl="1" indent="0" algn="just">
              <a:buNone/>
              <a:tabLst>
                <a:tab pos="0" algn="l"/>
              </a:tabLst>
            </a:pPr>
            <a:r>
              <a:rPr lang="pl-PL" sz="1400" b="1" dirty="0">
                <a:solidFill>
                  <a:schemeClr val="accent4"/>
                </a:solidFill>
              </a:rPr>
              <a:t>   </a:t>
            </a:r>
            <a:r>
              <a:rPr lang="pl-PL" sz="1400" b="1" u="sng" dirty="0">
                <a:solidFill>
                  <a:schemeClr val="accent4"/>
                </a:solidFill>
              </a:rPr>
              <a:t>UWAGA NA:</a:t>
            </a:r>
          </a:p>
          <a:p>
            <a:pPr marL="630238" lvl="2" indent="-192088" algn="just"/>
            <a:r>
              <a:rPr lang="pl-PL" sz="1200" dirty="0">
                <a:solidFill>
                  <a:schemeClr val="accent4"/>
                </a:solidFill>
              </a:rPr>
              <a:t>Art. 240 § 2 – kontratyp „nie popełnia przestępstwa” </a:t>
            </a:r>
          </a:p>
          <a:p>
            <a:pPr marL="627063" lvl="2" indent="-185738" algn="just"/>
            <a:r>
              <a:rPr lang="pl-PL" sz="1200" dirty="0">
                <a:solidFill>
                  <a:schemeClr val="accent4"/>
                </a:solidFill>
              </a:rPr>
              <a:t>Art. 240 § 3 – klauzula niekaralności „nie podlega karze”</a:t>
            </a:r>
          </a:p>
          <a:p>
            <a:pPr marL="630238" lvl="2" indent="-188913" algn="just"/>
            <a:r>
              <a:rPr lang="pl-PL" sz="1200" dirty="0">
                <a:solidFill>
                  <a:schemeClr val="accent4"/>
                </a:solidFill>
              </a:rPr>
              <a:t>Prawny obowiązek z art. 240 § 1 nie dotyczy także osób z art. 178 k.p.k. </a:t>
            </a:r>
            <a:endParaRPr lang="pl-PL" sz="1200" dirty="0"/>
          </a:p>
        </p:txBody>
      </p:sp>
      <p:cxnSp>
        <p:nvCxnSpPr>
          <p:cNvPr id="9" name="Łącznik prosty ze strzałką 8"/>
          <p:cNvCxnSpPr/>
          <p:nvPr/>
        </p:nvCxnSpPr>
        <p:spPr>
          <a:xfrm flipH="1">
            <a:off x="3061700" y="3501007"/>
            <a:ext cx="1512168" cy="115212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34644" y="4653135"/>
            <a:ext cx="4283968" cy="19888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600" dirty="0">
                <a:solidFill>
                  <a:schemeClr val="accent4"/>
                </a:solidFill>
              </a:rPr>
              <a:t>Oprócz niezwłocznego zawiadomienia, instytucje z art. 304 § 2 są obowiązane przedsięwziąć niezbędne czynności do czasu przybycia organu powołanego do ścigania przestępstw lub wydania przez ten organ zarządzenia, aby nie dopuścić do zatarcia śladów i dowodów przestępstwa </a:t>
            </a:r>
          </a:p>
        </p:txBody>
      </p:sp>
    </p:spTree>
    <p:extLst>
      <p:ext uri="{BB962C8B-B14F-4D97-AF65-F5344CB8AC3E}">
        <p14:creationId xmlns:p14="http://schemas.microsoft.com/office/powerpoint/2010/main" xmlns="" val="2351340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a:spLocks noGrp="1"/>
          </p:cNvSpPr>
          <p:nvPr>
            <p:ph type="title"/>
          </p:nvPr>
        </p:nvSpPr>
        <p:spPr>
          <a:xfrm>
            <a:off x="-80699" y="0"/>
            <a:ext cx="9692640" cy="1397124"/>
          </a:xfrm>
        </p:spPr>
        <p:txBody>
          <a:bodyPr>
            <a:normAutofit/>
          </a:bodyPr>
          <a:lstStyle/>
          <a:p>
            <a:r>
              <a:rPr lang="pl-PL" dirty="0"/>
              <a:t>Zawiadomienie o przestępstwie</a:t>
            </a:r>
          </a:p>
        </p:txBody>
      </p:sp>
      <p:sp>
        <p:nvSpPr>
          <p:cNvPr id="5" name="Symbol zastępczy zawartości 7"/>
          <p:cNvSpPr>
            <a:spLocks noGrp="1"/>
          </p:cNvSpPr>
          <p:nvPr>
            <p:ph idx="1"/>
          </p:nvPr>
        </p:nvSpPr>
        <p:spPr>
          <a:xfrm>
            <a:off x="-80699" y="1534602"/>
            <a:ext cx="8595360" cy="4351337"/>
          </a:xfrm>
        </p:spPr>
        <p:txBody>
          <a:bodyPr>
            <a:normAutofit/>
          </a:bodyPr>
          <a:lstStyle/>
          <a:p>
            <a:pPr marL="109728" indent="0" algn="just">
              <a:buNone/>
            </a:pPr>
            <a:r>
              <a:rPr lang="pl-PL" sz="2400" dirty="0"/>
              <a:t>Niezwłocznie po otrzymaniu zawiadomienia o przestępstwie organ powołany do prowadzenia postępowania przygotowawczego jest obowiązany wydać postanowienie o: </a:t>
            </a:r>
          </a:p>
        </p:txBody>
      </p:sp>
      <p:cxnSp>
        <p:nvCxnSpPr>
          <p:cNvPr id="6" name="Łącznik prosty ze strzałką 5"/>
          <p:cNvCxnSpPr/>
          <p:nvPr/>
        </p:nvCxnSpPr>
        <p:spPr>
          <a:xfrm flipH="1">
            <a:off x="2377166" y="2342715"/>
            <a:ext cx="556845"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a:off x="6121581" y="2342715"/>
            <a:ext cx="720080"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pole tekstowe 7"/>
          <p:cNvSpPr txBox="1"/>
          <p:nvPr/>
        </p:nvSpPr>
        <p:spPr>
          <a:xfrm>
            <a:off x="830762" y="3017096"/>
            <a:ext cx="2592288" cy="400110"/>
          </a:xfrm>
          <a:prstGeom prst="rect">
            <a:avLst/>
          </a:prstGeom>
          <a:noFill/>
        </p:spPr>
        <p:txBody>
          <a:bodyPr wrap="square" rtlCol="0">
            <a:spAutoFit/>
          </a:bodyPr>
          <a:lstStyle/>
          <a:p>
            <a:pPr algn="ctr"/>
            <a:r>
              <a:rPr lang="pl-PL" sz="2000" b="1" dirty="0"/>
              <a:t>wszczęciu</a:t>
            </a:r>
            <a:endParaRPr lang="pl-PL" sz="1600" b="1" dirty="0"/>
          </a:p>
        </p:txBody>
      </p:sp>
      <p:sp>
        <p:nvSpPr>
          <p:cNvPr id="9" name="pole tekstowe 8"/>
          <p:cNvSpPr txBox="1"/>
          <p:nvPr/>
        </p:nvSpPr>
        <p:spPr>
          <a:xfrm>
            <a:off x="6257860" y="2778741"/>
            <a:ext cx="2448272" cy="707886"/>
          </a:xfrm>
          <a:prstGeom prst="rect">
            <a:avLst/>
          </a:prstGeom>
          <a:noFill/>
        </p:spPr>
        <p:txBody>
          <a:bodyPr wrap="square" rtlCol="0">
            <a:spAutoFit/>
          </a:bodyPr>
          <a:lstStyle/>
          <a:p>
            <a:pPr algn="ctr"/>
            <a:r>
              <a:rPr lang="pl-PL" sz="2000" b="1" dirty="0"/>
              <a:t>Odmowie wszczęcia </a:t>
            </a:r>
          </a:p>
        </p:txBody>
      </p:sp>
      <p:sp>
        <p:nvSpPr>
          <p:cNvPr id="10" name="pole tekstowe 9"/>
          <p:cNvSpPr txBox="1"/>
          <p:nvPr/>
        </p:nvSpPr>
        <p:spPr>
          <a:xfrm>
            <a:off x="3709313" y="2741784"/>
            <a:ext cx="1944216" cy="646331"/>
          </a:xfrm>
          <a:prstGeom prst="rect">
            <a:avLst/>
          </a:prstGeom>
          <a:noFill/>
        </p:spPr>
        <p:txBody>
          <a:bodyPr wrap="square" rtlCol="0">
            <a:spAutoFit/>
          </a:bodyPr>
          <a:lstStyle/>
          <a:p>
            <a:pPr algn="ctr"/>
            <a:r>
              <a:rPr lang="pl-PL" sz="3600" b="1" u="sng" dirty="0"/>
              <a:t>LUB</a:t>
            </a:r>
          </a:p>
        </p:txBody>
      </p:sp>
      <p:sp>
        <p:nvSpPr>
          <p:cNvPr id="11" name="pole tekstowe 10"/>
          <p:cNvSpPr txBox="1"/>
          <p:nvPr/>
        </p:nvSpPr>
        <p:spPr>
          <a:xfrm>
            <a:off x="181429" y="3474945"/>
            <a:ext cx="8711051" cy="1200329"/>
          </a:xfrm>
          <a:prstGeom prst="rect">
            <a:avLst/>
          </a:prstGeom>
          <a:noFill/>
          <a:ln w="28575">
            <a:solidFill>
              <a:schemeClr val="accent3"/>
            </a:solidFill>
          </a:ln>
        </p:spPr>
        <p:txBody>
          <a:bodyPr wrap="square" rtlCol="0">
            <a:spAutoFit/>
          </a:bodyPr>
          <a:lstStyle/>
          <a:p>
            <a:pPr algn="just"/>
            <a:r>
              <a:rPr lang="pl-PL" dirty="0"/>
              <a:t>Jeżeli organ procesowy nie znajduje dostatecznej podstawy (w świetle wymagań z art. 303) do wszczęcia postępowania, ale jednocześnie możliwość popełnienia przestępstwa nie jest wykluczona, k.p.k. dla takich sytuacji przewiduje instytucję </a:t>
            </a:r>
            <a:r>
              <a:rPr lang="pl-PL" b="1" dirty="0"/>
              <a:t>czynności sprawdzających </a:t>
            </a:r>
            <a:r>
              <a:rPr lang="pl-PL" dirty="0"/>
              <a:t>– art. 307 k.p.k. </a:t>
            </a:r>
          </a:p>
        </p:txBody>
      </p:sp>
      <p:sp>
        <p:nvSpPr>
          <p:cNvPr id="12" name="pole tekstowe 11"/>
          <p:cNvSpPr txBox="1"/>
          <p:nvPr/>
        </p:nvSpPr>
        <p:spPr>
          <a:xfrm>
            <a:off x="181429" y="4762104"/>
            <a:ext cx="8962571" cy="1477328"/>
          </a:xfrm>
          <a:prstGeom prst="rect">
            <a:avLst/>
          </a:prstGeom>
          <a:noFill/>
          <a:ln w="28575">
            <a:solidFill>
              <a:schemeClr val="accent1"/>
            </a:solidFill>
          </a:ln>
        </p:spPr>
        <p:txBody>
          <a:bodyPr wrap="square" rtlCol="0">
            <a:spAutoFit/>
          </a:bodyPr>
          <a:lstStyle/>
          <a:p>
            <a:pPr algn="just"/>
            <a:r>
              <a:rPr lang="pl-PL" dirty="0"/>
              <a:t>O wszczęciu lub odmowie wszczęcia zawiadamia się osobę lub instytucję państwową, samorządową lub społeczną, która złożyła zawiadomienie o przestępstwie. Jeżeli nie zostaną oni w ciągu 6 tygodni powiadomieni o wydaniu odpowiedniego postanowienia, mogą wnieść </a:t>
            </a:r>
            <a:r>
              <a:rPr lang="pl-PL" b="1" dirty="0"/>
              <a:t>zażalenie </a:t>
            </a:r>
            <a:r>
              <a:rPr lang="pl-PL" dirty="0"/>
              <a:t>do </a:t>
            </a:r>
            <a:r>
              <a:rPr lang="pl-PL" u="sng" dirty="0"/>
              <a:t>prokuratora nadrzędnego albo powołanego do nadzoru nad organem, któremu złożono zawiadomienie. </a:t>
            </a:r>
            <a:r>
              <a:rPr lang="pl-PL" dirty="0">
                <a:sym typeface="Wingdings" pitchFamily="2" charset="2"/>
              </a:rPr>
              <a:t> tzw. </a:t>
            </a:r>
            <a:r>
              <a:rPr lang="pl-PL" b="1" u="sng" dirty="0">
                <a:sym typeface="Wingdings" pitchFamily="2" charset="2"/>
              </a:rPr>
              <a:t>skarga na bezczynność</a:t>
            </a:r>
            <a:endParaRPr lang="pl-PL" dirty="0"/>
          </a:p>
        </p:txBody>
      </p:sp>
    </p:spTree>
    <p:extLst>
      <p:ext uri="{BB962C8B-B14F-4D97-AF65-F5344CB8AC3E}">
        <p14:creationId xmlns:p14="http://schemas.microsoft.com/office/powerpoint/2010/main" xmlns="" val="2454325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252536" y="188640"/>
            <a:ext cx="9692640" cy="1397124"/>
          </a:xfrm>
        </p:spPr>
        <p:txBody>
          <a:bodyPr>
            <a:normAutofit/>
          </a:bodyPr>
          <a:lstStyle/>
          <a:p>
            <a:r>
              <a:rPr lang="pl-PL" sz="3600" b="1" dirty="0"/>
              <a:t>Czynności sprawdzające art. 307</a:t>
            </a:r>
          </a:p>
        </p:txBody>
      </p:sp>
      <p:sp>
        <p:nvSpPr>
          <p:cNvPr id="5" name="Symbol zastępczy zawartości 2"/>
          <p:cNvSpPr>
            <a:spLocks noGrp="1"/>
          </p:cNvSpPr>
          <p:nvPr>
            <p:ph idx="1"/>
          </p:nvPr>
        </p:nvSpPr>
        <p:spPr>
          <a:xfrm>
            <a:off x="179512" y="1772816"/>
            <a:ext cx="8595360" cy="4351337"/>
          </a:xfrm>
        </p:spPr>
        <p:txBody>
          <a:bodyPr>
            <a:normAutofit fontScale="77500" lnSpcReduction="20000"/>
          </a:bodyPr>
          <a:lstStyle/>
          <a:p>
            <a:pPr marL="118872" indent="0" algn="just">
              <a:buNone/>
            </a:pPr>
            <a:r>
              <a:rPr lang="pl-PL" dirty="0"/>
              <a:t>Organy postępowania mogą sprawdzać własne informacje o przypuszczeniu popełnienia przestępstwa albo te, zawarte w zawiadomieniu. </a:t>
            </a:r>
          </a:p>
          <a:p>
            <a:pPr algn="just"/>
            <a:r>
              <a:rPr lang="pl-PL" dirty="0"/>
              <a:t>Czynności sprawdzające </a:t>
            </a:r>
            <a:r>
              <a:rPr lang="pl-PL" b="1" dirty="0"/>
              <a:t>wyprzedzają postępowanie karne, ponieważ toczą się przed jego wszczęciem</a:t>
            </a:r>
            <a:r>
              <a:rPr lang="pl-PL" dirty="0"/>
              <a:t>. Powinny być ograniczone do zbadania dopuszczalności wszczęcia śledztwa (dochodzenia). </a:t>
            </a:r>
          </a:p>
          <a:p>
            <a:pPr algn="just"/>
            <a:r>
              <a:rPr lang="pl-PL" dirty="0"/>
              <a:t>Można żądać uzupełnienia danych zawartych w zawiadomieniu o przestępstwie lub dokonać w tym zakresie sprawdzenia faktów. </a:t>
            </a:r>
          </a:p>
          <a:p>
            <a:pPr lvl="1" algn="just"/>
            <a:r>
              <a:rPr lang="pl-PL" dirty="0"/>
              <a:t>Uzupełnienie danych – np. przekazanie dodatkowej informacji</a:t>
            </a:r>
          </a:p>
          <a:p>
            <a:pPr lvl="1" algn="just"/>
            <a:r>
              <a:rPr lang="pl-PL" dirty="0"/>
              <a:t>Sprawdzenie faktów – przeprowadzenie rozmów, wywiadów i obserwacji przez Policję </a:t>
            </a:r>
          </a:p>
        </p:txBody>
      </p:sp>
    </p:spTree>
    <p:extLst>
      <p:ext uri="{BB962C8B-B14F-4D97-AF65-F5344CB8AC3E}">
        <p14:creationId xmlns:p14="http://schemas.microsoft.com/office/powerpoint/2010/main" xmlns="" val="1440185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CZYNNOŚCI SPRAWDZAJĄCE </a:t>
            </a:r>
            <a:endParaRPr lang="pl-PL" dirty="0"/>
          </a:p>
        </p:txBody>
      </p:sp>
      <p:sp>
        <p:nvSpPr>
          <p:cNvPr id="3" name="Symbol zastępczy zawartości 2"/>
          <p:cNvSpPr>
            <a:spLocks noGrp="1"/>
          </p:cNvSpPr>
          <p:nvPr>
            <p:ph idx="1"/>
          </p:nvPr>
        </p:nvSpPr>
        <p:spPr/>
        <p:txBody>
          <a:bodyPr/>
          <a:lstStyle/>
          <a:p>
            <a:endParaRPr lang="pl-PL" dirty="0" smtClean="0"/>
          </a:p>
          <a:p>
            <a:r>
              <a:rPr lang="pl-PL" dirty="0" smtClean="0"/>
              <a:t>                  </a:t>
            </a:r>
            <a:r>
              <a:rPr lang="pl-PL" sz="1400" dirty="0" smtClean="0"/>
              <a:t>WSZCZĘCIE POSTĘPOWANIA</a:t>
            </a:r>
            <a:endParaRPr lang="pl-PL" dirty="0" smtClean="0"/>
          </a:p>
          <a:p>
            <a:pPr>
              <a:buNone/>
            </a:pPr>
            <a:r>
              <a:rPr lang="pl-PL" dirty="0" smtClean="0"/>
              <a:t>	   </a:t>
            </a:r>
            <a:r>
              <a:rPr lang="pl-PL" sz="1200" dirty="0" smtClean="0"/>
              <a:t>CZYNNOŚCI SPRAWDZAJĄCE		POSTĘPOWANIE PRZYGOTOWAWCZE</a:t>
            </a:r>
            <a:endParaRPr lang="pl-PL" dirty="0" smtClean="0"/>
          </a:p>
          <a:p>
            <a:pPr>
              <a:buNone/>
            </a:pPr>
            <a:r>
              <a:rPr lang="pl-PL" dirty="0" smtClean="0"/>
              <a:t>	</a:t>
            </a:r>
            <a:r>
              <a:rPr lang="pl-PL" dirty="0" smtClean="0"/>
              <a:t>…………………….</a:t>
            </a:r>
            <a:endParaRPr lang="pl-PL" dirty="0"/>
          </a:p>
        </p:txBody>
      </p:sp>
      <p:sp>
        <p:nvSpPr>
          <p:cNvPr id="4" name="Elipsa 3"/>
          <p:cNvSpPr/>
          <p:nvPr/>
        </p:nvSpPr>
        <p:spPr>
          <a:xfrm>
            <a:off x="3203848" y="3429000"/>
            <a:ext cx="648072"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 name="Łącznik prosty 5"/>
          <p:cNvCxnSpPr>
            <a:stCxn id="4" idx="0"/>
          </p:cNvCxnSpPr>
          <p:nvPr/>
        </p:nvCxnSpPr>
        <p:spPr>
          <a:xfrm flipH="1" flipV="1">
            <a:off x="3491880" y="2780928"/>
            <a:ext cx="36004"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3923928" y="3717032"/>
            <a:ext cx="295232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332656"/>
            <a:ext cx="8640960" cy="6048672"/>
          </a:xfrm>
        </p:spPr>
        <p:txBody>
          <a:bodyPr>
            <a:normAutofit fontScale="92500" lnSpcReduction="20000"/>
          </a:bodyPr>
          <a:lstStyle/>
          <a:p>
            <a:pPr algn="just"/>
            <a:r>
              <a:rPr lang="pl-PL" b="1" dirty="0" smtClean="0"/>
              <a:t>W postępowaniu sprawdzającym nie przeprowadza się dowodu z opinii biegłego ani czynności wymagających spisania protokołu! </a:t>
            </a:r>
          </a:p>
          <a:p>
            <a:pPr lvl="1" algn="just"/>
            <a:r>
              <a:rPr lang="pl-PL" b="1" dirty="0" smtClean="0"/>
              <a:t>Wyjątek! </a:t>
            </a:r>
            <a:r>
              <a:rPr lang="pl-PL" dirty="0" smtClean="0"/>
              <a:t>Art. 307 § 2 i 3 </a:t>
            </a:r>
            <a:r>
              <a:rPr lang="pl-PL" dirty="0" smtClean="0">
                <a:sym typeface="Wingdings" pitchFamily="2" charset="2"/>
              </a:rPr>
              <a:t> przyjęcie ustnego zawiadomienia o przestępstwie i przesłuchanie w charakterze świadka osoby zawiadamiającej utrwalane w formie protokołu </a:t>
            </a:r>
          </a:p>
          <a:p>
            <a:pPr lvl="1" algn="just"/>
            <a:r>
              <a:rPr lang="pl-PL" dirty="0" smtClean="0">
                <a:sym typeface="Wingdings" pitchFamily="2" charset="2"/>
              </a:rPr>
              <a:t>Pozostałe czynności nie są protokołowane, nie mają charakteru czynności procesowych a ich wyniki nie nabierają mocy dowodowej w postępowaniu karnym </a:t>
            </a:r>
          </a:p>
          <a:p>
            <a:pPr lvl="1" algn="just"/>
            <a:r>
              <a:rPr lang="pl-PL" dirty="0" smtClean="0">
                <a:sym typeface="Wingdings" pitchFamily="2" charset="2"/>
              </a:rPr>
              <a:t>Utrwala się je w formie notatek urzędowych (por. art. 143 </a:t>
            </a:r>
            <a:r>
              <a:rPr lang="pl-PL" dirty="0" smtClean="0"/>
              <a:t>§ 2)</a:t>
            </a:r>
            <a:r>
              <a:rPr lang="pl-PL" dirty="0" smtClean="0">
                <a:sym typeface="Wingdings" pitchFamily="2" charset="2"/>
              </a:rPr>
              <a:t> </a:t>
            </a:r>
          </a:p>
          <a:p>
            <a:pPr algn="just"/>
            <a:r>
              <a:rPr lang="pl-PL" dirty="0" smtClean="0">
                <a:sym typeface="Wingdings" pitchFamily="2" charset="2"/>
              </a:rPr>
              <a:t>Czynności sprawdzające powinny być ukończone </a:t>
            </a:r>
            <a:r>
              <a:rPr lang="pl-PL" b="1" dirty="0" smtClean="0">
                <a:sym typeface="Wingdings" pitchFamily="2" charset="2"/>
              </a:rPr>
              <a:t>w ciągu 30 dni</a:t>
            </a:r>
            <a:r>
              <a:rPr lang="pl-PL" dirty="0" smtClean="0">
                <a:sym typeface="Wingdings" pitchFamily="2" charset="2"/>
              </a:rPr>
              <a:t>. Po tym okresie należy: </a:t>
            </a:r>
          </a:p>
          <a:p>
            <a:pPr lvl="1" algn="just"/>
            <a:r>
              <a:rPr lang="pl-PL" b="1" dirty="0" smtClean="0">
                <a:sym typeface="Wingdings" pitchFamily="2" charset="2"/>
              </a:rPr>
              <a:t>albo wszcząć śledztwo (dochodzenie) albo odmówić wszczęcia </a:t>
            </a:r>
            <a:endParaRPr lang="pl-PL" dirty="0" smtClean="0"/>
          </a:p>
          <a:p>
            <a:endParaRPr lang="pl-PL" dirty="0" smtClean="0"/>
          </a:p>
          <a:p>
            <a:pPr marL="0" indent="0">
              <a:buNone/>
            </a:pPr>
            <a:endParaRPr lang="pl-PL" dirty="0"/>
          </a:p>
        </p:txBody>
      </p:sp>
    </p:spTree>
    <p:extLst>
      <p:ext uri="{BB962C8B-B14F-4D97-AF65-F5344CB8AC3E}">
        <p14:creationId xmlns:p14="http://schemas.microsoft.com/office/powerpoint/2010/main" xmlns="" val="874485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a:spLocks noGrp="1"/>
          </p:cNvSpPr>
          <p:nvPr>
            <p:ph type="title"/>
          </p:nvPr>
        </p:nvSpPr>
        <p:spPr>
          <a:xfrm>
            <a:off x="0" y="270366"/>
            <a:ext cx="9692640" cy="1397124"/>
          </a:xfrm>
        </p:spPr>
        <p:txBody>
          <a:bodyPr>
            <a:noAutofit/>
          </a:bodyPr>
          <a:lstStyle/>
          <a:p>
            <a:r>
              <a:rPr lang="pl-PL" sz="3200" dirty="0"/>
              <a:t>Wszczęcie postępowania przygotowawczego </a:t>
            </a:r>
          </a:p>
        </p:txBody>
      </p:sp>
      <p:sp>
        <p:nvSpPr>
          <p:cNvPr id="5" name="Symbol zastępczy zawartości 7"/>
          <p:cNvSpPr txBox="1">
            <a:spLocks/>
          </p:cNvSpPr>
          <p:nvPr/>
        </p:nvSpPr>
        <p:spPr>
          <a:xfrm>
            <a:off x="0" y="1804966"/>
            <a:ext cx="8595360" cy="435133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l-PL" dirty="0" smtClean="0"/>
              <a:t>Poza uzasadnionym podejrzeniem popełnienia przestępstwa niezbędna jest również </a:t>
            </a:r>
            <a:r>
              <a:rPr lang="pl-PL" b="1" dirty="0" smtClean="0"/>
              <a:t>prawna dopuszczalność ścigania, </a:t>
            </a:r>
            <a:r>
              <a:rPr lang="pl-PL" dirty="0" smtClean="0"/>
              <a:t>czyli brak przeszkód prawnych w ściganiu danego czynu</a:t>
            </a:r>
          </a:p>
          <a:p>
            <a:pPr algn="just"/>
            <a:r>
              <a:rPr lang="pl-PL" dirty="0" smtClean="0"/>
              <a:t>Warunki dopuszczalności procesu </a:t>
            </a:r>
            <a:r>
              <a:rPr lang="pl-PL" dirty="0" smtClean="0">
                <a:sym typeface="Wingdings" pitchFamily="2" charset="2"/>
              </a:rPr>
              <a:t> </a:t>
            </a:r>
            <a:r>
              <a:rPr lang="pl-PL" b="1" dirty="0" smtClean="0">
                <a:sym typeface="Wingdings" pitchFamily="2" charset="2"/>
              </a:rPr>
              <a:t>art. 17 </a:t>
            </a:r>
            <a:r>
              <a:rPr lang="pl-PL" b="1" dirty="0" smtClean="0"/>
              <a:t>§ 1 </a:t>
            </a:r>
          </a:p>
          <a:p>
            <a:pPr lvl="1" algn="just"/>
            <a:r>
              <a:rPr lang="pl-PL" b="1" dirty="0" smtClean="0"/>
              <a:t>ważne – na art. 17 § 2 </a:t>
            </a:r>
          </a:p>
          <a:p>
            <a:pPr lvl="1" algn="just"/>
            <a:r>
              <a:rPr lang="pl-PL" dirty="0" smtClean="0"/>
              <a:t>.Do chwili otrzymania wniosku lub zezwolenia władzy, od których ustawa uzależnia ściganie, organy procesowe dokonują </a:t>
            </a:r>
            <a:r>
              <a:rPr lang="pl-PL" b="1" dirty="0" smtClean="0"/>
              <a:t>tylko czynności nie cierpiących zwłoki</a:t>
            </a:r>
            <a:r>
              <a:rPr lang="pl-PL" dirty="0" smtClean="0"/>
              <a:t> w celu zabezpieczenia śladów i dowodów, a także czynności zmierzających do wyjaśnienia, czy wniosek będzie złożony lub zezwolenie będzie wydane</a:t>
            </a:r>
            <a:endParaRPr lang="pl-PL" b="1" dirty="0"/>
          </a:p>
        </p:txBody>
      </p:sp>
    </p:spTree>
    <p:extLst>
      <p:ext uri="{BB962C8B-B14F-4D97-AF65-F5344CB8AC3E}">
        <p14:creationId xmlns:p14="http://schemas.microsoft.com/office/powerpoint/2010/main" xmlns="" val="10342682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0" y="188640"/>
            <a:ext cx="9692640" cy="1397124"/>
          </a:xfrm>
        </p:spPr>
        <p:txBody>
          <a:bodyPr>
            <a:normAutofit/>
          </a:bodyPr>
          <a:lstStyle/>
          <a:p>
            <a:r>
              <a:rPr lang="pl-PL" sz="4000" b="1" dirty="0"/>
              <a:t>Czynności w niezbędnym zakresie </a:t>
            </a:r>
            <a:r>
              <a:rPr lang="pl-PL" sz="4000" dirty="0" smtClean="0"/>
              <a:t/>
            </a:r>
            <a:br>
              <a:rPr lang="pl-PL" sz="4000" dirty="0" smtClean="0"/>
            </a:br>
            <a:r>
              <a:rPr lang="pl-PL" sz="4000" dirty="0" smtClean="0"/>
              <a:t>(</a:t>
            </a:r>
            <a:r>
              <a:rPr lang="pl-PL" sz="4000" dirty="0"/>
              <a:t>art. 308)</a:t>
            </a:r>
          </a:p>
        </p:txBody>
      </p:sp>
      <p:sp>
        <p:nvSpPr>
          <p:cNvPr id="5" name="Symbol zastępczy zawartości 2"/>
          <p:cNvSpPr>
            <a:spLocks noGrp="1"/>
          </p:cNvSpPr>
          <p:nvPr>
            <p:ph idx="1"/>
          </p:nvPr>
        </p:nvSpPr>
        <p:spPr>
          <a:xfrm>
            <a:off x="0" y="1723242"/>
            <a:ext cx="8595360" cy="4351337"/>
          </a:xfrm>
        </p:spPr>
        <p:txBody>
          <a:bodyPr>
            <a:normAutofit fontScale="77500" lnSpcReduction="20000"/>
          </a:bodyPr>
          <a:lstStyle/>
          <a:p>
            <a:pPr marL="109728" indent="0" algn="just">
              <a:buNone/>
            </a:pPr>
            <a:r>
              <a:rPr lang="pl-PL" dirty="0"/>
              <a:t>Wtedy, gdy konieczne jest natychmiastowe wszczęcie postępowania, bezpośrednio po ujawnieniu przestępstwa a zwłoka może skutkować utratą lub zniekształceniem dowodów. </a:t>
            </a:r>
          </a:p>
          <a:p>
            <a:pPr marL="0" indent="0" algn="just">
              <a:buNone/>
              <a:tabLst>
                <a:tab pos="95250" algn="l"/>
              </a:tabLst>
            </a:pPr>
            <a:r>
              <a:rPr lang="pl-PL" dirty="0"/>
              <a:t>Faktyczne wszczęcie postępowania przygotowawczego </a:t>
            </a:r>
            <a:r>
              <a:rPr lang="pl-PL" dirty="0">
                <a:sym typeface="Wingdings" pitchFamily="2" charset="2"/>
              </a:rPr>
              <a:t> </a:t>
            </a:r>
            <a:r>
              <a:rPr lang="pl-PL" dirty="0"/>
              <a:t>„papierek” czyli odpowiednie postanowienie zostanie wydane później</a:t>
            </a:r>
          </a:p>
          <a:p>
            <a:pPr marL="624078" indent="-514350" algn="just">
              <a:buFont typeface="+mj-lt"/>
              <a:buAutoNum type="arabicPeriod"/>
            </a:pPr>
            <a:r>
              <a:rPr lang="pl-PL" dirty="0"/>
              <a:t>W </a:t>
            </a:r>
            <a:r>
              <a:rPr lang="pl-PL" b="1" dirty="0"/>
              <a:t>wypadkach niecierpiących zwłoki</a:t>
            </a:r>
          </a:p>
          <a:p>
            <a:pPr marL="624078" indent="-514350" algn="just">
              <a:buFont typeface="+mj-lt"/>
              <a:buAutoNum type="arabicPeriod"/>
            </a:pPr>
            <a:r>
              <a:rPr lang="pl-PL" dirty="0"/>
              <a:t>W granicach koniecznych dla </a:t>
            </a:r>
            <a:r>
              <a:rPr lang="pl-PL" b="1" dirty="0"/>
              <a:t>zabezpieczenia śladów i dowodów </a:t>
            </a:r>
            <a:r>
              <a:rPr lang="pl-PL" dirty="0"/>
              <a:t>przestępstwa przed ich utratą, zniekształceniem lub zniszczeniem </a:t>
            </a:r>
          </a:p>
          <a:p>
            <a:pPr marL="109728" indent="0" algn="just">
              <a:buNone/>
            </a:pPr>
            <a:r>
              <a:rPr lang="pl-PL" dirty="0"/>
              <a:t>W przeciwieństwie do czynności sprawdzających, są częścią postępowania przygotowawczego </a:t>
            </a:r>
          </a:p>
        </p:txBody>
      </p:sp>
    </p:spTree>
    <p:extLst>
      <p:ext uri="{BB962C8B-B14F-4D97-AF65-F5344CB8AC3E}">
        <p14:creationId xmlns:p14="http://schemas.microsoft.com/office/powerpoint/2010/main" xmlns="" val="3669749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kontrolne nr 3</a:t>
            </a:r>
            <a:endParaRPr lang="pl-PL" dirty="0"/>
          </a:p>
        </p:txBody>
      </p:sp>
      <p:sp>
        <p:nvSpPr>
          <p:cNvPr id="3" name="Symbol zastępczy zawartości 2"/>
          <p:cNvSpPr>
            <a:spLocks noGrp="1"/>
          </p:cNvSpPr>
          <p:nvPr>
            <p:ph idx="1"/>
          </p:nvPr>
        </p:nvSpPr>
        <p:spPr/>
        <p:txBody>
          <a:bodyPr>
            <a:normAutofit lnSpcReduction="10000"/>
          </a:bodyPr>
          <a:lstStyle/>
          <a:p>
            <a:pPr marL="0" indent="0">
              <a:buNone/>
            </a:pPr>
            <a:r>
              <a:rPr lang="pl-PL" dirty="0" smtClean="0"/>
              <a:t>3. Zastosowany w postępowaniu przygotowawczym środek zapobiegawczy może zostać uchylony:</a:t>
            </a:r>
          </a:p>
          <a:p>
            <a:pPr marL="514350" indent="-514350">
              <a:buAutoNum type="alphaLcParenR"/>
            </a:pPr>
            <a:r>
              <a:rPr lang="pl-PL" dirty="0" smtClean="0"/>
              <a:t>wyłącznie przez sąd,</a:t>
            </a:r>
          </a:p>
          <a:p>
            <a:pPr marL="514350" indent="-514350">
              <a:buAutoNum type="alphaLcParenR"/>
            </a:pPr>
            <a:r>
              <a:rPr lang="pl-PL" dirty="0" smtClean="0"/>
              <a:t>także przez prokuratora,</a:t>
            </a:r>
          </a:p>
          <a:p>
            <a:pPr marL="514350" indent="-514350">
              <a:buAutoNum type="alphaLcParenR"/>
            </a:pPr>
            <a:r>
              <a:rPr lang="pl-PL" dirty="0" smtClean="0"/>
              <a:t>przez prokuratora, z wyłączeniem uchylenia TA, gdzie tylko sąd może uchylić ten środek;</a:t>
            </a:r>
          </a:p>
          <a:p>
            <a:pPr marL="514350" indent="-514350">
              <a:buAutoNum type="alphaLcParenR"/>
            </a:pPr>
            <a:r>
              <a:rPr lang="pl-PL" dirty="0" smtClean="0"/>
              <a:t>każdorazowo organ nadrzędny nad organem stosującym środek zapobiegawczy.</a:t>
            </a:r>
            <a:endParaRPr lang="pl-PL" dirty="0"/>
          </a:p>
        </p:txBody>
      </p:sp>
    </p:spTree>
    <p:extLst>
      <p:ext uri="{BB962C8B-B14F-4D97-AF65-F5344CB8AC3E}">
        <p14:creationId xmlns:p14="http://schemas.microsoft.com/office/powerpoint/2010/main" xmlns="" val="616982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DOCHODZENIE W NIEZBĘDNYM ZAKRESIE</a:t>
            </a:r>
            <a:endParaRPr lang="pl-PL" dirty="0"/>
          </a:p>
        </p:txBody>
      </p:sp>
      <p:sp>
        <p:nvSpPr>
          <p:cNvPr id="3" name="Symbol zastępczy zawartości 2"/>
          <p:cNvSpPr>
            <a:spLocks noGrp="1"/>
          </p:cNvSpPr>
          <p:nvPr>
            <p:ph idx="1"/>
          </p:nvPr>
        </p:nvSpPr>
        <p:spPr/>
        <p:txBody>
          <a:bodyPr/>
          <a:lstStyle/>
          <a:p>
            <a:endParaRPr lang="pl-PL" dirty="0" smtClean="0"/>
          </a:p>
          <a:p>
            <a:endParaRPr lang="pl-PL" dirty="0" smtClean="0"/>
          </a:p>
          <a:p>
            <a:endParaRPr lang="pl-PL" dirty="0" smtClean="0"/>
          </a:p>
          <a:p>
            <a:endParaRPr lang="pl-PL" dirty="0" smtClean="0"/>
          </a:p>
          <a:p>
            <a:endParaRPr lang="pl-PL" dirty="0"/>
          </a:p>
        </p:txBody>
      </p:sp>
      <p:cxnSp>
        <p:nvCxnSpPr>
          <p:cNvPr id="5" name="Łącznik prosty ze strzałką 4"/>
          <p:cNvCxnSpPr/>
          <p:nvPr/>
        </p:nvCxnSpPr>
        <p:spPr>
          <a:xfrm flipV="1">
            <a:off x="1259632" y="3933056"/>
            <a:ext cx="6552728" cy="720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Łącznik prosty 6"/>
          <p:cNvCxnSpPr/>
          <p:nvPr/>
        </p:nvCxnSpPr>
        <p:spPr>
          <a:xfrm>
            <a:off x="1331640" y="4005064"/>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Łącznik prosty 8"/>
          <p:cNvCxnSpPr/>
          <p:nvPr/>
        </p:nvCxnSpPr>
        <p:spPr>
          <a:xfrm flipV="1">
            <a:off x="2915816" y="2708920"/>
            <a:ext cx="0" cy="1224136"/>
          </a:xfrm>
          <a:prstGeom prst="line">
            <a:avLst/>
          </a:prstGeom>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539552" y="4797152"/>
            <a:ext cx="1944216" cy="923330"/>
          </a:xfrm>
          <a:prstGeom prst="rect">
            <a:avLst/>
          </a:prstGeom>
          <a:noFill/>
        </p:spPr>
        <p:txBody>
          <a:bodyPr wrap="square" rtlCol="0">
            <a:spAutoFit/>
          </a:bodyPr>
          <a:lstStyle/>
          <a:p>
            <a:r>
              <a:rPr lang="pl-PL" dirty="0" smtClean="0"/>
              <a:t>FAKTYCZNE WSZCZĘCIE POSTĘPOWANIA</a:t>
            </a:r>
            <a:endParaRPr lang="pl-PL" dirty="0"/>
          </a:p>
        </p:txBody>
      </p:sp>
      <p:sp>
        <p:nvSpPr>
          <p:cNvPr id="11" name="pole tekstowe 10"/>
          <p:cNvSpPr txBox="1"/>
          <p:nvPr/>
        </p:nvSpPr>
        <p:spPr>
          <a:xfrm>
            <a:off x="1835696" y="2132856"/>
            <a:ext cx="2160240" cy="646331"/>
          </a:xfrm>
          <a:prstGeom prst="rect">
            <a:avLst/>
          </a:prstGeom>
          <a:noFill/>
        </p:spPr>
        <p:txBody>
          <a:bodyPr wrap="square" rtlCol="0">
            <a:spAutoFit/>
          </a:bodyPr>
          <a:lstStyle/>
          <a:p>
            <a:pPr algn="ctr"/>
            <a:r>
              <a:rPr lang="pl-PL" dirty="0" smtClean="0"/>
              <a:t>POSTANOWIENIE O WSZCZĘCIU</a:t>
            </a:r>
            <a:endParaRPr lang="pl-PL" dirty="0"/>
          </a:p>
        </p:txBody>
      </p:sp>
      <p:sp>
        <p:nvSpPr>
          <p:cNvPr id="12" name="pole tekstowe 11"/>
          <p:cNvSpPr txBox="1"/>
          <p:nvPr/>
        </p:nvSpPr>
        <p:spPr>
          <a:xfrm>
            <a:off x="1331640" y="3284984"/>
            <a:ext cx="1440160" cy="369332"/>
          </a:xfrm>
          <a:prstGeom prst="rect">
            <a:avLst/>
          </a:prstGeom>
          <a:noFill/>
        </p:spPr>
        <p:txBody>
          <a:bodyPr wrap="square" rtlCol="0">
            <a:spAutoFit/>
          </a:bodyPr>
          <a:lstStyle/>
          <a:p>
            <a:pPr algn="ctr"/>
            <a:r>
              <a:rPr lang="pl-PL" dirty="0" smtClean="0"/>
              <a:t>308 KPK</a:t>
            </a:r>
            <a:endParaRPr lang="pl-PL" dirty="0"/>
          </a:p>
        </p:txBody>
      </p:sp>
      <p:sp>
        <p:nvSpPr>
          <p:cNvPr id="13" name="pole tekstowe 12"/>
          <p:cNvSpPr txBox="1"/>
          <p:nvPr/>
        </p:nvSpPr>
        <p:spPr>
          <a:xfrm>
            <a:off x="1835696" y="4149080"/>
            <a:ext cx="4824536" cy="369332"/>
          </a:xfrm>
          <a:prstGeom prst="rect">
            <a:avLst/>
          </a:prstGeom>
          <a:noFill/>
        </p:spPr>
        <p:txBody>
          <a:bodyPr wrap="square" rtlCol="0">
            <a:spAutoFit/>
          </a:bodyPr>
          <a:lstStyle/>
          <a:p>
            <a:pPr algn="ctr"/>
            <a:r>
              <a:rPr lang="pl-PL" dirty="0" smtClean="0"/>
              <a:t>POSTĘPOWANIE PRZYGOTOWAWCZE</a:t>
            </a:r>
            <a:endParaRPr lang="pl-P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252536" y="0"/>
            <a:ext cx="9692640" cy="1397124"/>
          </a:xfrm>
        </p:spPr>
        <p:txBody>
          <a:bodyPr>
            <a:normAutofit fontScale="90000"/>
          </a:bodyPr>
          <a:lstStyle/>
          <a:p>
            <a:r>
              <a:rPr lang="pl-PL" dirty="0"/>
              <a:t>Czynności w niezbędnym zakresie (art. 308)</a:t>
            </a:r>
          </a:p>
        </p:txBody>
      </p:sp>
      <p:sp>
        <p:nvSpPr>
          <p:cNvPr id="5" name="Symbol zastępczy zawartości 2"/>
          <p:cNvSpPr>
            <a:spLocks noGrp="1"/>
          </p:cNvSpPr>
          <p:nvPr>
            <p:ph idx="1"/>
          </p:nvPr>
        </p:nvSpPr>
        <p:spPr>
          <a:xfrm>
            <a:off x="0" y="1052736"/>
            <a:ext cx="8811384" cy="5040560"/>
          </a:xfrm>
        </p:spPr>
        <p:txBody>
          <a:bodyPr>
            <a:noAutofit/>
          </a:bodyPr>
          <a:lstStyle/>
          <a:p>
            <a:pPr marL="109728" indent="0" algn="just">
              <a:buNone/>
            </a:pPr>
            <a:r>
              <a:rPr lang="pl-PL" sz="2300" b="1" dirty="0">
                <a:latin typeface="Times New Roman" pitchFamily="18" charset="0"/>
                <a:cs typeface="Times New Roman" pitchFamily="18" charset="0"/>
              </a:rPr>
              <a:t>Prokurator lub Policja</a:t>
            </a:r>
            <a:r>
              <a:rPr lang="pl-PL" sz="2300" dirty="0">
                <a:latin typeface="Times New Roman" pitchFamily="18" charset="0"/>
                <a:cs typeface="Times New Roman" pitchFamily="18" charset="0"/>
              </a:rPr>
              <a:t> może w każdej sprawie, przed wydaniem postanowienia o wszczęciu śledztwa lub dochodzenia, przeprowadzić w niezbędnym zakresie </a:t>
            </a:r>
            <a:r>
              <a:rPr lang="pl-PL" sz="2300" b="1" dirty="0">
                <a:latin typeface="Times New Roman" pitchFamily="18" charset="0"/>
                <a:cs typeface="Times New Roman" pitchFamily="18" charset="0"/>
              </a:rPr>
              <a:t>czynności procesowe, </a:t>
            </a:r>
            <a:r>
              <a:rPr lang="pl-PL" sz="2300" dirty="0">
                <a:latin typeface="Times New Roman" pitchFamily="18" charset="0"/>
                <a:cs typeface="Times New Roman" pitchFamily="18" charset="0"/>
              </a:rPr>
              <a:t>a zwłaszcza dokonać oględzin (w razie potrzeby z udziałem biegłego), przeszukania, czynności wymienionych w art. 74 § 2 pkt. 1 w stosunku do </a:t>
            </a:r>
            <a:r>
              <a:rPr lang="pl-PL" sz="2300" b="1" dirty="0">
                <a:latin typeface="Times New Roman" pitchFamily="18" charset="0"/>
                <a:cs typeface="Times New Roman" pitchFamily="18" charset="0"/>
              </a:rPr>
              <a:t>osoby podejrzanej</a:t>
            </a:r>
            <a:r>
              <a:rPr lang="pl-PL" sz="2300" dirty="0">
                <a:latin typeface="Times New Roman" pitchFamily="18" charset="0"/>
                <a:cs typeface="Times New Roman" pitchFamily="18" charset="0"/>
              </a:rPr>
              <a:t> a także przedsięwziąć wobec niej inne niezbędne czynności. </a:t>
            </a:r>
          </a:p>
          <a:p>
            <a:pPr marL="95250" indent="-95250" algn="just"/>
            <a:r>
              <a:rPr lang="pl-PL" sz="2300" dirty="0">
                <a:latin typeface="Times New Roman" pitchFamily="18" charset="0"/>
                <a:cs typeface="Times New Roman" pitchFamily="18" charset="0"/>
              </a:rPr>
              <a:t> Można przesłuchać osobę podejrzaną w charakterze podejrzanego </a:t>
            </a:r>
          </a:p>
          <a:p>
            <a:pPr marL="171450" indent="-171450" algn="just"/>
            <a:r>
              <a:rPr lang="pl-PL" sz="2300" dirty="0">
                <a:latin typeface="Times New Roman" pitchFamily="18" charset="0"/>
                <a:cs typeface="Times New Roman" pitchFamily="18" charset="0"/>
              </a:rPr>
              <a:t>Czynności w niezbędnym zakresie mogą być dokonywane tylko </a:t>
            </a:r>
            <a:r>
              <a:rPr lang="pl-PL" sz="2300" b="1" dirty="0">
                <a:latin typeface="Times New Roman" pitchFamily="18" charset="0"/>
                <a:cs typeface="Times New Roman" pitchFamily="18" charset="0"/>
              </a:rPr>
              <a:t>w ciągu 5 dni od dnia pierwszej tego rodzaju czynności</a:t>
            </a:r>
            <a:r>
              <a:rPr lang="pl-PL" sz="2300" dirty="0">
                <a:latin typeface="Times New Roman" pitchFamily="18" charset="0"/>
                <a:cs typeface="Times New Roman" pitchFamily="18" charset="0"/>
              </a:rPr>
              <a:t>. Czas trwania śledztwa lub dochodzenia liczy się od dnia pierwszej dokonanej czynności. </a:t>
            </a:r>
          </a:p>
          <a:p>
            <a:pPr marL="171450" indent="-171450" algn="just"/>
            <a:r>
              <a:rPr lang="pl-PL" sz="2300" dirty="0">
                <a:latin typeface="Times New Roman" pitchFamily="18" charset="0"/>
                <a:cs typeface="Times New Roman" pitchFamily="18" charset="0"/>
              </a:rPr>
              <a:t>Mają pełną moc dowodową</a:t>
            </a:r>
          </a:p>
          <a:p>
            <a:pPr marL="171450" indent="-171450" algn="just"/>
            <a:r>
              <a:rPr lang="pl-PL" sz="2300" dirty="0">
                <a:latin typeface="Times New Roman" pitchFamily="18" charset="0"/>
                <a:cs typeface="Times New Roman" pitchFamily="18" charset="0"/>
              </a:rPr>
              <a:t>Po upływie 5 dni należy wydać postanowienie o </a:t>
            </a:r>
            <a:r>
              <a:rPr lang="pl-PL" sz="2300" b="1" dirty="0">
                <a:latin typeface="Times New Roman" pitchFamily="18" charset="0"/>
                <a:cs typeface="Times New Roman" pitchFamily="18" charset="0"/>
              </a:rPr>
              <a:t>wszczęciu śledztwa </a:t>
            </a:r>
            <a:r>
              <a:rPr lang="pl-PL" sz="2300" dirty="0">
                <a:latin typeface="Times New Roman" pitchFamily="18" charset="0"/>
                <a:cs typeface="Times New Roman" pitchFamily="18" charset="0"/>
              </a:rPr>
              <a:t>albo o </a:t>
            </a:r>
            <a:r>
              <a:rPr lang="pl-PL" sz="2300" b="1" dirty="0">
                <a:latin typeface="Times New Roman" pitchFamily="18" charset="0"/>
                <a:cs typeface="Times New Roman" pitchFamily="18" charset="0"/>
              </a:rPr>
              <a:t>umorzeniu</a:t>
            </a:r>
            <a:r>
              <a:rPr lang="pl-PL" sz="2300" dirty="0">
                <a:latin typeface="Times New Roman" pitchFamily="18" charset="0"/>
                <a:cs typeface="Times New Roman" pitchFamily="18" charset="0"/>
              </a:rPr>
              <a:t> (jeżeli nie istnieje uzasadnione podejrzenie popełnienia przestępstwa). </a:t>
            </a:r>
          </a:p>
          <a:p>
            <a:endParaRPr lang="pl-PL" sz="23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83589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395536" y="260646"/>
          <a:ext cx="8229600" cy="6171358"/>
        </p:xfrm>
        <a:graphic>
          <a:graphicData uri="http://schemas.openxmlformats.org/drawingml/2006/table">
            <a:tbl>
              <a:tblPr firstRow="1" bandRow="1">
                <a:tableStyleId>{5C22544A-7EE6-4342-B048-85BDC9FD1C3A}</a:tableStyleId>
              </a:tblPr>
              <a:tblGrid>
                <a:gridCol w="2743200"/>
                <a:gridCol w="2743200"/>
                <a:gridCol w="2743200"/>
              </a:tblGrid>
              <a:tr h="995728">
                <a:tc>
                  <a:txBody>
                    <a:bodyPr/>
                    <a:lstStyle/>
                    <a:p>
                      <a:endParaRPr lang="pl-PL" dirty="0"/>
                    </a:p>
                  </a:txBody>
                  <a:tcPr/>
                </a:tc>
                <a:tc>
                  <a:txBody>
                    <a:bodyPr/>
                    <a:lstStyle/>
                    <a:p>
                      <a:r>
                        <a:rPr lang="pl-PL" dirty="0" smtClean="0"/>
                        <a:t>POSTĘPOWANIE</a:t>
                      </a:r>
                      <a:r>
                        <a:rPr lang="pl-PL" baseline="0" dirty="0" smtClean="0"/>
                        <a:t> SPRAWDZAJĄCE (307KPK)</a:t>
                      </a:r>
                      <a:endParaRPr lang="pl-PL" dirty="0"/>
                    </a:p>
                  </a:txBody>
                  <a:tcPr/>
                </a:tc>
                <a:tc>
                  <a:txBody>
                    <a:bodyPr/>
                    <a:lstStyle/>
                    <a:p>
                      <a:r>
                        <a:rPr lang="pl-PL" dirty="0" smtClean="0"/>
                        <a:t>POSTĘPOWANIE W NIEZBĘDNYM ZAKRESIE (308KPK)</a:t>
                      </a:r>
                      <a:endParaRPr lang="pl-PL" dirty="0"/>
                    </a:p>
                  </a:txBody>
                  <a:tcPr/>
                </a:tc>
              </a:tr>
              <a:tr h="1294446">
                <a:tc>
                  <a:txBody>
                    <a:bodyPr/>
                    <a:lstStyle/>
                    <a:p>
                      <a:r>
                        <a:rPr lang="pl-PL" dirty="0" smtClean="0"/>
                        <a:t>CEL PROWADZENIA </a:t>
                      </a:r>
                      <a:endParaRPr lang="pl-PL" dirty="0"/>
                    </a:p>
                  </a:txBody>
                  <a:tcPr/>
                </a:tc>
                <a:tc>
                  <a:txBody>
                    <a:bodyPr/>
                    <a:lstStyle/>
                    <a:p>
                      <a:r>
                        <a:rPr lang="pl-PL" dirty="0" smtClean="0"/>
                        <a:t>Ustalenie</a:t>
                      </a:r>
                      <a:r>
                        <a:rPr lang="pl-PL" baseline="0" dirty="0" smtClean="0"/>
                        <a:t> podstawy wszczęcia postępowania przygotowawczego</a:t>
                      </a:r>
                      <a:endParaRPr lang="pl-PL" dirty="0"/>
                    </a:p>
                  </a:txBody>
                  <a:tcPr/>
                </a:tc>
                <a:tc>
                  <a:txBody>
                    <a:bodyPr/>
                    <a:lstStyle/>
                    <a:p>
                      <a:r>
                        <a:rPr lang="pl-PL" dirty="0" smtClean="0"/>
                        <a:t>Zabezpieczenie śladów i dowodów</a:t>
                      </a:r>
                      <a:r>
                        <a:rPr lang="pl-PL" baseline="0" dirty="0" smtClean="0"/>
                        <a:t> przed ich utratą, zniekształcenie lub zniszczeniem</a:t>
                      </a:r>
                      <a:endParaRPr lang="pl-PL" dirty="0"/>
                    </a:p>
                  </a:txBody>
                  <a:tcPr/>
                </a:tc>
              </a:tr>
              <a:tr h="721364">
                <a:tc>
                  <a:txBody>
                    <a:bodyPr/>
                    <a:lstStyle/>
                    <a:p>
                      <a:r>
                        <a:rPr lang="pl-PL" dirty="0" smtClean="0"/>
                        <a:t>PODMIOT DOKONUJĄCY</a:t>
                      </a:r>
                      <a:endParaRPr lang="pl-PL" dirty="0"/>
                    </a:p>
                  </a:txBody>
                  <a:tcPr/>
                </a:tc>
                <a:tc>
                  <a:txBody>
                    <a:bodyPr/>
                    <a:lstStyle/>
                    <a:p>
                      <a:r>
                        <a:rPr lang="pl-PL" dirty="0" smtClean="0"/>
                        <a:t>Policja </a:t>
                      </a:r>
                      <a:endParaRPr lang="pl-PL" dirty="0"/>
                    </a:p>
                  </a:txBody>
                  <a:tcPr/>
                </a:tc>
                <a:tc>
                  <a:txBody>
                    <a:bodyPr/>
                    <a:lstStyle/>
                    <a:p>
                      <a:r>
                        <a:rPr lang="pl-PL" dirty="0" smtClean="0"/>
                        <a:t>Prokurator,</a:t>
                      </a:r>
                      <a:r>
                        <a:rPr lang="pl-PL" baseline="0" dirty="0" smtClean="0"/>
                        <a:t> policja</a:t>
                      </a:r>
                      <a:endParaRPr lang="pl-PL" dirty="0"/>
                    </a:p>
                  </a:txBody>
                  <a:tcPr/>
                </a:tc>
              </a:tr>
              <a:tr h="721364">
                <a:tc>
                  <a:txBody>
                    <a:bodyPr/>
                    <a:lstStyle/>
                    <a:p>
                      <a:r>
                        <a:rPr lang="pl-PL" dirty="0" smtClean="0"/>
                        <a:t>MOMENT ROZPOCZĘCIA POSTĘPOWANIA</a:t>
                      </a:r>
                      <a:endParaRPr lang="pl-PL" dirty="0"/>
                    </a:p>
                  </a:txBody>
                  <a:tcPr/>
                </a:tc>
                <a:tc>
                  <a:txBody>
                    <a:bodyPr/>
                    <a:lstStyle/>
                    <a:p>
                      <a:r>
                        <a:rPr lang="pl-PL" dirty="0" smtClean="0"/>
                        <a:t>Pierwsza czynność nieprocesowa</a:t>
                      </a:r>
                      <a:endParaRPr lang="pl-PL" dirty="0"/>
                    </a:p>
                  </a:txBody>
                  <a:tcPr/>
                </a:tc>
                <a:tc>
                  <a:txBody>
                    <a:bodyPr/>
                    <a:lstStyle/>
                    <a:p>
                      <a:r>
                        <a:rPr lang="pl-PL" dirty="0" smtClean="0"/>
                        <a:t>Pierwsza czynność procesowa</a:t>
                      </a:r>
                      <a:endParaRPr lang="pl-PL" dirty="0"/>
                    </a:p>
                  </a:txBody>
                  <a:tcPr/>
                </a:tc>
              </a:tr>
              <a:tr h="721364">
                <a:tc>
                  <a:txBody>
                    <a:bodyPr/>
                    <a:lstStyle/>
                    <a:p>
                      <a:r>
                        <a:rPr lang="pl-PL" dirty="0" smtClean="0"/>
                        <a:t>CHARAKTER CZYNNOŚCI</a:t>
                      </a:r>
                      <a:endParaRPr lang="pl-PL" dirty="0"/>
                    </a:p>
                  </a:txBody>
                  <a:tcPr/>
                </a:tc>
                <a:tc>
                  <a:txBody>
                    <a:bodyPr/>
                    <a:lstStyle/>
                    <a:p>
                      <a:r>
                        <a:rPr lang="pl-PL" dirty="0" smtClean="0"/>
                        <a:t>Nieprocesowe ( z wyjątkami</a:t>
                      </a:r>
                      <a:r>
                        <a:rPr lang="pl-PL" baseline="0" dirty="0" smtClean="0"/>
                        <a:t> 307 § 2 i 3 </a:t>
                      </a:r>
                      <a:r>
                        <a:rPr lang="pl-PL" baseline="0" dirty="0" err="1" smtClean="0"/>
                        <a:t>kpk</a:t>
                      </a:r>
                      <a:r>
                        <a:rPr lang="pl-PL" baseline="0" dirty="0" smtClean="0"/>
                        <a:t>)</a:t>
                      </a:r>
                      <a:endParaRPr lang="pl-PL" dirty="0"/>
                    </a:p>
                  </a:txBody>
                  <a:tcPr/>
                </a:tc>
                <a:tc>
                  <a:txBody>
                    <a:bodyPr/>
                    <a:lstStyle/>
                    <a:p>
                      <a:r>
                        <a:rPr lang="pl-PL" dirty="0" smtClean="0"/>
                        <a:t>procesowe</a:t>
                      </a:r>
                      <a:endParaRPr lang="pl-PL" dirty="0"/>
                    </a:p>
                  </a:txBody>
                  <a:tcPr/>
                </a:tc>
              </a:tr>
              <a:tr h="721364">
                <a:tc>
                  <a:txBody>
                    <a:bodyPr/>
                    <a:lstStyle/>
                    <a:p>
                      <a:r>
                        <a:rPr lang="pl-PL" dirty="0" smtClean="0"/>
                        <a:t>CZAS TRWANIA</a:t>
                      </a:r>
                      <a:endParaRPr lang="pl-PL" dirty="0"/>
                    </a:p>
                  </a:txBody>
                  <a:tcPr/>
                </a:tc>
                <a:tc>
                  <a:txBody>
                    <a:bodyPr/>
                    <a:lstStyle/>
                    <a:p>
                      <a:r>
                        <a:rPr lang="pl-PL" dirty="0" smtClean="0"/>
                        <a:t>30 dni</a:t>
                      </a:r>
                      <a:endParaRPr lang="pl-PL" dirty="0"/>
                    </a:p>
                  </a:txBody>
                  <a:tcPr/>
                </a:tc>
                <a:tc>
                  <a:txBody>
                    <a:bodyPr/>
                    <a:lstStyle/>
                    <a:p>
                      <a:r>
                        <a:rPr lang="pl-PL" dirty="0" smtClean="0"/>
                        <a:t>5 dni</a:t>
                      </a:r>
                      <a:endParaRPr lang="pl-PL" dirty="0"/>
                    </a:p>
                  </a:txBody>
                  <a:tcPr/>
                </a:tc>
              </a:tr>
              <a:tr h="995728">
                <a:tc>
                  <a:txBody>
                    <a:bodyPr/>
                    <a:lstStyle/>
                    <a:p>
                      <a:r>
                        <a:rPr lang="pl-PL" dirty="0" smtClean="0"/>
                        <a:t>SKUTEK NIEPOTWIERDZENIA FAKTU PRZESTĘPSTWA</a:t>
                      </a:r>
                      <a:endParaRPr lang="pl-PL" dirty="0"/>
                    </a:p>
                  </a:txBody>
                  <a:tcPr/>
                </a:tc>
                <a:tc>
                  <a:txBody>
                    <a:bodyPr/>
                    <a:lstStyle/>
                    <a:p>
                      <a:r>
                        <a:rPr lang="pl-PL" dirty="0" smtClean="0"/>
                        <a:t>Odmowa wszczęcia postępowania przygotowawczego</a:t>
                      </a:r>
                      <a:endParaRPr lang="pl-PL" dirty="0"/>
                    </a:p>
                  </a:txBody>
                  <a:tcPr/>
                </a:tc>
                <a:tc>
                  <a:txBody>
                    <a:bodyPr/>
                    <a:lstStyle/>
                    <a:p>
                      <a:r>
                        <a:rPr lang="pl-PL" dirty="0" smtClean="0"/>
                        <a:t>Umorzenie postępowania przygotowawczego</a:t>
                      </a:r>
                      <a:endParaRPr lang="pl-PL" dirty="0"/>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a:spLocks noGrp="1"/>
          </p:cNvSpPr>
          <p:nvPr>
            <p:ph type="title"/>
          </p:nvPr>
        </p:nvSpPr>
        <p:spPr>
          <a:xfrm>
            <a:off x="-1" y="188640"/>
            <a:ext cx="9865289" cy="1449374"/>
          </a:xfrm>
        </p:spPr>
        <p:txBody>
          <a:bodyPr/>
          <a:lstStyle/>
          <a:p>
            <a:r>
              <a:rPr lang="pl-PL" dirty="0"/>
              <a:t>Przedstawienie zarzutów </a:t>
            </a:r>
          </a:p>
        </p:txBody>
      </p:sp>
      <p:sp>
        <p:nvSpPr>
          <p:cNvPr id="5" name="Symbol zastępczy zawartości 7"/>
          <p:cNvSpPr>
            <a:spLocks noGrp="1"/>
          </p:cNvSpPr>
          <p:nvPr>
            <p:ph idx="1"/>
          </p:nvPr>
        </p:nvSpPr>
        <p:spPr>
          <a:xfrm>
            <a:off x="0" y="1723242"/>
            <a:ext cx="8748464" cy="4514070"/>
          </a:xfrm>
        </p:spPr>
        <p:txBody>
          <a:bodyPr>
            <a:normAutofit fontScale="85000" lnSpcReduction="20000"/>
          </a:bodyPr>
          <a:lstStyle/>
          <a:p>
            <a:pPr algn="just"/>
            <a:r>
              <a:rPr lang="pl-PL" dirty="0"/>
              <a:t>Przekształcenie postępowania z fazy </a:t>
            </a:r>
            <a:r>
              <a:rPr lang="pl-PL" i="1" dirty="0"/>
              <a:t>in rem </a:t>
            </a:r>
            <a:r>
              <a:rPr lang="pl-PL" dirty="0"/>
              <a:t>w fazę </a:t>
            </a:r>
            <a:r>
              <a:rPr lang="pl-PL" i="1" dirty="0"/>
              <a:t>in </a:t>
            </a:r>
            <a:r>
              <a:rPr lang="pl-PL" i="1" dirty="0" smtClean="0"/>
              <a:t>personam. </a:t>
            </a:r>
            <a:endParaRPr lang="pl-PL" i="1" dirty="0"/>
          </a:p>
          <a:p>
            <a:pPr algn="just"/>
            <a:r>
              <a:rPr lang="pl-PL" dirty="0"/>
              <a:t>Postępowanie przygotowawcze od chwili przedstawienia zarzutów zaczyna toczyć się </a:t>
            </a:r>
            <a:r>
              <a:rPr lang="pl-PL" b="1" dirty="0"/>
              <a:t>przeciwko </a:t>
            </a:r>
            <a:r>
              <a:rPr lang="pl-PL" b="1" dirty="0" smtClean="0"/>
              <a:t>osobie.</a:t>
            </a:r>
            <a:endParaRPr lang="pl-PL" b="1" dirty="0"/>
          </a:p>
          <a:p>
            <a:pPr algn="just"/>
            <a:r>
              <a:rPr lang="pl-PL" dirty="0"/>
              <a:t>Art. 313 § 1 – jeżeli dane istniejące w chwili wszczęcia śledztwa lub zebrane w jego toku </a:t>
            </a:r>
            <a:r>
              <a:rPr lang="pl-PL" b="1" u="sng" dirty="0"/>
              <a:t>uzasadniają dostatecznie podejrzenie, że czyn popełniła określona osoba</a:t>
            </a:r>
            <a:r>
              <a:rPr lang="pl-PL" dirty="0"/>
              <a:t>, sporządza się postanowienie o przedstawieniu zarzutów, ogłasza się je niezwłocznie podejrzanemu i przesłuchuje go, chyba że ogłoszenie postanowienia lub przesłuchanie nie jest możliwe z powodu ukrywania się podejrzanego lub jego nieobecności w kraju. </a:t>
            </a:r>
          </a:p>
          <a:p>
            <a:pPr marL="109728" indent="0" algn="just">
              <a:buNone/>
            </a:pPr>
            <a:endParaRPr lang="pl-PL" dirty="0"/>
          </a:p>
        </p:txBody>
      </p:sp>
    </p:spTree>
    <p:extLst>
      <p:ext uri="{BB962C8B-B14F-4D97-AF65-F5344CB8AC3E}">
        <p14:creationId xmlns:p14="http://schemas.microsoft.com/office/powerpoint/2010/main" xmlns="" val="36624685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0" y="404664"/>
            <a:ext cx="8382000" cy="1069848"/>
          </a:xfrm>
        </p:spPr>
        <p:txBody>
          <a:bodyPr>
            <a:normAutofit fontScale="90000"/>
          </a:bodyPr>
          <a:lstStyle/>
          <a:p>
            <a:r>
              <a:rPr lang="pl-PL" dirty="0"/>
              <a:t>Przedstawienie zarzutów w śledztwie i dochodzeniu</a:t>
            </a:r>
          </a:p>
        </p:txBody>
      </p:sp>
      <p:sp>
        <p:nvSpPr>
          <p:cNvPr id="5" name="Symbol zastępczy tekstu 4"/>
          <p:cNvSpPr txBox="1">
            <a:spLocks/>
          </p:cNvSpPr>
          <p:nvPr/>
        </p:nvSpPr>
        <p:spPr>
          <a:xfrm>
            <a:off x="0" y="1684472"/>
            <a:ext cx="4041648" cy="457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mtClean="0"/>
              <a:t>Śledztwo</a:t>
            </a:r>
            <a:endParaRPr lang="pl-PL" dirty="0"/>
          </a:p>
        </p:txBody>
      </p:sp>
      <p:sp>
        <p:nvSpPr>
          <p:cNvPr id="6" name="Symbol zastępczy tekstu 6"/>
          <p:cNvSpPr txBox="1">
            <a:spLocks/>
          </p:cNvSpPr>
          <p:nvPr/>
        </p:nvSpPr>
        <p:spPr>
          <a:xfrm>
            <a:off x="4337305" y="1684472"/>
            <a:ext cx="4041775" cy="45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smtClean="0"/>
              <a:t>Dochodzenie</a:t>
            </a:r>
            <a:endParaRPr lang="pl-PL" dirty="0"/>
          </a:p>
        </p:txBody>
      </p:sp>
      <p:sp>
        <p:nvSpPr>
          <p:cNvPr id="7" name="Symbol zastępczy zawartości 5"/>
          <p:cNvSpPr>
            <a:spLocks noGrp="1"/>
          </p:cNvSpPr>
          <p:nvPr>
            <p:ph sz="quarter" idx="4294967295"/>
          </p:nvPr>
        </p:nvSpPr>
        <p:spPr>
          <a:xfrm>
            <a:off x="-172063" y="2276872"/>
            <a:ext cx="4480560" cy="3664650"/>
          </a:xfrm>
          <a:prstGeom prst="rect">
            <a:avLst/>
          </a:prstGeom>
        </p:spPr>
        <p:txBody>
          <a:bodyPr>
            <a:normAutofit fontScale="70000" lnSpcReduction="20000"/>
          </a:bodyPr>
          <a:lstStyle/>
          <a:p>
            <a:pPr algn="just"/>
            <a:r>
              <a:rPr lang="pl-PL" dirty="0"/>
              <a:t>Zasada </a:t>
            </a:r>
            <a:r>
              <a:rPr lang="pl-PL" dirty="0">
                <a:sym typeface="Wingdings" panose="05000000000000000000" pitchFamily="2" charset="2"/>
              </a:rPr>
              <a:t> wydaje się postanowienie o przedstawieniu zarzutów (art. 313 </a:t>
            </a:r>
            <a:r>
              <a:rPr lang="pl-PL" dirty="0"/>
              <a:t>§ 1) </a:t>
            </a:r>
          </a:p>
          <a:p>
            <a:pPr algn="just"/>
            <a:r>
              <a:rPr lang="pl-PL" dirty="0"/>
              <a:t>Wyjątek </a:t>
            </a:r>
            <a:r>
              <a:rPr lang="pl-PL" dirty="0">
                <a:sym typeface="Wingdings" panose="05000000000000000000" pitchFamily="2" charset="2"/>
              </a:rPr>
              <a:t> przesłuchanie osoby podejrzanej w charakterze podejrzanego bez uprzedniego wydania postanowienia (art. 308 </a:t>
            </a:r>
            <a:r>
              <a:rPr lang="pl-PL" dirty="0"/>
              <a:t>§ 2)</a:t>
            </a:r>
            <a:endParaRPr lang="pl-PL" dirty="0">
              <a:sym typeface="Wingdings" panose="05000000000000000000" pitchFamily="2" charset="2"/>
            </a:endParaRPr>
          </a:p>
          <a:p>
            <a:pPr lvl="1" algn="just"/>
            <a:r>
              <a:rPr lang="pl-PL" dirty="0"/>
              <a:t>Trzeba wydać „po fakcie” postanowienie o przedstawieniu zarzutów</a:t>
            </a:r>
          </a:p>
        </p:txBody>
      </p:sp>
      <p:sp>
        <p:nvSpPr>
          <p:cNvPr id="8" name="Symbol zastępczy zawartości 7"/>
          <p:cNvSpPr>
            <a:spLocks noGrp="1"/>
          </p:cNvSpPr>
          <p:nvPr>
            <p:ph sz="quarter" idx="4294967295"/>
          </p:nvPr>
        </p:nvSpPr>
        <p:spPr>
          <a:xfrm>
            <a:off x="4221480" y="2275190"/>
            <a:ext cx="4480560" cy="3664650"/>
          </a:xfrm>
          <a:prstGeom prst="rect">
            <a:avLst/>
          </a:prstGeom>
        </p:spPr>
        <p:txBody>
          <a:bodyPr>
            <a:normAutofit fontScale="85000" lnSpcReduction="20000"/>
          </a:bodyPr>
          <a:lstStyle/>
          <a:p>
            <a:pPr algn="just"/>
            <a:r>
              <a:rPr lang="pl-PL" dirty="0"/>
              <a:t>Zasada </a:t>
            </a:r>
            <a:r>
              <a:rPr lang="pl-PL" dirty="0">
                <a:sym typeface="Wingdings" panose="05000000000000000000" pitchFamily="2" charset="2"/>
              </a:rPr>
              <a:t> przesłuchanie osoby podejrzanej w charakterze podejrzanego (art. 325g </a:t>
            </a:r>
            <a:r>
              <a:rPr lang="pl-PL" dirty="0"/>
              <a:t>§ 1 i 2) nie trzeba wydawać postanowienia </a:t>
            </a:r>
          </a:p>
          <a:p>
            <a:pPr algn="just"/>
            <a:r>
              <a:rPr lang="pl-PL" dirty="0"/>
              <a:t>Wyjątek </a:t>
            </a:r>
            <a:r>
              <a:rPr lang="pl-PL" dirty="0">
                <a:sym typeface="Wingdings" panose="05000000000000000000" pitchFamily="2" charset="2"/>
              </a:rPr>
              <a:t> jeżeli podejrzany jest tymczasowo aresztowany, konieczne jest wydanie postanowienia o przedstawieniu zarzutów </a:t>
            </a:r>
            <a:endParaRPr lang="pl-PL" dirty="0"/>
          </a:p>
        </p:txBody>
      </p:sp>
    </p:spTree>
    <p:extLst>
      <p:ext uri="{BB962C8B-B14F-4D97-AF65-F5344CB8AC3E}">
        <p14:creationId xmlns:p14="http://schemas.microsoft.com/office/powerpoint/2010/main" xmlns="" val="2566602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0" y="26080"/>
            <a:ext cx="9692640" cy="1397124"/>
          </a:xfrm>
        </p:spPr>
        <p:txBody>
          <a:bodyPr/>
          <a:lstStyle/>
          <a:p>
            <a:r>
              <a:rPr lang="pl-PL" dirty="0"/>
              <a:t>Przedstawienie zarzutów </a:t>
            </a:r>
          </a:p>
        </p:txBody>
      </p:sp>
      <p:sp>
        <p:nvSpPr>
          <p:cNvPr id="5" name="Symbol zastępczy zawartości 2"/>
          <p:cNvSpPr>
            <a:spLocks noGrp="1"/>
          </p:cNvSpPr>
          <p:nvPr>
            <p:ph idx="1"/>
          </p:nvPr>
        </p:nvSpPr>
        <p:spPr>
          <a:xfrm>
            <a:off x="0" y="1560682"/>
            <a:ext cx="8964488" cy="4892654"/>
          </a:xfrm>
        </p:spPr>
        <p:txBody>
          <a:bodyPr>
            <a:normAutofit fontScale="77500" lnSpcReduction="20000"/>
          </a:bodyPr>
          <a:lstStyle/>
          <a:p>
            <a:pPr algn="just"/>
            <a:r>
              <a:rPr lang="pl-PL" dirty="0">
                <a:latin typeface="Times New Roman" pitchFamily="18" charset="0"/>
                <a:cs typeface="Times New Roman" pitchFamily="18" charset="0"/>
              </a:rPr>
              <a:t>W uzasadnieniu postanowienia o przedstawieniu zarzutów należy wskazać jakie fakty i dowody zostały przyjęte za podstawę zarzutów. </a:t>
            </a:r>
          </a:p>
          <a:p>
            <a:pPr algn="just"/>
            <a:r>
              <a:rPr lang="pl-PL" dirty="0">
                <a:latin typeface="Times New Roman" pitchFamily="18" charset="0"/>
                <a:cs typeface="Times New Roman" pitchFamily="18" charset="0"/>
              </a:rPr>
              <a:t>Uzasadnienie nie może być ogólnikowe. Tylko znajomość faktów i dowodów, które – zdaniem organów procesowych – są wystarczające dla skierowania postępowania przeciwko konkretnej osobie pozwala jej na podjęcie realnej i efektywnej obrony. </a:t>
            </a:r>
          </a:p>
          <a:p>
            <a:pPr algn="just"/>
            <a:r>
              <a:rPr lang="pl-PL" dirty="0">
                <a:latin typeface="Times New Roman" pitchFamily="18" charset="0"/>
                <a:cs typeface="Times New Roman" pitchFamily="18" charset="0"/>
              </a:rPr>
              <a:t>Przejaw jawności wewnętrznej postępowania przygotowawczego. </a:t>
            </a:r>
          </a:p>
          <a:p>
            <a:pPr algn="just"/>
            <a:r>
              <a:rPr lang="pl-PL" dirty="0">
                <a:latin typeface="Times New Roman" pitchFamily="18" charset="0"/>
                <a:cs typeface="Times New Roman" pitchFamily="18" charset="0"/>
              </a:rPr>
              <a:t>Od chwili przedstawienia zarzutów określona osoba staje się stroną postępowania przygotowawczego, z czym wiąże się szereg korzyści, ale również ciężarów procesowych. </a:t>
            </a:r>
          </a:p>
          <a:p>
            <a:pPr algn="just"/>
            <a:r>
              <a:rPr lang="pl-PL" dirty="0">
                <a:latin typeface="Times New Roman" pitchFamily="18" charset="0"/>
                <a:cs typeface="Times New Roman" pitchFamily="18" charset="0"/>
              </a:rPr>
              <a:t>Najważniejsze - formalnie od chwili przedstawienia zarzutów podejrzanemu przysługuje </a:t>
            </a:r>
            <a:r>
              <a:rPr lang="pl-PL" b="1" dirty="0">
                <a:latin typeface="Times New Roman" pitchFamily="18" charset="0"/>
                <a:cs typeface="Times New Roman" pitchFamily="18" charset="0"/>
              </a:rPr>
              <a:t>prawo do obrony</a:t>
            </a:r>
          </a:p>
        </p:txBody>
      </p:sp>
    </p:spTree>
    <p:extLst>
      <p:ext uri="{BB962C8B-B14F-4D97-AF65-F5344CB8AC3E}">
        <p14:creationId xmlns:p14="http://schemas.microsoft.com/office/powerpoint/2010/main" xmlns="" val="1100618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0" y="-3512"/>
            <a:ext cx="9692640" cy="1397124"/>
          </a:xfrm>
        </p:spPr>
        <p:txBody>
          <a:bodyPr/>
          <a:lstStyle/>
          <a:p>
            <a:r>
              <a:rPr lang="pl-PL" dirty="0"/>
              <a:t>Przedstawienie zarzutów </a:t>
            </a:r>
          </a:p>
        </p:txBody>
      </p:sp>
      <p:sp>
        <p:nvSpPr>
          <p:cNvPr id="5" name="Symbol zastępczy zawartości 2"/>
          <p:cNvSpPr>
            <a:spLocks noGrp="1"/>
          </p:cNvSpPr>
          <p:nvPr>
            <p:ph idx="1"/>
          </p:nvPr>
        </p:nvSpPr>
        <p:spPr>
          <a:xfrm>
            <a:off x="251520" y="1124744"/>
            <a:ext cx="8784976" cy="5472608"/>
          </a:xfrm>
        </p:spPr>
        <p:txBody>
          <a:bodyPr>
            <a:noAutofit/>
          </a:bodyPr>
          <a:lstStyle/>
          <a:p>
            <a:pPr algn="just"/>
            <a:r>
              <a:rPr lang="pl-PL" sz="1800" dirty="0">
                <a:latin typeface="Times New Roman" pitchFamily="18" charset="0"/>
                <a:cs typeface="Times New Roman" pitchFamily="18" charset="0"/>
              </a:rPr>
              <a:t>Czynność przedstawienia zarzutów składa się z 4 etapów:</a:t>
            </a:r>
          </a:p>
          <a:p>
            <a:pPr marL="925830" lvl="1" indent="-514350" algn="just">
              <a:buFont typeface="+mj-lt"/>
              <a:buAutoNum type="arabicPeriod"/>
            </a:pPr>
            <a:r>
              <a:rPr lang="pl-PL" sz="1800" dirty="0">
                <a:latin typeface="Times New Roman" pitchFamily="18" charset="0"/>
                <a:cs typeface="Times New Roman" pitchFamily="18" charset="0"/>
              </a:rPr>
              <a:t>Sporządzenia postanowienia </a:t>
            </a:r>
          </a:p>
          <a:p>
            <a:pPr marL="925830" lvl="1" indent="-514350" algn="just">
              <a:buFont typeface="+mj-lt"/>
              <a:buAutoNum type="arabicPeriod"/>
            </a:pPr>
            <a:r>
              <a:rPr lang="pl-PL" sz="1800" dirty="0">
                <a:latin typeface="Times New Roman" pitchFamily="18" charset="0"/>
                <a:cs typeface="Times New Roman" pitchFamily="18" charset="0"/>
              </a:rPr>
              <a:t>Ogłoszenia go podejrzanemu </a:t>
            </a:r>
          </a:p>
          <a:p>
            <a:pPr marL="925830" lvl="1" indent="-514350" algn="just">
              <a:buFont typeface="+mj-lt"/>
              <a:buAutoNum type="arabicPeriod"/>
            </a:pPr>
            <a:r>
              <a:rPr lang="pl-PL" sz="1800" dirty="0">
                <a:latin typeface="Times New Roman" pitchFamily="18" charset="0"/>
                <a:cs typeface="Times New Roman" pitchFamily="18" charset="0"/>
              </a:rPr>
              <a:t>Pouczenia go o prawach i obowiązkach – art. 300 § 1 i 313 § 3</a:t>
            </a:r>
          </a:p>
          <a:p>
            <a:pPr marL="1191006" lvl="2" indent="-514350" algn="just"/>
            <a:r>
              <a:rPr lang="pl-PL" sz="1800" dirty="0">
                <a:solidFill>
                  <a:schemeClr val="accent3"/>
                </a:solidFill>
                <a:latin typeface="Times New Roman" pitchFamily="18" charset="0"/>
                <a:cs typeface="Times New Roman" pitchFamily="18" charset="0"/>
              </a:rPr>
              <a:t>Art. 313 § 2 – prawo do żądania ustnego uzasadnienia stawianych zarzutów oraz prawo do otrzymania pisemnego uzasadnienia zarzutów w ciągu 14 dni od dnia zgłoszenia takiego żądania</a:t>
            </a:r>
          </a:p>
          <a:p>
            <a:pPr marL="1657350" lvl="4" indent="-514350" algn="just"/>
            <a:r>
              <a:rPr lang="pl-PL" sz="1800" dirty="0">
                <a:latin typeface="Times New Roman" pitchFamily="18" charset="0"/>
                <a:cs typeface="Times New Roman" pitchFamily="18" charset="0"/>
              </a:rPr>
              <a:t>Ustnego podania podstaw zarzutów można żądać do momentu zaznajomienia się z materiałami postępowania przygotowawczego – art. 321 </a:t>
            </a:r>
            <a:endParaRPr lang="pl-PL" sz="1800" dirty="0">
              <a:solidFill>
                <a:schemeClr val="accent3"/>
              </a:solidFill>
              <a:latin typeface="Times New Roman" pitchFamily="18" charset="0"/>
              <a:cs typeface="Times New Roman" pitchFamily="18" charset="0"/>
            </a:endParaRPr>
          </a:p>
          <a:p>
            <a:pPr marL="925830" lvl="1" indent="-514350" algn="just">
              <a:buFont typeface="+mj-lt"/>
              <a:buAutoNum type="arabicPeriod"/>
            </a:pPr>
            <a:r>
              <a:rPr lang="pl-PL" sz="1800" dirty="0">
                <a:latin typeface="Times New Roman" pitchFamily="18" charset="0"/>
                <a:cs typeface="Times New Roman" pitchFamily="18" charset="0"/>
              </a:rPr>
              <a:t>Przesłuchania go </a:t>
            </a:r>
          </a:p>
          <a:p>
            <a:pPr marL="1019556" lvl="2" indent="-342900" algn="just"/>
            <a:r>
              <a:rPr lang="pl-PL" sz="1800" dirty="0">
                <a:solidFill>
                  <a:schemeClr val="accent3"/>
                </a:solidFill>
                <a:latin typeface="Times New Roman" pitchFamily="18" charset="0"/>
                <a:cs typeface="Times New Roman" pitchFamily="18" charset="0"/>
              </a:rPr>
              <a:t>Podejrzany może skorzystać z prawa do odmowy składania wyjaśnień. Przesłuchanie może ograniczyć się jedynie np. do jego oświadczenia co do zrozumienia przedstawionych mu zarzutów i powołania się na prawo do nieskładania wyjaśnień. Może też oświadczyć, że złoży wyjaśnienia, ale jedynie w obecności swojego obrońcy. </a:t>
            </a:r>
            <a:endParaRPr lang="pl-PL" sz="1800" dirty="0">
              <a:latin typeface="Times New Roman" pitchFamily="18" charset="0"/>
              <a:cs typeface="Times New Roman" pitchFamily="18" charset="0"/>
            </a:endParaRPr>
          </a:p>
          <a:p>
            <a:pPr marL="118872" indent="0" algn="just">
              <a:buNone/>
            </a:pPr>
            <a:r>
              <a:rPr lang="pl-PL" sz="1800" dirty="0">
                <a:latin typeface="Times New Roman" pitchFamily="18" charset="0"/>
                <a:cs typeface="Times New Roman" pitchFamily="18" charset="0"/>
              </a:rPr>
              <a:t>Wszystkie czynności muszą następować bezpośrednio po sobie, we wskazanej kolejności </a:t>
            </a:r>
          </a:p>
          <a:p>
            <a:pPr algn="just"/>
            <a:r>
              <a:rPr lang="pl-PL" sz="1800" dirty="0">
                <a:latin typeface="Times New Roman" pitchFamily="18" charset="0"/>
                <a:cs typeface="Times New Roman" pitchFamily="18" charset="0"/>
              </a:rPr>
              <a:t>W sytuacji wskazanej w art. 308 § 2 treść zarzutu wpisuje się do protokołu przesłuchania </a:t>
            </a:r>
          </a:p>
        </p:txBody>
      </p:sp>
    </p:spTree>
    <p:extLst>
      <p:ext uri="{BB962C8B-B14F-4D97-AF65-F5344CB8AC3E}">
        <p14:creationId xmlns:p14="http://schemas.microsoft.com/office/powerpoint/2010/main" xmlns="" val="34547602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79512" y="188640"/>
            <a:ext cx="9692640" cy="1397124"/>
          </a:xfrm>
        </p:spPr>
        <p:txBody>
          <a:bodyPr/>
          <a:lstStyle/>
          <a:p>
            <a:r>
              <a:rPr lang="pl-PL" dirty="0"/>
              <a:t>Przedstawienie zarzutów</a:t>
            </a:r>
          </a:p>
        </p:txBody>
      </p:sp>
      <p:sp>
        <p:nvSpPr>
          <p:cNvPr id="5" name="Symbol zastępczy zawartości 2"/>
          <p:cNvSpPr>
            <a:spLocks noGrp="1"/>
          </p:cNvSpPr>
          <p:nvPr>
            <p:ph idx="1"/>
          </p:nvPr>
        </p:nvSpPr>
        <p:spPr>
          <a:xfrm>
            <a:off x="179512" y="1723242"/>
            <a:ext cx="8595360" cy="4351337"/>
          </a:xfrm>
        </p:spPr>
        <p:txBody>
          <a:bodyPr>
            <a:normAutofit fontScale="70000" lnSpcReduction="20000"/>
          </a:bodyPr>
          <a:lstStyle/>
          <a:p>
            <a:pPr marL="109728" indent="0" algn="just">
              <a:buNone/>
            </a:pPr>
            <a:r>
              <a:rPr lang="pl-PL" dirty="0">
                <a:latin typeface="Times New Roman" pitchFamily="18" charset="0"/>
                <a:cs typeface="Times New Roman" pitchFamily="18" charset="0"/>
              </a:rPr>
              <a:t>Co powinno zawierać postanowienie o przedstawieniu zarzutów? </a:t>
            </a:r>
          </a:p>
          <a:p>
            <a:pPr marL="624078" indent="-514350" algn="just">
              <a:buFont typeface="+mj-lt"/>
              <a:buAutoNum type="arabicPeriod"/>
            </a:pPr>
            <a:r>
              <a:rPr lang="pl-PL" dirty="0">
                <a:latin typeface="Times New Roman" pitchFamily="18" charset="0"/>
                <a:cs typeface="Times New Roman" pitchFamily="18" charset="0"/>
              </a:rPr>
              <a:t>Wskazanie podejrzanego </a:t>
            </a:r>
          </a:p>
          <a:p>
            <a:pPr marL="624078" indent="-514350" algn="just">
              <a:buFont typeface="+mj-lt"/>
              <a:buAutoNum type="arabicPeriod"/>
            </a:pPr>
            <a:r>
              <a:rPr lang="pl-PL" dirty="0">
                <a:latin typeface="Times New Roman" pitchFamily="18" charset="0"/>
                <a:cs typeface="Times New Roman" pitchFamily="18" charset="0"/>
              </a:rPr>
              <a:t>Dokładne określenie zarzucanego mu czynu </a:t>
            </a:r>
          </a:p>
          <a:p>
            <a:pPr marL="916686" lvl="1" indent="-514350" algn="just"/>
            <a:r>
              <a:rPr lang="pl-PL" dirty="0">
                <a:latin typeface="Times New Roman" pitchFamily="18" charset="0"/>
                <a:cs typeface="Times New Roman" pitchFamily="18" charset="0"/>
              </a:rPr>
              <a:t>tj. czasu, miejsca i okoliczności jego popełnienia, i to w taki sposób, aby wykazać, że wypełnia on znamiona określonego przestępstwa</a:t>
            </a:r>
          </a:p>
          <a:p>
            <a:pPr marL="624078" indent="-514350" algn="just">
              <a:buFont typeface="+mj-lt"/>
              <a:buAutoNum type="arabicPeriod"/>
            </a:pPr>
            <a:r>
              <a:rPr lang="pl-PL" dirty="0">
                <a:latin typeface="Times New Roman" pitchFamily="18" charset="0"/>
                <a:cs typeface="Times New Roman" pitchFamily="18" charset="0"/>
              </a:rPr>
              <a:t>Kwalifikację prawną czynu</a:t>
            </a:r>
          </a:p>
          <a:p>
            <a:pPr marL="624078" indent="-514350" algn="just">
              <a:buFont typeface="+mj-lt"/>
              <a:buAutoNum type="arabicPeriod"/>
            </a:pPr>
            <a:endParaRPr lang="pl-PL" dirty="0">
              <a:latin typeface="Times New Roman" pitchFamily="18" charset="0"/>
              <a:cs typeface="Times New Roman" pitchFamily="18" charset="0"/>
            </a:endParaRPr>
          </a:p>
          <a:p>
            <a:pPr marL="109728" indent="0" algn="just">
              <a:buNone/>
            </a:pPr>
            <a:r>
              <a:rPr lang="pl-PL" dirty="0">
                <a:latin typeface="Times New Roman" pitchFamily="18" charset="0"/>
                <a:cs typeface="Times New Roman" pitchFamily="18" charset="0"/>
              </a:rPr>
              <a:t>Opis czynu + kwalifikacja prawna = zarzut</a:t>
            </a:r>
          </a:p>
          <a:p>
            <a:pPr marL="109728" indent="0" algn="just">
              <a:buNone/>
            </a:pPr>
            <a:endParaRPr lang="pl-PL" dirty="0">
              <a:latin typeface="Times New Roman" pitchFamily="18" charset="0"/>
              <a:cs typeface="Times New Roman" pitchFamily="18" charset="0"/>
            </a:endParaRPr>
          </a:p>
          <a:p>
            <a:pPr marL="109728" indent="0" algn="just">
              <a:buNone/>
            </a:pPr>
            <a:r>
              <a:rPr lang="pl-PL" dirty="0">
                <a:latin typeface="Times New Roman" pitchFamily="18" charset="0"/>
                <a:cs typeface="Times New Roman" pitchFamily="18" charset="0"/>
              </a:rPr>
              <a:t>Uzasadnienie postanowienia o przedstawieniu zarzutów sporządza się </a:t>
            </a:r>
            <a:r>
              <a:rPr lang="pl-PL" b="1" dirty="0">
                <a:latin typeface="Times New Roman" pitchFamily="18" charset="0"/>
                <a:cs typeface="Times New Roman" pitchFamily="18" charset="0"/>
              </a:rPr>
              <a:t>na żądanie podejrzanego. </a:t>
            </a:r>
            <a:r>
              <a:rPr lang="pl-PL" dirty="0">
                <a:latin typeface="Times New Roman" pitchFamily="18" charset="0"/>
                <a:cs typeface="Times New Roman" pitchFamily="18" charset="0"/>
              </a:rPr>
              <a:t>O tym uprawnieniu należy go pouczyć </a:t>
            </a:r>
          </a:p>
        </p:txBody>
      </p:sp>
    </p:spTree>
    <p:extLst>
      <p:ext uri="{BB962C8B-B14F-4D97-AF65-F5344CB8AC3E}">
        <p14:creationId xmlns:p14="http://schemas.microsoft.com/office/powerpoint/2010/main" xmlns="" val="3042875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0" y="116632"/>
            <a:ext cx="10027690" cy="1634336"/>
          </a:xfrm>
        </p:spPr>
        <p:txBody>
          <a:bodyPr/>
          <a:lstStyle/>
          <a:p>
            <a:r>
              <a:rPr lang="pl-PL" dirty="0"/>
              <a:t>Przedstawienie zarzutów </a:t>
            </a:r>
          </a:p>
        </p:txBody>
      </p:sp>
      <p:sp>
        <p:nvSpPr>
          <p:cNvPr id="5" name="Symbol zastępczy zawartości 2"/>
          <p:cNvSpPr>
            <a:spLocks noGrp="1"/>
          </p:cNvSpPr>
          <p:nvPr>
            <p:ph idx="1"/>
          </p:nvPr>
        </p:nvSpPr>
        <p:spPr>
          <a:xfrm>
            <a:off x="0" y="1651234"/>
            <a:ext cx="8892480" cy="5090134"/>
          </a:xfrm>
        </p:spPr>
        <p:txBody>
          <a:bodyPr>
            <a:normAutofit fontScale="62500" lnSpcReduction="20000"/>
          </a:bodyPr>
          <a:lstStyle/>
          <a:p>
            <a:pPr algn="just"/>
            <a:r>
              <a:rPr lang="pl-PL" b="1" dirty="0"/>
              <a:t>Instytucja przedstawienia zarzutów ma charakter gwarancyjny.</a:t>
            </a:r>
            <a:r>
              <a:rPr lang="pl-PL" dirty="0"/>
              <a:t> Ma zapobiegać sytuacjom, w których organy procesowe </a:t>
            </a:r>
            <a:r>
              <a:rPr lang="pl-PL" b="1" dirty="0"/>
              <a:t> </a:t>
            </a:r>
            <a:r>
              <a:rPr lang="pl-PL" dirty="0"/>
              <a:t>taktycznie odwlekają moment formalnego przekształcenia postępowania w sprawie w postępowanie przeciwko osobie. </a:t>
            </a:r>
          </a:p>
          <a:p>
            <a:pPr algn="just"/>
            <a:r>
              <a:rPr lang="pl-PL" i="1" u="sng" dirty="0"/>
              <a:t>„Nie ponosi odpowiedzialności karnej na podstawie art. 233 § 1 k.k. osoba, która przesłuchana została w charakterze świadka wbrew wynikającemu z art. 313 § 1 k.p.k. nakazowi przesłuchania jej jako podejrzanego.” </a:t>
            </a:r>
            <a:r>
              <a:rPr lang="pl-PL" i="1" dirty="0">
                <a:sym typeface="Wingdings" panose="05000000000000000000" pitchFamily="2" charset="2"/>
              </a:rPr>
              <a:t> uchwała SN z dnia 26 kwietnia 2007 r. </a:t>
            </a:r>
          </a:p>
          <a:p>
            <a:pPr algn="just"/>
            <a:r>
              <a:rPr lang="pl-PL" dirty="0"/>
              <a:t> Uchwała została wydana w związku z niedopuszczalną – w świetle art. 313 – praktyką, gdzie organy ścigania, mimo że dysponowały wystarczającymi dowodami, uzasadniającymi przedstawienie zarzutów konkretnej osobie, wzywały ją na przesłuchanie w charakterze świadka. </a:t>
            </a:r>
          </a:p>
          <a:p>
            <a:pPr algn="just"/>
            <a:r>
              <a:rPr lang="pl-PL" dirty="0"/>
              <a:t>Określenie zarzucanego czynu gwarantuje również podejrzanemu, że postępowanie będzie przebiegało w wytyczonych w ten sposób granicach. </a:t>
            </a:r>
          </a:p>
          <a:p>
            <a:pPr algn="just"/>
            <a:r>
              <a:rPr lang="pl-PL" dirty="0"/>
              <a:t>Zarzut z 313 </a:t>
            </a:r>
            <a:r>
              <a:rPr lang="pl-PL" u="sng" dirty="0"/>
              <a:t>§ 1 (ewentualnie później zmodyfikowany) zakreśla ramy postępowania. </a:t>
            </a:r>
            <a:r>
              <a:rPr lang="pl-PL" dirty="0"/>
              <a:t>Szczególnie ważne jest dokładne określenie czynu zarzucanego podejrzanemu. Całe postępowanie może toczyć się wyłącznie w związku z tym zachowaniem </a:t>
            </a:r>
          </a:p>
          <a:p>
            <a:pPr lvl="1" algn="just"/>
            <a:r>
              <a:rPr lang="pl-PL" dirty="0"/>
              <a:t>Ciekawe zagadnienie – problematyka tożsamości czynu </a:t>
            </a:r>
          </a:p>
        </p:txBody>
      </p:sp>
    </p:spTree>
    <p:extLst>
      <p:ext uri="{BB962C8B-B14F-4D97-AF65-F5344CB8AC3E}">
        <p14:creationId xmlns:p14="http://schemas.microsoft.com/office/powerpoint/2010/main" xmlns="" val="38556031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zarzut.jpg"/>
          <p:cNvPicPr>
            <a:picLocks noGrp="1" noChangeAspect="1"/>
          </p:cNvPicPr>
          <p:nvPr>
            <p:ph idx="1"/>
          </p:nvPr>
        </p:nvPicPr>
        <p:blipFill>
          <a:blip r:embed="rId2" cstate="print"/>
          <a:stretch>
            <a:fillRect/>
          </a:stretch>
        </p:blipFill>
        <p:spPr>
          <a:xfrm>
            <a:off x="2915816" y="150770"/>
            <a:ext cx="3744415" cy="665673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Pytanie kontrolne nr 4</a:t>
            </a:r>
            <a:endParaRPr lang="pl-PL" dirty="0"/>
          </a:p>
        </p:txBody>
      </p:sp>
      <p:sp>
        <p:nvSpPr>
          <p:cNvPr id="3" name="Symbol zastępczy zawartości 2"/>
          <p:cNvSpPr>
            <a:spLocks noGrp="1"/>
          </p:cNvSpPr>
          <p:nvPr>
            <p:ph idx="1"/>
          </p:nvPr>
        </p:nvSpPr>
        <p:spPr/>
        <p:txBody>
          <a:bodyPr/>
          <a:lstStyle/>
          <a:p>
            <a:pPr marL="0" indent="0">
              <a:buNone/>
            </a:pPr>
            <a:r>
              <a:rPr lang="pl-PL" dirty="0" smtClean="0"/>
              <a:t>4. Czas trwania TA liczy się od:</a:t>
            </a:r>
          </a:p>
          <a:p>
            <a:pPr marL="514350" indent="-514350">
              <a:buAutoNum type="alphaLcParenR"/>
            </a:pPr>
            <a:r>
              <a:rPr lang="pl-PL" dirty="0" smtClean="0"/>
              <a:t>wydania postanowienia w przedmiocie TA;</a:t>
            </a:r>
          </a:p>
          <a:p>
            <a:pPr marL="514350" indent="-514350">
              <a:buAutoNum type="alphaLcParenR"/>
            </a:pPr>
            <a:r>
              <a:rPr lang="pl-PL" dirty="0" smtClean="0"/>
              <a:t>uprawomocnienia się postanowienia w przedmiocie TA;</a:t>
            </a:r>
          </a:p>
          <a:p>
            <a:pPr marL="514350" indent="-514350">
              <a:buAutoNum type="alphaLcParenR"/>
            </a:pPr>
            <a:r>
              <a:rPr lang="pl-PL" dirty="0" smtClean="0"/>
              <a:t>dnia zatrzymania;</a:t>
            </a:r>
          </a:p>
          <a:p>
            <a:pPr marL="514350" indent="-514350">
              <a:buAutoNum type="alphaLcParenR"/>
            </a:pPr>
            <a:r>
              <a:rPr lang="pl-PL" dirty="0" smtClean="0"/>
              <a:t>dnia przedstawienia zarzutów.</a:t>
            </a:r>
          </a:p>
        </p:txBody>
      </p:sp>
    </p:spTree>
    <p:extLst>
      <p:ext uri="{BB962C8B-B14F-4D97-AF65-F5344CB8AC3E}">
        <p14:creationId xmlns:p14="http://schemas.microsoft.com/office/powerpoint/2010/main" xmlns="" val="9120444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Fazy postępowania przygotowawczego</a:t>
            </a:r>
            <a:endParaRPr lang="pl-PL" dirty="0"/>
          </a:p>
        </p:txBody>
      </p:sp>
      <p:sp>
        <p:nvSpPr>
          <p:cNvPr id="3" name="Symbol zastępczy zawartości 2"/>
          <p:cNvSpPr>
            <a:spLocks noGrp="1"/>
          </p:cNvSpPr>
          <p:nvPr>
            <p:ph idx="1"/>
          </p:nvPr>
        </p:nvSpPr>
        <p:spPr/>
        <p:txBody>
          <a:bodyPr/>
          <a:lstStyle/>
          <a:p>
            <a:endParaRPr lang="pl-PL" dirty="0" smtClean="0"/>
          </a:p>
          <a:p>
            <a:endParaRPr lang="pl-PL" dirty="0" smtClean="0"/>
          </a:p>
          <a:p>
            <a:endParaRPr lang="pl-PL" dirty="0" smtClean="0"/>
          </a:p>
          <a:p>
            <a:endParaRPr lang="pl-PL" dirty="0" smtClean="0"/>
          </a:p>
          <a:p>
            <a:endParaRPr lang="pl-PL" dirty="0" smtClean="0"/>
          </a:p>
          <a:p>
            <a:pPr lvl="1"/>
            <a:endParaRPr lang="pl-PL" dirty="0"/>
          </a:p>
        </p:txBody>
      </p:sp>
      <p:cxnSp>
        <p:nvCxnSpPr>
          <p:cNvPr id="5" name="Łącznik prosty ze strzałką 4"/>
          <p:cNvCxnSpPr/>
          <p:nvPr/>
        </p:nvCxnSpPr>
        <p:spPr>
          <a:xfrm flipV="1">
            <a:off x="1475656" y="4005064"/>
            <a:ext cx="604867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Łącznik prosty 6"/>
          <p:cNvCxnSpPr/>
          <p:nvPr/>
        </p:nvCxnSpPr>
        <p:spPr>
          <a:xfrm flipV="1">
            <a:off x="1475656" y="299695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Łącznik prosty 8"/>
          <p:cNvCxnSpPr/>
          <p:nvPr/>
        </p:nvCxnSpPr>
        <p:spPr>
          <a:xfrm flipV="1">
            <a:off x="4499992" y="2996952"/>
            <a:ext cx="0"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899592" y="2060848"/>
            <a:ext cx="1512168" cy="646331"/>
          </a:xfrm>
          <a:prstGeom prst="rect">
            <a:avLst/>
          </a:prstGeom>
          <a:noFill/>
        </p:spPr>
        <p:txBody>
          <a:bodyPr wrap="square" rtlCol="0">
            <a:spAutoFit/>
          </a:bodyPr>
          <a:lstStyle/>
          <a:p>
            <a:pPr algn="ctr"/>
            <a:r>
              <a:rPr lang="pl-PL" dirty="0" smtClean="0"/>
              <a:t>Wszczęcie postępowania</a:t>
            </a:r>
            <a:endParaRPr lang="pl-PL" dirty="0"/>
          </a:p>
        </p:txBody>
      </p:sp>
      <p:sp>
        <p:nvSpPr>
          <p:cNvPr id="11" name="pole tekstowe 10"/>
          <p:cNvSpPr txBox="1"/>
          <p:nvPr/>
        </p:nvSpPr>
        <p:spPr>
          <a:xfrm>
            <a:off x="3635896" y="2204864"/>
            <a:ext cx="1728192" cy="646331"/>
          </a:xfrm>
          <a:prstGeom prst="rect">
            <a:avLst/>
          </a:prstGeom>
          <a:noFill/>
        </p:spPr>
        <p:txBody>
          <a:bodyPr wrap="square" rtlCol="0">
            <a:spAutoFit/>
          </a:bodyPr>
          <a:lstStyle/>
          <a:p>
            <a:pPr algn="ctr"/>
            <a:r>
              <a:rPr lang="pl-PL" dirty="0" smtClean="0"/>
              <a:t>Przedstawienie zarzutów</a:t>
            </a:r>
            <a:endParaRPr lang="pl-PL" dirty="0"/>
          </a:p>
        </p:txBody>
      </p:sp>
      <p:sp>
        <p:nvSpPr>
          <p:cNvPr id="13" name="pole tekstowe 12"/>
          <p:cNvSpPr txBox="1"/>
          <p:nvPr/>
        </p:nvSpPr>
        <p:spPr>
          <a:xfrm>
            <a:off x="1835696" y="4437112"/>
            <a:ext cx="5328592" cy="1200329"/>
          </a:xfrm>
          <a:prstGeom prst="rect">
            <a:avLst/>
          </a:prstGeom>
          <a:noFill/>
        </p:spPr>
        <p:txBody>
          <a:bodyPr wrap="square" rtlCol="0">
            <a:spAutoFit/>
          </a:bodyPr>
          <a:lstStyle/>
          <a:p>
            <a:r>
              <a:rPr lang="pl-PL" dirty="0" smtClean="0"/>
              <a:t>Faza </a:t>
            </a:r>
            <a:r>
              <a:rPr lang="pl-PL" dirty="0" err="1" smtClean="0"/>
              <a:t>in</a:t>
            </a:r>
            <a:r>
              <a:rPr lang="pl-PL" dirty="0" smtClean="0"/>
              <a:t> rem                                       faza </a:t>
            </a:r>
            <a:r>
              <a:rPr lang="pl-PL" dirty="0" err="1" smtClean="0"/>
              <a:t>in</a:t>
            </a:r>
            <a:r>
              <a:rPr lang="pl-PL" dirty="0" smtClean="0"/>
              <a:t> </a:t>
            </a:r>
            <a:r>
              <a:rPr lang="pl-PL" dirty="0" err="1" smtClean="0"/>
              <a:t>personam</a:t>
            </a:r>
            <a:endParaRPr lang="pl-PL" dirty="0" smtClean="0"/>
          </a:p>
          <a:p>
            <a:endParaRPr lang="pl-PL" dirty="0" smtClean="0"/>
          </a:p>
          <a:p>
            <a:endParaRPr lang="pl-PL" dirty="0" smtClean="0"/>
          </a:p>
          <a:p>
            <a:pPr algn="ctr"/>
            <a:r>
              <a:rPr lang="pl-PL" dirty="0" smtClean="0"/>
              <a:t>POSTĘPOWANNIE PRZYGOTOWAWCZE</a:t>
            </a:r>
            <a:endParaRPr lang="pl-PL"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0" y="0"/>
            <a:ext cx="8229600" cy="1066800"/>
          </a:xfrm>
        </p:spPr>
        <p:txBody>
          <a:bodyPr>
            <a:normAutofit/>
          </a:bodyPr>
          <a:lstStyle/>
          <a:p>
            <a:r>
              <a:rPr lang="pl-PL" dirty="0"/>
              <a:t>Modyfikacja zarzutów – art. 314</a:t>
            </a:r>
          </a:p>
        </p:txBody>
      </p:sp>
      <p:sp>
        <p:nvSpPr>
          <p:cNvPr id="5" name="Symbol zastępczy zawartości 2"/>
          <p:cNvSpPr>
            <a:spLocks noGrp="1"/>
          </p:cNvSpPr>
          <p:nvPr>
            <p:ph idx="1"/>
          </p:nvPr>
        </p:nvSpPr>
        <p:spPr>
          <a:xfrm>
            <a:off x="0" y="908720"/>
            <a:ext cx="8604448" cy="5445224"/>
          </a:xfrm>
        </p:spPr>
        <p:txBody>
          <a:bodyPr>
            <a:noAutofit/>
          </a:bodyPr>
          <a:lstStyle/>
          <a:p>
            <a:pPr marL="109728" indent="0" algn="just">
              <a:buNone/>
            </a:pPr>
            <a:r>
              <a:rPr lang="pl-PL" sz="2100" dirty="0">
                <a:latin typeface="Times New Roman" pitchFamily="18" charset="0"/>
                <a:cs typeface="Times New Roman" pitchFamily="18" charset="0"/>
              </a:rPr>
              <a:t>Jeżeli w toku śledztwa okaże się, że podejrzanemu należy zarzucić:</a:t>
            </a:r>
          </a:p>
          <a:p>
            <a:pPr marL="624078" indent="-514350" algn="just">
              <a:buFont typeface="+mj-lt"/>
              <a:buAutoNum type="arabicPeriod"/>
            </a:pPr>
            <a:r>
              <a:rPr lang="pl-PL" sz="2100" dirty="0">
                <a:latin typeface="Times New Roman" pitchFamily="18" charset="0"/>
                <a:cs typeface="Times New Roman" pitchFamily="18" charset="0"/>
              </a:rPr>
              <a:t>czyn nieobjęty uprzednio postanowienie o przedstawieniu zarzutów (rozszerzenie lub uzupełnienie zarzutów);</a:t>
            </a:r>
          </a:p>
          <a:p>
            <a:pPr marL="624078" indent="-514350" algn="just">
              <a:buFont typeface="+mj-lt"/>
              <a:buAutoNum type="arabicPeriod"/>
            </a:pPr>
            <a:r>
              <a:rPr lang="pl-PL" sz="2100" dirty="0">
                <a:latin typeface="Times New Roman" pitchFamily="18" charset="0"/>
                <a:cs typeface="Times New Roman" pitchFamily="18" charset="0"/>
              </a:rPr>
              <a:t>czyn w zmienionej w istotny sposób postaci;</a:t>
            </a:r>
          </a:p>
          <a:p>
            <a:pPr marL="916686" lvl="1" indent="-514350" algn="just"/>
            <a:r>
              <a:rPr lang="pl-PL" sz="2100" dirty="0">
                <a:latin typeface="Times New Roman" pitchFamily="18" charset="0"/>
                <a:cs typeface="Times New Roman" pitchFamily="18" charset="0"/>
              </a:rPr>
              <a:t>takie zmiany, które wiążą się z istotą czynu, przedmiotem ochrony, przedmiotem zamachu, rodzajem czynności wykonawczej, a także datą, czasem i miejscem przestępstwa, rodzajem i rozmiarem szkody czy osobą pokrzywdzonego, mając wpływ na odpowiedzialność karną podejrzanego</a:t>
            </a:r>
          </a:p>
          <a:p>
            <a:pPr marL="109728" indent="0" algn="just">
              <a:buNone/>
            </a:pPr>
            <a:r>
              <a:rPr lang="pl-PL" sz="2100" dirty="0">
                <a:latin typeface="Times New Roman" pitchFamily="18" charset="0"/>
                <a:cs typeface="Times New Roman" pitchFamily="18" charset="0"/>
              </a:rPr>
              <a:t>Lub też, że: </a:t>
            </a:r>
          </a:p>
          <a:p>
            <a:pPr marL="624078" indent="-514350" algn="just">
              <a:buFont typeface="+mj-lt"/>
              <a:buAutoNum type="arabicPeriod" startAt="3"/>
            </a:pPr>
            <a:r>
              <a:rPr lang="pl-PL" sz="2100" dirty="0">
                <a:latin typeface="Times New Roman" pitchFamily="18" charset="0"/>
                <a:cs typeface="Times New Roman" pitchFamily="18" charset="0"/>
              </a:rPr>
              <a:t>czyn należy zakwalifikować z surowszego przepisu </a:t>
            </a:r>
          </a:p>
          <a:p>
            <a:pPr marL="109728" indent="0" algn="just">
              <a:buNone/>
            </a:pPr>
            <a:r>
              <a:rPr lang="pl-PL" sz="2100" dirty="0">
                <a:latin typeface="Times New Roman" pitchFamily="18" charset="0"/>
                <a:cs typeface="Times New Roman" pitchFamily="18" charset="0"/>
              </a:rPr>
              <a:t>Wydaje się niezwłocznie nowe postanowienie, ogłasza się je podejrzanemu i przesłuchuje go. </a:t>
            </a:r>
          </a:p>
          <a:p>
            <a:pPr marL="109728" indent="0" algn="just">
              <a:buNone/>
            </a:pPr>
            <a:endParaRPr lang="pl-PL" sz="2100" dirty="0">
              <a:latin typeface="Times New Roman" pitchFamily="18" charset="0"/>
              <a:cs typeface="Times New Roman" pitchFamily="18" charset="0"/>
            </a:endParaRPr>
          </a:p>
          <a:p>
            <a:pPr marL="109728" indent="0" algn="just">
              <a:buNone/>
            </a:pPr>
            <a:r>
              <a:rPr lang="pl-PL" sz="2100" dirty="0">
                <a:latin typeface="Times New Roman" pitchFamily="18" charset="0"/>
                <a:cs typeface="Times New Roman" pitchFamily="18" charset="0"/>
              </a:rPr>
              <a:t>Podejrzany może żądać podania ustnie podstaw zarzutów oraz żądać sporządzenia pisemnego uzasadnienia w terminie 14 dni, o czym należy go pouczyć </a:t>
            </a:r>
          </a:p>
        </p:txBody>
      </p:sp>
    </p:spTree>
    <p:extLst>
      <p:ext uri="{BB962C8B-B14F-4D97-AF65-F5344CB8AC3E}">
        <p14:creationId xmlns:p14="http://schemas.microsoft.com/office/powerpoint/2010/main" xmlns="" val="332848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29200" y="116632"/>
            <a:ext cx="9692640" cy="1397124"/>
          </a:xfrm>
        </p:spPr>
        <p:txBody>
          <a:bodyPr/>
          <a:lstStyle/>
          <a:p>
            <a:r>
              <a:rPr lang="pl-PL" dirty="0"/>
              <a:t>Zawieszenie postępowania </a:t>
            </a:r>
          </a:p>
        </p:txBody>
      </p:sp>
      <p:sp>
        <p:nvSpPr>
          <p:cNvPr id="5" name="Symbol zastępczy zawartości 2"/>
          <p:cNvSpPr>
            <a:spLocks noGrp="1"/>
          </p:cNvSpPr>
          <p:nvPr>
            <p:ph idx="1"/>
          </p:nvPr>
        </p:nvSpPr>
        <p:spPr>
          <a:xfrm>
            <a:off x="-29200" y="1651234"/>
            <a:ext cx="9173200" cy="4874110"/>
          </a:xfrm>
        </p:spPr>
        <p:txBody>
          <a:bodyPr>
            <a:normAutofit fontScale="70000" lnSpcReduction="20000"/>
          </a:bodyPr>
          <a:lstStyle/>
          <a:p>
            <a:pPr algn="just"/>
            <a:r>
              <a:rPr lang="pl-PL" dirty="0"/>
              <a:t>Art. 22 – gdy zachodzi długotrwała przeszkoda uniemożliwiająca prowadzenie postępowania, w szczególności: </a:t>
            </a:r>
          </a:p>
          <a:p>
            <a:pPr lvl="1" algn="just"/>
            <a:r>
              <a:rPr lang="pl-PL" dirty="0"/>
              <a:t>Nie można ująć oskarżonego</a:t>
            </a:r>
          </a:p>
          <a:p>
            <a:pPr lvl="1" algn="just"/>
            <a:r>
              <a:rPr lang="pl-PL" dirty="0"/>
              <a:t>Nie może on brać udziału w postępowaniu z powodu choroby psychicznej lub innej ciężkiej choroby </a:t>
            </a:r>
          </a:p>
          <a:p>
            <a:pPr algn="just"/>
            <a:r>
              <a:rPr lang="pl-PL" dirty="0"/>
              <a:t>Na postanowienie o zawieszeniu postępowania przysługuje zażalenie </a:t>
            </a:r>
          </a:p>
          <a:p>
            <a:pPr algn="just"/>
            <a:r>
              <a:rPr lang="pl-PL" dirty="0"/>
              <a:t>W czasie zawieszenia postępowania należy dokonać odpowiednich czynności w celu zabezpieczenia dowodów przed ich utratą lub zniekształceniem. </a:t>
            </a:r>
          </a:p>
          <a:p>
            <a:pPr algn="just"/>
            <a:r>
              <a:rPr lang="pl-PL" dirty="0"/>
              <a:t>Organ uprawniony do wydania postanowienia o zawieszeniu: </a:t>
            </a:r>
          </a:p>
          <a:p>
            <a:pPr lvl="1" algn="just"/>
            <a:r>
              <a:rPr lang="pl-PL" dirty="0"/>
              <a:t>W śledztwie </a:t>
            </a:r>
            <a:r>
              <a:rPr lang="pl-PL" dirty="0">
                <a:sym typeface="Wingdings" panose="05000000000000000000" pitchFamily="2" charset="2"/>
              </a:rPr>
              <a:t> prokurator lub inny organ </a:t>
            </a:r>
          </a:p>
          <a:p>
            <a:pPr lvl="2" algn="just"/>
            <a:r>
              <a:rPr lang="pl-PL" dirty="0">
                <a:sym typeface="Wingdings" panose="05000000000000000000" pitchFamily="2" charset="2"/>
              </a:rPr>
              <a:t>Konieczne zatwierdzenie przez prokuratora </a:t>
            </a:r>
          </a:p>
          <a:p>
            <a:pPr lvl="1" algn="just"/>
            <a:r>
              <a:rPr lang="pl-PL" dirty="0">
                <a:sym typeface="Wingdings" panose="05000000000000000000" pitchFamily="2" charset="2"/>
              </a:rPr>
              <a:t>W dochodzeniu  Policja lub prokurator jeżeli prowadzi dochodzenie</a:t>
            </a:r>
          </a:p>
          <a:p>
            <a:pPr lvl="2" algn="just"/>
            <a:r>
              <a:rPr lang="pl-PL" dirty="0"/>
              <a:t>Konieczne </a:t>
            </a:r>
            <a:r>
              <a:rPr lang="pl-PL" b="1" dirty="0"/>
              <a:t>zatwierdzenie przez prokuratora </a:t>
            </a:r>
            <a:r>
              <a:rPr lang="pl-PL" dirty="0"/>
              <a:t>(art. 325e § 2 k.p.k.)</a:t>
            </a:r>
          </a:p>
        </p:txBody>
      </p:sp>
    </p:spTree>
    <p:extLst>
      <p:ext uri="{BB962C8B-B14F-4D97-AF65-F5344CB8AC3E}">
        <p14:creationId xmlns:p14="http://schemas.microsoft.com/office/powerpoint/2010/main" xmlns="" val="3056783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fontScale="32500" lnSpcReduction="20000"/>
          </a:bodyPr>
          <a:lstStyle/>
          <a:p>
            <a:pPr algn="just"/>
            <a:r>
              <a:rPr lang="pl-PL" sz="4500" dirty="0" smtClean="0"/>
              <a:t>Jan Kowalski był miłośnikiem i kolekcjonerem różnego rodzaju broni. W związku z tym w swoim mieszkaniu posiadał różnorakie typy broni palnej. Posiadał on również stosowne zezwolenia. Dnia 5 sierpnia 2018 roku o godzinie 9.00 Jan Kowalski zabierał się akurat do czyszczenia nowej sztuki broni. Pistolet był odbezpieczony, w środku znajdowała się kula. W mieszkaniu głośno grało radio. Zanim Jan Kowalski zdążył wyciągnąć kule z pistoletu do mieszkania zapukał jego znajomy, Marian Peszek, który przyszedł go odwiedzić. Jan Kowalski nie słyszał pukania ze względu na grające głośno radio. Marian Peszek, słysząc, że jego kolega jest w mieszkaniu, nacisnął klamkę i wszedł do środka. W tym momencie Jan Kowalski, przypadkowo nacisnął spust i kula trafiła wprost w serce Marian Peszka, który poniósł śmieć na miejscu. </a:t>
            </a:r>
          </a:p>
          <a:p>
            <a:pPr algn="just"/>
            <a:r>
              <a:rPr lang="pl-PL" sz="4500" dirty="0" smtClean="0"/>
              <a:t>Jan Kowalski został zatrzymany dnia 5 sierpnia 2018 roku o godzinie 10.00. Prokurator wszczął śledztwo w przedmiotowej sprawie dnia 6 sierpnia 2018 roku i niezwłocznie postawił i ogłosił Janowi Kowalskiemu zarzut zabójstwa z art. 148 § 1 k.k., a także przesłuchał go w charakterze podejrzanego. Jan Kowalski zrozpaczonym głosem wyjaśnił, że nie chciał nikogo zabić, a wystrzelił na skutek nieostrożnego obchodzenia się z bronią.</a:t>
            </a:r>
          </a:p>
          <a:p>
            <a:pPr algn="just"/>
            <a:r>
              <a:rPr lang="pl-PL" sz="4500" dirty="0" smtClean="0"/>
              <a:t>Prokurator zdecydował się wystąpić do Sądu z wnioskiem o zastosowanie na okres 3 miesięcy tymczasowego aresztowania. Wniosek został skierowany do Sądu dnia 6 sierpnia 2018 roku o godzinie 14.00. Prokurator wskazał we wniosku, że zebrany materiał dowodowy wskazuje na dostateczne prawdopodobieństwo, że podejrzany popełnił przestępstwo. Jako uzasadnienie podał wyjaśnienia podejrzanego i zeznania świadka w postaci sąsiadki podejrzanego, Jadwigi Nowak, która widziała przebieg całego zdarzenia z okna, znajdującego się naprzeciwko mieszkania podejrzanego. Jednocześnie prokurator wskazał, że zachodzi przesłanka surowej grożącej kary z art. 258 § 2 k.k., co stanowi samodzielną przesłankę stosowania tymczasowego aresztowania.</a:t>
            </a:r>
          </a:p>
          <a:p>
            <a:pPr algn="just"/>
            <a:r>
              <a:rPr lang="pl-PL" sz="4500" b="1" dirty="0" smtClean="0"/>
              <a:t>Jaką decyzję powinien podjąć Sąd?</a:t>
            </a:r>
            <a:endParaRPr lang="pl-PL" sz="4500" dirty="0" smtClean="0"/>
          </a:p>
          <a:p>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UCHWAŁA SKŁADU 7 SĘDZIÓW SN Z DNIA 27 STYCZNIA 2011, I KZP 23/10</a:t>
            </a:r>
            <a:endParaRPr lang="pl-PL" dirty="0"/>
          </a:p>
        </p:txBody>
      </p:sp>
      <p:sp>
        <p:nvSpPr>
          <p:cNvPr id="3" name="Symbol zastępczy zawartości 2"/>
          <p:cNvSpPr>
            <a:spLocks noGrp="1"/>
          </p:cNvSpPr>
          <p:nvPr>
            <p:ph idx="1"/>
          </p:nvPr>
        </p:nvSpPr>
        <p:spPr/>
        <p:txBody>
          <a:bodyPr>
            <a:normAutofit lnSpcReduction="10000"/>
          </a:bodyPr>
          <a:lstStyle/>
          <a:p>
            <a:pPr algn="just"/>
            <a:r>
              <a:rPr lang="pl-PL" dirty="0" smtClean="0"/>
              <a:t>TEZA: </a:t>
            </a:r>
            <a:r>
              <a:rPr lang="pl-PL" dirty="0" smtClean="0"/>
              <a:t>Orzekając, na etapie postępowania przygotowawczego, w przedmiocie zastosowania albo przedłużenia stosowania tymczasowego aresztowania, sąd jest zobowiązany do oceny trafności przyjętej przez oskarżyciela publicznego kwalifikacji prawnej czynu zarzucanego podejrzanemu. Ocena ta powinna być dokonywana w kontekście ustawowych przesłanek tymczasowego aresztowania.</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 UZASADNIENIA:</a:t>
            </a:r>
            <a:endParaRPr lang="pl-PL" dirty="0"/>
          </a:p>
        </p:txBody>
      </p:sp>
      <p:sp>
        <p:nvSpPr>
          <p:cNvPr id="3" name="Symbol zastępczy zawartości 2"/>
          <p:cNvSpPr>
            <a:spLocks noGrp="1"/>
          </p:cNvSpPr>
          <p:nvPr>
            <p:ph idx="1"/>
          </p:nvPr>
        </p:nvSpPr>
        <p:spPr/>
        <p:txBody>
          <a:bodyPr>
            <a:normAutofit lnSpcReduction="10000"/>
          </a:bodyPr>
          <a:lstStyle/>
          <a:p>
            <a:pPr algn="just"/>
            <a:r>
              <a:rPr lang="pl-PL" sz="1800" dirty="0" smtClean="0"/>
              <a:t>Kontrola </a:t>
            </a:r>
            <a:r>
              <a:rPr lang="pl-PL" sz="1800" dirty="0" smtClean="0"/>
              <a:t>prowadząca do wniosku, iż zarzucany podejrzanemu czyn co prawda jest przestępstwem, jednak powinien być zakwalifikowany z innego przepisu niż zakłada to oskarżyciel publiczny, może mieć istotne znaczenie z punktu widzenia podstaw zastosowania najsurowszego środka zapobiegawczego.</a:t>
            </a:r>
            <a:endParaRPr lang="pl-PL" sz="1800" dirty="0" smtClean="0"/>
          </a:p>
          <a:p>
            <a:pPr algn="just"/>
            <a:r>
              <a:rPr lang="pl-PL" sz="1800" dirty="0" smtClean="0"/>
              <a:t>W </a:t>
            </a:r>
            <a:r>
              <a:rPr lang="pl-PL" sz="1800" dirty="0" smtClean="0"/>
              <a:t>aspekcie problematyki niniejszej uchwały znaczenie ma ta część przepisu, która odwołuje się do możliwości zastosowania detencji wówczas, gdy podejrzanemu "zarzuca się popełnienie zbrodni lub występku zagrożonego karą pozbawienia wolności, której granica wynosi co najmniej 8 lat</a:t>
            </a:r>
            <a:r>
              <a:rPr lang="pl-PL" sz="1800" dirty="0" smtClean="0"/>
              <a:t>".</a:t>
            </a:r>
          </a:p>
          <a:p>
            <a:pPr algn="just"/>
            <a:r>
              <a:rPr lang="pl-PL" sz="1800" b="1" dirty="0" smtClean="0"/>
              <a:t> Z całą mocą należy natomiast podkreślić to, że dla zastosowania tymczasowego aresztowania w oparciu o przesłankę surowości grożącej podejrzanemu kary konieczne jest przede wszystkim przyjęcie właściwej kwalifikacji prawnej zarzuconego mu czynu. </a:t>
            </a:r>
            <a:endParaRPr lang="pl-PL" sz="1800" b="1" dirty="0" smtClean="0"/>
          </a:p>
          <a:p>
            <a:pPr algn="just"/>
            <a:r>
              <a:rPr lang="pl-PL" sz="1800" b="1" dirty="0" smtClean="0"/>
              <a:t>Podobnie </a:t>
            </a:r>
            <a:r>
              <a:rPr lang="pl-PL" sz="1800" b="1" dirty="0" smtClean="0"/>
              <a:t>oczywiste jest to, że w wypadku rozważań, czy czyn zarzucany stanowi występek taki, o jakim mowa jest w przepisie </a:t>
            </a:r>
            <a:r>
              <a:rPr lang="pl-PL" sz="1800" b="1" dirty="0" smtClean="0">
                <a:hlinkClick r:id="rId2"/>
              </a:rPr>
              <a:t>art. 258 § 2</a:t>
            </a:r>
            <a:r>
              <a:rPr lang="pl-PL" sz="1800" b="1" dirty="0" smtClean="0"/>
              <a:t> KPK, warunkiem wstępnym jest powzięcie przez sąd przekonania, że zachowanie podejrzanego wypełnia ustawowe znamiona występku opatrzonego sankcją, której górna granica wynosi co najmniej 8 lat pozbawienia wolności.</a:t>
            </a:r>
            <a:endParaRPr lang="pl-PL"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Wyrok SA w Łodzi z 25 marca 2015r., sygn. akt II </a:t>
            </a:r>
            <a:r>
              <a:rPr lang="pl-PL" dirty="0" err="1" smtClean="0"/>
              <a:t>AKa</a:t>
            </a:r>
            <a:r>
              <a:rPr lang="pl-PL" dirty="0" smtClean="0"/>
              <a:t> 6/14</a:t>
            </a:r>
            <a:endParaRPr lang="pl-PL" dirty="0"/>
          </a:p>
        </p:txBody>
      </p:sp>
      <p:sp>
        <p:nvSpPr>
          <p:cNvPr id="3" name="Symbol zastępczy zawartości 2"/>
          <p:cNvSpPr>
            <a:spLocks noGrp="1"/>
          </p:cNvSpPr>
          <p:nvPr>
            <p:ph idx="1"/>
          </p:nvPr>
        </p:nvSpPr>
        <p:spPr/>
        <p:txBody>
          <a:bodyPr/>
          <a:lstStyle/>
          <a:p>
            <a:r>
              <a:rPr lang="pl-PL" b="1" dirty="0" smtClean="0"/>
              <a:t>Teza</a:t>
            </a:r>
            <a:endParaRPr lang="pl-PL" dirty="0" smtClean="0"/>
          </a:p>
          <a:p>
            <a:pPr algn="just"/>
            <a:r>
              <a:rPr lang="pl-PL" i="1" dirty="0" smtClean="0"/>
              <a:t>Dostateczne uprawdopodobnienie</a:t>
            </a:r>
            <a:r>
              <a:rPr lang="pl-PL" dirty="0" smtClean="0"/>
              <a:t> stanowi niewątpliwie niższy stopień prawdopodobieństwa popełnienia zarzucanego czynu niż </a:t>
            </a:r>
            <a:r>
              <a:rPr lang="pl-PL" i="1" dirty="0" smtClean="0"/>
              <a:t>duże prawdopodobieństwo</a:t>
            </a:r>
            <a:r>
              <a:rPr lang="pl-PL" dirty="0" smtClean="0"/>
              <a:t>, o którym mowa w przepisie art. 249 § 1 KPK.</a:t>
            </a:r>
          </a:p>
          <a:p>
            <a:endParaRPr lang="pl-PL"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4689</Words>
  <Application>Microsoft Office PowerPoint</Application>
  <PresentationFormat>Pokaz na ekranie (4:3)</PresentationFormat>
  <Paragraphs>377</Paragraphs>
  <Slides>52</Slides>
  <Notes>1</Notes>
  <HiddenSlides>0</HiddenSlides>
  <MMClips>0</MMClips>
  <ScaleCrop>false</ScaleCrop>
  <HeadingPairs>
    <vt:vector size="4" baseType="variant">
      <vt:variant>
        <vt:lpstr>Motyw</vt:lpstr>
      </vt:variant>
      <vt:variant>
        <vt:i4>1</vt:i4>
      </vt:variant>
      <vt:variant>
        <vt:lpstr>Tytuły slajdów</vt:lpstr>
      </vt:variant>
      <vt:variant>
        <vt:i4>52</vt:i4>
      </vt:variant>
    </vt:vector>
  </HeadingPairs>
  <TitlesOfParts>
    <vt:vector size="53" baseType="lpstr">
      <vt:lpstr>Motyw pakietu Office</vt:lpstr>
      <vt:lpstr>Postępowanie przygotowawcze</vt:lpstr>
      <vt:lpstr>Pytanie kontrolne nr 1</vt:lpstr>
      <vt:lpstr>Pytanie kontrolne nr 2</vt:lpstr>
      <vt:lpstr>Pytanie kontrolne nr 3</vt:lpstr>
      <vt:lpstr>Pytanie kontrolne nr 4</vt:lpstr>
      <vt:lpstr>Slajd 6</vt:lpstr>
      <vt:lpstr>UCHWAŁA SKŁADU 7 SĘDZIÓW SN Z DNIA 27 STYCZNIA 2011, I KZP 23/10</vt:lpstr>
      <vt:lpstr>Z UZASADNIENIA:</vt:lpstr>
      <vt:lpstr>Wyrok SA w Łodzi z 25 marca 2015r., sygn. akt II AKa 6/14</vt:lpstr>
      <vt:lpstr>Z uzasadnienia:</vt:lpstr>
      <vt:lpstr>Postanowienie SA w Warszawie z dnia 11 sierpnia 2009r., II Akz 1006/09</vt:lpstr>
      <vt:lpstr>Slajd 12</vt:lpstr>
      <vt:lpstr>Definicja</vt:lpstr>
      <vt:lpstr>Cele postępowania przygotowawczego</vt:lpstr>
      <vt:lpstr>Slajd 15</vt:lpstr>
      <vt:lpstr>Uczestnicy postępowania przygotowawczego</vt:lpstr>
      <vt:lpstr>Formy postępowania przygotowawczego</vt:lpstr>
      <vt:lpstr>Rodzaj sprawy a forma postępowania przygotowawczego </vt:lpstr>
      <vt:lpstr>Organy prowadzące</vt:lpstr>
      <vt:lpstr>ORGANY PROWADZĄCE – ŚLEDZTWO:</vt:lpstr>
      <vt:lpstr>ORGANY PROWADZĄCE – DOCHODZENIE:</vt:lpstr>
      <vt:lpstr>Czas trwania</vt:lpstr>
      <vt:lpstr>Slajd 23</vt:lpstr>
      <vt:lpstr>Uproszczenia proceduralne w dochodzeniu</vt:lpstr>
      <vt:lpstr>Nadzór prokuratora nad PP</vt:lpstr>
      <vt:lpstr>Slajd 26</vt:lpstr>
      <vt:lpstr>Slajd 27</vt:lpstr>
      <vt:lpstr>Udział sądu w postępowaniu przygotowawczym</vt:lpstr>
      <vt:lpstr>Porządek czynności w śledztwie i dochodzeniu</vt:lpstr>
      <vt:lpstr>Porządek czynności w śledztwie i dochodzeniu </vt:lpstr>
      <vt:lpstr>Wszczęcie postępowania przygotowawczego</vt:lpstr>
      <vt:lpstr>Slajd 32</vt:lpstr>
      <vt:lpstr>Obowiązek zawiadomienia o przestępstwie </vt:lpstr>
      <vt:lpstr>Zawiadomienie o przestępstwie</vt:lpstr>
      <vt:lpstr>Czynności sprawdzające art. 307</vt:lpstr>
      <vt:lpstr>CZYNNOŚCI SPRAWDZAJĄCE </vt:lpstr>
      <vt:lpstr>Slajd 37</vt:lpstr>
      <vt:lpstr>Wszczęcie postępowania przygotowawczego </vt:lpstr>
      <vt:lpstr>Czynności w niezbędnym zakresie  (art. 308)</vt:lpstr>
      <vt:lpstr>DOCHODZENIE W NIEZBĘDNYM ZAKRESIE</vt:lpstr>
      <vt:lpstr>Czynności w niezbędnym zakresie (art. 308)</vt:lpstr>
      <vt:lpstr>Slajd 42</vt:lpstr>
      <vt:lpstr>Przedstawienie zarzutów </vt:lpstr>
      <vt:lpstr>Przedstawienie zarzutów w śledztwie i dochodzeniu</vt:lpstr>
      <vt:lpstr>Przedstawienie zarzutów </vt:lpstr>
      <vt:lpstr>Przedstawienie zarzutów </vt:lpstr>
      <vt:lpstr>Przedstawienie zarzutów</vt:lpstr>
      <vt:lpstr>Przedstawienie zarzutów </vt:lpstr>
      <vt:lpstr>Slajd 49</vt:lpstr>
      <vt:lpstr>Fazy postępowania przygotowawczego</vt:lpstr>
      <vt:lpstr>Modyfikacja zarzutów – art. 314</vt:lpstr>
      <vt:lpstr>Zawieszenie postępowania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Podstawy procesu karnego  Zajęcia nr 9: Postępowanie przygotowawcze</dc:title>
  <dc:creator>Blazej</dc:creator>
  <cp:lastModifiedBy>Microsoft</cp:lastModifiedBy>
  <cp:revision>47</cp:revision>
  <dcterms:created xsi:type="dcterms:W3CDTF">2017-04-22T10:32:55Z</dcterms:created>
  <dcterms:modified xsi:type="dcterms:W3CDTF">2019-04-27T09:39:10Z</dcterms:modified>
</cp:coreProperties>
</file>