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6" r:id="rId2"/>
    <p:sldId id="262" r:id="rId3"/>
    <p:sldId id="288" r:id="rId4"/>
    <p:sldId id="289" r:id="rId5"/>
    <p:sldId id="290" r:id="rId6"/>
    <p:sldId id="291" r:id="rId7"/>
    <p:sldId id="292" r:id="rId8"/>
    <p:sldId id="293" r:id="rId9"/>
    <p:sldId id="294" r:id="rId10"/>
    <p:sldId id="295" r:id="rId11"/>
    <p:sldId id="296" r:id="rId12"/>
    <p:sldId id="298" r:id="rId13"/>
    <p:sldId id="299" r:id="rId14"/>
    <p:sldId id="300" r:id="rId15"/>
    <p:sldId id="301" r:id="rId16"/>
    <p:sldId id="302" r:id="rId17"/>
    <p:sldId id="303" r:id="rId18"/>
    <p:sldId id="304" r:id="rId19"/>
    <p:sldId id="305" r:id="rId20"/>
    <p:sldId id="307" r:id="rId21"/>
    <p:sldId id="308" r:id="rId22"/>
    <p:sldId id="309" r:id="rId23"/>
    <p:sldId id="310" r:id="rId24"/>
    <p:sldId id="312" r:id="rId25"/>
    <p:sldId id="311" r:id="rId26"/>
    <p:sldId id="313" r:id="rId27"/>
    <p:sldId id="314" r:id="rId28"/>
    <p:sldId id="315" r:id="rId29"/>
    <p:sldId id="317" r:id="rId30"/>
    <p:sldId id="321" r:id="rId31"/>
    <p:sldId id="322" r:id="rId32"/>
    <p:sldId id="316" r:id="rId33"/>
    <p:sldId id="318" r:id="rId34"/>
    <p:sldId id="319" r:id="rId35"/>
    <p:sldId id="320" r:id="rId36"/>
    <p:sldId id="286" r:id="rId37"/>
    <p:sldId id="287" r:id="rId38"/>
    <p:sldId id="323" r:id="rId39"/>
    <p:sldId id="324" r:id="rId40"/>
    <p:sldId id="325" r:id="rId41"/>
    <p:sldId id="327" r:id="rId42"/>
    <p:sldId id="326" r:id="rId43"/>
    <p:sldId id="328" r:id="rId44"/>
    <p:sldId id="329" r:id="rId45"/>
    <p:sldId id="330" r:id="rId46"/>
    <p:sldId id="331" r:id="rId47"/>
    <p:sldId id="332" r:id="rId48"/>
    <p:sldId id="333" r:id="rId4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16" autoAdjust="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8DC6C3-5CD9-4729-AE65-BD7EA4DCB88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pl-PL"/>
        </a:p>
      </dgm:t>
    </dgm:pt>
    <dgm:pt modelId="{7C322847-3EF0-4B99-9A00-B9C4D4DC2942}">
      <dgm:prSet phldrT="[Tekst]" custT="1"/>
      <dgm:spPr/>
      <dgm:t>
        <a:bodyPr/>
        <a:lstStyle/>
        <a:p>
          <a:r>
            <a:rPr lang="pl-PL" sz="1100" dirty="0" smtClean="0"/>
            <a:t>Źródła informacji o przestępstwie</a:t>
          </a:r>
          <a:endParaRPr lang="pl-PL" sz="1100" dirty="0"/>
        </a:p>
      </dgm:t>
    </dgm:pt>
    <dgm:pt modelId="{27EE808A-C793-406A-9BD7-6B080FBEE9C8}" type="parTrans" cxnId="{8D057D35-656E-4F6D-94A7-2567B540426D}">
      <dgm:prSet/>
      <dgm:spPr/>
      <dgm:t>
        <a:bodyPr/>
        <a:lstStyle/>
        <a:p>
          <a:endParaRPr lang="pl-PL"/>
        </a:p>
      </dgm:t>
    </dgm:pt>
    <dgm:pt modelId="{1FEAE53C-650E-4069-B61F-EFC567651AD2}" type="sibTrans" cxnId="{8D057D35-656E-4F6D-94A7-2567B540426D}">
      <dgm:prSet/>
      <dgm:spPr/>
      <dgm:t>
        <a:bodyPr/>
        <a:lstStyle/>
        <a:p>
          <a:endParaRPr lang="pl-PL"/>
        </a:p>
      </dgm:t>
    </dgm:pt>
    <dgm:pt modelId="{15336315-899E-413A-B6EC-4A641F7BB225}">
      <dgm:prSet phldrT="[Tekst]" custT="1"/>
      <dgm:spPr/>
      <dgm:t>
        <a:bodyPr/>
        <a:lstStyle/>
        <a:p>
          <a:r>
            <a:rPr lang="pl-PL" sz="1600" dirty="0" smtClean="0"/>
            <a:t>Zawiadomienie o przestępstwie (art. 304 k.p.k.) lub informacje własne organów</a:t>
          </a:r>
          <a:endParaRPr lang="pl-PL" sz="1600" dirty="0"/>
        </a:p>
      </dgm:t>
    </dgm:pt>
    <dgm:pt modelId="{AD8C8980-EBFE-4036-9693-BED5BF9949B0}" type="parTrans" cxnId="{9F3A1C80-B1C7-4629-9CED-0D4745B67328}">
      <dgm:prSet/>
      <dgm:spPr/>
      <dgm:t>
        <a:bodyPr/>
        <a:lstStyle/>
        <a:p>
          <a:endParaRPr lang="pl-PL"/>
        </a:p>
      </dgm:t>
    </dgm:pt>
    <dgm:pt modelId="{C9C7EECF-F29E-40E4-86D0-01F882D45E7D}" type="sibTrans" cxnId="{9F3A1C80-B1C7-4629-9CED-0D4745B67328}">
      <dgm:prSet/>
      <dgm:spPr/>
      <dgm:t>
        <a:bodyPr/>
        <a:lstStyle/>
        <a:p>
          <a:endParaRPr lang="pl-PL"/>
        </a:p>
      </dgm:t>
    </dgm:pt>
    <dgm:pt modelId="{E81F150B-1BB2-444F-B4C7-89796966E7B5}">
      <dgm:prSet phldrT="[Tekst]" custT="1"/>
      <dgm:spPr/>
      <dgm:t>
        <a:bodyPr/>
        <a:lstStyle/>
        <a:p>
          <a:r>
            <a:rPr lang="pl-PL" sz="1100" dirty="0" smtClean="0"/>
            <a:t>Faktyczne wszczęcie postępowania</a:t>
          </a:r>
          <a:endParaRPr lang="pl-PL" sz="1100" dirty="0"/>
        </a:p>
      </dgm:t>
    </dgm:pt>
    <dgm:pt modelId="{18012F9C-3EF3-4BBB-8D0B-B99D74EE9F13}" type="parTrans" cxnId="{CA2EC122-CCAD-475A-BA69-13247F9F4DB7}">
      <dgm:prSet/>
      <dgm:spPr/>
      <dgm:t>
        <a:bodyPr/>
        <a:lstStyle/>
        <a:p>
          <a:endParaRPr lang="pl-PL"/>
        </a:p>
      </dgm:t>
    </dgm:pt>
    <dgm:pt modelId="{891190A2-80DD-4183-8CB3-CAB221608159}" type="sibTrans" cxnId="{CA2EC122-CCAD-475A-BA69-13247F9F4DB7}">
      <dgm:prSet/>
      <dgm:spPr/>
      <dgm:t>
        <a:bodyPr/>
        <a:lstStyle/>
        <a:p>
          <a:endParaRPr lang="pl-PL"/>
        </a:p>
      </dgm:t>
    </dgm:pt>
    <dgm:pt modelId="{8385D863-C6E3-4E8B-91FC-A9F13D110DED}">
      <dgm:prSet phldrT="[Tekst]" custT="1"/>
      <dgm:spPr/>
      <dgm:t>
        <a:bodyPr/>
        <a:lstStyle/>
        <a:p>
          <a:r>
            <a:rPr lang="pl-PL" sz="1600" dirty="0" smtClean="0"/>
            <a:t>Postępowanie sprawdzające – etap ewentualny (art. 307 k.p.k.)</a:t>
          </a:r>
          <a:endParaRPr lang="pl-PL" sz="1600" dirty="0"/>
        </a:p>
      </dgm:t>
    </dgm:pt>
    <dgm:pt modelId="{A557DA5E-86BD-4494-81E4-3F479654CB24}" type="parTrans" cxnId="{26D949FB-59E4-433C-8157-DC343FFCFB6C}">
      <dgm:prSet/>
      <dgm:spPr/>
      <dgm:t>
        <a:bodyPr/>
        <a:lstStyle/>
        <a:p>
          <a:endParaRPr lang="pl-PL"/>
        </a:p>
      </dgm:t>
    </dgm:pt>
    <dgm:pt modelId="{549EBB06-A62E-4C46-A722-25173AA79BB2}" type="sibTrans" cxnId="{26D949FB-59E4-433C-8157-DC343FFCFB6C}">
      <dgm:prSet/>
      <dgm:spPr/>
      <dgm:t>
        <a:bodyPr/>
        <a:lstStyle/>
        <a:p>
          <a:endParaRPr lang="pl-PL"/>
        </a:p>
      </dgm:t>
    </dgm:pt>
    <dgm:pt modelId="{DBBAAE7A-2839-4EA4-A786-6AEA430DB083}">
      <dgm:prSet phldrT="[Tekst]" custT="1"/>
      <dgm:spPr/>
      <dgm:t>
        <a:bodyPr/>
        <a:lstStyle/>
        <a:p>
          <a:r>
            <a:rPr lang="pl-PL" sz="1100" dirty="0" smtClean="0"/>
            <a:t>Formalne wszczęcie postępowania</a:t>
          </a:r>
          <a:endParaRPr lang="pl-PL" sz="1100" dirty="0"/>
        </a:p>
      </dgm:t>
    </dgm:pt>
    <dgm:pt modelId="{0DB3E4B3-0BC2-4D68-8642-33C48766F24A}" type="parTrans" cxnId="{23020881-4173-4009-81CF-3378021902E9}">
      <dgm:prSet/>
      <dgm:spPr/>
      <dgm:t>
        <a:bodyPr/>
        <a:lstStyle/>
        <a:p>
          <a:endParaRPr lang="pl-PL"/>
        </a:p>
      </dgm:t>
    </dgm:pt>
    <dgm:pt modelId="{22C11F4A-57A0-4980-A79E-C2B5AD4730A5}" type="sibTrans" cxnId="{23020881-4173-4009-81CF-3378021902E9}">
      <dgm:prSet/>
      <dgm:spPr/>
      <dgm:t>
        <a:bodyPr/>
        <a:lstStyle/>
        <a:p>
          <a:endParaRPr lang="pl-PL"/>
        </a:p>
      </dgm:t>
    </dgm:pt>
    <dgm:pt modelId="{C7414283-53A8-4E05-B67E-62DA7D18751A}">
      <dgm:prSet phldrT="[Tekst]" custT="1"/>
      <dgm:spPr/>
      <dgm:t>
        <a:bodyPr/>
        <a:lstStyle/>
        <a:p>
          <a:r>
            <a:rPr lang="pl-PL" sz="1600" b="1" dirty="0" smtClean="0">
              <a:solidFill>
                <a:schemeClr val="accent2">
                  <a:lumMod val="75000"/>
                </a:schemeClr>
              </a:solidFill>
            </a:rPr>
            <a:t>Zaznajomienie podejrzanego z materiałem postępowania – etap ewentualny (art. 321 k.p.k.)</a:t>
          </a:r>
          <a:endParaRPr lang="pl-PL" sz="1600" b="1" dirty="0">
            <a:solidFill>
              <a:schemeClr val="accent2">
                <a:lumMod val="75000"/>
              </a:schemeClr>
            </a:solidFill>
          </a:endParaRPr>
        </a:p>
      </dgm:t>
    </dgm:pt>
    <dgm:pt modelId="{F11AB615-394B-465C-9585-CE935E8B11D9}" type="parTrans" cxnId="{AE60BF42-A044-4E45-9969-4E1E7ED1CFC4}">
      <dgm:prSet/>
      <dgm:spPr/>
      <dgm:t>
        <a:bodyPr/>
        <a:lstStyle/>
        <a:p>
          <a:endParaRPr lang="pl-PL"/>
        </a:p>
      </dgm:t>
    </dgm:pt>
    <dgm:pt modelId="{30F6EDD8-383C-40D4-A66A-BD92CFACBE74}" type="sibTrans" cxnId="{AE60BF42-A044-4E45-9969-4E1E7ED1CFC4}">
      <dgm:prSet/>
      <dgm:spPr/>
      <dgm:t>
        <a:bodyPr/>
        <a:lstStyle/>
        <a:p>
          <a:endParaRPr lang="pl-PL"/>
        </a:p>
      </dgm:t>
    </dgm:pt>
    <dgm:pt modelId="{D13B0696-D4FF-4EE8-9CEA-3817527063D8}">
      <dgm:prSet phldrT="[Tekst]" custT="1"/>
      <dgm:spPr/>
      <dgm:t>
        <a:bodyPr/>
        <a:lstStyle/>
        <a:p>
          <a:r>
            <a:rPr lang="pl-PL" sz="1600" dirty="0" smtClean="0"/>
            <a:t>Postępowanie w niezbędnym zakresie – etap ewentualny (art. 308 k.p.k.)</a:t>
          </a:r>
          <a:endParaRPr lang="pl-PL" sz="1600" dirty="0"/>
        </a:p>
      </dgm:t>
    </dgm:pt>
    <dgm:pt modelId="{89360679-CC4C-4912-8DE9-BD231B2DE4E1}" type="parTrans" cxnId="{4E6E983C-D72C-44CF-A279-7930AFA56ED0}">
      <dgm:prSet/>
      <dgm:spPr/>
      <dgm:t>
        <a:bodyPr/>
        <a:lstStyle/>
        <a:p>
          <a:endParaRPr lang="pl-PL"/>
        </a:p>
      </dgm:t>
    </dgm:pt>
    <dgm:pt modelId="{5EA2A469-7F29-477D-B015-697620F075C9}" type="sibTrans" cxnId="{4E6E983C-D72C-44CF-A279-7930AFA56ED0}">
      <dgm:prSet/>
      <dgm:spPr/>
      <dgm:t>
        <a:bodyPr/>
        <a:lstStyle/>
        <a:p>
          <a:endParaRPr lang="pl-PL"/>
        </a:p>
      </dgm:t>
    </dgm:pt>
    <dgm:pt modelId="{8982B337-3F5E-496A-8B57-694A190A5431}">
      <dgm:prSet phldrT="[Tekst]" custT="1"/>
      <dgm:spPr/>
      <dgm:t>
        <a:bodyPr/>
        <a:lstStyle/>
        <a:p>
          <a:r>
            <a:rPr lang="pl-PL" sz="1100" dirty="0" smtClean="0"/>
            <a:t>Czynności końcowe</a:t>
          </a:r>
          <a:endParaRPr lang="pl-PL" sz="1100" dirty="0"/>
        </a:p>
      </dgm:t>
    </dgm:pt>
    <dgm:pt modelId="{255D0C63-834C-42CC-B4A4-B01A6BE7A654}" type="parTrans" cxnId="{78236898-C7ED-46F6-BB0A-2C05C8397A0C}">
      <dgm:prSet/>
      <dgm:spPr/>
      <dgm:t>
        <a:bodyPr/>
        <a:lstStyle/>
        <a:p>
          <a:endParaRPr lang="pl-PL"/>
        </a:p>
      </dgm:t>
    </dgm:pt>
    <dgm:pt modelId="{6E63D831-2A81-4F9A-8C67-9E0A5779DC1A}" type="sibTrans" cxnId="{78236898-C7ED-46F6-BB0A-2C05C8397A0C}">
      <dgm:prSet/>
      <dgm:spPr/>
      <dgm:t>
        <a:bodyPr/>
        <a:lstStyle/>
        <a:p>
          <a:endParaRPr lang="pl-PL"/>
        </a:p>
      </dgm:t>
    </dgm:pt>
    <dgm:pt modelId="{EF47A983-BE2C-4D22-8720-16061B335644}">
      <dgm:prSet custT="1"/>
      <dgm:spPr/>
      <dgm:t>
        <a:bodyPr/>
        <a:lstStyle/>
        <a:p>
          <a:r>
            <a:rPr lang="pl-PL" sz="1600" dirty="0" smtClean="0"/>
            <a:t>Wszczęcie śledztwa lub dochodzenia </a:t>
          </a:r>
          <a:r>
            <a:rPr lang="pl-PL" sz="1600" i="1" dirty="0" smtClean="0"/>
            <a:t>in rem </a:t>
          </a:r>
          <a:r>
            <a:rPr lang="pl-PL" sz="1600" dirty="0" smtClean="0"/>
            <a:t>(art. 303 k.p.k.)</a:t>
          </a:r>
          <a:endParaRPr lang="pl-PL" sz="1600" dirty="0"/>
        </a:p>
      </dgm:t>
    </dgm:pt>
    <dgm:pt modelId="{FC238E20-618A-4144-8320-A6EA2ACDA95B}" type="parTrans" cxnId="{C3E55F52-94C1-4441-AFB4-BF8409589475}">
      <dgm:prSet/>
      <dgm:spPr/>
      <dgm:t>
        <a:bodyPr/>
        <a:lstStyle/>
        <a:p>
          <a:endParaRPr lang="pl-PL"/>
        </a:p>
      </dgm:t>
    </dgm:pt>
    <dgm:pt modelId="{7D8C0209-CBDE-4AD6-A8FB-545A6D1FF8DB}" type="sibTrans" cxnId="{C3E55F52-94C1-4441-AFB4-BF8409589475}">
      <dgm:prSet/>
      <dgm:spPr/>
      <dgm:t>
        <a:bodyPr/>
        <a:lstStyle/>
        <a:p>
          <a:endParaRPr lang="pl-PL"/>
        </a:p>
      </dgm:t>
    </dgm:pt>
    <dgm:pt modelId="{BCD7C69D-94EB-4CDF-B071-0DFA84A262A6}">
      <dgm:prSet custT="1"/>
      <dgm:spPr/>
      <dgm:t>
        <a:bodyPr/>
        <a:lstStyle/>
        <a:p>
          <a:r>
            <a:rPr lang="pl-PL" sz="1600" b="1" dirty="0" smtClean="0">
              <a:solidFill>
                <a:schemeClr val="accent2">
                  <a:lumMod val="75000"/>
                </a:schemeClr>
              </a:solidFill>
            </a:rPr>
            <a:t>Wszczęcie śledztwa lub dochodzenia </a:t>
          </a:r>
          <a:r>
            <a:rPr lang="pl-PL" sz="1600" b="1" i="1" dirty="0" smtClean="0">
              <a:solidFill>
                <a:schemeClr val="accent2">
                  <a:lumMod val="75000"/>
                </a:schemeClr>
              </a:solidFill>
            </a:rPr>
            <a:t>in personam </a:t>
          </a:r>
          <a:r>
            <a:rPr lang="pl-PL" sz="1600" b="1" dirty="0" smtClean="0">
              <a:solidFill>
                <a:schemeClr val="accent2">
                  <a:lumMod val="75000"/>
                </a:schemeClr>
              </a:solidFill>
            </a:rPr>
            <a:t>(art. 313, 314 k.p.k.)</a:t>
          </a:r>
          <a:endParaRPr lang="pl-PL" sz="1600" b="1" dirty="0">
            <a:solidFill>
              <a:schemeClr val="accent2">
                <a:lumMod val="75000"/>
              </a:schemeClr>
            </a:solidFill>
          </a:endParaRPr>
        </a:p>
      </dgm:t>
    </dgm:pt>
    <dgm:pt modelId="{CDA84425-9E41-422D-A4A9-828AB66C864D}" type="parTrans" cxnId="{6F47727B-4FE5-41DA-8ED4-DE51F3A01B51}">
      <dgm:prSet/>
      <dgm:spPr/>
      <dgm:t>
        <a:bodyPr/>
        <a:lstStyle/>
        <a:p>
          <a:endParaRPr lang="pl-PL"/>
        </a:p>
      </dgm:t>
    </dgm:pt>
    <dgm:pt modelId="{7DB6EEC6-4E81-4715-A917-A57EA8F6B191}" type="sibTrans" cxnId="{6F47727B-4FE5-41DA-8ED4-DE51F3A01B51}">
      <dgm:prSet/>
      <dgm:spPr/>
      <dgm:t>
        <a:bodyPr/>
        <a:lstStyle/>
        <a:p>
          <a:endParaRPr lang="pl-PL"/>
        </a:p>
      </dgm:t>
    </dgm:pt>
    <dgm:pt modelId="{536BAA0D-AA6C-4038-9D51-9439E2883780}">
      <dgm:prSet phldrT="[Tekst]" custT="1"/>
      <dgm:spPr/>
      <dgm:t>
        <a:bodyPr/>
        <a:lstStyle/>
        <a:p>
          <a:r>
            <a:rPr lang="pl-PL" sz="1600" b="1" dirty="0" smtClean="0">
              <a:solidFill>
                <a:schemeClr val="accent2">
                  <a:lumMod val="75000"/>
                </a:schemeClr>
              </a:solidFill>
            </a:rPr>
            <a:t>Zamknięcie śledztwa lub dochodzenia (art. 321 </a:t>
          </a:r>
          <a:r>
            <a:rPr lang="pl-PL" sz="1600" b="1" dirty="0" smtClean="0">
              <a:solidFill>
                <a:schemeClr val="accent2">
                  <a:lumMod val="75000"/>
                </a:schemeClr>
              </a:solidFill>
              <a:latin typeface="Book Antiqua"/>
            </a:rPr>
            <a:t>§ 6, art. 325h k.p.k.)</a:t>
          </a:r>
          <a:endParaRPr lang="pl-PL" sz="1600" b="1" dirty="0">
            <a:solidFill>
              <a:schemeClr val="accent2">
                <a:lumMod val="75000"/>
              </a:schemeClr>
            </a:solidFill>
          </a:endParaRPr>
        </a:p>
      </dgm:t>
    </dgm:pt>
    <dgm:pt modelId="{A8212226-5CEA-40CF-9AB6-EF3EA681F952}" type="parTrans" cxnId="{8748A7BA-BF37-418F-9B69-725C41E7EAB3}">
      <dgm:prSet/>
      <dgm:spPr/>
      <dgm:t>
        <a:bodyPr/>
        <a:lstStyle/>
        <a:p>
          <a:endParaRPr lang="pl-PL"/>
        </a:p>
      </dgm:t>
    </dgm:pt>
    <dgm:pt modelId="{9991FDA9-3863-44E5-B325-8919978C0562}" type="sibTrans" cxnId="{8748A7BA-BF37-418F-9B69-725C41E7EAB3}">
      <dgm:prSet/>
      <dgm:spPr/>
      <dgm:t>
        <a:bodyPr/>
        <a:lstStyle/>
        <a:p>
          <a:endParaRPr lang="pl-PL"/>
        </a:p>
      </dgm:t>
    </dgm:pt>
    <dgm:pt modelId="{56AA6BA5-09E7-42F9-A778-51DFACEF3227}">
      <dgm:prSet phldrT="[Tekst]" custT="1"/>
      <dgm:spPr/>
      <dgm:t>
        <a:bodyPr/>
        <a:lstStyle/>
        <a:p>
          <a:r>
            <a:rPr lang="pl-PL" sz="1600" b="1" dirty="0" smtClean="0">
              <a:solidFill>
                <a:schemeClr val="accent2">
                  <a:lumMod val="75000"/>
                </a:schemeClr>
              </a:solidFill>
            </a:rPr>
            <a:t>Merytoryczne zakończenie postępowania:</a:t>
          </a:r>
          <a:r>
            <a:rPr lang="pl-PL" sz="1600" dirty="0" smtClean="0"/>
            <a:t> </a:t>
          </a:r>
          <a:r>
            <a:rPr lang="pl-PL" sz="1200" dirty="0" smtClean="0"/>
            <a:t>akt oskarżenia, wniosek o warunkowe umorzenie postępowania, wniosek o umorzenie postępowania i zastosowanie środków zabezpieczających, umorzenie postępowania, umorzenie postępowania i wpisanie sprawy do rejestru </a:t>
          </a:r>
          <a:r>
            <a:rPr lang="pl-PL" sz="1200" dirty="0" smtClean="0"/>
            <a:t>przestępstw, </a:t>
          </a:r>
          <a:r>
            <a:rPr lang="pl-PL" sz="1200" b="1" dirty="0" smtClean="0">
              <a:solidFill>
                <a:srgbClr val="FF0000"/>
              </a:solidFill>
            </a:rPr>
            <a:t>umorzenie </a:t>
          </a:r>
          <a:r>
            <a:rPr lang="pl-PL" sz="1200" b="1" dirty="0" smtClean="0">
              <a:solidFill>
                <a:srgbClr val="FF0000"/>
              </a:solidFill>
            </a:rPr>
            <a:t>postępowania na wniosek pokrzywdzonego (art. 59a k.k.)</a:t>
          </a:r>
          <a:endParaRPr lang="pl-PL" sz="1200" b="1" dirty="0">
            <a:solidFill>
              <a:srgbClr val="FF0000"/>
            </a:solidFill>
          </a:endParaRPr>
        </a:p>
      </dgm:t>
    </dgm:pt>
    <dgm:pt modelId="{B7803916-B719-464E-85BF-D127AF9CF9CE}" type="parTrans" cxnId="{57166083-D938-462C-8037-531DC7BA6421}">
      <dgm:prSet/>
      <dgm:spPr/>
      <dgm:t>
        <a:bodyPr/>
        <a:lstStyle/>
        <a:p>
          <a:endParaRPr lang="pl-PL"/>
        </a:p>
      </dgm:t>
    </dgm:pt>
    <dgm:pt modelId="{B08F18DC-AA40-453F-81B2-55605BBD5966}" type="sibTrans" cxnId="{57166083-D938-462C-8037-531DC7BA6421}">
      <dgm:prSet/>
      <dgm:spPr/>
      <dgm:t>
        <a:bodyPr/>
        <a:lstStyle/>
        <a:p>
          <a:endParaRPr lang="pl-PL"/>
        </a:p>
      </dgm:t>
    </dgm:pt>
    <dgm:pt modelId="{0FC0D2B6-3E91-452C-9490-F1742986518E}" type="pres">
      <dgm:prSet presAssocID="{D58DC6C3-5CD9-4729-AE65-BD7EA4DCB882}" presName="linearFlow" presStyleCnt="0">
        <dgm:presLayoutVars>
          <dgm:dir/>
          <dgm:animLvl val="lvl"/>
          <dgm:resizeHandles val="exact"/>
        </dgm:presLayoutVars>
      </dgm:prSet>
      <dgm:spPr/>
      <dgm:t>
        <a:bodyPr/>
        <a:lstStyle/>
        <a:p>
          <a:endParaRPr lang="pl-PL"/>
        </a:p>
      </dgm:t>
    </dgm:pt>
    <dgm:pt modelId="{39FE4115-405B-4E96-A14E-36685210460F}" type="pres">
      <dgm:prSet presAssocID="{7C322847-3EF0-4B99-9A00-B9C4D4DC2942}" presName="composite" presStyleCnt="0"/>
      <dgm:spPr/>
    </dgm:pt>
    <dgm:pt modelId="{B781DA0F-E175-4625-B9FD-7F19038166BC}" type="pres">
      <dgm:prSet presAssocID="{7C322847-3EF0-4B99-9A00-B9C4D4DC2942}" presName="parentText" presStyleLbl="alignNode1" presStyleIdx="0" presStyleCnt="4">
        <dgm:presLayoutVars>
          <dgm:chMax val="1"/>
          <dgm:bulletEnabled val="1"/>
        </dgm:presLayoutVars>
      </dgm:prSet>
      <dgm:spPr/>
      <dgm:t>
        <a:bodyPr/>
        <a:lstStyle/>
        <a:p>
          <a:endParaRPr lang="pl-PL"/>
        </a:p>
      </dgm:t>
    </dgm:pt>
    <dgm:pt modelId="{00EFF8D2-354B-4CFD-9037-BC702144E725}" type="pres">
      <dgm:prSet presAssocID="{7C322847-3EF0-4B99-9A00-B9C4D4DC2942}" presName="descendantText" presStyleLbl="alignAcc1" presStyleIdx="0" presStyleCnt="4">
        <dgm:presLayoutVars>
          <dgm:bulletEnabled val="1"/>
        </dgm:presLayoutVars>
      </dgm:prSet>
      <dgm:spPr/>
      <dgm:t>
        <a:bodyPr/>
        <a:lstStyle/>
        <a:p>
          <a:endParaRPr lang="pl-PL"/>
        </a:p>
      </dgm:t>
    </dgm:pt>
    <dgm:pt modelId="{195848CD-3011-450E-A006-AE43139FDAC2}" type="pres">
      <dgm:prSet presAssocID="{1FEAE53C-650E-4069-B61F-EFC567651AD2}" presName="sp" presStyleCnt="0"/>
      <dgm:spPr/>
    </dgm:pt>
    <dgm:pt modelId="{A42C4BDD-6DA4-446B-B28E-BCA913C3998A}" type="pres">
      <dgm:prSet presAssocID="{E81F150B-1BB2-444F-B4C7-89796966E7B5}" presName="composite" presStyleCnt="0"/>
      <dgm:spPr/>
    </dgm:pt>
    <dgm:pt modelId="{4A627D1E-B397-499A-9036-91B917CC1B16}" type="pres">
      <dgm:prSet presAssocID="{E81F150B-1BB2-444F-B4C7-89796966E7B5}" presName="parentText" presStyleLbl="alignNode1" presStyleIdx="1" presStyleCnt="4">
        <dgm:presLayoutVars>
          <dgm:chMax val="1"/>
          <dgm:bulletEnabled val="1"/>
        </dgm:presLayoutVars>
      </dgm:prSet>
      <dgm:spPr/>
      <dgm:t>
        <a:bodyPr/>
        <a:lstStyle/>
        <a:p>
          <a:endParaRPr lang="pl-PL"/>
        </a:p>
      </dgm:t>
    </dgm:pt>
    <dgm:pt modelId="{35F9BBFD-71F4-46DD-8153-F28A1F7BF57B}" type="pres">
      <dgm:prSet presAssocID="{E81F150B-1BB2-444F-B4C7-89796966E7B5}" presName="descendantText" presStyleLbl="alignAcc1" presStyleIdx="1" presStyleCnt="4">
        <dgm:presLayoutVars>
          <dgm:bulletEnabled val="1"/>
        </dgm:presLayoutVars>
      </dgm:prSet>
      <dgm:spPr/>
      <dgm:t>
        <a:bodyPr/>
        <a:lstStyle/>
        <a:p>
          <a:endParaRPr lang="pl-PL"/>
        </a:p>
      </dgm:t>
    </dgm:pt>
    <dgm:pt modelId="{5B777AF3-1E71-4E2D-806C-4217CBC963B4}" type="pres">
      <dgm:prSet presAssocID="{891190A2-80DD-4183-8CB3-CAB221608159}" presName="sp" presStyleCnt="0"/>
      <dgm:spPr/>
    </dgm:pt>
    <dgm:pt modelId="{DF001372-153B-4B7D-895E-BF64447B6BCB}" type="pres">
      <dgm:prSet presAssocID="{DBBAAE7A-2839-4EA4-A786-6AEA430DB083}" presName="composite" presStyleCnt="0"/>
      <dgm:spPr/>
    </dgm:pt>
    <dgm:pt modelId="{152E2626-E564-41F1-ACC2-8720ECAEB24E}" type="pres">
      <dgm:prSet presAssocID="{DBBAAE7A-2839-4EA4-A786-6AEA430DB083}" presName="parentText" presStyleLbl="alignNode1" presStyleIdx="2" presStyleCnt="4">
        <dgm:presLayoutVars>
          <dgm:chMax val="1"/>
          <dgm:bulletEnabled val="1"/>
        </dgm:presLayoutVars>
      </dgm:prSet>
      <dgm:spPr/>
      <dgm:t>
        <a:bodyPr/>
        <a:lstStyle/>
        <a:p>
          <a:endParaRPr lang="pl-PL"/>
        </a:p>
      </dgm:t>
    </dgm:pt>
    <dgm:pt modelId="{5FAD4C37-2A7C-4BDB-B4FF-0C5AD17194F0}" type="pres">
      <dgm:prSet presAssocID="{DBBAAE7A-2839-4EA4-A786-6AEA430DB083}" presName="descendantText" presStyleLbl="alignAcc1" presStyleIdx="2" presStyleCnt="4">
        <dgm:presLayoutVars>
          <dgm:bulletEnabled val="1"/>
        </dgm:presLayoutVars>
      </dgm:prSet>
      <dgm:spPr/>
      <dgm:t>
        <a:bodyPr/>
        <a:lstStyle/>
        <a:p>
          <a:endParaRPr lang="pl-PL"/>
        </a:p>
      </dgm:t>
    </dgm:pt>
    <dgm:pt modelId="{AB918DFC-FB74-4280-9471-D270B31CF948}" type="pres">
      <dgm:prSet presAssocID="{22C11F4A-57A0-4980-A79E-C2B5AD4730A5}" presName="sp" presStyleCnt="0"/>
      <dgm:spPr/>
    </dgm:pt>
    <dgm:pt modelId="{9B6C71BC-6E49-4558-A001-7213500B2673}" type="pres">
      <dgm:prSet presAssocID="{8982B337-3F5E-496A-8B57-694A190A5431}" presName="composite" presStyleCnt="0"/>
      <dgm:spPr/>
    </dgm:pt>
    <dgm:pt modelId="{44CDB976-041F-40AC-ACC3-AC31D7A6FD71}" type="pres">
      <dgm:prSet presAssocID="{8982B337-3F5E-496A-8B57-694A190A5431}" presName="parentText" presStyleLbl="alignNode1" presStyleIdx="3" presStyleCnt="4">
        <dgm:presLayoutVars>
          <dgm:chMax val="1"/>
          <dgm:bulletEnabled val="1"/>
        </dgm:presLayoutVars>
      </dgm:prSet>
      <dgm:spPr/>
      <dgm:t>
        <a:bodyPr/>
        <a:lstStyle/>
        <a:p>
          <a:endParaRPr lang="pl-PL"/>
        </a:p>
      </dgm:t>
    </dgm:pt>
    <dgm:pt modelId="{EDBD919B-AF00-4C3F-8296-D12DFB4DB592}" type="pres">
      <dgm:prSet presAssocID="{8982B337-3F5E-496A-8B57-694A190A5431}" presName="descendantText" presStyleLbl="alignAcc1" presStyleIdx="3" presStyleCnt="4" custScaleY="224741">
        <dgm:presLayoutVars>
          <dgm:bulletEnabled val="1"/>
        </dgm:presLayoutVars>
      </dgm:prSet>
      <dgm:spPr/>
      <dgm:t>
        <a:bodyPr/>
        <a:lstStyle/>
        <a:p>
          <a:endParaRPr lang="pl-PL"/>
        </a:p>
      </dgm:t>
    </dgm:pt>
  </dgm:ptLst>
  <dgm:cxnLst>
    <dgm:cxn modelId="{7DCE6F0B-A28A-4010-9D15-761F24991E39}" type="presOf" srcId="{536BAA0D-AA6C-4038-9D51-9439E2883780}" destId="{EDBD919B-AF00-4C3F-8296-D12DFB4DB592}" srcOrd="0" destOrd="1" presId="urn:microsoft.com/office/officeart/2005/8/layout/chevron2"/>
    <dgm:cxn modelId="{049A4FDB-8046-467B-B110-D76D327390F2}" type="presOf" srcId="{15336315-899E-413A-B6EC-4A641F7BB225}" destId="{00EFF8D2-354B-4CFD-9037-BC702144E725}" srcOrd="0" destOrd="0" presId="urn:microsoft.com/office/officeart/2005/8/layout/chevron2"/>
    <dgm:cxn modelId="{4E6E983C-D72C-44CF-A279-7930AFA56ED0}" srcId="{E81F150B-1BB2-444F-B4C7-89796966E7B5}" destId="{D13B0696-D4FF-4EE8-9CEA-3817527063D8}" srcOrd="1" destOrd="0" parTransId="{89360679-CC4C-4912-8DE9-BD231B2DE4E1}" sibTransId="{5EA2A469-7F29-477D-B015-697620F075C9}"/>
    <dgm:cxn modelId="{6305F919-718D-4B17-B815-1ACD02FA00CC}" type="presOf" srcId="{D58DC6C3-5CD9-4729-AE65-BD7EA4DCB882}" destId="{0FC0D2B6-3E91-452C-9490-F1742986518E}" srcOrd="0" destOrd="0" presId="urn:microsoft.com/office/officeart/2005/8/layout/chevron2"/>
    <dgm:cxn modelId="{8748A7BA-BF37-418F-9B69-725C41E7EAB3}" srcId="{8982B337-3F5E-496A-8B57-694A190A5431}" destId="{536BAA0D-AA6C-4038-9D51-9439E2883780}" srcOrd="1" destOrd="0" parTransId="{A8212226-5CEA-40CF-9AB6-EF3EA681F952}" sibTransId="{9991FDA9-3863-44E5-B325-8919978C0562}"/>
    <dgm:cxn modelId="{AE60BF42-A044-4E45-9969-4E1E7ED1CFC4}" srcId="{8982B337-3F5E-496A-8B57-694A190A5431}" destId="{C7414283-53A8-4E05-B67E-62DA7D18751A}" srcOrd="0" destOrd="0" parTransId="{F11AB615-394B-465C-9585-CE935E8B11D9}" sibTransId="{30F6EDD8-383C-40D4-A66A-BD92CFACBE74}"/>
    <dgm:cxn modelId="{F6B25CCC-96E5-4ECD-BDF6-C5F84569BC68}" type="presOf" srcId="{7C322847-3EF0-4B99-9A00-B9C4D4DC2942}" destId="{B781DA0F-E175-4625-B9FD-7F19038166BC}" srcOrd="0" destOrd="0" presId="urn:microsoft.com/office/officeart/2005/8/layout/chevron2"/>
    <dgm:cxn modelId="{23020881-4173-4009-81CF-3378021902E9}" srcId="{D58DC6C3-5CD9-4729-AE65-BD7EA4DCB882}" destId="{DBBAAE7A-2839-4EA4-A786-6AEA430DB083}" srcOrd="2" destOrd="0" parTransId="{0DB3E4B3-0BC2-4D68-8642-33C48766F24A}" sibTransId="{22C11F4A-57A0-4980-A79E-C2B5AD4730A5}"/>
    <dgm:cxn modelId="{6A8B6829-09E7-491E-B4A0-655B25DB263D}" type="presOf" srcId="{D13B0696-D4FF-4EE8-9CEA-3817527063D8}" destId="{35F9BBFD-71F4-46DD-8153-F28A1F7BF57B}" srcOrd="0" destOrd="1" presId="urn:microsoft.com/office/officeart/2005/8/layout/chevron2"/>
    <dgm:cxn modelId="{BDAB0479-B7EB-4F74-A8EB-3E9D1548EC9D}" type="presOf" srcId="{EF47A983-BE2C-4D22-8720-16061B335644}" destId="{5FAD4C37-2A7C-4BDB-B4FF-0C5AD17194F0}" srcOrd="0" destOrd="0" presId="urn:microsoft.com/office/officeart/2005/8/layout/chevron2"/>
    <dgm:cxn modelId="{17084964-C139-4658-9FCF-E8610936C508}" type="presOf" srcId="{DBBAAE7A-2839-4EA4-A786-6AEA430DB083}" destId="{152E2626-E564-41F1-ACC2-8720ECAEB24E}" srcOrd="0" destOrd="0" presId="urn:microsoft.com/office/officeart/2005/8/layout/chevron2"/>
    <dgm:cxn modelId="{57166083-D938-462C-8037-531DC7BA6421}" srcId="{8982B337-3F5E-496A-8B57-694A190A5431}" destId="{56AA6BA5-09E7-42F9-A778-51DFACEF3227}" srcOrd="2" destOrd="0" parTransId="{B7803916-B719-464E-85BF-D127AF9CF9CE}" sibTransId="{B08F18DC-AA40-453F-81B2-55605BBD5966}"/>
    <dgm:cxn modelId="{9F3A1C80-B1C7-4629-9CED-0D4745B67328}" srcId="{7C322847-3EF0-4B99-9A00-B9C4D4DC2942}" destId="{15336315-899E-413A-B6EC-4A641F7BB225}" srcOrd="0" destOrd="0" parTransId="{AD8C8980-EBFE-4036-9693-BED5BF9949B0}" sibTransId="{C9C7EECF-F29E-40E4-86D0-01F882D45E7D}"/>
    <dgm:cxn modelId="{6F47727B-4FE5-41DA-8ED4-DE51F3A01B51}" srcId="{DBBAAE7A-2839-4EA4-A786-6AEA430DB083}" destId="{BCD7C69D-94EB-4CDF-B071-0DFA84A262A6}" srcOrd="1" destOrd="0" parTransId="{CDA84425-9E41-422D-A4A9-828AB66C864D}" sibTransId="{7DB6EEC6-4E81-4715-A917-A57EA8F6B191}"/>
    <dgm:cxn modelId="{CA2EC122-CCAD-475A-BA69-13247F9F4DB7}" srcId="{D58DC6C3-5CD9-4729-AE65-BD7EA4DCB882}" destId="{E81F150B-1BB2-444F-B4C7-89796966E7B5}" srcOrd="1" destOrd="0" parTransId="{18012F9C-3EF3-4BBB-8D0B-B99D74EE9F13}" sibTransId="{891190A2-80DD-4183-8CB3-CAB221608159}"/>
    <dgm:cxn modelId="{C3E55F52-94C1-4441-AFB4-BF8409589475}" srcId="{DBBAAE7A-2839-4EA4-A786-6AEA430DB083}" destId="{EF47A983-BE2C-4D22-8720-16061B335644}" srcOrd="0" destOrd="0" parTransId="{FC238E20-618A-4144-8320-A6EA2ACDA95B}" sibTransId="{7D8C0209-CBDE-4AD6-A8FB-545A6D1FF8DB}"/>
    <dgm:cxn modelId="{8AEF3F52-865F-435D-844F-1C97C6EBC293}" type="presOf" srcId="{8385D863-C6E3-4E8B-91FC-A9F13D110DED}" destId="{35F9BBFD-71F4-46DD-8153-F28A1F7BF57B}" srcOrd="0" destOrd="0" presId="urn:microsoft.com/office/officeart/2005/8/layout/chevron2"/>
    <dgm:cxn modelId="{AE1E2C08-8445-4705-A139-7CF474EEE8D7}" type="presOf" srcId="{56AA6BA5-09E7-42F9-A778-51DFACEF3227}" destId="{EDBD919B-AF00-4C3F-8296-D12DFB4DB592}" srcOrd="0" destOrd="2" presId="urn:microsoft.com/office/officeart/2005/8/layout/chevron2"/>
    <dgm:cxn modelId="{26D949FB-59E4-433C-8157-DC343FFCFB6C}" srcId="{E81F150B-1BB2-444F-B4C7-89796966E7B5}" destId="{8385D863-C6E3-4E8B-91FC-A9F13D110DED}" srcOrd="0" destOrd="0" parTransId="{A557DA5E-86BD-4494-81E4-3F479654CB24}" sibTransId="{549EBB06-A62E-4C46-A722-25173AA79BB2}"/>
    <dgm:cxn modelId="{CC1905BE-29BB-4CD3-8526-40294EAE9EFD}" type="presOf" srcId="{E81F150B-1BB2-444F-B4C7-89796966E7B5}" destId="{4A627D1E-B397-499A-9036-91B917CC1B16}" srcOrd="0" destOrd="0" presId="urn:microsoft.com/office/officeart/2005/8/layout/chevron2"/>
    <dgm:cxn modelId="{78236898-C7ED-46F6-BB0A-2C05C8397A0C}" srcId="{D58DC6C3-5CD9-4729-AE65-BD7EA4DCB882}" destId="{8982B337-3F5E-496A-8B57-694A190A5431}" srcOrd="3" destOrd="0" parTransId="{255D0C63-834C-42CC-B4A4-B01A6BE7A654}" sibTransId="{6E63D831-2A81-4F9A-8C67-9E0A5779DC1A}"/>
    <dgm:cxn modelId="{8D057D35-656E-4F6D-94A7-2567B540426D}" srcId="{D58DC6C3-5CD9-4729-AE65-BD7EA4DCB882}" destId="{7C322847-3EF0-4B99-9A00-B9C4D4DC2942}" srcOrd="0" destOrd="0" parTransId="{27EE808A-C793-406A-9BD7-6B080FBEE9C8}" sibTransId="{1FEAE53C-650E-4069-B61F-EFC567651AD2}"/>
    <dgm:cxn modelId="{302DA810-BD04-407B-98CF-F3C332209AAD}" type="presOf" srcId="{C7414283-53A8-4E05-B67E-62DA7D18751A}" destId="{EDBD919B-AF00-4C3F-8296-D12DFB4DB592}" srcOrd="0" destOrd="0" presId="urn:microsoft.com/office/officeart/2005/8/layout/chevron2"/>
    <dgm:cxn modelId="{8BC54C26-1F7E-41D9-83ED-CC3C414C14A1}" type="presOf" srcId="{BCD7C69D-94EB-4CDF-B071-0DFA84A262A6}" destId="{5FAD4C37-2A7C-4BDB-B4FF-0C5AD17194F0}" srcOrd="0" destOrd="1" presId="urn:microsoft.com/office/officeart/2005/8/layout/chevron2"/>
    <dgm:cxn modelId="{0DC23955-74C4-40E7-80AA-F21A08D97EA2}" type="presOf" srcId="{8982B337-3F5E-496A-8B57-694A190A5431}" destId="{44CDB976-041F-40AC-ACC3-AC31D7A6FD71}" srcOrd="0" destOrd="0" presId="urn:microsoft.com/office/officeart/2005/8/layout/chevron2"/>
    <dgm:cxn modelId="{1629D25D-FA2A-411F-B172-E6B2C7D09953}" type="presParOf" srcId="{0FC0D2B6-3E91-452C-9490-F1742986518E}" destId="{39FE4115-405B-4E96-A14E-36685210460F}" srcOrd="0" destOrd="0" presId="urn:microsoft.com/office/officeart/2005/8/layout/chevron2"/>
    <dgm:cxn modelId="{0931721C-7DD3-4188-90F8-DE76A641AD43}" type="presParOf" srcId="{39FE4115-405B-4E96-A14E-36685210460F}" destId="{B781DA0F-E175-4625-B9FD-7F19038166BC}" srcOrd="0" destOrd="0" presId="urn:microsoft.com/office/officeart/2005/8/layout/chevron2"/>
    <dgm:cxn modelId="{90E88370-9A5C-4293-B833-04A5273AC447}" type="presParOf" srcId="{39FE4115-405B-4E96-A14E-36685210460F}" destId="{00EFF8D2-354B-4CFD-9037-BC702144E725}" srcOrd="1" destOrd="0" presId="urn:microsoft.com/office/officeart/2005/8/layout/chevron2"/>
    <dgm:cxn modelId="{8CB0E2F5-ECB5-445F-9BBF-CF17CAF649A3}" type="presParOf" srcId="{0FC0D2B6-3E91-452C-9490-F1742986518E}" destId="{195848CD-3011-450E-A006-AE43139FDAC2}" srcOrd="1" destOrd="0" presId="urn:microsoft.com/office/officeart/2005/8/layout/chevron2"/>
    <dgm:cxn modelId="{1039805A-AEC4-4546-99E3-DC3E59C7FBA7}" type="presParOf" srcId="{0FC0D2B6-3E91-452C-9490-F1742986518E}" destId="{A42C4BDD-6DA4-446B-B28E-BCA913C3998A}" srcOrd="2" destOrd="0" presId="urn:microsoft.com/office/officeart/2005/8/layout/chevron2"/>
    <dgm:cxn modelId="{52212AE1-0952-4DDB-9DE5-3DC9B93CDE3D}" type="presParOf" srcId="{A42C4BDD-6DA4-446B-B28E-BCA913C3998A}" destId="{4A627D1E-B397-499A-9036-91B917CC1B16}" srcOrd="0" destOrd="0" presId="urn:microsoft.com/office/officeart/2005/8/layout/chevron2"/>
    <dgm:cxn modelId="{7CCEB1B5-6CA0-45E3-A1D8-363812312F6E}" type="presParOf" srcId="{A42C4BDD-6DA4-446B-B28E-BCA913C3998A}" destId="{35F9BBFD-71F4-46DD-8153-F28A1F7BF57B}" srcOrd="1" destOrd="0" presId="urn:microsoft.com/office/officeart/2005/8/layout/chevron2"/>
    <dgm:cxn modelId="{7077842A-65B0-4E56-A662-2C10B87143E4}" type="presParOf" srcId="{0FC0D2B6-3E91-452C-9490-F1742986518E}" destId="{5B777AF3-1E71-4E2D-806C-4217CBC963B4}" srcOrd="3" destOrd="0" presId="urn:microsoft.com/office/officeart/2005/8/layout/chevron2"/>
    <dgm:cxn modelId="{1F6BB026-C39C-43ED-99F8-A9442C3BB144}" type="presParOf" srcId="{0FC0D2B6-3E91-452C-9490-F1742986518E}" destId="{DF001372-153B-4B7D-895E-BF64447B6BCB}" srcOrd="4" destOrd="0" presId="urn:microsoft.com/office/officeart/2005/8/layout/chevron2"/>
    <dgm:cxn modelId="{CC32F2FA-81F8-4450-B997-F8DE98053E8B}" type="presParOf" srcId="{DF001372-153B-4B7D-895E-BF64447B6BCB}" destId="{152E2626-E564-41F1-ACC2-8720ECAEB24E}" srcOrd="0" destOrd="0" presId="urn:microsoft.com/office/officeart/2005/8/layout/chevron2"/>
    <dgm:cxn modelId="{7EF55717-1E90-463E-9B2B-44A173BF0498}" type="presParOf" srcId="{DF001372-153B-4B7D-895E-BF64447B6BCB}" destId="{5FAD4C37-2A7C-4BDB-B4FF-0C5AD17194F0}" srcOrd="1" destOrd="0" presId="urn:microsoft.com/office/officeart/2005/8/layout/chevron2"/>
    <dgm:cxn modelId="{39FE5365-A0D1-4D42-8C6D-A85407FD53DD}" type="presParOf" srcId="{0FC0D2B6-3E91-452C-9490-F1742986518E}" destId="{AB918DFC-FB74-4280-9471-D270B31CF948}" srcOrd="5" destOrd="0" presId="urn:microsoft.com/office/officeart/2005/8/layout/chevron2"/>
    <dgm:cxn modelId="{53DAC2AB-C5FF-4042-9A46-560C78E6A6D3}" type="presParOf" srcId="{0FC0D2B6-3E91-452C-9490-F1742986518E}" destId="{9B6C71BC-6E49-4558-A001-7213500B2673}" srcOrd="6" destOrd="0" presId="urn:microsoft.com/office/officeart/2005/8/layout/chevron2"/>
    <dgm:cxn modelId="{85A9F4D1-E21B-414F-89C8-204D31BDFFE1}" type="presParOf" srcId="{9B6C71BC-6E49-4558-A001-7213500B2673}" destId="{44CDB976-041F-40AC-ACC3-AC31D7A6FD71}" srcOrd="0" destOrd="0" presId="urn:microsoft.com/office/officeart/2005/8/layout/chevron2"/>
    <dgm:cxn modelId="{BD102543-485F-465E-861C-74E335E9C034}" type="presParOf" srcId="{9B6C71BC-6E49-4558-A001-7213500B2673}" destId="{EDBD919B-AF00-4C3F-8296-D12DFB4DB59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762EC6-32B8-4DFE-A26A-63379D8B1E0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8EEDB6DF-28DF-4064-9BE3-5ADD9592C2E0}" type="pres">
      <dgm:prSet presAssocID="{9C762EC6-32B8-4DFE-A26A-63379D8B1E00}" presName="hierChild1" presStyleCnt="0">
        <dgm:presLayoutVars>
          <dgm:chPref val="1"/>
          <dgm:dir/>
          <dgm:animOne val="branch"/>
          <dgm:animLvl val="lvl"/>
          <dgm:resizeHandles/>
        </dgm:presLayoutVars>
      </dgm:prSet>
      <dgm:spPr/>
      <dgm:t>
        <a:bodyPr/>
        <a:lstStyle/>
        <a:p>
          <a:endParaRPr lang="pl-PL"/>
        </a:p>
      </dgm:t>
    </dgm:pt>
  </dgm:ptLst>
  <dgm:cxnLst>
    <dgm:cxn modelId="{0601E9B2-AA3E-4477-A8E3-E04E227BC9FA}" type="presOf" srcId="{9C762EC6-32B8-4DFE-A26A-63379D8B1E00}" destId="{8EEDB6DF-28DF-4064-9BE3-5ADD9592C2E0}" srcOrd="0"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CA6BDD-4A4E-412E-8610-6640ED06713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9FD1BA7B-75CB-4E09-981F-1D676B8AA2ED}">
      <dgm:prSet phldrT="[Tekst]"/>
      <dgm:spPr/>
      <dgm:t>
        <a:bodyPr/>
        <a:lstStyle/>
        <a:p>
          <a:r>
            <a:rPr lang="pl-PL" b="1" dirty="0" smtClean="0">
              <a:solidFill>
                <a:schemeClr val="tx2"/>
              </a:solidFill>
            </a:rPr>
            <a:t>Przesłanki procesu</a:t>
          </a:r>
          <a:endParaRPr lang="pl-PL" b="1" dirty="0">
            <a:solidFill>
              <a:schemeClr val="tx2"/>
            </a:solidFill>
          </a:endParaRPr>
        </a:p>
      </dgm:t>
    </dgm:pt>
    <dgm:pt modelId="{50838F77-98AB-4EBE-8A4A-6361011E0279}" type="parTrans" cxnId="{BD25FB00-7D81-4CF3-849E-33D7E6CCA70F}">
      <dgm:prSet/>
      <dgm:spPr/>
      <dgm:t>
        <a:bodyPr/>
        <a:lstStyle/>
        <a:p>
          <a:endParaRPr lang="pl-PL"/>
        </a:p>
      </dgm:t>
    </dgm:pt>
    <dgm:pt modelId="{07FBFEC9-5898-41BC-9AFF-C1557E1CFE08}" type="sibTrans" cxnId="{BD25FB00-7D81-4CF3-849E-33D7E6CCA70F}">
      <dgm:prSet/>
      <dgm:spPr/>
      <dgm:t>
        <a:bodyPr/>
        <a:lstStyle/>
        <a:p>
          <a:endParaRPr lang="pl-PL"/>
        </a:p>
      </dgm:t>
    </dgm:pt>
    <dgm:pt modelId="{2C7EC228-43C5-4AF0-8B22-E22D461CDE76}">
      <dgm:prSet phldrT="[Tekst]"/>
      <dgm:spPr/>
      <dgm:t>
        <a:bodyPr/>
        <a:lstStyle/>
        <a:p>
          <a:r>
            <a:rPr lang="pl-PL" dirty="0" smtClean="0"/>
            <a:t>materialne</a:t>
          </a:r>
          <a:endParaRPr lang="pl-PL" dirty="0"/>
        </a:p>
      </dgm:t>
    </dgm:pt>
    <dgm:pt modelId="{78FB6944-AD5E-4451-BD3B-DDA5D7CA753F}" type="parTrans" cxnId="{EF5AEEB8-A0B8-4429-8588-C69F97121679}">
      <dgm:prSet/>
      <dgm:spPr/>
      <dgm:t>
        <a:bodyPr/>
        <a:lstStyle/>
        <a:p>
          <a:endParaRPr lang="pl-PL"/>
        </a:p>
      </dgm:t>
    </dgm:pt>
    <dgm:pt modelId="{9552095D-4DC5-4636-9425-9CCF9311B86C}" type="sibTrans" cxnId="{EF5AEEB8-A0B8-4429-8588-C69F97121679}">
      <dgm:prSet/>
      <dgm:spPr/>
      <dgm:t>
        <a:bodyPr/>
        <a:lstStyle/>
        <a:p>
          <a:endParaRPr lang="pl-PL"/>
        </a:p>
      </dgm:t>
    </dgm:pt>
    <dgm:pt modelId="{983EBBE6-D02C-4C9C-996C-0D5EF2CF745E}">
      <dgm:prSet phldrT="[Tekst]"/>
      <dgm:spPr/>
      <dgm:t>
        <a:bodyPr/>
        <a:lstStyle/>
        <a:p>
          <a:r>
            <a:rPr lang="pl-PL" dirty="0" smtClean="0"/>
            <a:t>uniewinnienia</a:t>
          </a:r>
          <a:endParaRPr lang="pl-PL" dirty="0"/>
        </a:p>
      </dgm:t>
    </dgm:pt>
    <dgm:pt modelId="{F27A6206-2C1A-40FA-98E4-056E7D568B91}" type="parTrans" cxnId="{3B67E7B2-A532-4B83-8553-5F0FFF3C2832}">
      <dgm:prSet/>
      <dgm:spPr/>
      <dgm:t>
        <a:bodyPr/>
        <a:lstStyle/>
        <a:p>
          <a:endParaRPr lang="pl-PL"/>
        </a:p>
      </dgm:t>
    </dgm:pt>
    <dgm:pt modelId="{FC555C4D-D7BC-4D11-B1DA-B906D995DB50}" type="sibTrans" cxnId="{3B67E7B2-A532-4B83-8553-5F0FFF3C2832}">
      <dgm:prSet/>
      <dgm:spPr/>
      <dgm:t>
        <a:bodyPr/>
        <a:lstStyle/>
        <a:p>
          <a:endParaRPr lang="pl-PL"/>
        </a:p>
      </dgm:t>
    </dgm:pt>
    <dgm:pt modelId="{6AFDBA63-21C6-4B1A-B107-E5DC6132F6D5}">
      <dgm:prSet phldrT="[Tekst]"/>
      <dgm:spPr/>
      <dgm:t>
        <a:bodyPr/>
        <a:lstStyle/>
        <a:p>
          <a:r>
            <a:rPr lang="pl-PL" dirty="0" smtClean="0"/>
            <a:t>umorzenia</a:t>
          </a:r>
          <a:endParaRPr lang="pl-PL" dirty="0"/>
        </a:p>
      </dgm:t>
    </dgm:pt>
    <dgm:pt modelId="{5A0CF962-A3AD-4810-9735-00F05888D468}" type="parTrans" cxnId="{FF25F26A-201B-4AED-B0B1-2A4A78B36ED7}">
      <dgm:prSet/>
      <dgm:spPr/>
      <dgm:t>
        <a:bodyPr/>
        <a:lstStyle/>
        <a:p>
          <a:endParaRPr lang="pl-PL"/>
        </a:p>
      </dgm:t>
    </dgm:pt>
    <dgm:pt modelId="{D0D55397-BD7C-46C6-AB02-E01FBC0CDA06}" type="sibTrans" cxnId="{FF25F26A-201B-4AED-B0B1-2A4A78B36ED7}">
      <dgm:prSet/>
      <dgm:spPr/>
      <dgm:t>
        <a:bodyPr/>
        <a:lstStyle/>
        <a:p>
          <a:endParaRPr lang="pl-PL"/>
        </a:p>
      </dgm:t>
    </dgm:pt>
    <dgm:pt modelId="{14CF5FCB-BE94-4E3A-94F2-8A3BD430B03D}">
      <dgm:prSet phldrT="[Tekst]"/>
      <dgm:spPr/>
      <dgm:t>
        <a:bodyPr/>
        <a:lstStyle/>
        <a:p>
          <a:r>
            <a:rPr lang="pl-PL" dirty="0" smtClean="0"/>
            <a:t>formalne</a:t>
          </a:r>
          <a:endParaRPr lang="pl-PL" dirty="0"/>
        </a:p>
      </dgm:t>
    </dgm:pt>
    <dgm:pt modelId="{3416CABA-E839-41AE-B8EA-3F10A8659EB3}" type="parTrans" cxnId="{FEA2ABB6-6C7F-4875-B998-B5508FDEAD14}">
      <dgm:prSet/>
      <dgm:spPr/>
      <dgm:t>
        <a:bodyPr/>
        <a:lstStyle/>
        <a:p>
          <a:endParaRPr lang="pl-PL"/>
        </a:p>
      </dgm:t>
    </dgm:pt>
    <dgm:pt modelId="{CAC630B2-2770-4C89-ACAD-872AD2959F24}" type="sibTrans" cxnId="{FEA2ABB6-6C7F-4875-B998-B5508FDEAD14}">
      <dgm:prSet/>
      <dgm:spPr/>
      <dgm:t>
        <a:bodyPr/>
        <a:lstStyle/>
        <a:p>
          <a:endParaRPr lang="pl-PL"/>
        </a:p>
      </dgm:t>
    </dgm:pt>
    <dgm:pt modelId="{A13F2201-B272-4FF6-AF89-A0534ECAD46D}">
      <dgm:prSet phldrT="[Tekst]"/>
      <dgm:spPr/>
      <dgm:t>
        <a:bodyPr/>
        <a:lstStyle/>
        <a:p>
          <a:r>
            <a:rPr lang="pl-PL" dirty="0" smtClean="0"/>
            <a:t>bezwzględne (abstrakcyjne)</a:t>
          </a:r>
          <a:endParaRPr lang="pl-PL" dirty="0"/>
        </a:p>
      </dgm:t>
    </dgm:pt>
    <dgm:pt modelId="{3F49E041-2163-406C-AF0E-B1B8167C335A}" type="parTrans" cxnId="{A35AE888-02A3-4FC0-A602-C0C07AF957D6}">
      <dgm:prSet/>
      <dgm:spPr/>
      <dgm:t>
        <a:bodyPr/>
        <a:lstStyle/>
        <a:p>
          <a:endParaRPr lang="pl-PL"/>
        </a:p>
      </dgm:t>
    </dgm:pt>
    <dgm:pt modelId="{60A68249-C4FA-447C-9CD6-631ABA1E3EA8}" type="sibTrans" cxnId="{A35AE888-02A3-4FC0-A602-C0C07AF957D6}">
      <dgm:prSet/>
      <dgm:spPr/>
      <dgm:t>
        <a:bodyPr/>
        <a:lstStyle/>
        <a:p>
          <a:endParaRPr lang="pl-PL"/>
        </a:p>
      </dgm:t>
    </dgm:pt>
    <dgm:pt modelId="{CA3D1DBB-4CF6-450E-8F2A-36B28E5F8CA2}">
      <dgm:prSet phldrT="[Tekst]"/>
      <dgm:spPr/>
      <dgm:t>
        <a:bodyPr/>
        <a:lstStyle/>
        <a:p>
          <a:r>
            <a:rPr lang="pl-PL" dirty="0" smtClean="0"/>
            <a:t>względne (konkretne)</a:t>
          </a:r>
          <a:endParaRPr lang="pl-PL" dirty="0"/>
        </a:p>
      </dgm:t>
    </dgm:pt>
    <dgm:pt modelId="{E46FD43E-8CC4-4B2B-82FE-95F12482FE38}" type="parTrans" cxnId="{D6B72B26-86DB-45BF-A639-C8F7524CBDC9}">
      <dgm:prSet/>
      <dgm:spPr/>
      <dgm:t>
        <a:bodyPr/>
        <a:lstStyle/>
        <a:p>
          <a:endParaRPr lang="pl-PL"/>
        </a:p>
      </dgm:t>
    </dgm:pt>
    <dgm:pt modelId="{85A1BCF8-4969-4BC1-9F1D-81F66C2E7C5E}" type="sibTrans" cxnId="{D6B72B26-86DB-45BF-A639-C8F7524CBDC9}">
      <dgm:prSet/>
      <dgm:spPr/>
      <dgm:t>
        <a:bodyPr/>
        <a:lstStyle/>
        <a:p>
          <a:endParaRPr lang="pl-PL"/>
        </a:p>
      </dgm:t>
    </dgm:pt>
    <dgm:pt modelId="{5507551D-830D-4378-8A90-F7B5F0907862}" type="pres">
      <dgm:prSet presAssocID="{61CA6BDD-4A4E-412E-8610-6640ED06713B}" presName="hierChild1" presStyleCnt="0">
        <dgm:presLayoutVars>
          <dgm:chPref val="1"/>
          <dgm:dir/>
          <dgm:animOne val="branch"/>
          <dgm:animLvl val="lvl"/>
          <dgm:resizeHandles/>
        </dgm:presLayoutVars>
      </dgm:prSet>
      <dgm:spPr/>
      <dgm:t>
        <a:bodyPr/>
        <a:lstStyle/>
        <a:p>
          <a:endParaRPr lang="pl-PL"/>
        </a:p>
      </dgm:t>
    </dgm:pt>
    <dgm:pt modelId="{0F9700AD-5EC0-4108-8484-3767F6FBFDF3}" type="pres">
      <dgm:prSet presAssocID="{9FD1BA7B-75CB-4E09-981F-1D676B8AA2ED}" presName="hierRoot1" presStyleCnt="0"/>
      <dgm:spPr/>
    </dgm:pt>
    <dgm:pt modelId="{762559F3-030F-4DC0-8614-FEE38D1A680E}" type="pres">
      <dgm:prSet presAssocID="{9FD1BA7B-75CB-4E09-981F-1D676B8AA2ED}" presName="composite" presStyleCnt="0"/>
      <dgm:spPr/>
    </dgm:pt>
    <dgm:pt modelId="{34FF2E47-F3BE-4F7D-8602-986C6BE02393}" type="pres">
      <dgm:prSet presAssocID="{9FD1BA7B-75CB-4E09-981F-1D676B8AA2ED}" presName="background" presStyleLbl="node0" presStyleIdx="0" presStyleCnt="1"/>
      <dgm:spPr/>
    </dgm:pt>
    <dgm:pt modelId="{BC3A4CA9-5646-47EA-8BE8-5BB984A805A7}" type="pres">
      <dgm:prSet presAssocID="{9FD1BA7B-75CB-4E09-981F-1D676B8AA2ED}" presName="text" presStyleLbl="fgAcc0" presStyleIdx="0" presStyleCnt="1" custScaleX="133237" custScaleY="56610" custLinFactNeighborX="-3309" custLinFactNeighborY="-72775">
        <dgm:presLayoutVars>
          <dgm:chPref val="3"/>
        </dgm:presLayoutVars>
      </dgm:prSet>
      <dgm:spPr/>
      <dgm:t>
        <a:bodyPr/>
        <a:lstStyle/>
        <a:p>
          <a:endParaRPr lang="pl-PL"/>
        </a:p>
      </dgm:t>
    </dgm:pt>
    <dgm:pt modelId="{D291BBCD-C88A-4782-896F-33B54E258BEE}" type="pres">
      <dgm:prSet presAssocID="{9FD1BA7B-75CB-4E09-981F-1D676B8AA2ED}" presName="hierChild2" presStyleCnt="0"/>
      <dgm:spPr/>
    </dgm:pt>
    <dgm:pt modelId="{4024E83A-EC8E-4A3B-9270-FBC568BDF271}" type="pres">
      <dgm:prSet presAssocID="{78FB6944-AD5E-4451-BD3B-DDA5D7CA753F}" presName="Name10" presStyleLbl="parChTrans1D2" presStyleIdx="0" presStyleCnt="2"/>
      <dgm:spPr/>
      <dgm:t>
        <a:bodyPr/>
        <a:lstStyle/>
        <a:p>
          <a:endParaRPr lang="pl-PL"/>
        </a:p>
      </dgm:t>
    </dgm:pt>
    <dgm:pt modelId="{EF102AF8-53DC-481C-944F-335E5106D248}" type="pres">
      <dgm:prSet presAssocID="{2C7EC228-43C5-4AF0-8B22-E22D461CDE76}" presName="hierRoot2" presStyleCnt="0"/>
      <dgm:spPr/>
    </dgm:pt>
    <dgm:pt modelId="{C05A8C82-5DB4-4E08-B4F5-2EBAF44487C6}" type="pres">
      <dgm:prSet presAssocID="{2C7EC228-43C5-4AF0-8B22-E22D461CDE76}" presName="composite2" presStyleCnt="0"/>
      <dgm:spPr/>
    </dgm:pt>
    <dgm:pt modelId="{06655AFD-8B42-4834-B71B-91F8B05928A8}" type="pres">
      <dgm:prSet presAssocID="{2C7EC228-43C5-4AF0-8B22-E22D461CDE76}" presName="background2" presStyleLbl="node2" presStyleIdx="0" presStyleCnt="2"/>
      <dgm:spPr/>
    </dgm:pt>
    <dgm:pt modelId="{C34467E5-4039-4A9C-AA4D-A039E15EA588}" type="pres">
      <dgm:prSet presAssocID="{2C7EC228-43C5-4AF0-8B22-E22D461CDE76}" presName="text2" presStyleLbl="fgAcc2" presStyleIdx="0" presStyleCnt="2" custScaleY="39611" custLinFactNeighborX="-55588" custLinFactNeighborY="-80484">
        <dgm:presLayoutVars>
          <dgm:chPref val="3"/>
        </dgm:presLayoutVars>
      </dgm:prSet>
      <dgm:spPr/>
      <dgm:t>
        <a:bodyPr/>
        <a:lstStyle/>
        <a:p>
          <a:endParaRPr lang="pl-PL"/>
        </a:p>
      </dgm:t>
    </dgm:pt>
    <dgm:pt modelId="{E50D6556-0C30-4BBA-8FBF-C6EE0F7663CE}" type="pres">
      <dgm:prSet presAssocID="{2C7EC228-43C5-4AF0-8B22-E22D461CDE76}" presName="hierChild3" presStyleCnt="0"/>
      <dgm:spPr/>
    </dgm:pt>
    <dgm:pt modelId="{66C52621-2E19-4DFB-B574-EC57C0373239}" type="pres">
      <dgm:prSet presAssocID="{F27A6206-2C1A-40FA-98E4-056E7D568B91}" presName="Name17" presStyleLbl="parChTrans1D3" presStyleIdx="0" presStyleCnt="4"/>
      <dgm:spPr/>
      <dgm:t>
        <a:bodyPr/>
        <a:lstStyle/>
        <a:p>
          <a:endParaRPr lang="pl-PL"/>
        </a:p>
      </dgm:t>
    </dgm:pt>
    <dgm:pt modelId="{80D20493-E7C7-4F09-B541-15FACEEC9272}" type="pres">
      <dgm:prSet presAssocID="{983EBBE6-D02C-4C9C-996C-0D5EF2CF745E}" presName="hierRoot3" presStyleCnt="0"/>
      <dgm:spPr/>
    </dgm:pt>
    <dgm:pt modelId="{0B0A927E-3952-4463-97AE-432D89CF684F}" type="pres">
      <dgm:prSet presAssocID="{983EBBE6-D02C-4C9C-996C-0D5EF2CF745E}" presName="composite3" presStyleCnt="0"/>
      <dgm:spPr/>
    </dgm:pt>
    <dgm:pt modelId="{B4CC8851-7425-44CC-99EE-F4E06284365E}" type="pres">
      <dgm:prSet presAssocID="{983EBBE6-D02C-4C9C-996C-0D5EF2CF745E}" presName="background3" presStyleLbl="node3" presStyleIdx="0" presStyleCnt="4"/>
      <dgm:spPr/>
    </dgm:pt>
    <dgm:pt modelId="{D829E24E-2ABD-430D-84D7-5FCFBA520212}" type="pres">
      <dgm:prSet presAssocID="{983EBBE6-D02C-4C9C-996C-0D5EF2CF745E}" presName="text3" presStyleLbl="fgAcc3" presStyleIdx="0" presStyleCnt="4" custScaleY="47169" custLinFactNeighborX="-15445" custLinFactNeighborY="-87602">
        <dgm:presLayoutVars>
          <dgm:chPref val="3"/>
        </dgm:presLayoutVars>
      </dgm:prSet>
      <dgm:spPr/>
      <dgm:t>
        <a:bodyPr/>
        <a:lstStyle/>
        <a:p>
          <a:endParaRPr lang="pl-PL"/>
        </a:p>
      </dgm:t>
    </dgm:pt>
    <dgm:pt modelId="{CDA7C273-A7A0-4B87-83A7-F9EDB06DF391}" type="pres">
      <dgm:prSet presAssocID="{983EBBE6-D02C-4C9C-996C-0D5EF2CF745E}" presName="hierChild4" presStyleCnt="0"/>
      <dgm:spPr/>
    </dgm:pt>
    <dgm:pt modelId="{E47ABD7B-F443-4BCE-A08B-0963CDDFCBA7}" type="pres">
      <dgm:prSet presAssocID="{5A0CF962-A3AD-4810-9735-00F05888D468}" presName="Name17" presStyleLbl="parChTrans1D3" presStyleIdx="1" presStyleCnt="4"/>
      <dgm:spPr/>
      <dgm:t>
        <a:bodyPr/>
        <a:lstStyle/>
        <a:p>
          <a:endParaRPr lang="pl-PL"/>
        </a:p>
      </dgm:t>
    </dgm:pt>
    <dgm:pt modelId="{43EEE6AC-273F-4266-9743-A5CD5D44091C}" type="pres">
      <dgm:prSet presAssocID="{6AFDBA63-21C6-4B1A-B107-E5DC6132F6D5}" presName="hierRoot3" presStyleCnt="0"/>
      <dgm:spPr/>
    </dgm:pt>
    <dgm:pt modelId="{BB5DA130-4D3C-4EBE-8D14-AD7FFE186F76}" type="pres">
      <dgm:prSet presAssocID="{6AFDBA63-21C6-4B1A-B107-E5DC6132F6D5}" presName="composite3" presStyleCnt="0"/>
      <dgm:spPr/>
    </dgm:pt>
    <dgm:pt modelId="{F0B8CA9C-43A2-4BE8-9E19-983AD71F8F2E}" type="pres">
      <dgm:prSet presAssocID="{6AFDBA63-21C6-4B1A-B107-E5DC6132F6D5}" presName="background3" presStyleLbl="node3" presStyleIdx="1" presStyleCnt="4"/>
      <dgm:spPr/>
    </dgm:pt>
    <dgm:pt modelId="{C61B654B-8A9E-406E-9F72-0E1BE99ABAEF}" type="pres">
      <dgm:prSet presAssocID="{6AFDBA63-21C6-4B1A-B107-E5DC6132F6D5}" presName="text3" presStyleLbl="fgAcc3" presStyleIdx="1" presStyleCnt="4" custScaleY="47169" custLinFactNeighborX="-7669" custLinFactNeighborY="-87602">
        <dgm:presLayoutVars>
          <dgm:chPref val="3"/>
        </dgm:presLayoutVars>
      </dgm:prSet>
      <dgm:spPr/>
      <dgm:t>
        <a:bodyPr/>
        <a:lstStyle/>
        <a:p>
          <a:endParaRPr lang="pl-PL"/>
        </a:p>
      </dgm:t>
    </dgm:pt>
    <dgm:pt modelId="{59DF92C5-4313-472C-8429-B435A8BBB091}" type="pres">
      <dgm:prSet presAssocID="{6AFDBA63-21C6-4B1A-B107-E5DC6132F6D5}" presName="hierChild4" presStyleCnt="0"/>
      <dgm:spPr/>
    </dgm:pt>
    <dgm:pt modelId="{9353E135-58C0-4DDA-A87D-6D034B8E26AA}" type="pres">
      <dgm:prSet presAssocID="{3416CABA-E839-41AE-B8EA-3F10A8659EB3}" presName="Name10" presStyleLbl="parChTrans1D2" presStyleIdx="1" presStyleCnt="2"/>
      <dgm:spPr/>
      <dgm:t>
        <a:bodyPr/>
        <a:lstStyle/>
        <a:p>
          <a:endParaRPr lang="pl-PL"/>
        </a:p>
      </dgm:t>
    </dgm:pt>
    <dgm:pt modelId="{75F28AC4-64BA-4434-9D62-873A32AFA248}" type="pres">
      <dgm:prSet presAssocID="{14CF5FCB-BE94-4E3A-94F2-8A3BD430B03D}" presName="hierRoot2" presStyleCnt="0"/>
      <dgm:spPr/>
    </dgm:pt>
    <dgm:pt modelId="{893B6350-FE20-43C0-AF6E-4EB369D60C78}" type="pres">
      <dgm:prSet presAssocID="{14CF5FCB-BE94-4E3A-94F2-8A3BD430B03D}" presName="composite2" presStyleCnt="0"/>
      <dgm:spPr/>
    </dgm:pt>
    <dgm:pt modelId="{8400A225-DB8F-4BB5-B963-CD3420F4BF87}" type="pres">
      <dgm:prSet presAssocID="{14CF5FCB-BE94-4E3A-94F2-8A3BD430B03D}" presName="background2" presStyleLbl="node2" presStyleIdx="1" presStyleCnt="2"/>
      <dgm:spPr/>
    </dgm:pt>
    <dgm:pt modelId="{BEEB1A72-6522-4246-BCA6-382E4E1D3C95}" type="pres">
      <dgm:prSet presAssocID="{14CF5FCB-BE94-4E3A-94F2-8A3BD430B03D}" presName="text2" presStyleLbl="fgAcc2" presStyleIdx="1" presStyleCnt="2" custScaleY="35845" custLinFactNeighborX="33977" custLinFactNeighborY="-80848">
        <dgm:presLayoutVars>
          <dgm:chPref val="3"/>
        </dgm:presLayoutVars>
      </dgm:prSet>
      <dgm:spPr/>
      <dgm:t>
        <a:bodyPr/>
        <a:lstStyle/>
        <a:p>
          <a:endParaRPr lang="pl-PL"/>
        </a:p>
      </dgm:t>
    </dgm:pt>
    <dgm:pt modelId="{4F96AD7A-C390-4E7B-BE7C-AD87127E6741}" type="pres">
      <dgm:prSet presAssocID="{14CF5FCB-BE94-4E3A-94F2-8A3BD430B03D}" presName="hierChild3" presStyleCnt="0"/>
      <dgm:spPr/>
    </dgm:pt>
    <dgm:pt modelId="{9EB8D7A6-602B-4C34-B68F-B8B218F5DD42}" type="pres">
      <dgm:prSet presAssocID="{3F49E041-2163-406C-AF0E-B1B8167C335A}" presName="Name17" presStyleLbl="parChTrans1D3" presStyleIdx="2" presStyleCnt="4"/>
      <dgm:spPr/>
      <dgm:t>
        <a:bodyPr/>
        <a:lstStyle/>
        <a:p>
          <a:endParaRPr lang="pl-PL"/>
        </a:p>
      </dgm:t>
    </dgm:pt>
    <dgm:pt modelId="{BF97CE8C-ACFE-488D-B9F4-35AB506BA651}" type="pres">
      <dgm:prSet presAssocID="{A13F2201-B272-4FF6-AF89-A0534ECAD46D}" presName="hierRoot3" presStyleCnt="0"/>
      <dgm:spPr/>
    </dgm:pt>
    <dgm:pt modelId="{AC68D42D-B698-407E-92E4-F62A7B33CD50}" type="pres">
      <dgm:prSet presAssocID="{A13F2201-B272-4FF6-AF89-A0534ECAD46D}" presName="composite3" presStyleCnt="0"/>
      <dgm:spPr/>
    </dgm:pt>
    <dgm:pt modelId="{93BBE849-0566-4438-B695-12084E0CEB8D}" type="pres">
      <dgm:prSet presAssocID="{A13F2201-B272-4FF6-AF89-A0534ECAD46D}" presName="background3" presStyleLbl="node3" presStyleIdx="2" presStyleCnt="4"/>
      <dgm:spPr/>
    </dgm:pt>
    <dgm:pt modelId="{F48E2BC0-4624-4999-ABBB-1162847DBBB5}" type="pres">
      <dgm:prSet presAssocID="{A13F2201-B272-4FF6-AF89-A0534ECAD46D}" presName="text3" presStyleLbl="fgAcc3" presStyleIdx="2" presStyleCnt="4" custScaleY="47169" custLinFactNeighborX="-8280" custLinFactNeighborY="-78174">
        <dgm:presLayoutVars>
          <dgm:chPref val="3"/>
        </dgm:presLayoutVars>
      </dgm:prSet>
      <dgm:spPr/>
      <dgm:t>
        <a:bodyPr/>
        <a:lstStyle/>
        <a:p>
          <a:endParaRPr lang="pl-PL"/>
        </a:p>
      </dgm:t>
    </dgm:pt>
    <dgm:pt modelId="{079BE330-44DA-4B96-92CE-805047D73331}" type="pres">
      <dgm:prSet presAssocID="{A13F2201-B272-4FF6-AF89-A0534ECAD46D}" presName="hierChild4" presStyleCnt="0"/>
      <dgm:spPr/>
    </dgm:pt>
    <dgm:pt modelId="{F247EC8B-FFCF-4D71-9A14-5F073534523D}" type="pres">
      <dgm:prSet presAssocID="{E46FD43E-8CC4-4B2B-82FE-95F12482FE38}" presName="Name17" presStyleLbl="parChTrans1D3" presStyleIdx="3" presStyleCnt="4"/>
      <dgm:spPr/>
      <dgm:t>
        <a:bodyPr/>
        <a:lstStyle/>
        <a:p>
          <a:endParaRPr lang="pl-PL"/>
        </a:p>
      </dgm:t>
    </dgm:pt>
    <dgm:pt modelId="{07A6DACE-5286-4492-8DF7-063640329995}" type="pres">
      <dgm:prSet presAssocID="{CA3D1DBB-4CF6-450E-8F2A-36B28E5F8CA2}" presName="hierRoot3" presStyleCnt="0"/>
      <dgm:spPr/>
    </dgm:pt>
    <dgm:pt modelId="{53FE8CCA-BA80-4841-A0D5-21CECA8AEA55}" type="pres">
      <dgm:prSet presAssocID="{CA3D1DBB-4CF6-450E-8F2A-36B28E5F8CA2}" presName="composite3" presStyleCnt="0"/>
      <dgm:spPr/>
    </dgm:pt>
    <dgm:pt modelId="{FEB612EA-192D-45FD-9EAE-05028F6AA4C4}" type="pres">
      <dgm:prSet presAssocID="{CA3D1DBB-4CF6-450E-8F2A-36B28E5F8CA2}" presName="background3" presStyleLbl="node3" presStyleIdx="3" presStyleCnt="4"/>
      <dgm:spPr/>
    </dgm:pt>
    <dgm:pt modelId="{05AE59CE-93BD-424A-B6CB-B14A22BB6448}" type="pres">
      <dgm:prSet presAssocID="{CA3D1DBB-4CF6-450E-8F2A-36B28E5F8CA2}" presName="text3" presStyleLbl="fgAcc3" presStyleIdx="3" presStyleCnt="4" custScaleY="45286" custLinFactNeighborX="-504" custLinFactNeighborY="-78174">
        <dgm:presLayoutVars>
          <dgm:chPref val="3"/>
        </dgm:presLayoutVars>
      </dgm:prSet>
      <dgm:spPr/>
      <dgm:t>
        <a:bodyPr/>
        <a:lstStyle/>
        <a:p>
          <a:endParaRPr lang="pl-PL"/>
        </a:p>
      </dgm:t>
    </dgm:pt>
    <dgm:pt modelId="{C56328D6-2654-4009-A592-0B3BFEDD7E40}" type="pres">
      <dgm:prSet presAssocID="{CA3D1DBB-4CF6-450E-8F2A-36B28E5F8CA2}" presName="hierChild4" presStyleCnt="0"/>
      <dgm:spPr/>
    </dgm:pt>
  </dgm:ptLst>
  <dgm:cxnLst>
    <dgm:cxn modelId="{2F598298-5A19-45B5-9B67-94123117FE12}" type="presOf" srcId="{5A0CF962-A3AD-4810-9735-00F05888D468}" destId="{E47ABD7B-F443-4BCE-A08B-0963CDDFCBA7}" srcOrd="0" destOrd="0" presId="urn:microsoft.com/office/officeart/2005/8/layout/hierarchy1"/>
    <dgm:cxn modelId="{CAAC408F-B11E-4818-B9D0-78BB60CD69AB}" type="presOf" srcId="{A13F2201-B272-4FF6-AF89-A0534ECAD46D}" destId="{F48E2BC0-4624-4999-ABBB-1162847DBBB5}" srcOrd="0" destOrd="0" presId="urn:microsoft.com/office/officeart/2005/8/layout/hierarchy1"/>
    <dgm:cxn modelId="{0811F13D-8A47-4E80-83C0-06231CE71F7F}" type="presOf" srcId="{3F49E041-2163-406C-AF0E-B1B8167C335A}" destId="{9EB8D7A6-602B-4C34-B68F-B8B218F5DD42}" srcOrd="0" destOrd="0" presId="urn:microsoft.com/office/officeart/2005/8/layout/hierarchy1"/>
    <dgm:cxn modelId="{D6B72B26-86DB-45BF-A639-C8F7524CBDC9}" srcId="{14CF5FCB-BE94-4E3A-94F2-8A3BD430B03D}" destId="{CA3D1DBB-4CF6-450E-8F2A-36B28E5F8CA2}" srcOrd="1" destOrd="0" parTransId="{E46FD43E-8CC4-4B2B-82FE-95F12482FE38}" sibTransId="{85A1BCF8-4969-4BC1-9F1D-81F66C2E7C5E}"/>
    <dgm:cxn modelId="{5E36728F-C029-4BA7-BF16-EFFC279BB28D}" type="presOf" srcId="{F27A6206-2C1A-40FA-98E4-056E7D568B91}" destId="{66C52621-2E19-4DFB-B574-EC57C0373239}" srcOrd="0" destOrd="0" presId="urn:microsoft.com/office/officeart/2005/8/layout/hierarchy1"/>
    <dgm:cxn modelId="{C77D456F-8E2B-427B-8196-70F40F53B0CF}" type="presOf" srcId="{14CF5FCB-BE94-4E3A-94F2-8A3BD430B03D}" destId="{BEEB1A72-6522-4246-BCA6-382E4E1D3C95}" srcOrd="0" destOrd="0" presId="urn:microsoft.com/office/officeart/2005/8/layout/hierarchy1"/>
    <dgm:cxn modelId="{9A78DCDE-1D86-47A6-A34F-DC84B3C1DF71}" type="presOf" srcId="{9FD1BA7B-75CB-4E09-981F-1D676B8AA2ED}" destId="{BC3A4CA9-5646-47EA-8BE8-5BB984A805A7}" srcOrd="0" destOrd="0" presId="urn:microsoft.com/office/officeart/2005/8/layout/hierarchy1"/>
    <dgm:cxn modelId="{7E67B371-DBC2-4C55-8F6B-48B07269ABA9}" type="presOf" srcId="{61CA6BDD-4A4E-412E-8610-6640ED06713B}" destId="{5507551D-830D-4378-8A90-F7B5F0907862}" srcOrd="0" destOrd="0" presId="urn:microsoft.com/office/officeart/2005/8/layout/hierarchy1"/>
    <dgm:cxn modelId="{D3DF35AD-EF60-4867-BA7D-DDA9322B0C17}" type="presOf" srcId="{983EBBE6-D02C-4C9C-996C-0D5EF2CF745E}" destId="{D829E24E-2ABD-430D-84D7-5FCFBA520212}" srcOrd="0" destOrd="0" presId="urn:microsoft.com/office/officeart/2005/8/layout/hierarchy1"/>
    <dgm:cxn modelId="{A35AE888-02A3-4FC0-A602-C0C07AF957D6}" srcId="{14CF5FCB-BE94-4E3A-94F2-8A3BD430B03D}" destId="{A13F2201-B272-4FF6-AF89-A0534ECAD46D}" srcOrd="0" destOrd="0" parTransId="{3F49E041-2163-406C-AF0E-B1B8167C335A}" sibTransId="{60A68249-C4FA-447C-9CD6-631ABA1E3EA8}"/>
    <dgm:cxn modelId="{FEA2ABB6-6C7F-4875-B998-B5508FDEAD14}" srcId="{9FD1BA7B-75CB-4E09-981F-1D676B8AA2ED}" destId="{14CF5FCB-BE94-4E3A-94F2-8A3BD430B03D}" srcOrd="1" destOrd="0" parTransId="{3416CABA-E839-41AE-B8EA-3F10A8659EB3}" sibTransId="{CAC630B2-2770-4C89-ACAD-872AD2959F24}"/>
    <dgm:cxn modelId="{E4FB9FF3-E196-4C5F-AD87-53D18F450098}" type="presOf" srcId="{78FB6944-AD5E-4451-BD3B-DDA5D7CA753F}" destId="{4024E83A-EC8E-4A3B-9270-FBC568BDF271}" srcOrd="0" destOrd="0" presId="urn:microsoft.com/office/officeart/2005/8/layout/hierarchy1"/>
    <dgm:cxn modelId="{29226333-37CE-484B-A053-53B88DA8D883}" type="presOf" srcId="{E46FD43E-8CC4-4B2B-82FE-95F12482FE38}" destId="{F247EC8B-FFCF-4D71-9A14-5F073534523D}" srcOrd="0" destOrd="0" presId="urn:microsoft.com/office/officeart/2005/8/layout/hierarchy1"/>
    <dgm:cxn modelId="{8D87FDF9-D88E-43C9-BDB6-02F30E3C9581}" type="presOf" srcId="{CA3D1DBB-4CF6-450E-8F2A-36B28E5F8CA2}" destId="{05AE59CE-93BD-424A-B6CB-B14A22BB6448}" srcOrd="0" destOrd="0" presId="urn:microsoft.com/office/officeart/2005/8/layout/hierarchy1"/>
    <dgm:cxn modelId="{EF5AEEB8-A0B8-4429-8588-C69F97121679}" srcId="{9FD1BA7B-75CB-4E09-981F-1D676B8AA2ED}" destId="{2C7EC228-43C5-4AF0-8B22-E22D461CDE76}" srcOrd="0" destOrd="0" parTransId="{78FB6944-AD5E-4451-BD3B-DDA5D7CA753F}" sibTransId="{9552095D-4DC5-4636-9425-9CCF9311B86C}"/>
    <dgm:cxn modelId="{0C3FB4EF-AA5D-4854-8FC6-0C853A3ABDF1}" type="presOf" srcId="{6AFDBA63-21C6-4B1A-B107-E5DC6132F6D5}" destId="{C61B654B-8A9E-406E-9F72-0E1BE99ABAEF}" srcOrd="0" destOrd="0" presId="urn:microsoft.com/office/officeart/2005/8/layout/hierarchy1"/>
    <dgm:cxn modelId="{08EC4102-2650-493B-BEEA-6FE043D17B9E}" type="presOf" srcId="{3416CABA-E839-41AE-B8EA-3F10A8659EB3}" destId="{9353E135-58C0-4DDA-A87D-6D034B8E26AA}" srcOrd="0" destOrd="0" presId="urn:microsoft.com/office/officeart/2005/8/layout/hierarchy1"/>
    <dgm:cxn modelId="{AC4DAE7D-29C1-493D-BC77-04F305A0E0B2}" type="presOf" srcId="{2C7EC228-43C5-4AF0-8B22-E22D461CDE76}" destId="{C34467E5-4039-4A9C-AA4D-A039E15EA588}" srcOrd="0" destOrd="0" presId="urn:microsoft.com/office/officeart/2005/8/layout/hierarchy1"/>
    <dgm:cxn modelId="{FF25F26A-201B-4AED-B0B1-2A4A78B36ED7}" srcId="{2C7EC228-43C5-4AF0-8B22-E22D461CDE76}" destId="{6AFDBA63-21C6-4B1A-B107-E5DC6132F6D5}" srcOrd="1" destOrd="0" parTransId="{5A0CF962-A3AD-4810-9735-00F05888D468}" sibTransId="{D0D55397-BD7C-46C6-AB02-E01FBC0CDA06}"/>
    <dgm:cxn modelId="{3B67E7B2-A532-4B83-8553-5F0FFF3C2832}" srcId="{2C7EC228-43C5-4AF0-8B22-E22D461CDE76}" destId="{983EBBE6-D02C-4C9C-996C-0D5EF2CF745E}" srcOrd="0" destOrd="0" parTransId="{F27A6206-2C1A-40FA-98E4-056E7D568B91}" sibTransId="{FC555C4D-D7BC-4D11-B1DA-B906D995DB50}"/>
    <dgm:cxn modelId="{BD25FB00-7D81-4CF3-849E-33D7E6CCA70F}" srcId="{61CA6BDD-4A4E-412E-8610-6640ED06713B}" destId="{9FD1BA7B-75CB-4E09-981F-1D676B8AA2ED}" srcOrd="0" destOrd="0" parTransId="{50838F77-98AB-4EBE-8A4A-6361011E0279}" sibTransId="{07FBFEC9-5898-41BC-9AFF-C1557E1CFE08}"/>
    <dgm:cxn modelId="{A1415C7C-6BBF-41B6-A07C-A4A494ED4BA1}" type="presParOf" srcId="{5507551D-830D-4378-8A90-F7B5F0907862}" destId="{0F9700AD-5EC0-4108-8484-3767F6FBFDF3}" srcOrd="0" destOrd="0" presId="urn:microsoft.com/office/officeart/2005/8/layout/hierarchy1"/>
    <dgm:cxn modelId="{707447B6-A6AA-48F6-AEAF-4C21072D4A56}" type="presParOf" srcId="{0F9700AD-5EC0-4108-8484-3767F6FBFDF3}" destId="{762559F3-030F-4DC0-8614-FEE38D1A680E}" srcOrd="0" destOrd="0" presId="urn:microsoft.com/office/officeart/2005/8/layout/hierarchy1"/>
    <dgm:cxn modelId="{2A36851C-9E8C-4C8D-BCA6-9C4CE07B4851}" type="presParOf" srcId="{762559F3-030F-4DC0-8614-FEE38D1A680E}" destId="{34FF2E47-F3BE-4F7D-8602-986C6BE02393}" srcOrd="0" destOrd="0" presId="urn:microsoft.com/office/officeart/2005/8/layout/hierarchy1"/>
    <dgm:cxn modelId="{D647A232-5EB0-403F-A833-651B6B6C6CF4}" type="presParOf" srcId="{762559F3-030F-4DC0-8614-FEE38D1A680E}" destId="{BC3A4CA9-5646-47EA-8BE8-5BB984A805A7}" srcOrd="1" destOrd="0" presId="urn:microsoft.com/office/officeart/2005/8/layout/hierarchy1"/>
    <dgm:cxn modelId="{56EAAC12-CFFF-4BB5-8594-E909FFD71786}" type="presParOf" srcId="{0F9700AD-5EC0-4108-8484-3767F6FBFDF3}" destId="{D291BBCD-C88A-4782-896F-33B54E258BEE}" srcOrd="1" destOrd="0" presId="urn:microsoft.com/office/officeart/2005/8/layout/hierarchy1"/>
    <dgm:cxn modelId="{D7BBC7C9-D34E-4CC0-9EDB-47CA366515BC}" type="presParOf" srcId="{D291BBCD-C88A-4782-896F-33B54E258BEE}" destId="{4024E83A-EC8E-4A3B-9270-FBC568BDF271}" srcOrd="0" destOrd="0" presId="urn:microsoft.com/office/officeart/2005/8/layout/hierarchy1"/>
    <dgm:cxn modelId="{121354F4-0E08-447D-98E4-77CBE8A7AC9F}" type="presParOf" srcId="{D291BBCD-C88A-4782-896F-33B54E258BEE}" destId="{EF102AF8-53DC-481C-944F-335E5106D248}" srcOrd="1" destOrd="0" presId="urn:microsoft.com/office/officeart/2005/8/layout/hierarchy1"/>
    <dgm:cxn modelId="{BFB05131-E585-432D-AAF6-213384C49FEC}" type="presParOf" srcId="{EF102AF8-53DC-481C-944F-335E5106D248}" destId="{C05A8C82-5DB4-4E08-B4F5-2EBAF44487C6}" srcOrd="0" destOrd="0" presId="urn:microsoft.com/office/officeart/2005/8/layout/hierarchy1"/>
    <dgm:cxn modelId="{E819FD87-D709-4A03-B345-69E029508A27}" type="presParOf" srcId="{C05A8C82-5DB4-4E08-B4F5-2EBAF44487C6}" destId="{06655AFD-8B42-4834-B71B-91F8B05928A8}" srcOrd="0" destOrd="0" presId="urn:microsoft.com/office/officeart/2005/8/layout/hierarchy1"/>
    <dgm:cxn modelId="{F46AB1F7-8BB7-4813-A174-ECEFB6E8664A}" type="presParOf" srcId="{C05A8C82-5DB4-4E08-B4F5-2EBAF44487C6}" destId="{C34467E5-4039-4A9C-AA4D-A039E15EA588}" srcOrd="1" destOrd="0" presId="urn:microsoft.com/office/officeart/2005/8/layout/hierarchy1"/>
    <dgm:cxn modelId="{4641052A-0E49-4882-B9C8-4C93C5ADFE34}" type="presParOf" srcId="{EF102AF8-53DC-481C-944F-335E5106D248}" destId="{E50D6556-0C30-4BBA-8FBF-C6EE0F7663CE}" srcOrd="1" destOrd="0" presId="urn:microsoft.com/office/officeart/2005/8/layout/hierarchy1"/>
    <dgm:cxn modelId="{154FE29D-3C0E-4E70-8CBB-F3AB9110B96B}" type="presParOf" srcId="{E50D6556-0C30-4BBA-8FBF-C6EE0F7663CE}" destId="{66C52621-2E19-4DFB-B574-EC57C0373239}" srcOrd="0" destOrd="0" presId="urn:microsoft.com/office/officeart/2005/8/layout/hierarchy1"/>
    <dgm:cxn modelId="{28AE5AB4-3700-49D5-8589-48C682205F57}" type="presParOf" srcId="{E50D6556-0C30-4BBA-8FBF-C6EE0F7663CE}" destId="{80D20493-E7C7-4F09-B541-15FACEEC9272}" srcOrd="1" destOrd="0" presId="urn:microsoft.com/office/officeart/2005/8/layout/hierarchy1"/>
    <dgm:cxn modelId="{E6DAAA63-CE82-43DC-9118-1377A0247FE4}" type="presParOf" srcId="{80D20493-E7C7-4F09-B541-15FACEEC9272}" destId="{0B0A927E-3952-4463-97AE-432D89CF684F}" srcOrd="0" destOrd="0" presId="urn:microsoft.com/office/officeart/2005/8/layout/hierarchy1"/>
    <dgm:cxn modelId="{0AB31AFB-9DB4-4A6C-A7FB-24F823F06B9B}" type="presParOf" srcId="{0B0A927E-3952-4463-97AE-432D89CF684F}" destId="{B4CC8851-7425-44CC-99EE-F4E06284365E}" srcOrd="0" destOrd="0" presId="urn:microsoft.com/office/officeart/2005/8/layout/hierarchy1"/>
    <dgm:cxn modelId="{E9EFCB6A-E66C-45F6-B702-D2DD35C37417}" type="presParOf" srcId="{0B0A927E-3952-4463-97AE-432D89CF684F}" destId="{D829E24E-2ABD-430D-84D7-5FCFBA520212}" srcOrd="1" destOrd="0" presId="urn:microsoft.com/office/officeart/2005/8/layout/hierarchy1"/>
    <dgm:cxn modelId="{3829DB71-21BE-45DE-8A8E-13450866C7FB}" type="presParOf" srcId="{80D20493-E7C7-4F09-B541-15FACEEC9272}" destId="{CDA7C273-A7A0-4B87-83A7-F9EDB06DF391}" srcOrd="1" destOrd="0" presId="urn:microsoft.com/office/officeart/2005/8/layout/hierarchy1"/>
    <dgm:cxn modelId="{18B669F7-E857-40CF-AD6F-7499E6C968C4}" type="presParOf" srcId="{E50D6556-0C30-4BBA-8FBF-C6EE0F7663CE}" destId="{E47ABD7B-F443-4BCE-A08B-0963CDDFCBA7}" srcOrd="2" destOrd="0" presId="urn:microsoft.com/office/officeart/2005/8/layout/hierarchy1"/>
    <dgm:cxn modelId="{CC8A1877-0194-44AF-AA3C-3309F8F5EF4A}" type="presParOf" srcId="{E50D6556-0C30-4BBA-8FBF-C6EE0F7663CE}" destId="{43EEE6AC-273F-4266-9743-A5CD5D44091C}" srcOrd="3" destOrd="0" presId="urn:microsoft.com/office/officeart/2005/8/layout/hierarchy1"/>
    <dgm:cxn modelId="{87AB722A-DF05-49B3-B049-B04F39B4FC5D}" type="presParOf" srcId="{43EEE6AC-273F-4266-9743-A5CD5D44091C}" destId="{BB5DA130-4D3C-4EBE-8D14-AD7FFE186F76}" srcOrd="0" destOrd="0" presId="urn:microsoft.com/office/officeart/2005/8/layout/hierarchy1"/>
    <dgm:cxn modelId="{2A4BE509-CF5F-44F0-A133-7007880771AD}" type="presParOf" srcId="{BB5DA130-4D3C-4EBE-8D14-AD7FFE186F76}" destId="{F0B8CA9C-43A2-4BE8-9E19-983AD71F8F2E}" srcOrd="0" destOrd="0" presId="urn:microsoft.com/office/officeart/2005/8/layout/hierarchy1"/>
    <dgm:cxn modelId="{C3FC5EE7-BB04-40A7-9388-E1B6C73115FF}" type="presParOf" srcId="{BB5DA130-4D3C-4EBE-8D14-AD7FFE186F76}" destId="{C61B654B-8A9E-406E-9F72-0E1BE99ABAEF}" srcOrd="1" destOrd="0" presId="urn:microsoft.com/office/officeart/2005/8/layout/hierarchy1"/>
    <dgm:cxn modelId="{7D3DACFF-4719-4F77-A7CC-1401A6BE202C}" type="presParOf" srcId="{43EEE6AC-273F-4266-9743-A5CD5D44091C}" destId="{59DF92C5-4313-472C-8429-B435A8BBB091}" srcOrd="1" destOrd="0" presId="urn:microsoft.com/office/officeart/2005/8/layout/hierarchy1"/>
    <dgm:cxn modelId="{2192E42D-C1A7-4D6D-9924-F73A45CEA2FA}" type="presParOf" srcId="{D291BBCD-C88A-4782-896F-33B54E258BEE}" destId="{9353E135-58C0-4DDA-A87D-6D034B8E26AA}" srcOrd="2" destOrd="0" presId="urn:microsoft.com/office/officeart/2005/8/layout/hierarchy1"/>
    <dgm:cxn modelId="{E966824B-BF91-46FD-B3D3-204AF9FBDCE9}" type="presParOf" srcId="{D291BBCD-C88A-4782-896F-33B54E258BEE}" destId="{75F28AC4-64BA-4434-9D62-873A32AFA248}" srcOrd="3" destOrd="0" presId="urn:microsoft.com/office/officeart/2005/8/layout/hierarchy1"/>
    <dgm:cxn modelId="{5171F4F3-B532-4899-B5A3-E8062E137271}" type="presParOf" srcId="{75F28AC4-64BA-4434-9D62-873A32AFA248}" destId="{893B6350-FE20-43C0-AF6E-4EB369D60C78}" srcOrd="0" destOrd="0" presId="urn:microsoft.com/office/officeart/2005/8/layout/hierarchy1"/>
    <dgm:cxn modelId="{C7F72BF4-640C-4893-98DA-E3E0EC824FC2}" type="presParOf" srcId="{893B6350-FE20-43C0-AF6E-4EB369D60C78}" destId="{8400A225-DB8F-4BB5-B963-CD3420F4BF87}" srcOrd="0" destOrd="0" presId="urn:microsoft.com/office/officeart/2005/8/layout/hierarchy1"/>
    <dgm:cxn modelId="{8775352C-11E4-4585-80A0-A9180383890A}" type="presParOf" srcId="{893B6350-FE20-43C0-AF6E-4EB369D60C78}" destId="{BEEB1A72-6522-4246-BCA6-382E4E1D3C95}" srcOrd="1" destOrd="0" presId="urn:microsoft.com/office/officeart/2005/8/layout/hierarchy1"/>
    <dgm:cxn modelId="{89A11A7E-14F1-4BA5-8F55-2F12DEBDC041}" type="presParOf" srcId="{75F28AC4-64BA-4434-9D62-873A32AFA248}" destId="{4F96AD7A-C390-4E7B-BE7C-AD87127E6741}" srcOrd="1" destOrd="0" presId="urn:microsoft.com/office/officeart/2005/8/layout/hierarchy1"/>
    <dgm:cxn modelId="{B492C0BE-1C21-4BE9-871A-6324EBF5756A}" type="presParOf" srcId="{4F96AD7A-C390-4E7B-BE7C-AD87127E6741}" destId="{9EB8D7A6-602B-4C34-B68F-B8B218F5DD42}" srcOrd="0" destOrd="0" presId="urn:microsoft.com/office/officeart/2005/8/layout/hierarchy1"/>
    <dgm:cxn modelId="{122AB62E-C218-427B-8ACD-FF9A04871874}" type="presParOf" srcId="{4F96AD7A-C390-4E7B-BE7C-AD87127E6741}" destId="{BF97CE8C-ACFE-488D-B9F4-35AB506BA651}" srcOrd="1" destOrd="0" presId="urn:microsoft.com/office/officeart/2005/8/layout/hierarchy1"/>
    <dgm:cxn modelId="{8E810809-C8C6-432C-9CED-8F90DFC4D451}" type="presParOf" srcId="{BF97CE8C-ACFE-488D-B9F4-35AB506BA651}" destId="{AC68D42D-B698-407E-92E4-F62A7B33CD50}" srcOrd="0" destOrd="0" presId="urn:microsoft.com/office/officeart/2005/8/layout/hierarchy1"/>
    <dgm:cxn modelId="{A86BE288-63DC-4918-8BA3-5AF97B215188}" type="presParOf" srcId="{AC68D42D-B698-407E-92E4-F62A7B33CD50}" destId="{93BBE849-0566-4438-B695-12084E0CEB8D}" srcOrd="0" destOrd="0" presId="urn:microsoft.com/office/officeart/2005/8/layout/hierarchy1"/>
    <dgm:cxn modelId="{E0F77E23-363A-46AD-9D48-28B825D91EA2}" type="presParOf" srcId="{AC68D42D-B698-407E-92E4-F62A7B33CD50}" destId="{F48E2BC0-4624-4999-ABBB-1162847DBBB5}" srcOrd="1" destOrd="0" presId="urn:microsoft.com/office/officeart/2005/8/layout/hierarchy1"/>
    <dgm:cxn modelId="{DFF71158-E080-493E-9961-21758D39840D}" type="presParOf" srcId="{BF97CE8C-ACFE-488D-B9F4-35AB506BA651}" destId="{079BE330-44DA-4B96-92CE-805047D73331}" srcOrd="1" destOrd="0" presId="urn:microsoft.com/office/officeart/2005/8/layout/hierarchy1"/>
    <dgm:cxn modelId="{90F85A98-DD80-4B35-9A73-5EB75B6ABED9}" type="presParOf" srcId="{4F96AD7A-C390-4E7B-BE7C-AD87127E6741}" destId="{F247EC8B-FFCF-4D71-9A14-5F073534523D}" srcOrd="2" destOrd="0" presId="urn:microsoft.com/office/officeart/2005/8/layout/hierarchy1"/>
    <dgm:cxn modelId="{06828E4E-5B39-442F-85EC-2FA74287C4FE}" type="presParOf" srcId="{4F96AD7A-C390-4E7B-BE7C-AD87127E6741}" destId="{07A6DACE-5286-4492-8DF7-063640329995}" srcOrd="3" destOrd="0" presId="urn:microsoft.com/office/officeart/2005/8/layout/hierarchy1"/>
    <dgm:cxn modelId="{C598473B-1FD0-4D92-86BF-1332A07B3ABF}" type="presParOf" srcId="{07A6DACE-5286-4492-8DF7-063640329995}" destId="{53FE8CCA-BA80-4841-A0D5-21CECA8AEA55}" srcOrd="0" destOrd="0" presId="urn:microsoft.com/office/officeart/2005/8/layout/hierarchy1"/>
    <dgm:cxn modelId="{3B514312-6348-4709-8C16-5EF57AB174F0}" type="presParOf" srcId="{53FE8CCA-BA80-4841-A0D5-21CECA8AEA55}" destId="{FEB612EA-192D-45FD-9EAE-05028F6AA4C4}" srcOrd="0" destOrd="0" presId="urn:microsoft.com/office/officeart/2005/8/layout/hierarchy1"/>
    <dgm:cxn modelId="{B8B8AC74-E992-47A0-8D91-F523266B3E3E}" type="presParOf" srcId="{53FE8CCA-BA80-4841-A0D5-21CECA8AEA55}" destId="{05AE59CE-93BD-424A-B6CB-B14A22BB6448}" srcOrd="1" destOrd="0" presId="urn:microsoft.com/office/officeart/2005/8/layout/hierarchy1"/>
    <dgm:cxn modelId="{DF6E13C7-112A-44E9-817B-8BE50F242B32}" type="presParOf" srcId="{07A6DACE-5286-4492-8DF7-063640329995}" destId="{C56328D6-2654-4009-A592-0B3BFEDD7E40}"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15E9B3-2589-47D6-A3C2-6E2B48EDD117}"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pl-PL"/>
        </a:p>
      </dgm:t>
    </dgm:pt>
    <dgm:pt modelId="{D5BB0C06-BA9B-484A-895B-209059169638}">
      <dgm:prSet phldrT="[Tekst]" custT="1"/>
      <dgm:spPr/>
      <dgm:t>
        <a:bodyPr/>
        <a:lstStyle/>
        <a:p>
          <a:r>
            <a:rPr lang="pl-PL" sz="1200" dirty="0" smtClean="0"/>
            <a:t>osobę oskarżonego</a:t>
          </a:r>
          <a:endParaRPr lang="pl-PL" sz="1200" dirty="0"/>
        </a:p>
      </dgm:t>
    </dgm:pt>
    <dgm:pt modelId="{C7B2050E-B290-42F2-A333-C12788A7B0BE}" type="parTrans" cxnId="{9E8F85D9-6CA7-4E01-B7A3-24512F282472}">
      <dgm:prSet/>
      <dgm:spPr/>
      <dgm:t>
        <a:bodyPr/>
        <a:lstStyle/>
        <a:p>
          <a:endParaRPr lang="pl-PL"/>
        </a:p>
      </dgm:t>
    </dgm:pt>
    <dgm:pt modelId="{1D1C0DCC-277F-4232-8E9B-078CAAFC7CD4}" type="sibTrans" cxnId="{9E8F85D9-6CA7-4E01-B7A3-24512F282472}">
      <dgm:prSet/>
      <dgm:spPr/>
      <dgm:t>
        <a:bodyPr/>
        <a:lstStyle/>
        <a:p>
          <a:endParaRPr lang="pl-PL" dirty="0"/>
        </a:p>
      </dgm:t>
    </dgm:pt>
    <dgm:pt modelId="{66C8DAB5-6670-4283-AB74-227185A09B7D}">
      <dgm:prSet phldrT="[Tekst]" custT="1"/>
      <dgm:spPr/>
      <dgm:t>
        <a:bodyPr/>
        <a:lstStyle/>
        <a:p>
          <a:r>
            <a:rPr lang="pl-PL" sz="1200" dirty="0" smtClean="0"/>
            <a:t>czyn oskarżonego w znaczeniu przedmiotowym</a:t>
          </a:r>
          <a:endParaRPr lang="pl-PL" sz="1200" dirty="0"/>
        </a:p>
      </dgm:t>
    </dgm:pt>
    <dgm:pt modelId="{CE83268D-3F9F-44FB-A9FE-BD7078C77EF8}" type="parTrans" cxnId="{1E58B1DE-B2FA-4856-85CC-97526BC6EF1F}">
      <dgm:prSet/>
      <dgm:spPr/>
      <dgm:t>
        <a:bodyPr/>
        <a:lstStyle/>
        <a:p>
          <a:endParaRPr lang="pl-PL"/>
        </a:p>
      </dgm:t>
    </dgm:pt>
    <dgm:pt modelId="{B708094A-5EB4-45D3-AD15-96DC3E804B7E}" type="sibTrans" cxnId="{1E58B1DE-B2FA-4856-85CC-97526BC6EF1F}">
      <dgm:prSet/>
      <dgm:spPr/>
      <dgm:t>
        <a:bodyPr/>
        <a:lstStyle/>
        <a:p>
          <a:endParaRPr lang="pl-PL" dirty="0"/>
        </a:p>
      </dgm:t>
    </dgm:pt>
    <dgm:pt modelId="{64DF7398-17B4-4B35-918C-938FAF3A4512}">
      <dgm:prSet phldrT="[Tekst]" custT="1"/>
      <dgm:spPr/>
      <dgm:t>
        <a:bodyPr/>
        <a:lstStyle/>
        <a:p>
          <a:r>
            <a:rPr lang="pl-PL" sz="1200" dirty="0" smtClean="0"/>
            <a:t>ten konkretny element, którego dotyczy brak uznany za negatywną przesłankę procesową np. brak wymaganego wniosku o ściganie</a:t>
          </a:r>
          <a:endParaRPr lang="pl-PL" sz="1200" dirty="0"/>
        </a:p>
      </dgm:t>
    </dgm:pt>
    <dgm:pt modelId="{99D19741-2A25-4149-A718-3E039BFF66BB}" type="parTrans" cxnId="{A4711732-0B42-421D-A58C-F4D108099B13}">
      <dgm:prSet/>
      <dgm:spPr/>
      <dgm:t>
        <a:bodyPr/>
        <a:lstStyle/>
        <a:p>
          <a:endParaRPr lang="pl-PL"/>
        </a:p>
      </dgm:t>
    </dgm:pt>
    <dgm:pt modelId="{0AA97896-3F47-4E77-887F-46BADD6562F2}" type="sibTrans" cxnId="{A4711732-0B42-421D-A58C-F4D108099B13}">
      <dgm:prSet/>
      <dgm:spPr/>
      <dgm:t>
        <a:bodyPr/>
        <a:lstStyle/>
        <a:p>
          <a:endParaRPr lang="pl-PL" dirty="0"/>
        </a:p>
      </dgm:t>
    </dgm:pt>
    <dgm:pt modelId="{58B53FFD-7C8D-4214-A3C6-953E08D27F56}" type="pres">
      <dgm:prSet presAssocID="{5F15E9B3-2589-47D6-A3C2-6E2B48EDD117}" presName="Name0" presStyleCnt="0">
        <dgm:presLayoutVars>
          <dgm:dir/>
          <dgm:resizeHandles val="exact"/>
        </dgm:presLayoutVars>
      </dgm:prSet>
      <dgm:spPr/>
      <dgm:t>
        <a:bodyPr/>
        <a:lstStyle/>
        <a:p>
          <a:endParaRPr lang="pl-PL"/>
        </a:p>
      </dgm:t>
    </dgm:pt>
    <dgm:pt modelId="{D8F40F1B-5772-496B-B744-716537B6E85E}" type="pres">
      <dgm:prSet presAssocID="{D5BB0C06-BA9B-484A-895B-209059169638}" presName="node" presStyleLbl="node1" presStyleIdx="0" presStyleCnt="3" custScaleX="122655" custScaleY="141746" custRadScaleRad="77574" custRadScaleInc="19943">
        <dgm:presLayoutVars>
          <dgm:bulletEnabled val="1"/>
        </dgm:presLayoutVars>
      </dgm:prSet>
      <dgm:spPr/>
      <dgm:t>
        <a:bodyPr/>
        <a:lstStyle/>
        <a:p>
          <a:endParaRPr lang="pl-PL"/>
        </a:p>
      </dgm:t>
    </dgm:pt>
    <dgm:pt modelId="{7967DCDC-0BEA-4A3E-9E95-DC941EB34798}" type="pres">
      <dgm:prSet presAssocID="{1D1C0DCC-277F-4232-8E9B-078CAAFC7CD4}" presName="sibTrans" presStyleLbl="sibTrans2D1" presStyleIdx="0" presStyleCnt="3" custScaleX="629201" custScaleY="153659" custLinFactX="100000" custLinFactY="-65431" custLinFactNeighborX="183050" custLinFactNeighborY="-100000"/>
      <dgm:spPr/>
      <dgm:t>
        <a:bodyPr/>
        <a:lstStyle/>
        <a:p>
          <a:endParaRPr lang="pl-PL"/>
        </a:p>
      </dgm:t>
    </dgm:pt>
    <dgm:pt modelId="{0A53F4C5-882F-4D58-95C2-49B73C7F6553}" type="pres">
      <dgm:prSet presAssocID="{1D1C0DCC-277F-4232-8E9B-078CAAFC7CD4}" presName="connectorText" presStyleLbl="sibTrans2D1" presStyleIdx="0" presStyleCnt="3"/>
      <dgm:spPr/>
      <dgm:t>
        <a:bodyPr/>
        <a:lstStyle/>
        <a:p>
          <a:endParaRPr lang="pl-PL"/>
        </a:p>
      </dgm:t>
    </dgm:pt>
    <dgm:pt modelId="{DF48EFB5-9243-4DDB-88D7-8A488E030344}" type="pres">
      <dgm:prSet presAssocID="{66C8DAB5-6670-4283-AB74-227185A09B7D}" presName="node" presStyleLbl="node1" presStyleIdx="1" presStyleCnt="3" custScaleY="157334" custRadScaleRad="150767" custRadScaleInc="-42525">
        <dgm:presLayoutVars>
          <dgm:bulletEnabled val="1"/>
        </dgm:presLayoutVars>
      </dgm:prSet>
      <dgm:spPr/>
      <dgm:t>
        <a:bodyPr/>
        <a:lstStyle/>
        <a:p>
          <a:endParaRPr lang="pl-PL"/>
        </a:p>
      </dgm:t>
    </dgm:pt>
    <dgm:pt modelId="{04BCBF65-9BEB-4B42-9875-B88A10771BD5}" type="pres">
      <dgm:prSet presAssocID="{B708094A-5EB4-45D3-AD15-96DC3E804B7E}" presName="sibTrans" presStyleLbl="sibTrans2D1" presStyleIdx="1" presStyleCnt="3" custScaleX="800283" custScaleY="143787" custLinFactNeighborX="26765" custLinFactNeighborY="1120"/>
      <dgm:spPr/>
      <dgm:t>
        <a:bodyPr/>
        <a:lstStyle/>
        <a:p>
          <a:endParaRPr lang="pl-PL"/>
        </a:p>
      </dgm:t>
    </dgm:pt>
    <dgm:pt modelId="{1BF939F4-616F-4DC8-8CB8-F7A5DAED94AE}" type="pres">
      <dgm:prSet presAssocID="{B708094A-5EB4-45D3-AD15-96DC3E804B7E}" presName="connectorText" presStyleLbl="sibTrans2D1" presStyleIdx="1" presStyleCnt="3"/>
      <dgm:spPr/>
      <dgm:t>
        <a:bodyPr/>
        <a:lstStyle/>
        <a:p>
          <a:endParaRPr lang="pl-PL"/>
        </a:p>
      </dgm:t>
    </dgm:pt>
    <dgm:pt modelId="{DE49BB6F-1356-42CD-BC3C-0021031EFE30}" type="pres">
      <dgm:prSet presAssocID="{64DF7398-17B4-4B35-918C-938FAF3A4512}" presName="node" presStyleLbl="node1" presStyleIdx="2" presStyleCnt="3" custScaleX="123980" custScaleY="155979" custRadScaleRad="113162" custRadScaleInc="40033">
        <dgm:presLayoutVars>
          <dgm:bulletEnabled val="1"/>
        </dgm:presLayoutVars>
      </dgm:prSet>
      <dgm:spPr/>
      <dgm:t>
        <a:bodyPr/>
        <a:lstStyle/>
        <a:p>
          <a:endParaRPr lang="pl-PL"/>
        </a:p>
      </dgm:t>
    </dgm:pt>
    <dgm:pt modelId="{4067EABF-2BB2-4C0F-A073-3FAC84D3D5EE}" type="pres">
      <dgm:prSet presAssocID="{0AA97896-3F47-4E77-887F-46BADD6562F2}" presName="sibTrans" presStyleLbl="sibTrans2D1" presStyleIdx="2" presStyleCnt="3" custScaleX="710383" custScaleY="135111" custLinFactX="-200000" custLinFactY="-65457" custLinFactNeighborX="-252953" custLinFactNeighborY="-100000"/>
      <dgm:spPr/>
      <dgm:t>
        <a:bodyPr/>
        <a:lstStyle/>
        <a:p>
          <a:endParaRPr lang="pl-PL"/>
        </a:p>
      </dgm:t>
    </dgm:pt>
    <dgm:pt modelId="{BF174CDF-C73A-44DE-AFB1-1D3D8E2425B0}" type="pres">
      <dgm:prSet presAssocID="{0AA97896-3F47-4E77-887F-46BADD6562F2}" presName="connectorText" presStyleLbl="sibTrans2D1" presStyleIdx="2" presStyleCnt="3"/>
      <dgm:spPr/>
      <dgm:t>
        <a:bodyPr/>
        <a:lstStyle/>
        <a:p>
          <a:endParaRPr lang="pl-PL"/>
        </a:p>
      </dgm:t>
    </dgm:pt>
  </dgm:ptLst>
  <dgm:cxnLst>
    <dgm:cxn modelId="{DB633B39-1974-4BAC-9DDA-EE6D99471400}" type="presOf" srcId="{5F15E9B3-2589-47D6-A3C2-6E2B48EDD117}" destId="{58B53FFD-7C8D-4214-A3C6-953E08D27F56}" srcOrd="0" destOrd="0" presId="urn:microsoft.com/office/officeart/2005/8/layout/cycle7"/>
    <dgm:cxn modelId="{A4711732-0B42-421D-A58C-F4D108099B13}" srcId="{5F15E9B3-2589-47D6-A3C2-6E2B48EDD117}" destId="{64DF7398-17B4-4B35-918C-938FAF3A4512}" srcOrd="2" destOrd="0" parTransId="{99D19741-2A25-4149-A718-3E039BFF66BB}" sibTransId="{0AA97896-3F47-4E77-887F-46BADD6562F2}"/>
    <dgm:cxn modelId="{2FC59C7C-C3AB-4B75-8C8B-70654D6D28D4}" type="presOf" srcId="{66C8DAB5-6670-4283-AB74-227185A09B7D}" destId="{DF48EFB5-9243-4DDB-88D7-8A488E030344}" srcOrd="0" destOrd="0" presId="urn:microsoft.com/office/officeart/2005/8/layout/cycle7"/>
    <dgm:cxn modelId="{9633461F-5322-4532-B23A-316479E2A489}" type="presOf" srcId="{0AA97896-3F47-4E77-887F-46BADD6562F2}" destId="{BF174CDF-C73A-44DE-AFB1-1D3D8E2425B0}" srcOrd="1" destOrd="0" presId="urn:microsoft.com/office/officeart/2005/8/layout/cycle7"/>
    <dgm:cxn modelId="{7C50F008-794E-4182-B5CD-A5EF07460A91}" type="presOf" srcId="{1D1C0DCC-277F-4232-8E9B-078CAAFC7CD4}" destId="{0A53F4C5-882F-4D58-95C2-49B73C7F6553}" srcOrd="1" destOrd="0" presId="urn:microsoft.com/office/officeart/2005/8/layout/cycle7"/>
    <dgm:cxn modelId="{B36A8962-2048-4093-B3E8-DEF8C661352B}" type="presOf" srcId="{64DF7398-17B4-4B35-918C-938FAF3A4512}" destId="{DE49BB6F-1356-42CD-BC3C-0021031EFE30}" srcOrd="0" destOrd="0" presId="urn:microsoft.com/office/officeart/2005/8/layout/cycle7"/>
    <dgm:cxn modelId="{A2B767BD-CC37-45DD-9F61-0BA630BBE6EC}" type="presOf" srcId="{B708094A-5EB4-45D3-AD15-96DC3E804B7E}" destId="{04BCBF65-9BEB-4B42-9875-B88A10771BD5}" srcOrd="0" destOrd="0" presId="urn:microsoft.com/office/officeart/2005/8/layout/cycle7"/>
    <dgm:cxn modelId="{1E58B1DE-B2FA-4856-85CC-97526BC6EF1F}" srcId="{5F15E9B3-2589-47D6-A3C2-6E2B48EDD117}" destId="{66C8DAB5-6670-4283-AB74-227185A09B7D}" srcOrd="1" destOrd="0" parTransId="{CE83268D-3F9F-44FB-A9FE-BD7078C77EF8}" sibTransId="{B708094A-5EB4-45D3-AD15-96DC3E804B7E}"/>
    <dgm:cxn modelId="{BCE37FE9-12D1-448D-BF7E-DBFC16290946}" type="presOf" srcId="{B708094A-5EB4-45D3-AD15-96DC3E804B7E}" destId="{1BF939F4-616F-4DC8-8CB8-F7A5DAED94AE}" srcOrd="1" destOrd="0" presId="urn:microsoft.com/office/officeart/2005/8/layout/cycle7"/>
    <dgm:cxn modelId="{7009628B-3F8B-4123-95A2-07A939CB431C}" type="presOf" srcId="{D5BB0C06-BA9B-484A-895B-209059169638}" destId="{D8F40F1B-5772-496B-B744-716537B6E85E}" srcOrd="0" destOrd="0" presId="urn:microsoft.com/office/officeart/2005/8/layout/cycle7"/>
    <dgm:cxn modelId="{9E8F85D9-6CA7-4E01-B7A3-24512F282472}" srcId="{5F15E9B3-2589-47D6-A3C2-6E2B48EDD117}" destId="{D5BB0C06-BA9B-484A-895B-209059169638}" srcOrd="0" destOrd="0" parTransId="{C7B2050E-B290-42F2-A333-C12788A7B0BE}" sibTransId="{1D1C0DCC-277F-4232-8E9B-078CAAFC7CD4}"/>
    <dgm:cxn modelId="{685F4BAA-2FC6-46CE-A9B0-CDC9CE305B1E}" type="presOf" srcId="{1D1C0DCC-277F-4232-8E9B-078CAAFC7CD4}" destId="{7967DCDC-0BEA-4A3E-9E95-DC941EB34798}" srcOrd="0" destOrd="0" presId="urn:microsoft.com/office/officeart/2005/8/layout/cycle7"/>
    <dgm:cxn modelId="{479A134B-AA0A-439D-AA0A-99D055A9D44E}" type="presOf" srcId="{0AA97896-3F47-4E77-887F-46BADD6562F2}" destId="{4067EABF-2BB2-4C0F-A073-3FAC84D3D5EE}" srcOrd="0" destOrd="0" presId="urn:microsoft.com/office/officeart/2005/8/layout/cycle7"/>
    <dgm:cxn modelId="{4F22129E-161F-45BE-BC4B-28CB81430652}" type="presParOf" srcId="{58B53FFD-7C8D-4214-A3C6-953E08D27F56}" destId="{D8F40F1B-5772-496B-B744-716537B6E85E}" srcOrd="0" destOrd="0" presId="urn:microsoft.com/office/officeart/2005/8/layout/cycle7"/>
    <dgm:cxn modelId="{5EE3913B-99B2-47DA-BA5D-4D607AFBDA51}" type="presParOf" srcId="{58B53FFD-7C8D-4214-A3C6-953E08D27F56}" destId="{7967DCDC-0BEA-4A3E-9E95-DC941EB34798}" srcOrd="1" destOrd="0" presId="urn:microsoft.com/office/officeart/2005/8/layout/cycle7"/>
    <dgm:cxn modelId="{0C642DAB-1DB1-465D-B53F-E7B496F1C4CE}" type="presParOf" srcId="{7967DCDC-0BEA-4A3E-9E95-DC941EB34798}" destId="{0A53F4C5-882F-4D58-95C2-49B73C7F6553}" srcOrd="0" destOrd="0" presId="urn:microsoft.com/office/officeart/2005/8/layout/cycle7"/>
    <dgm:cxn modelId="{8FC91692-E094-4310-863F-2C2FE9DC0C50}" type="presParOf" srcId="{58B53FFD-7C8D-4214-A3C6-953E08D27F56}" destId="{DF48EFB5-9243-4DDB-88D7-8A488E030344}" srcOrd="2" destOrd="0" presId="urn:microsoft.com/office/officeart/2005/8/layout/cycle7"/>
    <dgm:cxn modelId="{AC62CB8D-2287-4B6B-8141-96E8699392C1}" type="presParOf" srcId="{58B53FFD-7C8D-4214-A3C6-953E08D27F56}" destId="{04BCBF65-9BEB-4B42-9875-B88A10771BD5}" srcOrd="3" destOrd="0" presId="urn:microsoft.com/office/officeart/2005/8/layout/cycle7"/>
    <dgm:cxn modelId="{11A445A8-18C5-4090-81C4-D4C5F8B25168}" type="presParOf" srcId="{04BCBF65-9BEB-4B42-9875-B88A10771BD5}" destId="{1BF939F4-616F-4DC8-8CB8-F7A5DAED94AE}" srcOrd="0" destOrd="0" presId="urn:microsoft.com/office/officeart/2005/8/layout/cycle7"/>
    <dgm:cxn modelId="{749DEFB3-387F-4FB1-B39B-9EA858265A16}" type="presParOf" srcId="{58B53FFD-7C8D-4214-A3C6-953E08D27F56}" destId="{DE49BB6F-1356-42CD-BC3C-0021031EFE30}" srcOrd="4" destOrd="0" presId="urn:microsoft.com/office/officeart/2005/8/layout/cycle7"/>
    <dgm:cxn modelId="{E9E136CA-D10C-40CD-A7C9-A6BB1C81A4BD}" type="presParOf" srcId="{58B53FFD-7C8D-4214-A3C6-953E08D27F56}" destId="{4067EABF-2BB2-4C0F-A073-3FAC84D3D5EE}" srcOrd="5" destOrd="0" presId="urn:microsoft.com/office/officeart/2005/8/layout/cycle7"/>
    <dgm:cxn modelId="{2C705ED8-AFF0-4E44-A537-3FFC5F55F2FC}" type="presParOf" srcId="{4067EABF-2BB2-4C0F-A073-3FAC84D3D5EE}" destId="{BF174CDF-C73A-44DE-AFB1-1D3D8E2425B0}"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81DA0F-E175-4625-B9FD-7F19038166BC}">
      <dsp:nvSpPr>
        <dsp:cNvPr id="0" name=""/>
        <dsp:cNvSpPr/>
      </dsp:nvSpPr>
      <dsp:spPr>
        <a:xfrm rot="5400000">
          <a:off x="-188709" y="236713"/>
          <a:ext cx="1258066" cy="880646"/>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pl-PL" sz="1100" kern="1200" dirty="0" smtClean="0"/>
            <a:t>Źródła informacji o przestępstwie</a:t>
          </a:r>
          <a:endParaRPr lang="pl-PL" sz="1100" kern="1200" dirty="0"/>
        </a:p>
      </dsp:txBody>
      <dsp:txXfrm rot="-5400000">
        <a:off x="1" y="488326"/>
        <a:ext cx="880646" cy="377420"/>
      </dsp:txXfrm>
    </dsp:sp>
    <dsp:sp modelId="{00EFF8D2-354B-4CFD-9037-BC702144E725}">
      <dsp:nvSpPr>
        <dsp:cNvPr id="0" name=""/>
        <dsp:cNvSpPr/>
      </dsp:nvSpPr>
      <dsp:spPr>
        <a:xfrm rot="5400000">
          <a:off x="4279708" y="-3351058"/>
          <a:ext cx="818173" cy="7616297"/>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pl-PL" sz="1600" kern="1200" dirty="0" smtClean="0"/>
            <a:t>Zawiadomienie o przestępstwie (art. 304 k.p.k.) lub informacje własne organów</a:t>
          </a:r>
          <a:endParaRPr lang="pl-PL" sz="1600" kern="1200" dirty="0"/>
        </a:p>
      </dsp:txBody>
      <dsp:txXfrm rot="-5400000">
        <a:off x="880646" y="87944"/>
        <a:ext cx="7576357" cy="738293"/>
      </dsp:txXfrm>
    </dsp:sp>
    <dsp:sp modelId="{4A627D1E-B397-499A-9036-91B917CC1B16}">
      <dsp:nvSpPr>
        <dsp:cNvPr id="0" name=""/>
        <dsp:cNvSpPr/>
      </dsp:nvSpPr>
      <dsp:spPr>
        <a:xfrm rot="5400000">
          <a:off x="-188709" y="1368307"/>
          <a:ext cx="1258066" cy="880646"/>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pl-PL" sz="1100" kern="1200" dirty="0" smtClean="0"/>
            <a:t>Faktyczne wszczęcie postępowania</a:t>
          </a:r>
          <a:endParaRPr lang="pl-PL" sz="1100" kern="1200" dirty="0"/>
        </a:p>
      </dsp:txBody>
      <dsp:txXfrm rot="-5400000">
        <a:off x="1" y="1619920"/>
        <a:ext cx="880646" cy="377420"/>
      </dsp:txXfrm>
    </dsp:sp>
    <dsp:sp modelId="{35F9BBFD-71F4-46DD-8153-F28A1F7BF57B}">
      <dsp:nvSpPr>
        <dsp:cNvPr id="0" name=""/>
        <dsp:cNvSpPr/>
      </dsp:nvSpPr>
      <dsp:spPr>
        <a:xfrm rot="5400000">
          <a:off x="4279923" y="-2219680"/>
          <a:ext cx="817743" cy="7616297"/>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pl-PL" sz="1600" kern="1200" dirty="0" smtClean="0"/>
            <a:t>Postępowanie sprawdzające – etap ewentualny (art. 307 k.p.k.)</a:t>
          </a:r>
          <a:endParaRPr lang="pl-PL" sz="1600" kern="1200" dirty="0"/>
        </a:p>
        <a:p>
          <a:pPr marL="171450" lvl="1" indent="-171450" algn="l" defTabSz="711200">
            <a:lnSpc>
              <a:spcPct val="90000"/>
            </a:lnSpc>
            <a:spcBef>
              <a:spcPct val="0"/>
            </a:spcBef>
            <a:spcAft>
              <a:spcPct val="15000"/>
            </a:spcAft>
            <a:buChar char="••"/>
          </a:pPr>
          <a:r>
            <a:rPr lang="pl-PL" sz="1600" kern="1200" dirty="0" smtClean="0"/>
            <a:t>Postępowanie w niezbędnym zakresie – etap ewentualny (art. 308 k.p.k.)</a:t>
          </a:r>
          <a:endParaRPr lang="pl-PL" sz="1600" kern="1200" dirty="0"/>
        </a:p>
      </dsp:txBody>
      <dsp:txXfrm rot="-5400000">
        <a:off x="880647" y="1219515"/>
        <a:ext cx="7576378" cy="737905"/>
      </dsp:txXfrm>
    </dsp:sp>
    <dsp:sp modelId="{152E2626-E564-41F1-ACC2-8720ECAEB24E}">
      <dsp:nvSpPr>
        <dsp:cNvPr id="0" name=""/>
        <dsp:cNvSpPr/>
      </dsp:nvSpPr>
      <dsp:spPr>
        <a:xfrm rot="5400000">
          <a:off x="-188709" y="2499900"/>
          <a:ext cx="1258066" cy="880646"/>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pl-PL" sz="1100" kern="1200" dirty="0" smtClean="0"/>
            <a:t>Formalne wszczęcie postępowania</a:t>
          </a:r>
          <a:endParaRPr lang="pl-PL" sz="1100" kern="1200" dirty="0"/>
        </a:p>
      </dsp:txBody>
      <dsp:txXfrm rot="-5400000">
        <a:off x="1" y="2751513"/>
        <a:ext cx="880646" cy="377420"/>
      </dsp:txXfrm>
    </dsp:sp>
    <dsp:sp modelId="{5FAD4C37-2A7C-4BDB-B4FF-0C5AD17194F0}">
      <dsp:nvSpPr>
        <dsp:cNvPr id="0" name=""/>
        <dsp:cNvSpPr/>
      </dsp:nvSpPr>
      <dsp:spPr>
        <a:xfrm rot="5400000">
          <a:off x="4279923" y="-1088086"/>
          <a:ext cx="817743" cy="7616297"/>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pl-PL" sz="1600" kern="1200" dirty="0" smtClean="0"/>
            <a:t>Wszczęcie śledztwa lub dochodzenia </a:t>
          </a:r>
          <a:r>
            <a:rPr lang="pl-PL" sz="1600" i="1" kern="1200" dirty="0" smtClean="0"/>
            <a:t>in rem </a:t>
          </a:r>
          <a:r>
            <a:rPr lang="pl-PL" sz="1600" kern="1200" dirty="0" smtClean="0"/>
            <a:t>(art. 303 k.p.k.)</a:t>
          </a:r>
          <a:endParaRPr lang="pl-PL" sz="1600" kern="1200" dirty="0"/>
        </a:p>
        <a:p>
          <a:pPr marL="171450" lvl="1" indent="-171450" algn="l" defTabSz="711200">
            <a:lnSpc>
              <a:spcPct val="90000"/>
            </a:lnSpc>
            <a:spcBef>
              <a:spcPct val="0"/>
            </a:spcBef>
            <a:spcAft>
              <a:spcPct val="15000"/>
            </a:spcAft>
            <a:buChar char="••"/>
          </a:pPr>
          <a:r>
            <a:rPr lang="pl-PL" sz="1600" b="1" kern="1200" dirty="0" smtClean="0">
              <a:solidFill>
                <a:schemeClr val="accent2">
                  <a:lumMod val="75000"/>
                </a:schemeClr>
              </a:solidFill>
            </a:rPr>
            <a:t>Wszczęcie śledztwa lub dochodzenia </a:t>
          </a:r>
          <a:r>
            <a:rPr lang="pl-PL" sz="1600" b="1" i="1" kern="1200" dirty="0" smtClean="0">
              <a:solidFill>
                <a:schemeClr val="accent2">
                  <a:lumMod val="75000"/>
                </a:schemeClr>
              </a:solidFill>
            </a:rPr>
            <a:t>in personam </a:t>
          </a:r>
          <a:r>
            <a:rPr lang="pl-PL" sz="1600" b="1" kern="1200" dirty="0" smtClean="0">
              <a:solidFill>
                <a:schemeClr val="accent2">
                  <a:lumMod val="75000"/>
                </a:schemeClr>
              </a:solidFill>
            </a:rPr>
            <a:t>(art. 313, 314 k.p.k.)</a:t>
          </a:r>
          <a:endParaRPr lang="pl-PL" sz="1600" b="1" kern="1200" dirty="0">
            <a:solidFill>
              <a:schemeClr val="accent2">
                <a:lumMod val="75000"/>
              </a:schemeClr>
            </a:solidFill>
          </a:endParaRPr>
        </a:p>
      </dsp:txBody>
      <dsp:txXfrm rot="-5400000">
        <a:off x="880647" y="2351109"/>
        <a:ext cx="7576378" cy="737905"/>
      </dsp:txXfrm>
    </dsp:sp>
    <dsp:sp modelId="{44CDB976-041F-40AC-ACC3-AC31D7A6FD71}">
      <dsp:nvSpPr>
        <dsp:cNvPr id="0" name=""/>
        <dsp:cNvSpPr/>
      </dsp:nvSpPr>
      <dsp:spPr>
        <a:xfrm rot="5400000">
          <a:off x="-188709" y="4141525"/>
          <a:ext cx="1258066" cy="880646"/>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pl-PL" sz="1100" kern="1200" dirty="0" smtClean="0"/>
            <a:t>Czynności końcowe</a:t>
          </a:r>
          <a:endParaRPr lang="pl-PL" sz="1100" kern="1200" dirty="0"/>
        </a:p>
      </dsp:txBody>
      <dsp:txXfrm rot="-5400000">
        <a:off x="1" y="4393138"/>
        <a:ext cx="880646" cy="377420"/>
      </dsp:txXfrm>
    </dsp:sp>
    <dsp:sp modelId="{EDBD919B-AF00-4C3F-8296-D12DFB4DB592}">
      <dsp:nvSpPr>
        <dsp:cNvPr id="0" name=""/>
        <dsp:cNvSpPr/>
      </dsp:nvSpPr>
      <dsp:spPr>
        <a:xfrm rot="5400000">
          <a:off x="3769893" y="553537"/>
          <a:ext cx="1837804" cy="7616297"/>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pl-PL" sz="1600" b="1" kern="1200" dirty="0" smtClean="0">
              <a:solidFill>
                <a:schemeClr val="accent2">
                  <a:lumMod val="75000"/>
                </a:schemeClr>
              </a:solidFill>
            </a:rPr>
            <a:t>Zaznajomienie podejrzanego z materiałem postępowania – etap ewentualny (art. 321 k.p.k.)</a:t>
          </a:r>
          <a:endParaRPr lang="pl-PL" sz="1600" b="1" kern="1200" dirty="0">
            <a:solidFill>
              <a:schemeClr val="accent2">
                <a:lumMod val="75000"/>
              </a:schemeClr>
            </a:solidFill>
          </a:endParaRPr>
        </a:p>
        <a:p>
          <a:pPr marL="171450" lvl="1" indent="-171450" algn="l" defTabSz="711200">
            <a:lnSpc>
              <a:spcPct val="90000"/>
            </a:lnSpc>
            <a:spcBef>
              <a:spcPct val="0"/>
            </a:spcBef>
            <a:spcAft>
              <a:spcPct val="15000"/>
            </a:spcAft>
            <a:buChar char="••"/>
          </a:pPr>
          <a:r>
            <a:rPr lang="pl-PL" sz="1600" b="1" kern="1200" dirty="0" smtClean="0">
              <a:solidFill>
                <a:schemeClr val="accent2">
                  <a:lumMod val="75000"/>
                </a:schemeClr>
              </a:solidFill>
            </a:rPr>
            <a:t>Zamknięcie śledztwa lub dochodzenia (art. 321 </a:t>
          </a:r>
          <a:r>
            <a:rPr lang="pl-PL" sz="1600" b="1" kern="1200" dirty="0" smtClean="0">
              <a:solidFill>
                <a:schemeClr val="accent2">
                  <a:lumMod val="75000"/>
                </a:schemeClr>
              </a:solidFill>
              <a:latin typeface="Book Antiqua"/>
            </a:rPr>
            <a:t>§ 6, art. 325h k.p.k.)</a:t>
          </a:r>
          <a:endParaRPr lang="pl-PL" sz="1600" b="1" kern="1200" dirty="0">
            <a:solidFill>
              <a:schemeClr val="accent2">
                <a:lumMod val="75000"/>
              </a:schemeClr>
            </a:solidFill>
          </a:endParaRPr>
        </a:p>
        <a:p>
          <a:pPr marL="171450" lvl="1" indent="-171450" algn="l" defTabSz="711200">
            <a:lnSpc>
              <a:spcPct val="90000"/>
            </a:lnSpc>
            <a:spcBef>
              <a:spcPct val="0"/>
            </a:spcBef>
            <a:spcAft>
              <a:spcPct val="15000"/>
            </a:spcAft>
            <a:buChar char="••"/>
          </a:pPr>
          <a:r>
            <a:rPr lang="pl-PL" sz="1600" b="1" kern="1200" dirty="0" smtClean="0">
              <a:solidFill>
                <a:schemeClr val="accent2">
                  <a:lumMod val="75000"/>
                </a:schemeClr>
              </a:solidFill>
            </a:rPr>
            <a:t>Merytoryczne zakończenie postępowania:</a:t>
          </a:r>
          <a:r>
            <a:rPr lang="pl-PL" sz="1600" kern="1200" dirty="0" smtClean="0"/>
            <a:t> </a:t>
          </a:r>
          <a:r>
            <a:rPr lang="pl-PL" sz="1200" kern="1200" dirty="0" smtClean="0"/>
            <a:t>akt oskarżenia, wniosek o warunkowe umorzenie postępowania, wniosek o umorzenie postępowania i zastosowanie środków zabezpieczających, umorzenie postępowania, umorzenie postępowania i wpisanie sprawy do rejestru </a:t>
          </a:r>
          <a:r>
            <a:rPr lang="pl-PL" sz="1200" kern="1200" dirty="0" smtClean="0"/>
            <a:t>przestępstw, </a:t>
          </a:r>
          <a:r>
            <a:rPr lang="pl-PL" sz="1200" b="1" kern="1200" dirty="0" smtClean="0">
              <a:solidFill>
                <a:srgbClr val="FF0000"/>
              </a:solidFill>
            </a:rPr>
            <a:t>umorzenie </a:t>
          </a:r>
          <a:r>
            <a:rPr lang="pl-PL" sz="1200" b="1" kern="1200" dirty="0" smtClean="0">
              <a:solidFill>
                <a:srgbClr val="FF0000"/>
              </a:solidFill>
            </a:rPr>
            <a:t>postępowania na wniosek pokrzywdzonego (art. 59a k.k.)</a:t>
          </a:r>
          <a:endParaRPr lang="pl-PL" sz="1200" b="1" kern="1200" dirty="0">
            <a:solidFill>
              <a:srgbClr val="FF0000"/>
            </a:solidFill>
          </a:endParaRPr>
        </a:p>
      </dsp:txBody>
      <dsp:txXfrm rot="-5400000">
        <a:off x="880647" y="3532497"/>
        <a:ext cx="7526583" cy="16583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7EC8B-FFCF-4D71-9A14-5F073534523D}">
      <dsp:nvSpPr>
        <dsp:cNvPr id="0" name=""/>
        <dsp:cNvSpPr/>
      </dsp:nvSpPr>
      <dsp:spPr>
        <a:xfrm>
          <a:off x="6691215" y="1882476"/>
          <a:ext cx="457275" cy="528557"/>
        </a:xfrm>
        <a:custGeom>
          <a:avLst/>
          <a:gdLst/>
          <a:ahLst/>
          <a:cxnLst/>
          <a:rect l="0" t="0" r="0" b="0"/>
          <a:pathLst>
            <a:path>
              <a:moveTo>
                <a:pt x="0" y="0"/>
              </a:moveTo>
              <a:lnTo>
                <a:pt x="0" y="369483"/>
              </a:lnTo>
              <a:lnTo>
                <a:pt x="457275" y="369483"/>
              </a:lnTo>
              <a:lnTo>
                <a:pt x="457275" y="52855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B8D7A6-602B-4C34-B68F-B8B218F5DD42}">
      <dsp:nvSpPr>
        <dsp:cNvPr id="0" name=""/>
        <dsp:cNvSpPr/>
      </dsp:nvSpPr>
      <dsp:spPr>
        <a:xfrm>
          <a:off x="4916242" y="1882476"/>
          <a:ext cx="1774972" cy="528557"/>
        </a:xfrm>
        <a:custGeom>
          <a:avLst/>
          <a:gdLst/>
          <a:ahLst/>
          <a:cxnLst/>
          <a:rect l="0" t="0" r="0" b="0"/>
          <a:pathLst>
            <a:path>
              <a:moveTo>
                <a:pt x="1774972" y="0"/>
              </a:moveTo>
              <a:lnTo>
                <a:pt x="1774972" y="369483"/>
              </a:lnTo>
              <a:lnTo>
                <a:pt x="0" y="369483"/>
              </a:lnTo>
              <a:lnTo>
                <a:pt x="0" y="52855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53E135-58C0-4DDA-A87D-6D034B8E26AA}">
      <dsp:nvSpPr>
        <dsp:cNvPr id="0" name=""/>
        <dsp:cNvSpPr/>
      </dsp:nvSpPr>
      <dsp:spPr>
        <a:xfrm>
          <a:off x="3952239" y="1080254"/>
          <a:ext cx="2738975" cy="411374"/>
        </a:xfrm>
        <a:custGeom>
          <a:avLst/>
          <a:gdLst/>
          <a:ahLst/>
          <a:cxnLst/>
          <a:rect l="0" t="0" r="0" b="0"/>
          <a:pathLst>
            <a:path>
              <a:moveTo>
                <a:pt x="0" y="0"/>
              </a:moveTo>
              <a:lnTo>
                <a:pt x="0" y="252300"/>
              </a:lnTo>
              <a:lnTo>
                <a:pt x="2738975" y="252300"/>
              </a:lnTo>
              <a:lnTo>
                <a:pt x="2738975" y="41137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7ABD7B-F443-4BCE-A08B-0963CDDFCBA7}">
      <dsp:nvSpPr>
        <dsp:cNvPr id="0" name=""/>
        <dsp:cNvSpPr/>
      </dsp:nvSpPr>
      <dsp:spPr>
        <a:xfrm>
          <a:off x="955813" y="1927509"/>
          <a:ext cx="1872197" cy="421787"/>
        </a:xfrm>
        <a:custGeom>
          <a:avLst/>
          <a:gdLst/>
          <a:ahLst/>
          <a:cxnLst/>
          <a:rect l="0" t="0" r="0" b="0"/>
          <a:pathLst>
            <a:path>
              <a:moveTo>
                <a:pt x="0" y="0"/>
              </a:moveTo>
              <a:lnTo>
                <a:pt x="0" y="262713"/>
              </a:lnTo>
              <a:lnTo>
                <a:pt x="1872197" y="262713"/>
              </a:lnTo>
              <a:lnTo>
                <a:pt x="1872197" y="42178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C52621-2E19-4DFB-B574-EC57C0373239}">
      <dsp:nvSpPr>
        <dsp:cNvPr id="0" name=""/>
        <dsp:cNvSpPr/>
      </dsp:nvSpPr>
      <dsp:spPr>
        <a:xfrm>
          <a:off x="667775" y="1927509"/>
          <a:ext cx="288037" cy="421787"/>
        </a:xfrm>
        <a:custGeom>
          <a:avLst/>
          <a:gdLst/>
          <a:ahLst/>
          <a:cxnLst/>
          <a:rect l="0" t="0" r="0" b="0"/>
          <a:pathLst>
            <a:path>
              <a:moveTo>
                <a:pt x="288037" y="0"/>
              </a:moveTo>
              <a:lnTo>
                <a:pt x="288037" y="262713"/>
              </a:lnTo>
              <a:lnTo>
                <a:pt x="0" y="262713"/>
              </a:lnTo>
              <a:lnTo>
                <a:pt x="0" y="42178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24E83A-EC8E-4A3B-9270-FBC568BDF271}">
      <dsp:nvSpPr>
        <dsp:cNvPr id="0" name=""/>
        <dsp:cNvSpPr/>
      </dsp:nvSpPr>
      <dsp:spPr>
        <a:xfrm>
          <a:off x="955813" y="1080254"/>
          <a:ext cx="2996426" cy="415343"/>
        </a:xfrm>
        <a:custGeom>
          <a:avLst/>
          <a:gdLst/>
          <a:ahLst/>
          <a:cxnLst/>
          <a:rect l="0" t="0" r="0" b="0"/>
          <a:pathLst>
            <a:path>
              <a:moveTo>
                <a:pt x="2996426" y="0"/>
              </a:moveTo>
              <a:lnTo>
                <a:pt x="2996426" y="256269"/>
              </a:lnTo>
              <a:lnTo>
                <a:pt x="0" y="256269"/>
              </a:lnTo>
              <a:lnTo>
                <a:pt x="0" y="41534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FF2E47-F3BE-4F7D-8602-986C6BE02393}">
      <dsp:nvSpPr>
        <dsp:cNvPr id="0" name=""/>
        <dsp:cNvSpPr/>
      </dsp:nvSpPr>
      <dsp:spPr>
        <a:xfrm>
          <a:off x="2808308" y="462988"/>
          <a:ext cx="2287862" cy="61726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3A4CA9-5646-47EA-8BE8-5BB984A805A7}">
      <dsp:nvSpPr>
        <dsp:cNvPr id="0" name=""/>
        <dsp:cNvSpPr/>
      </dsp:nvSpPr>
      <dsp:spPr>
        <a:xfrm>
          <a:off x="2999101" y="644242"/>
          <a:ext cx="2287862" cy="61726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b="1" kern="1200" dirty="0" smtClean="0">
              <a:solidFill>
                <a:schemeClr val="tx2"/>
              </a:solidFill>
            </a:rPr>
            <a:t>Przesłanki procesu</a:t>
          </a:r>
          <a:endParaRPr lang="pl-PL" sz="1400" b="1" kern="1200" dirty="0">
            <a:solidFill>
              <a:schemeClr val="tx2"/>
            </a:solidFill>
          </a:endParaRPr>
        </a:p>
      </dsp:txBody>
      <dsp:txXfrm>
        <a:off x="3017180" y="662321"/>
        <a:ext cx="2251704" cy="581107"/>
      </dsp:txXfrm>
    </dsp:sp>
    <dsp:sp modelId="{06655AFD-8B42-4834-B71B-91F8B05928A8}">
      <dsp:nvSpPr>
        <dsp:cNvPr id="0" name=""/>
        <dsp:cNvSpPr/>
      </dsp:nvSpPr>
      <dsp:spPr>
        <a:xfrm>
          <a:off x="97244" y="1495597"/>
          <a:ext cx="1717137" cy="43191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4467E5-4039-4A9C-AA4D-A039E15EA588}">
      <dsp:nvSpPr>
        <dsp:cNvPr id="0" name=""/>
        <dsp:cNvSpPr/>
      </dsp:nvSpPr>
      <dsp:spPr>
        <a:xfrm>
          <a:off x="288037" y="1676851"/>
          <a:ext cx="1717137" cy="43191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materialne</a:t>
          </a:r>
          <a:endParaRPr lang="pl-PL" sz="1400" kern="1200" dirty="0"/>
        </a:p>
      </dsp:txBody>
      <dsp:txXfrm>
        <a:off x="300687" y="1689501"/>
        <a:ext cx="1691837" cy="406611"/>
      </dsp:txXfrm>
    </dsp:sp>
    <dsp:sp modelId="{B4CC8851-7425-44CC-99EE-F4E06284365E}">
      <dsp:nvSpPr>
        <dsp:cNvPr id="0" name=""/>
        <dsp:cNvSpPr/>
      </dsp:nvSpPr>
      <dsp:spPr>
        <a:xfrm>
          <a:off x="-190793" y="2349296"/>
          <a:ext cx="1717137" cy="51432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9E24E-2ABD-430D-84D7-5FCFBA520212}">
      <dsp:nvSpPr>
        <dsp:cNvPr id="0" name=""/>
        <dsp:cNvSpPr/>
      </dsp:nvSpPr>
      <dsp:spPr>
        <a:xfrm>
          <a:off x="0" y="2530549"/>
          <a:ext cx="1717137" cy="514322"/>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uniewinnienia</a:t>
          </a:r>
          <a:endParaRPr lang="pl-PL" sz="1400" kern="1200" dirty="0"/>
        </a:p>
      </dsp:txBody>
      <dsp:txXfrm>
        <a:off x="15064" y="2545613"/>
        <a:ext cx="1687009" cy="484194"/>
      </dsp:txXfrm>
    </dsp:sp>
    <dsp:sp modelId="{F0B8CA9C-43A2-4BE8-9E19-983AD71F8F2E}">
      <dsp:nvSpPr>
        <dsp:cNvPr id="0" name=""/>
        <dsp:cNvSpPr/>
      </dsp:nvSpPr>
      <dsp:spPr>
        <a:xfrm>
          <a:off x="1969441" y="2349296"/>
          <a:ext cx="1717137" cy="51432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1B654B-8A9E-406E-9F72-0E1BE99ABAEF}">
      <dsp:nvSpPr>
        <dsp:cNvPr id="0" name=""/>
        <dsp:cNvSpPr/>
      </dsp:nvSpPr>
      <dsp:spPr>
        <a:xfrm>
          <a:off x="2160234" y="2530549"/>
          <a:ext cx="1717137" cy="514322"/>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umorzenia</a:t>
          </a:r>
          <a:endParaRPr lang="pl-PL" sz="1400" kern="1200" dirty="0"/>
        </a:p>
      </dsp:txBody>
      <dsp:txXfrm>
        <a:off x="2175298" y="2545613"/>
        <a:ext cx="1687009" cy="484194"/>
      </dsp:txXfrm>
    </dsp:sp>
    <dsp:sp modelId="{8400A225-DB8F-4BB5-B963-CD3420F4BF87}">
      <dsp:nvSpPr>
        <dsp:cNvPr id="0" name=""/>
        <dsp:cNvSpPr/>
      </dsp:nvSpPr>
      <dsp:spPr>
        <a:xfrm>
          <a:off x="5832646" y="1491628"/>
          <a:ext cx="1717137" cy="39084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EB1A72-6522-4246-BCA6-382E4E1D3C95}">
      <dsp:nvSpPr>
        <dsp:cNvPr id="0" name=""/>
        <dsp:cNvSpPr/>
      </dsp:nvSpPr>
      <dsp:spPr>
        <a:xfrm>
          <a:off x="6023439" y="1672882"/>
          <a:ext cx="1717137" cy="39084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formalne</a:t>
          </a:r>
          <a:endParaRPr lang="pl-PL" sz="1400" kern="1200" dirty="0"/>
        </a:p>
      </dsp:txBody>
      <dsp:txXfrm>
        <a:off x="6034887" y="1684330"/>
        <a:ext cx="1694241" cy="367951"/>
      </dsp:txXfrm>
    </dsp:sp>
    <dsp:sp modelId="{93BBE849-0566-4438-B695-12084E0CEB8D}">
      <dsp:nvSpPr>
        <dsp:cNvPr id="0" name=""/>
        <dsp:cNvSpPr/>
      </dsp:nvSpPr>
      <dsp:spPr>
        <a:xfrm>
          <a:off x="4057673" y="2411034"/>
          <a:ext cx="1717137" cy="51432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8E2BC0-4624-4999-ABBB-1162847DBBB5}">
      <dsp:nvSpPr>
        <dsp:cNvPr id="0" name=""/>
        <dsp:cNvSpPr/>
      </dsp:nvSpPr>
      <dsp:spPr>
        <a:xfrm>
          <a:off x="4248466" y="2592287"/>
          <a:ext cx="1717137" cy="514322"/>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bezwzględne (abstrakcyjne)</a:t>
          </a:r>
          <a:endParaRPr lang="pl-PL" sz="1400" kern="1200" dirty="0"/>
        </a:p>
      </dsp:txBody>
      <dsp:txXfrm>
        <a:off x="4263530" y="2607351"/>
        <a:ext cx="1687009" cy="484194"/>
      </dsp:txXfrm>
    </dsp:sp>
    <dsp:sp modelId="{FEB612EA-192D-45FD-9EAE-05028F6AA4C4}">
      <dsp:nvSpPr>
        <dsp:cNvPr id="0" name=""/>
        <dsp:cNvSpPr/>
      </dsp:nvSpPr>
      <dsp:spPr>
        <a:xfrm>
          <a:off x="6289921" y="2411034"/>
          <a:ext cx="1717137" cy="4937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AE59CE-93BD-424A-B6CB-B14A22BB6448}">
      <dsp:nvSpPr>
        <dsp:cNvPr id="0" name=""/>
        <dsp:cNvSpPr/>
      </dsp:nvSpPr>
      <dsp:spPr>
        <a:xfrm>
          <a:off x="6480715" y="2592287"/>
          <a:ext cx="1717137" cy="4937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względne (konkretne)</a:t>
          </a:r>
          <a:endParaRPr lang="pl-PL" sz="1400" kern="1200" dirty="0"/>
        </a:p>
      </dsp:txBody>
      <dsp:txXfrm>
        <a:off x="6495178" y="2606750"/>
        <a:ext cx="1688211" cy="4648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F40F1B-5772-496B-B744-716537B6E85E}">
      <dsp:nvSpPr>
        <dsp:cNvPr id="0" name=""/>
        <dsp:cNvSpPr/>
      </dsp:nvSpPr>
      <dsp:spPr>
        <a:xfrm>
          <a:off x="2592935" y="162978"/>
          <a:ext cx="1874954" cy="10833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kern="1200" dirty="0" smtClean="0"/>
            <a:t>osobę oskarżonego</a:t>
          </a:r>
          <a:endParaRPr lang="pl-PL" sz="1200" kern="1200" dirty="0"/>
        </a:p>
      </dsp:txBody>
      <dsp:txXfrm>
        <a:off x="2624666" y="194709"/>
        <a:ext cx="1811492" cy="1019931"/>
      </dsp:txXfrm>
    </dsp:sp>
    <dsp:sp modelId="{7967DCDC-0BEA-4A3E-9E95-DC941EB34798}">
      <dsp:nvSpPr>
        <dsp:cNvPr id="0" name=""/>
        <dsp:cNvSpPr/>
      </dsp:nvSpPr>
      <dsp:spPr>
        <a:xfrm rot="1989231">
          <a:off x="4478232" y="716766"/>
          <a:ext cx="1252343" cy="41105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pl-PL" sz="1800" kern="1200" dirty="0"/>
        </a:p>
      </dsp:txBody>
      <dsp:txXfrm>
        <a:off x="4601549" y="798977"/>
        <a:ext cx="1005709" cy="246634"/>
      </dsp:txXfrm>
    </dsp:sp>
    <dsp:sp modelId="{DF48EFB5-9243-4DDB-88D7-8A488E030344}">
      <dsp:nvSpPr>
        <dsp:cNvPr id="0" name=""/>
        <dsp:cNvSpPr/>
      </dsp:nvSpPr>
      <dsp:spPr>
        <a:xfrm>
          <a:off x="4722389" y="1381323"/>
          <a:ext cx="1528640" cy="12025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kern="1200" dirty="0" smtClean="0"/>
            <a:t>czyn oskarżonego w znaczeniu przedmiotowym</a:t>
          </a:r>
          <a:endParaRPr lang="pl-PL" sz="1200" kern="1200" dirty="0"/>
        </a:p>
      </dsp:txBody>
      <dsp:txXfrm>
        <a:off x="4757610" y="1416544"/>
        <a:ext cx="1458198" cy="1132093"/>
      </dsp:txXfrm>
    </dsp:sp>
    <dsp:sp modelId="{04BCBF65-9BEB-4B42-9875-B88A10771BD5}">
      <dsp:nvSpPr>
        <dsp:cNvPr id="0" name=""/>
        <dsp:cNvSpPr/>
      </dsp:nvSpPr>
      <dsp:spPr>
        <a:xfrm rot="10799999">
          <a:off x="2919653" y="1793263"/>
          <a:ext cx="1592860" cy="38464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pl-PL" sz="1700" kern="1200" dirty="0"/>
        </a:p>
      </dsp:txBody>
      <dsp:txXfrm rot="10800000">
        <a:off x="3035047" y="1870192"/>
        <a:ext cx="1362072" cy="230789"/>
      </dsp:txXfrm>
    </dsp:sp>
    <dsp:sp modelId="{DE49BB6F-1356-42CD-BC3C-0021031EFE30}">
      <dsp:nvSpPr>
        <dsp:cNvPr id="0" name=""/>
        <dsp:cNvSpPr/>
      </dsp:nvSpPr>
      <dsp:spPr>
        <a:xfrm>
          <a:off x="708024" y="1386502"/>
          <a:ext cx="1895208" cy="119217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kern="1200" dirty="0" smtClean="0"/>
            <a:t>ten konkretny element, którego dotyczy brak uznany za negatywną przesłankę procesową np. brak wymaganego wniosku o ściganie</a:t>
          </a:r>
          <a:endParaRPr lang="pl-PL" sz="1200" kern="1200" dirty="0"/>
        </a:p>
      </dsp:txBody>
      <dsp:txXfrm>
        <a:off x="742942" y="1421420"/>
        <a:ext cx="1825372" cy="1122343"/>
      </dsp:txXfrm>
    </dsp:sp>
    <dsp:sp modelId="{4067EABF-2BB2-4C0F-A073-3FAC84D3D5EE}">
      <dsp:nvSpPr>
        <dsp:cNvPr id="0" name=""/>
        <dsp:cNvSpPr/>
      </dsp:nvSpPr>
      <dsp:spPr>
        <a:xfrm rot="19543219">
          <a:off x="1024411" y="693100"/>
          <a:ext cx="1413926" cy="36143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l-PL" sz="1600" kern="1200" dirty="0"/>
        </a:p>
      </dsp:txBody>
      <dsp:txXfrm>
        <a:off x="1132842" y="765388"/>
        <a:ext cx="1197064" cy="21686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5751D-424E-4725-B8CF-D27EF9C6D4C8}" type="datetimeFigureOut">
              <a:rPr lang="pl-PL" smtClean="0"/>
              <a:t>2016-04-04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F68EC8-DE84-475E-A4F7-02D9350C56B2}" type="slidenum">
              <a:rPr lang="pl-PL" smtClean="0"/>
              <a:t>‹#›</a:t>
            </a:fld>
            <a:endParaRPr lang="pl-PL"/>
          </a:p>
        </p:txBody>
      </p:sp>
    </p:spTree>
    <p:extLst>
      <p:ext uri="{BB962C8B-B14F-4D97-AF65-F5344CB8AC3E}">
        <p14:creationId xmlns:p14="http://schemas.microsoft.com/office/powerpoint/2010/main" val="1714782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28312993-81F2-4D34-B56C-D5B9CB56BA58}" type="slidenum">
              <a:rPr lang="pl-PL" smtClean="0"/>
              <a:t>27</a:t>
            </a:fld>
            <a:endParaRPr lang="pl-PL" dirty="0"/>
          </a:p>
        </p:txBody>
      </p:sp>
    </p:spTree>
    <p:extLst>
      <p:ext uri="{BB962C8B-B14F-4D97-AF65-F5344CB8AC3E}">
        <p14:creationId xmlns:p14="http://schemas.microsoft.com/office/powerpoint/2010/main" val="92350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8" name="Tytuł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pl-PL" smtClean="0"/>
              <a:t>Kliknij, aby edytować styl</a:t>
            </a:r>
            <a:endParaRPr kumimoji="0" lang="en-US"/>
          </a:p>
        </p:txBody>
      </p:sp>
      <p:sp>
        <p:nvSpPr>
          <p:cNvPr id="9" name="Podtytuł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6400800" y="6355080"/>
            <a:ext cx="2286000" cy="365760"/>
          </a:xfrm>
        </p:spPr>
        <p:txBody>
          <a:bodyPr/>
          <a:lstStyle>
            <a:lvl1pPr>
              <a:defRPr sz="1400"/>
            </a:lvl1pPr>
          </a:lstStyle>
          <a:p>
            <a:fld id="{FD17FA3B-C404-4317-B0BC-953931111309}" type="datetimeFigureOut">
              <a:rPr lang="pl-PL" smtClean="0"/>
              <a:t>2016-04-04</a:t>
            </a:fld>
            <a:endParaRPr lang="pl-PL"/>
          </a:p>
        </p:txBody>
      </p:sp>
      <p:sp>
        <p:nvSpPr>
          <p:cNvPr id="17" name="Symbol zastępczy stopki 16"/>
          <p:cNvSpPr>
            <a:spLocks noGrp="1"/>
          </p:cNvSpPr>
          <p:nvPr>
            <p:ph type="ftr" sz="quarter" idx="11"/>
          </p:nvPr>
        </p:nvSpPr>
        <p:spPr>
          <a:xfrm>
            <a:off x="2898648" y="6355080"/>
            <a:ext cx="3474720" cy="365760"/>
          </a:xfrm>
        </p:spPr>
        <p:txBody>
          <a:bodyPr/>
          <a:lstStyle/>
          <a:p>
            <a:endParaRPr lang="pl-PL"/>
          </a:p>
        </p:txBody>
      </p:sp>
      <p:sp>
        <p:nvSpPr>
          <p:cNvPr id="29" name="Symbol zastępczy numeru slajdu 28"/>
          <p:cNvSpPr>
            <a:spLocks noGrp="1"/>
          </p:cNvSpPr>
          <p:nvPr>
            <p:ph type="sldNum" sz="quarter" idx="12"/>
          </p:nvPr>
        </p:nvSpPr>
        <p:spPr>
          <a:xfrm>
            <a:off x="1216152" y="6355080"/>
            <a:ext cx="1219200" cy="365760"/>
          </a:xfrm>
        </p:spPr>
        <p:txBody>
          <a:bodyPr/>
          <a:lstStyle/>
          <a:p>
            <a:fld id="{0931897F-8F23-433E-A660-EFF8D3EDA506}" type="slidenum">
              <a:rPr lang="pl-PL" smtClean="0"/>
              <a:t>‹#›</a:t>
            </a:fld>
            <a:endParaRPr lang="pl-PL"/>
          </a:p>
        </p:txBody>
      </p:sp>
      <p:sp>
        <p:nvSpPr>
          <p:cNvPr id="21" name="Prostokąt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Prostokąt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Prostokąt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Prostokąt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D17FA3B-C404-4317-B0BC-953931111309}" type="datetimeFigureOut">
              <a:rPr lang="pl-PL" smtClean="0"/>
              <a:t>2016-04-04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D17FA3B-C404-4317-B0BC-953931111309}" type="datetimeFigureOut">
              <a:rPr lang="pl-PL" smtClean="0"/>
              <a:t>2016-04-04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
        <p:nvSpPr>
          <p:cNvPr id="7" name="Łącznik prostoliniowy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ójkąt równoramienny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Łącznik prostoliniowy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FD17FA3B-C404-4317-B0BC-953931111309}" type="datetimeFigureOut">
              <a:rPr lang="pl-PL" smtClean="0"/>
              <a:t>2016-04-04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
        <p:nvSpPr>
          <p:cNvPr id="8" name="Symbol zastępczy zawartości 7"/>
          <p:cNvSpPr>
            <a:spLocks noGrp="1"/>
          </p:cNvSpPr>
          <p:nvPr>
            <p:ph sz="quarter" idx="1"/>
          </p:nvPr>
        </p:nvSpPr>
        <p:spPr>
          <a:xfrm>
            <a:off x="457200" y="1219200"/>
            <a:ext cx="8229600"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6400800" y="6355080"/>
            <a:ext cx="2286000" cy="365760"/>
          </a:xfrm>
        </p:spPr>
        <p:txBody>
          <a:bodyPr/>
          <a:lstStyle/>
          <a:p>
            <a:fld id="{FD17FA3B-C404-4317-B0BC-953931111309}" type="datetimeFigureOut">
              <a:rPr lang="pl-PL" smtClean="0"/>
              <a:t>2016-04-04</a:t>
            </a:fld>
            <a:endParaRPr lang="pl-PL"/>
          </a:p>
        </p:txBody>
      </p:sp>
      <p:sp>
        <p:nvSpPr>
          <p:cNvPr id="5" name="Symbol zastępczy stopki 4"/>
          <p:cNvSpPr>
            <a:spLocks noGrp="1"/>
          </p:cNvSpPr>
          <p:nvPr>
            <p:ph type="ftr" sz="quarter" idx="11"/>
          </p:nvPr>
        </p:nvSpPr>
        <p:spPr>
          <a:xfrm>
            <a:off x="2898648" y="6355080"/>
            <a:ext cx="3474720" cy="365760"/>
          </a:xfrm>
        </p:spPr>
        <p:txBody>
          <a:bodyPr/>
          <a:lstStyle/>
          <a:p>
            <a:endParaRPr lang="pl-PL"/>
          </a:p>
        </p:txBody>
      </p:sp>
      <p:sp>
        <p:nvSpPr>
          <p:cNvPr id="6" name="Symbol zastępczy numeru slajdu 5"/>
          <p:cNvSpPr>
            <a:spLocks noGrp="1"/>
          </p:cNvSpPr>
          <p:nvPr>
            <p:ph type="sldNum" sz="quarter" idx="12"/>
          </p:nvPr>
        </p:nvSpPr>
        <p:spPr>
          <a:xfrm>
            <a:off x="1069848" y="6355080"/>
            <a:ext cx="1520952" cy="365760"/>
          </a:xfrm>
        </p:spPr>
        <p:txBody>
          <a:bodyPr/>
          <a:lstStyle/>
          <a:p>
            <a:fld id="{0931897F-8F23-433E-A660-EFF8D3EDA506}" type="slidenum">
              <a:rPr lang="pl-PL" smtClean="0"/>
              <a:t>‹#›</a:t>
            </a:fld>
            <a:endParaRPr lang="pl-PL"/>
          </a:p>
        </p:txBody>
      </p:sp>
      <p:sp>
        <p:nvSpPr>
          <p:cNvPr id="7" name="Prostokąt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FD17FA3B-C404-4317-B0BC-953931111309}" type="datetimeFigureOut">
              <a:rPr lang="pl-PL" smtClean="0"/>
              <a:t>2016-04-04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
        <p:nvSpPr>
          <p:cNvPr id="9" name="Symbol zastępczy zawartości 8"/>
          <p:cNvSpPr>
            <a:spLocks noGrp="1"/>
          </p:cNvSpPr>
          <p:nvPr>
            <p:ph sz="quarter" idx="1"/>
          </p:nvPr>
        </p:nvSpPr>
        <p:spPr>
          <a:xfrm>
            <a:off x="457200" y="1219200"/>
            <a:ext cx="4041648"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632198" y="1216152"/>
            <a:ext cx="4041648"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nchor="ctr"/>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FD17FA3B-C404-4317-B0BC-953931111309}" type="datetimeFigureOut">
              <a:rPr lang="pl-PL" smtClean="0"/>
              <a:t>2016-04-04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
        <p:nvSpPr>
          <p:cNvPr id="11" name="Symbol zastępczy zawartości 10"/>
          <p:cNvSpPr>
            <a:spLocks noGrp="1"/>
          </p:cNvSpPr>
          <p:nvPr>
            <p:ph sz="quarter" idx="2"/>
          </p:nvPr>
        </p:nvSpPr>
        <p:spPr>
          <a:xfrm>
            <a:off x="457200" y="2133600"/>
            <a:ext cx="4038600" cy="4038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648200" y="2133600"/>
            <a:ext cx="4038600" cy="4038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FD17FA3B-C404-4317-B0BC-953931111309}" type="datetimeFigureOut">
              <a:rPr lang="pl-PL" smtClean="0"/>
              <a:t>2016-04-04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
        <p:nvSpPr>
          <p:cNvPr id="6" name="Trójkąt równoramienny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2016-04-04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
        <p:nvSpPr>
          <p:cNvPr id="5" name="Łącznik prostoliniowy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ójkąt równoramienny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2016-04-04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
        <p:nvSpPr>
          <p:cNvPr id="8" name="Łącznik prostoliniowy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Łącznik prostoliniowy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ójkąt równoramienny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ymbol zastępczy zawartości 11"/>
          <p:cNvSpPr>
            <a:spLocks noGrp="1"/>
          </p:cNvSpPr>
          <p:nvPr>
            <p:ph sz="quarter" idx="1"/>
          </p:nvPr>
        </p:nvSpPr>
        <p:spPr>
          <a:xfrm>
            <a:off x="304800" y="304800"/>
            <a:ext cx="5715000" cy="5715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2016-04-04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
        <p:nvSpPr>
          <p:cNvPr id="8" name="Łącznik prostoliniowy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ójkąt równoramienny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457200" y="152400"/>
            <a:ext cx="8229600" cy="990600"/>
          </a:xfrm>
          <a:prstGeom prst="rect">
            <a:avLst/>
          </a:prstGeom>
        </p:spPr>
        <p:txBody>
          <a:bodyPr vert="horz" anchor="b" anchorCtr="0">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D17FA3B-C404-4317-B0BC-953931111309}" type="datetimeFigureOut">
              <a:rPr lang="pl-PL" smtClean="0"/>
              <a:t>2016-04-04</a:t>
            </a:fld>
            <a:endParaRPr lang="pl-PL"/>
          </a:p>
        </p:txBody>
      </p:sp>
      <p:sp>
        <p:nvSpPr>
          <p:cNvPr id="3" name="Symbol zastępczy stopki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931897F-8F23-433E-A660-EFF8D3EDA506}" type="slidenum">
              <a:rPr lang="pl-PL" smtClean="0"/>
              <a:t>‹#›</a:t>
            </a:fld>
            <a:endParaRPr lang="pl-PL"/>
          </a:p>
        </p:txBody>
      </p:sp>
      <p:sp>
        <p:nvSpPr>
          <p:cNvPr id="28" name="Łącznik prostoliniowy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Łącznik prostoliniowy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ójkąt równoramienny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Postępowanie przygotowawcze</a:t>
            </a:r>
            <a:endParaRPr lang="pl-PL" dirty="0"/>
          </a:p>
        </p:txBody>
      </p:sp>
      <p:sp>
        <p:nvSpPr>
          <p:cNvPr id="3" name="Podtytuł 2"/>
          <p:cNvSpPr>
            <a:spLocks noGrp="1"/>
          </p:cNvSpPr>
          <p:nvPr>
            <p:ph type="subTitle" idx="1"/>
          </p:nvPr>
        </p:nvSpPr>
        <p:spPr/>
        <p:txBody>
          <a:bodyPr/>
          <a:lstStyle/>
          <a:p>
            <a:r>
              <a:rPr lang="pl-PL" dirty="0" smtClean="0"/>
              <a:t>Cz. 2</a:t>
            </a:r>
            <a:endParaRPr lang="pl-PL" dirty="0"/>
          </a:p>
        </p:txBody>
      </p:sp>
    </p:spTree>
    <p:extLst>
      <p:ext uri="{BB962C8B-B14F-4D97-AF65-F5344CB8AC3E}">
        <p14:creationId xmlns:p14="http://schemas.microsoft.com/office/powerpoint/2010/main" val="2180174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3412"/>
            <a:ext cx="8229600" cy="696108"/>
          </a:xfrm>
        </p:spPr>
        <p:txBody>
          <a:bodyPr/>
          <a:lstStyle/>
          <a:p>
            <a:r>
              <a:rPr lang="pl-PL" dirty="0" smtClean="0"/>
              <a:t>Zamiana zarzutów</a:t>
            </a:r>
            <a:endParaRPr lang="pl-PL" dirty="0"/>
          </a:p>
        </p:txBody>
      </p:sp>
      <p:sp>
        <p:nvSpPr>
          <p:cNvPr id="3" name="Symbol zastępczy zawartości 2"/>
          <p:cNvSpPr>
            <a:spLocks noGrp="1"/>
          </p:cNvSpPr>
          <p:nvPr>
            <p:ph sz="quarter" idx="1"/>
          </p:nvPr>
        </p:nvSpPr>
        <p:spPr>
          <a:xfrm>
            <a:off x="179512" y="700664"/>
            <a:ext cx="8964488" cy="5450160"/>
          </a:xfrm>
        </p:spPr>
        <p:txBody>
          <a:bodyPr>
            <a:noAutofit/>
          </a:bodyPr>
          <a:lstStyle/>
          <a:p>
            <a:pPr algn="just"/>
            <a:r>
              <a:rPr lang="pl-PL" sz="1600" dirty="0" smtClean="0"/>
              <a:t>W związku z dynamicznym charakterem postępowania przygotowawczego, może okazać się, że zakres zarzutów przedstawionych podejrzanemu w toku postępowania powinien ulec zmianie</a:t>
            </a:r>
          </a:p>
          <a:p>
            <a:pPr algn="just"/>
            <a:r>
              <a:rPr lang="pl-PL" sz="1600" dirty="0" smtClean="0"/>
              <a:t>Zmiana ta może polegać na:</a:t>
            </a:r>
          </a:p>
          <a:p>
            <a:pPr marL="342900" indent="-342900" algn="just">
              <a:buFont typeface="+mj-lt"/>
              <a:buAutoNum type="arabicParenR"/>
            </a:pPr>
            <a:r>
              <a:rPr lang="pl-PL" sz="1600" b="1" dirty="0"/>
              <a:t>r</a:t>
            </a:r>
            <a:r>
              <a:rPr lang="pl-PL" sz="1600" b="1" dirty="0" smtClean="0"/>
              <a:t>ozszerzeniu zarzutów o czyny nieobjęte wcześniejszym postanowieniem</a:t>
            </a:r>
          </a:p>
          <a:p>
            <a:pPr marL="342900" indent="-342900" algn="just">
              <a:buFont typeface="+mj-lt"/>
              <a:buAutoNum type="arabicParenR"/>
            </a:pPr>
            <a:r>
              <a:rPr lang="pl-PL" sz="1600" b="1" dirty="0"/>
              <a:t>z</a:t>
            </a:r>
            <a:r>
              <a:rPr lang="pl-PL" sz="1600" b="1" dirty="0" smtClean="0"/>
              <a:t>mianie zarzutu już przedstawionego</a:t>
            </a:r>
          </a:p>
          <a:p>
            <a:pPr marL="342900" indent="-342900" algn="just">
              <a:buFont typeface="+mj-lt"/>
              <a:buAutoNum type="arabicParenR"/>
            </a:pPr>
            <a:r>
              <a:rPr lang="pl-PL" sz="1600" b="1" dirty="0"/>
              <a:t>o</a:t>
            </a:r>
            <a:r>
              <a:rPr lang="pl-PL" sz="1600" b="1" dirty="0" smtClean="0"/>
              <a:t>dstąpieniu od przedstawionego zarzutu</a:t>
            </a:r>
          </a:p>
          <a:p>
            <a:pPr marL="0" indent="0" algn="just">
              <a:buNone/>
            </a:pPr>
            <a:endParaRPr lang="pl-PL" sz="1600" b="1" dirty="0"/>
          </a:p>
          <a:p>
            <a:pPr algn="just">
              <a:buFont typeface="Wingdings" panose="05000000000000000000" pitchFamily="2" charset="2"/>
              <a:buChar char="Ø"/>
            </a:pPr>
            <a:r>
              <a:rPr lang="pl-PL" sz="1600" dirty="0" smtClean="0"/>
              <a:t>Nie w każdym z powyższych sytuacji konieczna jest zmiana postanowienia o przedstawieniu zarzutów</a:t>
            </a:r>
          </a:p>
          <a:p>
            <a:pPr algn="just">
              <a:buFont typeface="Wingdings" panose="05000000000000000000" pitchFamily="2" charset="2"/>
              <a:buChar char="Ø"/>
            </a:pPr>
            <a:r>
              <a:rPr lang="pl-PL" sz="1600" dirty="0" smtClean="0"/>
              <a:t>Wymóg taki w świetle </a:t>
            </a:r>
            <a:r>
              <a:rPr lang="pl-PL" sz="1600" b="1" dirty="0" smtClean="0">
                <a:solidFill>
                  <a:srgbClr val="00B050"/>
                </a:solidFill>
              </a:rPr>
              <a:t>art. 314 k.p.k. </a:t>
            </a:r>
            <a:r>
              <a:rPr lang="pl-PL" sz="1600" dirty="0" smtClean="0"/>
              <a:t>istnieje tylko wtedy, </a:t>
            </a:r>
            <a:r>
              <a:rPr lang="pl-PL" sz="1600" dirty="0"/>
              <a:t>gdy w</a:t>
            </a:r>
            <a:r>
              <a:rPr lang="pl-PL" sz="1600" dirty="0" smtClean="0"/>
              <a:t> </a:t>
            </a:r>
            <a:r>
              <a:rPr lang="pl-PL" sz="1600" dirty="0"/>
              <a:t>toku </a:t>
            </a:r>
            <a:r>
              <a:rPr lang="pl-PL" sz="1600" dirty="0" smtClean="0"/>
              <a:t>postępowania </a:t>
            </a:r>
            <a:r>
              <a:rPr lang="pl-PL" sz="1600" dirty="0"/>
              <a:t>okaże się, że podejrzanemu należy </a:t>
            </a:r>
            <a:r>
              <a:rPr lang="pl-PL" sz="1600" dirty="0" smtClean="0"/>
              <a:t>zarzucić:</a:t>
            </a:r>
          </a:p>
          <a:p>
            <a:pPr marL="342900" indent="-342900" algn="just">
              <a:buFont typeface="+mj-lt"/>
              <a:buAutoNum type="arabicParenR"/>
            </a:pPr>
            <a:r>
              <a:rPr lang="pl-PL" sz="1600" b="1" dirty="0" smtClean="0">
                <a:solidFill>
                  <a:srgbClr val="00B050"/>
                </a:solidFill>
              </a:rPr>
              <a:t>czyn </a:t>
            </a:r>
            <a:r>
              <a:rPr lang="pl-PL" sz="1600" b="1" dirty="0">
                <a:solidFill>
                  <a:srgbClr val="00B050"/>
                </a:solidFill>
              </a:rPr>
              <a:t>nie objęty wydanym uprzednio postanowieniem o przedstawieniu </a:t>
            </a:r>
            <a:r>
              <a:rPr lang="pl-PL" sz="1600" b="1" dirty="0" smtClean="0">
                <a:solidFill>
                  <a:srgbClr val="00B050"/>
                </a:solidFill>
              </a:rPr>
              <a:t>zarzutów</a:t>
            </a:r>
            <a:r>
              <a:rPr lang="pl-PL" sz="1600" dirty="0">
                <a:solidFill>
                  <a:srgbClr val="00B050"/>
                </a:solidFill>
              </a:rPr>
              <a:t> </a:t>
            </a:r>
            <a:r>
              <a:rPr lang="pl-PL" sz="1600" dirty="0" smtClean="0"/>
              <a:t>(co </a:t>
            </a:r>
            <a:r>
              <a:rPr lang="pl-PL" sz="1600" dirty="0"/>
              <a:t>powoduje przedmiotowe poszerzenie postępowania </a:t>
            </a:r>
            <a:r>
              <a:rPr lang="pl-PL" sz="1600" dirty="0" smtClean="0"/>
              <a:t>przygotowawczego)</a:t>
            </a:r>
            <a:r>
              <a:rPr lang="pl-PL" sz="1600" b="1" dirty="0" smtClean="0"/>
              <a:t> </a:t>
            </a:r>
            <a:endParaRPr lang="pl-PL" sz="1600" b="1" dirty="0"/>
          </a:p>
          <a:p>
            <a:pPr marL="342900" indent="-342900" algn="just">
              <a:buFont typeface="+mj-lt"/>
              <a:buAutoNum type="arabicParenR"/>
            </a:pPr>
            <a:r>
              <a:rPr lang="pl-PL" sz="1600" b="1" dirty="0" smtClean="0">
                <a:solidFill>
                  <a:srgbClr val="00B050"/>
                </a:solidFill>
              </a:rPr>
              <a:t>czyn </a:t>
            </a:r>
            <a:r>
              <a:rPr lang="pl-PL" sz="1600" b="1" dirty="0">
                <a:solidFill>
                  <a:srgbClr val="00B050"/>
                </a:solidFill>
              </a:rPr>
              <a:t>w zmienionej w istotny sposób </a:t>
            </a:r>
            <a:r>
              <a:rPr lang="pl-PL" sz="1600" b="1" dirty="0" smtClean="0">
                <a:solidFill>
                  <a:srgbClr val="00B050"/>
                </a:solidFill>
              </a:rPr>
              <a:t>postaci </a:t>
            </a:r>
            <a:r>
              <a:rPr lang="pl-PL" sz="1600" dirty="0" smtClean="0"/>
              <a:t>(niezależnie czy to zmiana na korzyść czy </a:t>
            </a:r>
            <a:r>
              <a:rPr lang="pl-PL" sz="1600" dirty="0"/>
              <a:t>niekorzyść podejrzanego, chodzi tu zatem o takie zmiany, które wiążą się z istotą czynu, przedmiotem ochrony, przedmiotem zamachu, rodzajem czynności wykonawczej, a także datą, czasem i miejscem przestępstwa, rodzajem i rozmiarem szkody czy osobą pokrzywdzonego, mając wpływ na odpowiedzialność karną podejrzanego)</a:t>
            </a:r>
            <a:endParaRPr lang="pl-PL" sz="1600" b="1" dirty="0" smtClean="0"/>
          </a:p>
          <a:p>
            <a:pPr marL="342900" indent="-342900" algn="just">
              <a:buFont typeface="+mj-lt"/>
              <a:buAutoNum type="arabicParenR"/>
            </a:pPr>
            <a:r>
              <a:rPr lang="pl-PL" sz="1600" b="1" dirty="0" smtClean="0">
                <a:solidFill>
                  <a:srgbClr val="00B050"/>
                </a:solidFill>
              </a:rPr>
              <a:t>czyn zarzucany </a:t>
            </a:r>
            <a:r>
              <a:rPr lang="pl-PL" sz="1600" b="1" dirty="0">
                <a:solidFill>
                  <a:srgbClr val="00B050"/>
                </a:solidFill>
              </a:rPr>
              <a:t>należy zakwalifikować z surowszego </a:t>
            </a:r>
            <a:r>
              <a:rPr lang="pl-PL" sz="1600" b="1" dirty="0" smtClean="0">
                <a:solidFill>
                  <a:srgbClr val="00B050"/>
                </a:solidFill>
              </a:rPr>
              <a:t>przepisu </a:t>
            </a:r>
            <a:r>
              <a:rPr lang="pl-PL" sz="1600" dirty="0"/>
              <a:t>(niezależnie od tego, czy jest ona związana z istotną, czy z nieistotną zmianą w opisie czynu, a więc także gdy poprzednio omyłkowo wskazano niewłaściwy przepis naruszonej ustawy karnej, chodzi bowiem o potrzebę zakwalifikowania zarzucanego czynu z surowszego przepisu, bez względu na to, z czego ona </a:t>
            </a:r>
            <a:r>
              <a:rPr lang="pl-PL" sz="1600" dirty="0" smtClean="0"/>
              <a:t>wynika)</a:t>
            </a:r>
            <a:endParaRPr lang="pl-PL" sz="1600" b="1" dirty="0" smtClean="0"/>
          </a:p>
          <a:p>
            <a:pPr marL="0" indent="0" algn="just">
              <a:buNone/>
            </a:pPr>
            <a:endParaRPr lang="pl-PL" sz="1600" b="1" dirty="0"/>
          </a:p>
        </p:txBody>
      </p:sp>
    </p:spTree>
    <p:extLst>
      <p:ext uri="{BB962C8B-B14F-4D97-AF65-F5344CB8AC3E}">
        <p14:creationId xmlns:p14="http://schemas.microsoft.com/office/powerpoint/2010/main" val="341105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3412"/>
            <a:ext cx="8229600" cy="696108"/>
          </a:xfrm>
        </p:spPr>
        <p:txBody>
          <a:bodyPr/>
          <a:lstStyle/>
          <a:p>
            <a:r>
              <a:rPr lang="pl-PL" dirty="0" smtClean="0"/>
              <a:t>Zamiana zarzutów</a:t>
            </a:r>
            <a:endParaRPr lang="pl-PL" dirty="0"/>
          </a:p>
        </p:txBody>
      </p:sp>
      <p:sp>
        <p:nvSpPr>
          <p:cNvPr id="3" name="Symbol zastępczy zawartości 2"/>
          <p:cNvSpPr>
            <a:spLocks noGrp="1"/>
          </p:cNvSpPr>
          <p:nvPr>
            <p:ph sz="quarter" idx="1"/>
          </p:nvPr>
        </p:nvSpPr>
        <p:spPr>
          <a:xfrm>
            <a:off x="0" y="620688"/>
            <a:ext cx="9144000" cy="5450160"/>
          </a:xfrm>
        </p:spPr>
        <p:txBody>
          <a:bodyPr>
            <a:noAutofit/>
          </a:bodyPr>
          <a:lstStyle/>
          <a:p>
            <a:pPr algn="just">
              <a:buFont typeface="Wingdings" panose="05000000000000000000" pitchFamily="2" charset="2"/>
              <a:buChar char="Ø"/>
            </a:pPr>
            <a:r>
              <a:rPr lang="pl-PL" sz="1800" dirty="0"/>
              <a:t>Jeżeli </a:t>
            </a:r>
            <a:r>
              <a:rPr lang="pl-PL" sz="1800" b="1" dirty="0"/>
              <a:t>zmiana w opisie postaci czynu nie jest istotna</a:t>
            </a:r>
            <a:r>
              <a:rPr lang="pl-PL" sz="1800" dirty="0"/>
              <a:t> (np. modyfikacja w pisowni nazwiska pokrzywdzonego, nieistotna drobna zmiana w wysokości szkody, nierzutująca przy tym na kwalifikację </a:t>
            </a:r>
            <a:r>
              <a:rPr lang="pl-PL" sz="1800" dirty="0" smtClean="0"/>
              <a:t>czynu, </a:t>
            </a:r>
            <a:r>
              <a:rPr lang="pl-PL" sz="1800" dirty="0"/>
              <a:t>zmiana miejsca popełnienia czynu z uwagi na zmianę nazw ulic lub błędne podanie, tradycyjnie przyjmowanej, poprzedniej ich nazwy) albo </a:t>
            </a:r>
            <a:r>
              <a:rPr lang="pl-PL" sz="1800" b="1" dirty="0"/>
              <a:t>czyn należy zakwalifikować z przepisu łagodniejszego lub o takich samych konsekwencjach prawnych</a:t>
            </a:r>
            <a:r>
              <a:rPr lang="pl-PL" sz="1800" dirty="0"/>
              <a:t> jak przepis dotąd figurujący w kwalifikacji prawnej, kodeks nie wymaga (ale też nie zabrania) wydania postanowienia zmieniającego (ani nowego przesłuchania w dochodzeniu), co nie wyklucza jednak obowiązku poinformowania podejrzanego przy najbliższej czynności procesowej o dokonaniu takiej zmiany w dotychczasowym postanowieniu (protokole uprzedniego przesłuchania w dochodzeniu), powinien on bowiem wiedzieć, jaki czyn dokładnie jest mu zarzucany i jak się go </a:t>
            </a:r>
            <a:r>
              <a:rPr lang="pl-PL" sz="1800" dirty="0" smtClean="0"/>
              <a:t>kwalifikuje</a:t>
            </a:r>
          </a:p>
          <a:p>
            <a:pPr algn="just">
              <a:buFont typeface="Wingdings" panose="05000000000000000000" pitchFamily="2" charset="2"/>
              <a:buChar char="Ø"/>
            </a:pPr>
            <a:r>
              <a:rPr lang="pl-PL" sz="1800" dirty="0" smtClean="0"/>
              <a:t>Tam</a:t>
            </a:r>
            <a:r>
              <a:rPr lang="pl-PL" sz="1800" dirty="0"/>
              <a:t>, gdzie do przedstawienia zarzutów wymagane jest postanowienie (śledztwo), zmiana zarzutów następuje poprzez wydanie i ogłoszenie nowego postanowienia. Tam zaś, gdzie wystarczy przedstawienie ustne zarzutu (dochodzenie), zmiana następuje w ten sam sposób i nowy zarzut wpisuje się do protokołu przesłuchania. </a:t>
            </a:r>
            <a:endParaRPr lang="pl-PL" sz="1800" dirty="0" smtClean="0"/>
          </a:p>
          <a:p>
            <a:pPr algn="just">
              <a:buFont typeface="Wingdings" panose="05000000000000000000" pitchFamily="2" charset="2"/>
              <a:buChar char="Ø"/>
            </a:pPr>
            <a:r>
              <a:rPr lang="pl-PL" sz="1800" dirty="0" smtClean="0"/>
              <a:t>Zmiana </a:t>
            </a:r>
            <a:r>
              <a:rPr lang="pl-PL" sz="1800" dirty="0"/>
              <a:t>zarzutów powoduje, że w odniesieniu do nowego postanowienia (przedstawienia zarzutu zmienionego) </a:t>
            </a:r>
            <a:r>
              <a:rPr lang="pl-PL" sz="1800" b="1" dirty="0"/>
              <a:t>podejrzany nabywa prawo domagania się podania ustnie podstaw tego zarzutu lub sporządzenia pisemnego uzasadnienia </a:t>
            </a:r>
            <a:r>
              <a:rPr lang="pl-PL" sz="1800" dirty="0"/>
              <a:t>(art. 314 zdanie drugie i art. 313 § 3). Może to natomiast dezaktualizować uprawnienie wysuwania przez niego obecnie żądania uzasadnienia mu poprzedniego zarzutu, jeżeli zmiana dotyczy opisu czynu zarzucanego podejrzanemu. Uzasadnia się bowiem zarzut mu stawiany, a nie ten, który ongiś był stawiany. </a:t>
            </a:r>
          </a:p>
        </p:txBody>
      </p:sp>
    </p:spTree>
    <p:extLst>
      <p:ext uri="{BB962C8B-B14F-4D97-AF65-F5344CB8AC3E}">
        <p14:creationId xmlns:p14="http://schemas.microsoft.com/office/powerpoint/2010/main" val="917457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000" dirty="0"/>
              <a:t>Czynności związane z zamknięciem postępowania </a:t>
            </a:r>
            <a:r>
              <a:rPr lang="pl-PL" sz="2000" dirty="0" smtClean="0"/>
              <a:t>przygotowawczego</a:t>
            </a:r>
            <a:br>
              <a:rPr lang="pl-PL" sz="2000" dirty="0" smtClean="0"/>
            </a:br>
            <a:r>
              <a:rPr lang="pl-PL" sz="2000" dirty="0" smtClean="0"/>
              <a:t>Końcowe zapoznanie się z materiałami śledztwa lub dochodzenia</a:t>
            </a:r>
            <a:endParaRPr lang="pl-PL" sz="2000" dirty="0"/>
          </a:p>
        </p:txBody>
      </p:sp>
      <p:sp>
        <p:nvSpPr>
          <p:cNvPr id="3" name="Symbol zastępczy zawartości 2"/>
          <p:cNvSpPr>
            <a:spLocks noGrp="1"/>
          </p:cNvSpPr>
          <p:nvPr>
            <p:ph sz="quarter" idx="1"/>
          </p:nvPr>
        </p:nvSpPr>
        <p:spPr>
          <a:xfrm>
            <a:off x="0" y="1219200"/>
            <a:ext cx="9144000" cy="5638800"/>
          </a:xfrm>
        </p:spPr>
        <p:txBody>
          <a:bodyPr>
            <a:normAutofit fontScale="62500" lnSpcReduction="20000"/>
          </a:bodyPr>
          <a:lstStyle/>
          <a:p>
            <a:pPr algn="just"/>
            <a:r>
              <a:rPr lang="pl-PL" sz="5100" b="1" dirty="0" smtClean="0">
                <a:solidFill>
                  <a:srgbClr val="C00000"/>
                </a:solidFill>
                <a:sym typeface="Symbol" panose="05050102010706020507" pitchFamily="18" charset="2"/>
              </a:rPr>
              <a:t></a:t>
            </a:r>
            <a:r>
              <a:rPr lang="pl-PL" sz="2400" dirty="0" smtClean="0">
                <a:sym typeface="Symbol" panose="05050102010706020507" pitchFamily="18" charset="2"/>
              </a:rPr>
              <a:t> </a:t>
            </a:r>
            <a:r>
              <a:rPr lang="pl-PL" sz="2400" b="1" dirty="0" smtClean="0">
                <a:solidFill>
                  <a:srgbClr val="FF0000"/>
                </a:solidFill>
              </a:rPr>
              <a:t>nowelizacja </a:t>
            </a:r>
            <a:r>
              <a:rPr lang="pl-PL" sz="2400" b="1" dirty="0">
                <a:solidFill>
                  <a:srgbClr val="FF0000"/>
                </a:solidFill>
              </a:rPr>
              <a:t>z dnia 27 września 2013 r. </a:t>
            </a:r>
            <a:r>
              <a:rPr lang="pl-PL" sz="2400" b="1" dirty="0" smtClean="0">
                <a:solidFill>
                  <a:srgbClr val="FF0000"/>
                </a:solidFill>
              </a:rPr>
              <a:t>wprowadziła istotne </a:t>
            </a:r>
            <a:r>
              <a:rPr lang="pl-PL" sz="2400" b="1" dirty="0">
                <a:solidFill>
                  <a:srgbClr val="FF0000"/>
                </a:solidFill>
              </a:rPr>
              <a:t>zmiany w konstrukcji końcowego </a:t>
            </a:r>
            <a:r>
              <a:rPr lang="pl-PL" sz="2400" b="1" dirty="0" smtClean="0">
                <a:solidFill>
                  <a:srgbClr val="FF0000"/>
                </a:solidFill>
              </a:rPr>
              <a:t>zapoznania </a:t>
            </a:r>
            <a:r>
              <a:rPr lang="pl-PL" sz="2400" b="1" dirty="0">
                <a:solidFill>
                  <a:srgbClr val="FF0000"/>
                </a:solidFill>
              </a:rPr>
              <a:t>z materiałami postępowania </a:t>
            </a:r>
            <a:r>
              <a:rPr lang="pl-PL" sz="2400" b="1" dirty="0" smtClean="0">
                <a:solidFill>
                  <a:srgbClr val="FF0000"/>
                </a:solidFill>
              </a:rPr>
              <a:t>przygotowawczego</a:t>
            </a:r>
            <a:r>
              <a:rPr lang="pl-PL" sz="2400" dirty="0" smtClean="0"/>
              <a:t>. Przyjmuje </a:t>
            </a:r>
            <a:r>
              <a:rPr lang="pl-PL" sz="2400" dirty="0"/>
              <a:t>ona bowiem w nowym </a:t>
            </a:r>
            <a:r>
              <a:rPr lang="pl-PL" sz="2400" b="1" dirty="0"/>
              <a:t>art. 321</a:t>
            </a:r>
            <a:r>
              <a:rPr lang="pl-PL" sz="2400" dirty="0"/>
              <a:t>, że:</a:t>
            </a:r>
          </a:p>
          <a:p>
            <a:pPr marL="457200" indent="-457200" algn="just">
              <a:buFont typeface="+mj-lt"/>
              <a:buAutoNum type="alphaLcParenR"/>
            </a:pPr>
            <a:r>
              <a:rPr lang="pl-PL" sz="2400" dirty="0" smtClean="0"/>
              <a:t>samo zapoznanie nabiera </a:t>
            </a:r>
            <a:r>
              <a:rPr lang="pl-PL" sz="2400" dirty="0"/>
              <a:t>charakteru </a:t>
            </a:r>
            <a:r>
              <a:rPr lang="pl-PL" sz="2400" dirty="0" smtClean="0"/>
              <a:t>zapoznania </a:t>
            </a:r>
            <a:r>
              <a:rPr lang="pl-PL" sz="2400" dirty="0"/>
              <a:t>się przez uprawnionych z materiałem dowodowym sprawy, zastępując dotychczasowe zaznajamianie ich przez organ z tym materiałem i udostępnianie go następnie uprawnionemu, a przy tym</a:t>
            </a:r>
          </a:p>
          <a:p>
            <a:pPr marL="457200" indent="-457200" algn="just">
              <a:buFont typeface="+mj-lt"/>
              <a:buAutoNum type="alphaLcParenR"/>
            </a:pPr>
            <a:r>
              <a:rPr lang="pl-PL" sz="2400" dirty="0"/>
              <a:t>z</a:t>
            </a:r>
            <a:r>
              <a:rPr lang="pl-PL" sz="2400" dirty="0" smtClean="0"/>
              <a:t>aznajomienie dotyczy </a:t>
            </a:r>
            <a:r>
              <a:rPr lang="pl-PL" sz="2400" dirty="0"/>
              <a:t>obu stron postępowania przygotowawczego (podejrzanego i pokrzywdzonego) oraz ich procesowych przedstawicieli, czyli obrońcy i pełnomocnika (§ 1), z tym że</a:t>
            </a:r>
          </a:p>
          <a:p>
            <a:pPr marL="457200" indent="-457200" algn="just">
              <a:buFont typeface="+mj-lt"/>
              <a:buAutoNum type="alphaLcParenR"/>
            </a:pPr>
            <a:r>
              <a:rPr lang="pl-PL" sz="2400" dirty="0" smtClean="0"/>
              <a:t>przy </a:t>
            </a:r>
            <a:r>
              <a:rPr lang="pl-PL" sz="2400" dirty="0"/>
              <a:t>dużej liczbie pokrzywdzonych prokurator </a:t>
            </a:r>
            <a:r>
              <a:rPr lang="pl-PL" sz="2400" dirty="0" smtClean="0"/>
              <a:t>może </a:t>
            </a:r>
            <a:r>
              <a:rPr lang="pl-PL" sz="2400" dirty="0"/>
              <a:t>ograniczyć liczbę pokrzywdzonych, którzy będą mogli zapoznać z materiałem sprawy, jeżeli jest to konieczne dla zabezpieczenia prawidłowego toku postępowania (§ 2), tak jak czyni to sąd przy ograniczaniu liczby oskarżycieli </a:t>
            </a:r>
            <a:r>
              <a:rPr lang="pl-PL" sz="2400" dirty="0" smtClean="0"/>
              <a:t>posiłkowych ubocznych</a:t>
            </a:r>
            <a:r>
              <a:rPr lang="pl-PL" sz="2400" dirty="0"/>
              <a:t>,</a:t>
            </a:r>
          </a:p>
          <a:p>
            <a:pPr marL="457200" indent="-457200" algn="just">
              <a:buFont typeface="+mj-lt"/>
              <a:buAutoNum type="alphaLcParenR"/>
            </a:pPr>
            <a:r>
              <a:rPr lang="pl-PL" sz="2400" dirty="0" smtClean="0"/>
              <a:t>organ </a:t>
            </a:r>
            <a:r>
              <a:rPr lang="pl-PL" sz="2400" dirty="0"/>
              <a:t>prowadzący postępowanie </a:t>
            </a:r>
            <a:r>
              <a:rPr lang="pl-PL" sz="2400" b="1" u="sng" dirty="0">
                <a:solidFill>
                  <a:srgbClr val="00B050"/>
                </a:solidFill>
              </a:rPr>
              <a:t>na wniosek uprawnionego </a:t>
            </a:r>
            <a:r>
              <a:rPr lang="pl-PL" sz="2400" dirty="0"/>
              <a:t>(</a:t>
            </a:r>
            <a:r>
              <a:rPr lang="pl-PL" sz="2400" b="1" dirty="0"/>
              <a:t>podejrzany i pokrzywdzony już przy pierwszym przesłuchaniu </a:t>
            </a:r>
            <a:r>
              <a:rPr lang="pl-PL" sz="2400" b="1" dirty="0" smtClean="0"/>
              <a:t>są informowani </a:t>
            </a:r>
            <a:r>
              <a:rPr lang="pl-PL" sz="2400" b="1" dirty="0"/>
              <a:t>o prawie do końcowego </a:t>
            </a:r>
            <a:r>
              <a:rPr lang="pl-PL" sz="2400" b="1" dirty="0" smtClean="0"/>
              <a:t>zapoznania </a:t>
            </a:r>
            <a:r>
              <a:rPr lang="pl-PL" sz="2400" b="1" dirty="0"/>
              <a:t>się z aktami sprawy</a:t>
            </a:r>
            <a:r>
              <a:rPr lang="pl-PL" sz="2400" dirty="0"/>
              <a:t>), w razie istnienia podstaw do zamknięcia śledztwa (dochodzenia) </a:t>
            </a:r>
            <a:r>
              <a:rPr lang="pl-PL" sz="2400" dirty="0" smtClean="0"/>
              <a:t>informuje </a:t>
            </a:r>
            <a:r>
              <a:rPr lang="pl-PL" sz="2400" dirty="0"/>
              <a:t>go o możliwości zapoznania się z materiałem sprawy, wyznaczając też termin owego zapoznania się, który powinien być wyznaczony w taki sposób, aby od doręczenia zawiadomienia upłynęło co najmniej 7 dni (§ 3), z tym że niestawiennictwo prawidłowo powiadomionej strony lub jej reprezentanta nie </a:t>
            </a:r>
            <a:r>
              <a:rPr lang="pl-PL" sz="2400" dirty="0" smtClean="0"/>
              <a:t>tamuje </a:t>
            </a:r>
            <a:r>
              <a:rPr lang="pl-PL" sz="2400" dirty="0"/>
              <a:t>dalszego toku postępowania (§ 4),</a:t>
            </a:r>
          </a:p>
          <a:p>
            <a:pPr marL="457200" indent="-457200" algn="just">
              <a:buFont typeface="+mj-lt"/>
              <a:buAutoNum type="alphaLcParenR"/>
            </a:pPr>
            <a:r>
              <a:rPr lang="pl-PL" sz="2400" dirty="0" smtClean="0"/>
              <a:t>udostępniając </a:t>
            </a:r>
            <a:r>
              <a:rPr lang="pl-PL" sz="2400" dirty="0"/>
              <a:t>akta organ jednocześnie </a:t>
            </a:r>
            <a:r>
              <a:rPr lang="pl-PL" sz="2400" dirty="0" smtClean="0"/>
              <a:t>wskazuje </a:t>
            </a:r>
            <a:r>
              <a:rPr lang="pl-PL" sz="2400" dirty="0"/>
              <a:t>uprawnionemu, które z materiałów będą przekazane wraz z aktem oskarżenia do sądu (uzgadniając taką selekcję materiałów z oskarżycielem publicznym, gdyby organ ten nie był sam takim oskarżycielem), co </a:t>
            </a:r>
            <a:r>
              <a:rPr lang="pl-PL" sz="2400" dirty="0" smtClean="0"/>
              <a:t>jest </a:t>
            </a:r>
            <a:r>
              <a:rPr lang="pl-PL" sz="2400" dirty="0"/>
              <a:t>odnotowywane w protokole końcowego zapoznania (§ 1 in fine) i </a:t>
            </a:r>
            <a:r>
              <a:rPr lang="pl-PL" sz="2400" dirty="0" smtClean="0"/>
              <a:t>wiąże </a:t>
            </a:r>
            <a:r>
              <a:rPr lang="pl-PL" sz="2400" dirty="0"/>
              <a:t>się z rezygnacją z przekazywania sądowi całych akt postępowania przygotowawczego </a:t>
            </a:r>
            <a:r>
              <a:rPr lang="pl-PL" sz="2400" dirty="0" smtClean="0"/>
              <a:t>(art</a:t>
            </a:r>
            <a:r>
              <a:rPr lang="pl-PL" sz="2400" dirty="0"/>
              <a:t>. 334), zaś</a:t>
            </a:r>
          </a:p>
          <a:p>
            <a:pPr marL="457200" indent="-457200" algn="just">
              <a:buFont typeface="+mj-lt"/>
              <a:buAutoNum type="alphaLcParenR"/>
            </a:pPr>
            <a:r>
              <a:rPr lang="pl-PL" sz="2400" dirty="0"/>
              <a:t>w</a:t>
            </a:r>
            <a:r>
              <a:rPr lang="pl-PL" sz="2400" dirty="0" smtClean="0"/>
              <a:t> </a:t>
            </a:r>
            <a:r>
              <a:rPr lang="pl-PL" sz="2400" dirty="0" smtClean="0"/>
              <a:t>terminie </a:t>
            </a:r>
            <a:r>
              <a:rPr lang="pl-PL" sz="2400" dirty="0"/>
              <a:t>3 dni od zapoznania uprawniony </a:t>
            </a:r>
            <a:r>
              <a:rPr lang="pl-PL" sz="2400" dirty="0" smtClean="0"/>
              <a:t>może </a:t>
            </a:r>
            <a:r>
              <a:rPr lang="pl-PL" sz="2400" dirty="0"/>
              <a:t>złożyć wnioski dowodowe, jak również wniosek o dołączenie do aktu oskarżenia - gdy ma to znaczenie dla jego interesów procesowych - jeszcze innych, wskazanych przez niego materiałów z tych akt (§ 5).</a:t>
            </a:r>
          </a:p>
        </p:txBody>
      </p:sp>
    </p:spTree>
    <p:extLst>
      <p:ext uri="{BB962C8B-B14F-4D97-AF65-F5344CB8AC3E}">
        <p14:creationId xmlns:p14="http://schemas.microsoft.com/office/powerpoint/2010/main" val="3123710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000" dirty="0"/>
              <a:t>Czynności związane z zamknięciem postępowania </a:t>
            </a:r>
            <a:r>
              <a:rPr lang="pl-PL" sz="2000" dirty="0" smtClean="0"/>
              <a:t>przygotowawczego</a:t>
            </a:r>
            <a:br>
              <a:rPr lang="pl-PL" sz="2000" dirty="0" smtClean="0"/>
            </a:br>
            <a:r>
              <a:rPr lang="pl-PL" sz="2000" dirty="0" smtClean="0"/>
              <a:t>Końcowe zapoznanie się z materiałami śledztwa lub dochodzenia</a:t>
            </a:r>
            <a:endParaRPr lang="pl-PL" sz="2000" dirty="0"/>
          </a:p>
        </p:txBody>
      </p:sp>
      <p:sp>
        <p:nvSpPr>
          <p:cNvPr id="3" name="Symbol zastępczy zawartości 2"/>
          <p:cNvSpPr>
            <a:spLocks noGrp="1"/>
          </p:cNvSpPr>
          <p:nvPr>
            <p:ph sz="quarter" idx="1"/>
          </p:nvPr>
        </p:nvSpPr>
        <p:spPr>
          <a:xfrm>
            <a:off x="0" y="1219200"/>
            <a:ext cx="9144000" cy="5638800"/>
          </a:xfrm>
        </p:spPr>
        <p:txBody>
          <a:bodyPr>
            <a:normAutofit/>
          </a:bodyPr>
          <a:lstStyle/>
          <a:p>
            <a:pPr algn="just"/>
            <a:r>
              <a:rPr lang="pl-PL" sz="1800" dirty="0"/>
              <a:t>nowelizacja z dnia 27 września 2013 r</a:t>
            </a:r>
            <a:r>
              <a:rPr lang="pl-PL" sz="1800" b="1" dirty="0"/>
              <a:t>. </a:t>
            </a:r>
            <a:r>
              <a:rPr lang="pl-PL" sz="1800" b="1" dirty="0" smtClean="0">
                <a:solidFill>
                  <a:srgbClr val="00B050"/>
                </a:solidFill>
              </a:rPr>
              <a:t>odstępuje </a:t>
            </a:r>
            <a:r>
              <a:rPr lang="pl-PL" sz="1800" b="1" dirty="0">
                <a:solidFill>
                  <a:srgbClr val="00B050"/>
                </a:solidFill>
              </a:rPr>
              <a:t>się </a:t>
            </a:r>
            <a:r>
              <a:rPr lang="pl-PL" sz="1800" b="1" dirty="0" smtClean="0">
                <a:solidFill>
                  <a:srgbClr val="00B050"/>
                </a:solidFill>
              </a:rPr>
              <a:t>od </a:t>
            </a:r>
            <a:r>
              <a:rPr lang="pl-PL" sz="1800" b="1" dirty="0">
                <a:solidFill>
                  <a:srgbClr val="00B050"/>
                </a:solidFill>
              </a:rPr>
              <a:t>wymogu przekazywania sądowi całych akt </a:t>
            </a:r>
            <a:r>
              <a:rPr lang="pl-PL" sz="1800" dirty="0"/>
              <a:t>dochodzenia lub śledztwa na rzecz dołączania do aktu oskarżenia jedynie określonych, mających znaczenie dla danej sprawy materiałów spośród zgromadzonych w postępowaniu przygotowawczym. Sugestie w tej materii były zgłaszane w doktrynie w trakcie prac KKPK, w toku których podnoszono, że przesyłanie sądowi całych akt postępowania przygotowawczego jest zbędne, gdyż zawierają one także, i to w niemałej części, materiały nieistotne aktualnie dla postępowania, a zmusza się mimo to sąd do zapoznania się z </a:t>
            </a:r>
            <a:r>
              <a:rPr lang="pl-PL" sz="1800" dirty="0" smtClean="0"/>
              <a:t>nimi</a:t>
            </a:r>
          </a:p>
          <a:p>
            <a:pPr algn="just"/>
            <a:r>
              <a:rPr lang="pl-PL" sz="1800" dirty="0" smtClean="0"/>
              <a:t>Przepis</a:t>
            </a:r>
            <a:r>
              <a:rPr lang="pl-PL" sz="1800" dirty="0" smtClean="0"/>
              <a:t> </a:t>
            </a:r>
            <a:r>
              <a:rPr lang="pl-PL" sz="1800" dirty="0" smtClean="0"/>
              <a:t>art. </a:t>
            </a:r>
            <a:r>
              <a:rPr lang="pl-PL" sz="1800" b="1" dirty="0" smtClean="0"/>
              <a:t>334 </a:t>
            </a:r>
            <a:r>
              <a:rPr lang="pl-PL" sz="1800" b="1" dirty="0"/>
              <a:t>§ 1 </a:t>
            </a:r>
            <a:r>
              <a:rPr lang="pl-PL" sz="1800" dirty="0" smtClean="0"/>
              <a:t>zakłada</a:t>
            </a:r>
            <a:r>
              <a:rPr lang="pl-PL" sz="1800" dirty="0"/>
              <a:t>, </a:t>
            </a:r>
            <a:r>
              <a:rPr lang="pl-PL" sz="1800" dirty="0" smtClean="0"/>
              <a:t>że sądowi </a:t>
            </a:r>
            <a:r>
              <a:rPr lang="pl-PL" sz="1800" dirty="0"/>
              <a:t>przekazywane </a:t>
            </a:r>
            <a:r>
              <a:rPr lang="pl-PL" sz="1800" dirty="0" smtClean="0"/>
              <a:t>są</a:t>
            </a:r>
            <a:r>
              <a:rPr lang="pl-PL" sz="1800" dirty="0" smtClean="0"/>
              <a:t> </a:t>
            </a:r>
            <a:r>
              <a:rPr lang="pl-PL" sz="1800" dirty="0"/>
              <a:t>jedynie materiały związane z kwestią odpowiedzialności osób wskazanych w akcie oskarżenia za czyny im w nim zarzucane. Materiały te </a:t>
            </a:r>
            <a:r>
              <a:rPr lang="pl-PL" sz="1800" dirty="0" smtClean="0"/>
              <a:t>mają </a:t>
            </a:r>
            <a:r>
              <a:rPr lang="pl-PL" sz="1800" dirty="0"/>
              <a:t>obejmować:</a:t>
            </a:r>
          </a:p>
          <a:p>
            <a:pPr marL="457200" indent="-457200" algn="just">
              <a:buFont typeface="+mj-lt"/>
              <a:buAutoNum type="alphaLcParenR"/>
            </a:pPr>
            <a:r>
              <a:rPr lang="pl-PL" sz="1600" dirty="0" smtClean="0">
                <a:solidFill>
                  <a:srgbClr val="7030A0"/>
                </a:solidFill>
              </a:rPr>
              <a:t>postanowienia </a:t>
            </a:r>
            <a:r>
              <a:rPr lang="pl-PL" sz="1600" dirty="0">
                <a:solidFill>
                  <a:srgbClr val="7030A0"/>
                </a:solidFill>
              </a:rPr>
              <a:t>i zarządzenia dotyczące tych osób wydane w toku postępowania </a:t>
            </a:r>
            <a:r>
              <a:rPr lang="pl-PL" sz="1600" dirty="0"/>
              <a:t>(m.in. postanowienia o wszczęciu, o przedstawieniu i zmianie zarzutów, o częściowym umorzeniu postępowania, o zawieszeniu i podjęciu postępowania zawieszonego, o stosowaniu środków zapobiegawczych, o ich zmianie lub uchyleniu, o uwzględnieniu lub oddaleniu wniosków dowodowych, itd.);</a:t>
            </a:r>
          </a:p>
          <a:p>
            <a:pPr marL="457200" indent="-457200" algn="just">
              <a:buFont typeface="+mj-lt"/>
              <a:buAutoNum type="alphaLcParenR"/>
            </a:pPr>
            <a:r>
              <a:rPr lang="pl-PL" sz="1600" dirty="0" smtClean="0">
                <a:solidFill>
                  <a:srgbClr val="7030A0"/>
                </a:solidFill>
              </a:rPr>
              <a:t>protokoły </a:t>
            </a:r>
            <a:r>
              <a:rPr lang="pl-PL" sz="1600" dirty="0">
                <a:solidFill>
                  <a:srgbClr val="7030A0"/>
                </a:solidFill>
              </a:rPr>
              <a:t>czynności dowodowych i załączniki do nich</a:t>
            </a:r>
            <a:r>
              <a:rPr lang="pl-PL" sz="1600" dirty="0"/>
              <a:t> (np. rejestracje obrazu i dźwięku, stenogramy, wyjaśnienia pisemne), z tym jednak że protokoły przesłuchania świadków, których wezwania na rozprawę żąda oskarżyciel, przekazywane </a:t>
            </a:r>
            <a:r>
              <a:rPr lang="pl-PL" sz="1600" dirty="0" smtClean="0"/>
              <a:t>są</a:t>
            </a:r>
            <a:r>
              <a:rPr lang="pl-PL" sz="1600" dirty="0" smtClean="0"/>
              <a:t> </a:t>
            </a:r>
            <a:r>
              <a:rPr lang="pl-PL" sz="1600" dirty="0"/>
              <a:t>w wyodrębnionym zbiorze dokumentów (art. 334 § 3);</a:t>
            </a:r>
          </a:p>
          <a:p>
            <a:pPr marL="457200" indent="-457200" algn="just">
              <a:buFont typeface="+mj-lt"/>
              <a:buAutoNum type="alphaLcParenR"/>
            </a:pPr>
            <a:r>
              <a:rPr lang="pl-PL" sz="1600" dirty="0" smtClean="0">
                <a:solidFill>
                  <a:srgbClr val="7030A0"/>
                </a:solidFill>
              </a:rPr>
              <a:t>opinie </a:t>
            </a:r>
            <a:r>
              <a:rPr lang="pl-PL" sz="1600" dirty="0">
                <a:solidFill>
                  <a:srgbClr val="7030A0"/>
                </a:solidFill>
              </a:rPr>
              <a:t>i dokumenty urzędowe i prywatne, uzyskane lub złożone do akt sprawy </a:t>
            </a:r>
            <a:r>
              <a:rPr lang="pl-PL" sz="1600" dirty="0"/>
              <a:t>(np. dane z Krajowego Rejestru Karnego, opinie o oskarżonym, dokumenty lekarskie złożone przez strony, dokumenty będące przedmiotem przestępstwa, zajęte listy, przejęte grypsy itp.).</a:t>
            </a:r>
          </a:p>
        </p:txBody>
      </p:sp>
    </p:spTree>
    <p:extLst>
      <p:ext uri="{BB962C8B-B14F-4D97-AF65-F5344CB8AC3E}">
        <p14:creationId xmlns:p14="http://schemas.microsoft.com/office/powerpoint/2010/main" val="3449599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000" dirty="0"/>
              <a:t>Czynności związane z zamknięciem postępowania </a:t>
            </a:r>
            <a:r>
              <a:rPr lang="pl-PL" sz="2000" dirty="0" smtClean="0"/>
              <a:t>przygotowawczego</a:t>
            </a:r>
            <a:br>
              <a:rPr lang="pl-PL" sz="2000" dirty="0" smtClean="0"/>
            </a:br>
            <a:r>
              <a:rPr lang="pl-PL" sz="2000" dirty="0" smtClean="0"/>
              <a:t>Końcowe zapoznanie się z materiałami śledztwa lub dochodzenia</a:t>
            </a:r>
            <a:endParaRPr lang="pl-PL" sz="2000" dirty="0"/>
          </a:p>
        </p:txBody>
      </p:sp>
      <p:sp>
        <p:nvSpPr>
          <p:cNvPr id="3" name="Symbol zastępczy zawartości 2"/>
          <p:cNvSpPr>
            <a:spLocks noGrp="1"/>
          </p:cNvSpPr>
          <p:nvPr>
            <p:ph sz="quarter" idx="1"/>
          </p:nvPr>
        </p:nvSpPr>
        <p:spPr>
          <a:xfrm>
            <a:off x="0" y="1219200"/>
            <a:ext cx="9144000" cy="5638800"/>
          </a:xfrm>
        </p:spPr>
        <p:txBody>
          <a:bodyPr>
            <a:normAutofit/>
          </a:bodyPr>
          <a:lstStyle/>
          <a:p>
            <a:pPr algn="just"/>
            <a:r>
              <a:rPr lang="pl-PL" sz="1600" dirty="0"/>
              <a:t>O</a:t>
            </a:r>
            <a:r>
              <a:rPr lang="pl-PL" sz="1600" dirty="0" smtClean="0"/>
              <a:t> </a:t>
            </a:r>
            <a:r>
              <a:rPr lang="pl-PL" sz="1600" dirty="0"/>
              <a:t>zakresie tych materiałów </a:t>
            </a:r>
            <a:r>
              <a:rPr lang="pl-PL" sz="1600" dirty="0" smtClean="0"/>
              <a:t>strony są informowane przy </a:t>
            </a:r>
            <a:r>
              <a:rPr lang="pl-PL" sz="1600" dirty="0"/>
              <a:t>końcowym zapoznawaniu się przez nie z materiałami postępowania przygotowawczego, i </a:t>
            </a:r>
            <a:r>
              <a:rPr lang="pl-PL" sz="1600" dirty="0" smtClean="0"/>
              <a:t>mogą one wówczas</a:t>
            </a:r>
            <a:r>
              <a:rPr lang="pl-PL" sz="1600" dirty="0"/>
              <a:t>, </a:t>
            </a:r>
            <a:r>
              <a:rPr lang="pl-PL" sz="1600" b="1" dirty="0">
                <a:solidFill>
                  <a:srgbClr val="00B050"/>
                </a:solidFill>
              </a:rPr>
              <a:t>w terminie 3 dni od takiego zapoznania</a:t>
            </a:r>
            <a:r>
              <a:rPr lang="pl-PL" sz="1600" dirty="0"/>
              <a:t>, </a:t>
            </a:r>
            <a:r>
              <a:rPr lang="pl-PL" sz="1600" b="1" dirty="0" smtClean="0">
                <a:solidFill>
                  <a:srgbClr val="7030A0"/>
                </a:solidFill>
              </a:rPr>
              <a:t>wnieść o dołączenie do aktu oskarżenia innych jeszcze materiałów z tych akt, które w ich ocenie powinny zostać przekazane sądowi. </a:t>
            </a:r>
            <a:r>
              <a:rPr lang="pl-PL" sz="1600" dirty="0"/>
              <a:t>W takim wypadku oskarżyciel publiczny </a:t>
            </a:r>
            <a:r>
              <a:rPr lang="pl-PL" sz="1600" dirty="0" smtClean="0"/>
              <a:t>dołącza </a:t>
            </a:r>
            <a:r>
              <a:rPr lang="pl-PL" sz="1600" dirty="0"/>
              <a:t>je do tego aktu </a:t>
            </a:r>
            <a:r>
              <a:rPr lang="pl-PL" sz="1600" u="sng" dirty="0"/>
              <a:t>bez możliwości odmowy zadośćuczynienia wnioskowi strony</a:t>
            </a:r>
            <a:r>
              <a:rPr lang="pl-PL" sz="1600" dirty="0"/>
              <a:t> </a:t>
            </a:r>
            <a:r>
              <a:rPr lang="pl-PL" sz="1600" dirty="0" smtClean="0"/>
              <a:t>(art</a:t>
            </a:r>
            <a:r>
              <a:rPr lang="pl-PL" sz="1600" dirty="0"/>
              <a:t>. 334 § 2</a:t>
            </a:r>
            <a:r>
              <a:rPr lang="pl-PL" sz="1600" dirty="0" smtClean="0"/>
              <a:t>)</a:t>
            </a:r>
          </a:p>
          <a:p>
            <a:pPr algn="just"/>
            <a:r>
              <a:rPr lang="pl-PL" sz="1600" dirty="0"/>
              <a:t>Do zamknięcia postępowania </a:t>
            </a:r>
            <a:r>
              <a:rPr lang="pl-PL" sz="1600" dirty="0" smtClean="0"/>
              <a:t>dochodzi dopiero </a:t>
            </a:r>
            <a:r>
              <a:rPr lang="pl-PL" sz="1600" dirty="0"/>
              <a:t>wówczas, jeżeli nie </a:t>
            </a:r>
            <a:r>
              <a:rPr lang="pl-PL" sz="1600" dirty="0" smtClean="0"/>
              <a:t>istnieje </a:t>
            </a:r>
            <a:r>
              <a:rPr lang="pl-PL" sz="1600" dirty="0"/>
              <a:t>potrzeba jego uzupełniania (§ 6). Takie rozwiązanie wiąże się ze zwiększoną kontradyktoryjnością rozprawy głównej, na której to strony, a nie sąd, </a:t>
            </a:r>
            <a:r>
              <a:rPr lang="pl-PL" sz="1600" dirty="0" smtClean="0"/>
              <a:t>mają </a:t>
            </a:r>
            <a:r>
              <a:rPr lang="pl-PL" sz="1600" dirty="0"/>
              <a:t>przeprowadzać dowody i uczestniczyć aktywnie w przeprowadzaniu ich przez inną stronę</a:t>
            </a:r>
            <a:endParaRPr lang="pl-PL" sz="1600" dirty="0" smtClean="0"/>
          </a:p>
          <a:p>
            <a:pPr algn="just"/>
            <a:r>
              <a:rPr lang="pl-PL" sz="1600" dirty="0" smtClean="0"/>
              <a:t>Złożenie wniosku o dołączenie określonych dokumentów z akta postępowania przygotowawczego do akt sprawy sądowej jest także możliwe na etapie postępowania sadowego do czasu rozpoczęcia przewodu </a:t>
            </a:r>
            <a:r>
              <a:rPr lang="pl-PL" sz="1600" dirty="0" smtClean="0"/>
              <a:t>sądowego</a:t>
            </a:r>
            <a:r>
              <a:rPr lang="pl-PL" sz="1600" dirty="0" smtClean="0"/>
              <a:t>. </a:t>
            </a:r>
          </a:p>
          <a:p>
            <a:pPr marL="0" indent="0" algn="just">
              <a:buNone/>
            </a:pPr>
            <a:endParaRPr lang="pl-PL" sz="1600" dirty="0" smtClean="0"/>
          </a:p>
          <a:p>
            <a:pPr marL="0" indent="0" algn="ctr">
              <a:buNone/>
            </a:pPr>
            <a:r>
              <a:rPr lang="pl-PL" sz="1600" b="1" dirty="0" smtClean="0">
                <a:solidFill>
                  <a:srgbClr val="002060"/>
                </a:solidFill>
              </a:rPr>
              <a:t>Art. 381 </a:t>
            </a:r>
            <a:r>
              <a:rPr lang="pl-PL" sz="1600" b="1" dirty="0" smtClean="0">
                <a:solidFill>
                  <a:srgbClr val="002060"/>
                </a:solidFill>
                <a:cs typeface="Times New Roman" panose="02020603050405020304" pitchFamily="18" charset="0"/>
              </a:rPr>
              <a:t>§ 2 k.p.k.</a:t>
            </a:r>
          </a:p>
          <a:p>
            <a:pPr marL="0" indent="0" algn="ctr">
              <a:buNone/>
            </a:pPr>
            <a:r>
              <a:rPr lang="pl-PL" sz="1600" b="1" dirty="0" smtClean="0"/>
              <a:t>Do czasu rozpoczęcia przewodu sądowego </a:t>
            </a:r>
            <a:r>
              <a:rPr lang="pl-PL" sz="1600" dirty="0" smtClean="0"/>
              <a:t>strony, obrońcy i pełnomocnicy mogą </a:t>
            </a:r>
            <a:r>
              <a:rPr lang="pl-PL" sz="1600" dirty="0" smtClean="0">
                <a:solidFill>
                  <a:srgbClr val="0070C0"/>
                </a:solidFill>
              </a:rPr>
              <a:t>wnosić o zobowiązanie prokuratora do uzupełnienia materiałów postępowania przygotowawczego dołączonych do aktu oskarżenia o określone dokumenty zawarte w aktach tego postępowania</a:t>
            </a:r>
            <a:r>
              <a:rPr lang="pl-PL" sz="1600" dirty="0" smtClean="0"/>
              <a:t>. W przedmiocie tego wniosku sąd rozstrzyga w miarę możności jeszcze przed otwarciem przewodu sądowego</a:t>
            </a:r>
            <a:endParaRPr lang="pl-PL" sz="1600" dirty="0"/>
          </a:p>
        </p:txBody>
      </p:sp>
    </p:spTree>
    <p:extLst>
      <p:ext uri="{BB962C8B-B14F-4D97-AF65-F5344CB8AC3E}">
        <p14:creationId xmlns:p14="http://schemas.microsoft.com/office/powerpoint/2010/main" val="3989329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000" dirty="0"/>
              <a:t>Czynności związane z zamknięciem postępowania </a:t>
            </a:r>
            <a:r>
              <a:rPr lang="pl-PL" sz="2000" dirty="0" smtClean="0"/>
              <a:t>przygotowawczego</a:t>
            </a:r>
            <a:endParaRPr lang="pl-PL" sz="2000" dirty="0"/>
          </a:p>
        </p:txBody>
      </p:sp>
      <p:sp>
        <p:nvSpPr>
          <p:cNvPr id="3" name="Symbol zastępczy zawartości 2"/>
          <p:cNvSpPr>
            <a:spLocks noGrp="1"/>
          </p:cNvSpPr>
          <p:nvPr>
            <p:ph sz="quarter" idx="1"/>
          </p:nvPr>
        </p:nvSpPr>
        <p:spPr>
          <a:xfrm>
            <a:off x="0" y="1219200"/>
            <a:ext cx="9144000" cy="5638800"/>
          </a:xfrm>
        </p:spPr>
        <p:txBody>
          <a:bodyPr>
            <a:normAutofit/>
          </a:bodyPr>
          <a:lstStyle/>
          <a:p>
            <a:pPr algn="just"/>
            <a:r>
              <a:rPr lang="pl-PL" sz="1600" dirty="0"/>
              <a:t>Przewidziane w </a:t>
            </a:r>
            <a:r>
              <a:rPr lang="pl-PL" sz="1600" dirty="0" smtClean="0"/>
              <a:t>art. 321 § </a:t>
            </a:r>
            <a:r>
              <a:rPr lang="pl-PL" sz="1600" dirty="0"/>
              <a:t>6 </a:t>
            </a:r>
            <a:r>
              <a:rPr lang="pl-PL" sz="1800" b="1" dirty="0">
                <a:solidFill>
                  <a:srgbClr val="7030A0"/>
                </a:solidFill>
              </a:rPr>
              <a:t>postanowienie o zamknięciu śledztwa</a:t>
            </a:r>
            <a:r>
              <a:rPr lang="pl-PL" sz="1600" b="1" dirty="0">
                <a:solidFill>
                  <a:srgbClr val="7030A0"/>
                </a:solidFill>
              </a:rPr>
              <a:t> </a:t>
            </a:r>
            <a:r>
              <a:rPr lang="pl-PL" sz="1600" dirty="0"/>
              <a:t>wydaje się dopiero wtedy, </a:t>
            </a:r>
            <a:r>
              <a:rPr lang="pl-PL" sz="1600" b="1" dirty="0"/>
              <a:t>gdy nie ma potrzeby uzupełniania postępowania po końcowym </a:t>
            </a:r>
            <a:r>
              <a:rPr lang="pl-PL" sz="1600" b="1" dirty="0" smtClean="0"/>
              <a:t>zapoznaniu </a:t>
            </a:r>
            <a:r>
              <a:rPr lang="pl-PL" sz="1600" dirty="0"/>
              <a:t>(w tym i wtedy, gdy nie odbyło się ono z uwagi na nieusprawiedliwione niestawiennictwo </a:t>
            </a:r>
            <a:r>
              <a:rPr lang="pl-PL" sz="1600" dirty="0" smtClean="0"/>
              <a:t>uprawnionego), </a:t>
            </a:r>
            <a:r>
              <a:rPr lang="pl-PL" sz="1600" dirty="0"/>
              <a:t>a więc gdy nie zgłoszono żadnych wniosków lub wnioski zgłoszone oddalono zgodnie z art. </a:t>
            </a:r>
            <a:r>
              <a:rPr lang="pl-PL" sz="1600" dirty="0" smtClean="0"/>
              <a:t>170 k.p.k., </a:t>
            </a:r>
            <a:r>
              <a:rPr lang="pl-PL" sz="1600" dirty="0"/>
              <a:t>a organ nie widzi potrzeby uzupełniania postępowania z </a:t>
            </a:r>
            <a:r>
              <a:rPr lang="pl-PL" sz="1600" dirty="0" smtClean="0"/>
              <a:t>urzędu.</a:t>
            </a:r>
          </a:p>
          <a:p>
            <a:pPr algn="just"/>
            <a:r>
              <a:rPr lang="pl-PL" sz="1600" b="1" dirty="0" smtClean="0">
                <a:solidFill>
                  <a:srgbClr val="7030A0"/>
                </a:solidFill>
              </a:rPr>
              <a:t>Postanowienie </a:t>
            </a:r>
            <a:r>
              <a:rPr lang="pl-PL" sz="1600" b="1" dirty="0">
                <a:solidFill>
                  <a:srgbClr val="7030A0"/>
                </a:solidFill>
              </a:rPr>
              <a:t>o zamknięciu postępowania przygotowawczego nie jest konieczne w dochodzeniu</a:t>
            </a:r>
            <a:r>
              <a:rPr lang="pl-PL" sz="1600" dirty="0"/>
              <a:t>, niezależnie od tego, czy doszło do zapoznania z materiałami sprawy, chyba że podejrzany jest tymczasowo aresztowany, kiedy to należy je wydać (art. 325g § 1</a:t>
            </a:r>
            <a:r>
              <a:rPr lang="pl-PL" sz="1600" dirty="0" smtClean="0"/>
              <a:t>)</a:t>
            </a:r>
            <a:endParaRPr lang="pl-PL" sz="1600" dirty="0"/>
          </a:p>
          <a:p>
            <a:pPr algn="just"/>
            <a:r>
              <a:rPr lang="pl-PL" sz="1600" dirty="0"/>
              <a:t>W razie uzupełniania postępowania czynności końcowego </a:t>
            </a:r>
            <a:r>
              <a:rPr lang="pl-PL" sz="1600" dirty="0" smtClean="0"/>
              <a:t>zapoznania </a:t>
            </a:r>
            <a:r>
              <a:rPr lang="pl-PL" sz="1600" dirty="0"/>
              <a:t>powinny być ponowione, chyba że dochodzi do </a:t>
            </a:r>
            <a:r>
              <a:rPr lang="pl-PL" sz="1600" dirty="0" smtClean="0"/>
              <a:t>umorzenia</a:t>
            </a:r>
            <a:endParaRPr lang="pl-PL" sz="1600" dirty="0"/>
          </a:p>
          <a:p>
            <a:pPr algn="just"/>
            <a:r>
              <a:rPr lang="pl-PL" sz="1600" dirty="0" smtClean="0"/>
              <a:t>Wydane </a:t>
            </a:r>
            <a:r>
              <a:rPr lang="pl-PL" sz="1600" dirty="0"/>
              <a:t>postanowienie o zamknięciu śledztwa należy bądź </a:t>
            </a:r>
            <a:r>
              <a:rPr lang="pl-PL" sz="1600" b="1" dirty="0"/>
              <a:t>ogłosić</a:t>
            </a:r>
            <a:r>
              <a:rPr lang="pl-PL" sz="1600" dirty="0"/>
              <a:t>, jeżeli dzieje się to w obecności stron, bądź też </a:t>
            </a:r>
            <a:r>
              <a:rPr lang="pl-PL" sz="1600" b="1" dirty="0"/>
              <a:t>zawiadomić</a:t>
            </a:r>
            <a:r>
              <a:rPr lang="pl-PL" sz="1600" dirty="0"/>
              <a:t> o jego treści - już nie wszystkie strony, </a:t>
            </a:r>
            <a:r>
              <a:rPr lang="pl-PL" sz="1600" dirty="0" smtClean="0"/>
              <a:t>ale </a:t>
            </a:r>
            <a:r>
              <a:rPr lang="pl-PL" sz="1600" dirty="0"/>
              <a:t>tylko </a:t>
            </a:r>
            <a:r>
              <a:rPr lang="pl-PL" sz="1600" b="1" dirty="0"/>
              <a:t>podejrzanego i jego obrońcę </a:t>
            </a:r>
            <a:r>
              <a:rPr lang="pl-PL" sz="1600" dirty="0"/>
              <a:t>(§ 6 in fine). </a:t>
            </a:r>
            <a:endParaRPr lang="pl-PL" sz="1600" dirty="0" smtClean="0"/>
          </a:p>
          <a:p>
            <a:pPr algn="just"/>
            <a:r>
              <a:rPr lang="pl-PL" sz="1600" dirty="0" smtClean="0"/>
              <a:t>Niezależnie </a:t>
            </a:r>
            <a:r>
              <a:rPr lang="pl-PL" sz="1600" dirty="0"/>
              <a:t>od liczby </a:t>
            </a:r>
            <a:r>
              <a:rPr lang="pl-PL" sz="1600" dirty="0" err="1"/>
              <a:t>współpodejrzanych</a:t>
            </a:r>
            <a:r>
              <a:rPr lang="pl-PL" sz="1600" dirty="0"/>
              <a:t> wydaje się jedno postanowienie, gdyż dotyczy ono całego postępowania, a nie poszczególnych podejrzanych. </a:t>
            </a:r>
            <a:endParaRPr lang="pl-PL" sz="1600" dirty="0" smtClean="0"/>
          </a:p>
          <a:p>
            <a:pPr algn="just"/>
            <a:r>
              <a:rPr lang="pl-PL" sz="1600" dirty="0" smtClean="0"/>
              <a:t>Po </a:t>
            </a:r>
            <a:r>
              <a:rPr lang="pl-PL" sz="1600" dirty="0"/>
              <a:t>zamknięciu postępowania nie przeprowadza się już żadnych czynności dowodowych, chyba że prokurator nakaże uzupełnić postępowanie (art. 331 § </a:t>
            </a:r>
            <a:r>
              <a:rPr lang="pl-PL" sz="1600" dirty="0" smtClean="0"/>
              <a:t>1 k.p.k. </a:t>
            </a:r>
            <a:r>
              <a:rPr lang="pl-PL" sz="1600" dirty="0"/>
              <a:t>in fine).</a:t>
            </a:r>
          </a:p>
          <a:p>
            <a:pPr algn="just"/>
            <a:endParaRPr lang="pl-PL" sz="1900" dirty="0"/>
          </a:p>
        </p:txBody>
      </p:sp>
    </p:spTree>
    <p:extLst>
      <p:ext uri="{BB962C8B-B14F-4D97-AF65-F5344CB8AC3E}">
        <p14:creationId xmlns:p14="http://schemas.microsoft.com/office/powerpoint/2010/main" val="823717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Sposoby zakończenia postępowania przygotowawczego</a:t>
            </a:r>
            <a:endParaRPr lang="pl-PL" dirty="0"/>
          </a:p>
        </p:txBody>
      </p:sp>
      <p:sp>
        <p:nvSpPr>
          <p:cNvPr id="3" name="Symbol zastępczy zawartości 2"/>
          <p:cNvSpPr>
            <a:spLocks noGrp="1"/>
          </p:cNvSpPr>
          <p:nvPr>
            <p:ph sz="quarter" idx="1"/>
          </p:nvPr>
        </p:nvSpPr>
        <p:spPr/>
        <p:txBody>
          <a:bodyPr/>
          <a:lstStyle/>
          <a:p>
            <a:r>
              <a:rPr lang="pl-PL" dirty="0" smtClean="0"/>
              <a:t>Zasadniczo możliwe są dwa kierunki rozstrzygnięć:</a:t>
            </a:r>
          </a:p>
        </p:txBody>
      </p:sp>
      <p:graphicFrame>
        <p:nvGraphicFramePr>
          <p:cNvPr id="5" name="Tabela 4"/>
          <p:cNvGraphicFramePr>
            <a:graphicFrameLocks noGrp="1"/>
          </p:cNvGraphicFramePr>
          <p:nvPr>
            <p:extLst>
              <p:ext uri="{D42A27DB-BD31-4B8C-83A1-F6EECF244321}">
                <p14:modId xmlns:p14="http://schemas.microsoft.com/office/powerpoint/2010/main" val="2003155585"/>
              </p:ext>
            </p:extLst>
          </p:nvPr>
        </p:nvGraphicFramePr>
        <p:xfrm>
          <a:off x="457200" y="2420888"/>
          <a:ext cx="7787208" cy="2651760"/>
        </p:xfrm>
        <a:graphic>
          <a:graphicData uri="http://schemas.openxmlformats.org/drawingml/2006/table">
            <a:tbl>
              <a:tblPr firstRow="1" bandRow="1">
                <a:tableStyleId>{93296810-A885-4BE3-A3E7-6D5BEEA58F35}</a:tableStyleId>
              </a:tblPr>
              <a:tblGrid>
                <a:gridCol w="3893604"/>
                <a:gridCol w="3893604"/>
              </a:tblGrid>
              <a:tr h="2232248">
                <a:tc>
                  <a:txBody>
                    <a:bodyPr/>
                    <a:lstStyle/>
                    <a:p>
                      <a:r>
                        <a:rPr lang="pl-PL" sz="2800" b="0" dirty="0" smtClean="0"/>
                        <a:t>Jeśli brak jest podstaw do nadania sprawie dalszego biegu, to postępowanie powinno zostać </a:t>
                      </a:r>
                      <a:r>
                        <a:rPr lang="pl-PL" sz="2800" b="1" dirty="0" smtClean="0">
                          <a:solidFill>
                            <a:srgbClr val="FFFF00"/>
                          </a:solidFill>
                        </a:rPr>
                        <a:t>umorzone</a:t>
                      </a:r>
                    </a:p>
                    <a:p>
                      <a:endParaRPr lang="pl-PL" sz="2800" b="0" dirty="0"/>
                    </a:p>
                  </a:txBody>
                  <a:tcPr/>
                </a:tc>
                <a:tc>
                  <a:txBody>
                    <a:bodyPr/>
                    <a:lstStyle/>
                    <a:p>
                      <a:r>
                        <a:rPr lang="pl-PL" sz="2800" b="0" dirty="0" smtClean="0"/>
                        <a:t>Jeśli zebrany materiał uzasadnia dalszy tok postępowania, to sprawa powinna być </a:t>
                      </a:r>
                      <a:r>
                        <a:rPr lang="pl-PL" sz="2800" b="1" dirty="0" smtClean="0">
                          <a:solidFill>
                            <a:srgbClr val="FFFF00"/>
                          </a:solidFill>
                        </a:rPr>
                        <a:t>skierowana do sądu</a:t>
                      </a:r>
                    </a:p>
                    <a:p>
                      <a:endParaRPr lang="pl-PL" sz="2800" b="0" dirty="0"/>
                    </a:p>
                  </a:txBody>
                  <a:tcPr/>
                </a:tc>
              </a:tr>
            </a:tbl>
          </a:graphicData>
        </a:graphic>
      </p:graphicFrame>
    </p:spTree>
    <p:extLst>
      <p:ext uri="{BB962C8B-B14F-4D97-AF65-F5344CB8AC3E}">
        <p14:creationId xmlns:p14="http://schemas.microsoft.com/office/powerpoint/2010/main" val="3736192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postępowania</a:t>
            </a:r>
            <a:endParaRPr lang="pl-PL" dirty="0"/>
          </a:p>
        </p:txBody>
      </p:sp>
      <p:sp>
        <p:nvSpPr>
          <p:cNvPr id="3" name="Symbol zastępczy zawartości 2"/>
          <p:cNvSpPr>
            <a:spLocks noGrp="1"/>
          </p:cNvSpPr>
          <p:nvPr>
            <p:ph sz="quarter" idx="1"/>
          </p:nvPr>
        </p:nvSpPr>
        <p:spPr>
          <a:xfrm>
            <a:off x="179512" y="1219200"/>
            <a:ext cx="8784976" cy="5522168"/>
          </a:xfrm>
        </p:spPr>
        <p:txBody>
          <a:bodyPr>
            <a:normAutofit fontScale="85000" lnSpcReduction="20000"/>
          </a:bodyPr>
          <a:lstStyle/>
          <a:p>
            <a:r>
              <a:rPr lang="pl-PL" sz="3600" b="1" dirty="0" smtClean="0"/>
              <a:t>Podstawy umorzenia postępowania:</a:t>
            </a:r>
          </a:p>
          <a:p>
            <a:pPr marL="514350" indent="-514350" algn="just">
              <a:buFont typeface="+mj-lt"/>
              <a:buAutoNum type="arabicParenR"/>
            </a:pPr>
            <a:r>
              <a:rPr lang="pl-PL" dirty="0"/>
              <a:t>z</a:t>
            </a:r>
            <a:r>
              <a:rPr lang="pl-PL" dirty="0" smtClean="0"/>
              <a:t>aistnienie przesłanki procesowej z art. 17 </a:t>
            </a:r>
            <a:r>
              <a:rPr lang="pl-PL" dirty="0" smtClean="0">
                <a:cs typeface="Times New Roman" panose="02020603050405020304" pitchFamily="18" charset="0"/>
              </a:rPr>
              <a:t>§ 1 pkt 1-11 k.p.k.</a:t>
            </a:r>
          </a:p>
          <a:p>
            <a:pPr marL="514350" indent="-514350" algn="just">
              <a:buFont typeface="+mj-lt"/>
              <a:buAutoNum type="arabicParenR"/>
            </a:pPr>
            <a:r>
              <a:rPr lang="pl-PL" dirty="0">
                <a:cs typeface="Times New Roman" panose="02020603050405020304" pitchFamily="18" charset="0"/>
              </a:rPr>
              <a:t>n</a:t>
            </a:r>
            <a:r>
              <a:rPr lang="pl-PL" dirty="0" smtClean="0">
                <a:cs typeface="Times New Roman" panose="02020603050405020304" pitchFamily="18" charset="0"/>
              </a:rPr>
              <a:t>iewykrycie sprawcy (art. 322 § 1 k.p.k.)</a:t>
            </a:r>
          </a:p>
          <a:p>
            <a:pPr marL="514350" indent="-514350" algn="just">
              <a:buFont typeface="+mj-lt"/>
              <a:buAutoNum type="arabicParenR"/>
            </a:pPr>
            <a:r>
              <a:rPr lang="pl-PL" dirty="0">
                <a:cs typeface="Times New Roman" panose="02020603050405020304" pitchFamily="18" charset="0"/>
              </a:rPr>
              <a:t>b</a:t>
            </a:r>
            <a:r>
              <a:rPr lang="pl-PL" dirty="0" smtClean="0">
                <a:cs typeface="Times New Roman" panose="02020603050405020304" pitchFamily="18" charset="0"/>
              </a:rPr>
              <a:t>rak dostatecznych </a:t>
            </a:r>
            <a:r>
              <a:rPr lang="pl-PL" dirty="0">
                <a:cs typeface="Times New Roman" panose="02020603050405020304" pitchFamily="18" charset="0"/>
              </a:rPr>
              <a:t>podstaw do wniesienia aktu oskarżenia wobec osoby, którą uczyniono w postępowaniu podejrzanym, a więc przy braku przekonania co do sprawstwa </a:t>
            </a:r>
            <a:r>
              <a:rPr lang="pl-PL" dirty="0" smtClean="0">
                <a:cs typeface="Times New Roman" panose="02020603050405020304" pitchFamily="18" charset="0"/>
              </a:rPr>
              <a:t>podejrzanego – art</a:t>
            </a:r>
            <a:r>
              <a:rPr lang="pl-PL" dirty="0">
                <a:cs typeface="Times New Roman" panose="02020603050405020304" pitchFamily="18" charset="0"/>
              </a:rPr>
              <a:t>. 322 § 1 </a:t>
            </a:r>
            <a:r>
              <a:rPr lang="pl-PL" dirty="0" smtClean="0">
                <a:cs typeface="Times New Roman" panose="02020603050405020304" pitchFamily="18" charset="0"/>
              </a:rPr>
              <a:t>k.p.k. (ale </a:t>
            </a:r>
            <a:r>
              <a:rPr lang="pl-PL" dirty="0">
                <a:cs typeface="Times New Roman" panose="02020603050405020304" pitchFamily="18" charset="0"/>
              </a:rPr>
              <a:t>już nie gdyby w postępowaniu wykazano brak sprawstwa po jego stronie, gdyż wtedy podstawą umorzenia wobec niego powinien być art. 17 § 1 pkt </a:t>
            </a:r>
            <a:r>
              <a:rPr lang="pl-PL" dirty="0" smtClean="0">
                <a:cs typeface="Times New Roman" panose="02020603050405020304" pitchFamily="18" charset="0"/>
              </a:rPr>
              <a:t>1)</a:t>
            </a:r>
          </a:p>
          <a:p>
            <a:pPr marL="514350" indent="-514350" algn="just">
              <a:buFont typeface="+mj-lt"/>
              <a:buAutoNum type="arabicParenR"/>
            </a:pPr>
            <a:r>
              <a:rPr lang="pl-PL" dirty="0" smtClean="0">
                <a:cs typeface="Times New Roman" panose="02020603050405020304" pitchFamily="18" charset="0"/>
              </a:rPr>
              <a:t>stwierdzenie braku interesu społecznego w ściganiu czynu prywatnoskargowego (art. 60 § 1 a contrario)</a:t>
            </a:r>
          </a:p>
          <a:p>
            <a:pPr marL="514350" indent="-514350" algn="just">
              <a:buFont typeface="+mj-lt"/>
              <a:buAutoNum type="arabicParenR"/>
            </a:pPr>
            <a:r>
              <a:rPr lang="pl-PL" dirty="0">
                <a:cs typeface="Times New Roman" panose="02020603050405020304" pitchFamily="18" charset="0"/>
              </a:rPr>
              <a:t>u</a:t>
            </a:r>
            <a:r>
              <a:rPr lang="pl-PL" dirty="0" smtClean="0">
                <a:cs typeface="Times New Roman" panose="02020603050405020304" pitchFamily="18" charset="0"/>
              </a:rPr>
              <a:t>morzenie absorpcyjne (art. 11 § 1 k.p.k.)</a:t>
            </a:r>
          </a:p>
          <a:p>
            <a:pPr marL="514350" indent="-514350" algn="just">
              <a:buFont typeface="+mj-lt"/>
              <a:buAutoNum type="arabicParenR"/>
            </a:pPr>
            <a:r>
              <a:rPr lang="pl-PL" dirty="0" smtClean="0">
                <a:cs typeface="Times New Roman" panose="02020603050405020304" pitchFamily="18" charset="0"/>
              </a:rPr>
              <a:t>tzw</a:t>
            </a:r>
            <a:r>
              <a:rPr lang="pl-PL" dirty="0">
                <a:cs typeface="Times New Roman" panose="02020603050405020304" pitchFamily="18" charset="0"/>
              </a:rPr>
              <a:t>. </a:t>
            </a:r>
            <a:r>
              <a:rPr lang="pl-PL" dirty="0" smtClean="0">
                <a:cs typeface="Times New Roman" panose="02020603050405020304" pitchFamily="18" charset="0"/>
              </a:rPr>
              <a:t>umorzenie rejestrowe (umorzenie z </a:t>
            </a:r>
            <a:r>
              <a:rPr lang="pl-PL" dirty="0">
                <a:cs typeface="Times New Roman" panose="02020603050405020304" pitchFamily="18" charset="0"/>
              </a:rPr>
              <a:t>wpisaniem sprawy do rejestru przestępstw </a:t>
            </a:r>
            <a:r>
              <a:rPr lang="pl-PL" dirty="0" smtClean="0">
                <a:cs typeface="Times New Roman" panose="02020603050405020304" pitchFamily="18" charset="0"/>
              </a:rPr>
              <a:t>- art</a:t>
            </a:r>
            <a:r>
              <a:rPr lang="pl-PL" dirty="0">
                <a:cs typeface="Times New Roman" panose="02020603050405020304" pitchFamily="18" charset="0"/>
              </a:rPr>
              <a:t>. 325f).</a:t>
            </a:r>
            <a:endParaRPr lang="pl-PL" dirty="0" smtClean="0">
              <a:cs typeface="Times New Roman" panose="02020603050405020304" pitchFamily="18" charset="0"/>
            </a:endParaRPr>
          </a:p>
          <a:p>
            <a:pPr marL="514350" indent="-514350" algn="just">
              <a:buFont typeface="+mj-lt"/>
              <a:buAutoNum type="arabicParenR"/>
            </a:pPr>
            <a:r>
              <a:rPr lang="pl-PL" dirty="0" smtClean="0">
                <a:cs typeface="Times New Roman" panose="02020603050405020304" pitchFamily="18" charset="0"/>
              </a:rPr>
              <a:t>Umorzenie na wniosek pokrzywdzonego (art. 59a k.k.) – </a:t>
            </a:r>
            <a:r>
              <a:rPr lang="pl-PL" b="1" dirty="0" smtClean="0">
                <a:solidFill>
                  <a:srgbClr val="C00000"/>
                </a:solidFill>
                <a:cs typeface="Times New Roman" panose="02020603050405020304" pitchFamily="18" charset="0"/>
              </a:rPr>
              <a:t>NOWA REGULACJA</a:t>
            </a:r>
            <a:endParaRPr lang="pl-PL" b="1" dirty="0">
              <a:solidFill>
                <a:srgbClr val="C00000"/>
              </a:solidFill>
            </a:endParaRPr>
          </a:p>
        </p:txBody>
      </p:sp>
    </p:spTree>
    <p:extLst>
      <p:ext uri="{BB962C8B-B14F-4D97-AF65-F5344CB8AC3E}">
        <p14:creationId xmlns:p14="http://schemas.microsoft.com/office/powerpoint/2010/main" val="2186018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postępowania</a:t>
            </a:r>
            <a:endParaRPr lang="pl-PL" dirty="0"/>
          </a:p>
        </p:txBody>
      </p:sp>
      <p:sp>
        <p:nvSpPr>
          <p:cNvPr id="3" name="Symbol zastępczy zawartości 2"/>
          <p:cNvSpPr>
            <a:spLocks noGrp="1"/>
          </p:cNvSpPr>
          <p:nvPr>
            <p:ph sz="quarter" idx="1"/>
          </p:nvPr>
        </p:nvSpPr>
        <p:spPr>
          <a:xfrm>
            <a:off x="179512" y="1219200"/>
            <a:ext cx="8784976" cy="5522168"/>
          </a:xfrm>
        </p:spPr>
        <p:txBody>
          <a:bodyPr>
            <a:normAutofit fontScale="92500" lnSpcReduction="10000"/>
          </a:bodyPr>
          <a:lstStyle/>
          <a:p>
            <a:pPr marL="0" indent="0">
              <a:buNone/>
            </a:pPr>
            <a:r>
              <a:rPr lang="pl-PL" sz="2200" b="1" dirty="0"/>
              <a:t>Umorzenie może mieć charakter całkowity lub częściowy. </a:t>
            </a:r>
            <a:r>
              <a:rPr lang="pl-PL" sz="2000" dirty="0"/>
              <a:t>Może ono bowiem nastąpić odnośnie do:</a:t>
            </a:r>
          </a:p>
          <a:p>
            <a:pPr marL="457200" indent="-457200">
              <a:buFont typeface="+mj-lt"/>
              <a:buAutoNum type="arabicParenR"/>
            </a:pPr>
            <a:r>
              <a:rPr lang="pl-PL" sz="2000" dirty="0" smtClean="0"/>
              <a:t>postępowania </a:t>
            </a:r>
            <a:r>
              <a:rPr lang="pl-PL" sz="2000" dirty="0"/>
              <a:t>w ogóle, w tym już w fazie in rem (np. w przypadku nieustalenia żadnego podejrzanego czy stwierdzenia, że czynu nie popełniono),</a:t>
            </a:r>
          </a:p>
          <a:p>
            <a:pPr marL="457200" indent="-457200">
              <a:buFont typeface="+mj-lt"/>
              <a:buAutoNum type="arabicParenR"/>
            </a:pPr>
            <a:r>
              <a:rPr lang="pl-PL" sz="2000" dirty="0" smtClean="0"/>
              <a:t>postępowania </a:t>
            </a:r>
            <a:r>
              <a:rPr lang="pl-PL" sz="2000" dirty="0"/>
              <a:t>co do danego czynu i określonej osoby (np. w razie śmierci podejrzanego; braku dostatecznych dowodów pozwalających na oskarżenie go przy braku wskazań na inną osobę; znikomej szkodliwości jego czynu),</a:t>
            </a:r>
          </a:p>
          <a:p>
            <a:pPr marL="457200" indent="-457200">
              <a:buFont typeface="+mj-lt"/>
              <a:buAutoNum type="arabicParenR"/>
            </a:pPr>
            <a:r>
              <a:rPr lang="pl-PL" sz="2000" dirty="0" smtClean="0"/>
              <a:t>niektórych </a:t>
            </a:r>
            <a:r>
              <a:rPr lang="pl-PL" sz="2000" dirty="0"/>
              <a:t>czynów zarzucanych danej osobie przy prowadzeniu postępowania co do pozostałych zarzucanych jej czynów (np. przy przedawnieniu odnośnie do niektórych zarzucanych przestępstw; wykazaniu, iż nie popełniła ona niektórych z tych czynów; braku dostatecznych dowodów w tym zakresie; wycofaniu wniosku o ściganie w odniesieniu do jednego z czynów),</a:t>
            </a:r>
          </a:p>
          <a:p>
            <a:pPr marL="457200" indent="-457200">
              <a:buFont typeface="+mj-lt"/>
              <a:buAutoNum type="arabicParenR"/>
            </a:pPr>
            <a:r>
              <a:rPr lang="pl-PL" sz="2000" dirty="0" smtClean="0"/>
              <a:t>określonej </a:t>
            </a:r>
            <a:r>
              <a:rPr lang="pl-PL" sz="2000" dirty="0"/>
              <a:t>osoby przy prowadzeniu nadal postępowania in rem (np. w razie wykazania, że podejrzany czynu nie popełnił, przy nieznanym na razie rzeczywistym sprawcy) albo</a:t>
            </a:r>
          </a:p>
          <a:p>
            <a:pPr marL="457200" indent="-457200">
              <a:buFont typeface="+mj-lt"/>
              <a:buAutoNum type="arabicParenR"/>
            </a:pPr>
            <a:r>
              <a:rPr lang="pl-PL" sz="2000" dirty="0" smtClean="0"/>
              <a:t>określonej </a:t>
            </a:r>
            <a:r>
              <a:rPr lang="pl-PL" sz="2000" dirty="0"/>
              <a:t>osoby przy prowadzeniu dalej postępowania wobec pozostałych </a:t>
            </a:r>
            <a:r>
              <a:rPr lang="pl-PL" sz="2000" dirty="0" err="1"/>
              <a:t>współpodejrzanych</a:t>
            </a:r>
            <a:r>
              <a:rPr lang="pl-PL" sz="2000" dirty="0"/>
              <a:t> (np. w przypadku śmierci jednego ze </a:t>
            </a:r>
            <a:r>
              <a:rPr lang="pl-PL" sz="2000" dirty="0" err="1"/>
              <a:t>współpodejrzanych</a:t>
            </a:r>
            <a:r>
              <a:rPr lang="pl-PL" sz="2000" dirty="0"/>
              <a:t>; wykazaniu, iż ten podejrzany czynu nie popełnił; braku dostatecznych dowodów umożliwiających oskarżenie danego podejrzanego).</a:t>
            </a:r>
          </a:p>
        </p:txBody>
      </p:sp>
    </p:spTree>
    <p:extLst>
      <p:ext uri="{BB962C8B-B14F-4D97-AF65-F5344CB8AC3E}">
        <p14:creationId xmlns:p14="http://schemas.microsoft.com/office/powerpoint/2010/main" val="1681342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dirty="0" smtClean="0"/>
              <a:t>Umorzenie postępowania z powodu wystąpienia przesłanki procesowej z art. 17 k.p.k.</a:t>
            </a:r>
            <a:endParaRPr lang="pl-PL" sz="2400" dirty="0"/>
          </a:p>
        </p:txBody>
      </p:sp>
      <p:sp>
        <p:nvSpPr>
          <p:cNvPr id="3" name="Symbol zastępczy zawartości 2"/>
          <p:cNvSpPr>
            <a:spLocks noGrp="1"/>
          </p:cNvSpPr>
          <p:nvPr>
            <p:ph sz="quarter" idx="1"/>
          </p:nvPr>
        </p:nvSpPr>
        <p:spPr>
          <a:xfrm>
            <a:off x="179512" y="1219200"/>
            <a:ext cx="8784976" cy="5522168"/>
          </a:xfrm>
        </p:spPr>
        <p:txBody>
          <a:bodyPr>
            <a:normAutofit/>
          </a:bodyPr>
          <a:lstStyle/>
          <a:p>
            <a:pPr>
              <a:buFont typeface="Wingdings" panose="05000000000000000000" pitchFamily="2" charset="2"/>
              <a:buChar char="Ø"/>
            </a:pPr>
            <a:r>
              <a:rPr lang="pl-PL" sz="2000" dirty="0"/>
              <a:t>Przesłanki procesowe to stany (sytuacje, okoliczności) warunkujące dopuszczalność wszczęcia i kontynuacji procesu lub poszczególnych czynności procesowych</a:t>
            </a:r>
            <a:r>
              <a:rPr lang="pl-PL" sz="2000" dirty="0" smtClean="0"/>
              <a:t>.</a:t>
            </a:r>
            <a:endParaRPr lang="pl-PL" sz="2000" dirty="0"/>
          </a:p>
          <a:p>
            <a:pPr>
              <a:buFont typeface="Wingdings" panose="05000000000000000000" pitchFamily="2" charset="2"/>
              <a:buChar char="Ø"/>
            </a:pPr>
            <a:r>
              <a:rPr lang="pl-PL" sz="2000" dirty="0"/>
              <a:t>Zgodnie z dominującym w literaturze przedmiotu poglądem odnoszącym się do istoty przesłanek, przesłanki procesowe to stany, które decydują zarówno o formalnej dopuszczalności procesu jak i o merytorycznym rozstrzygnięciu. </a:t>
            </a:r>
          </a:p>
          <a:p>
            <a:pPr>
              <a:buFont typeface="Wingdings" panose="05000000000000000000" pitchFamily="2" charset="2"/>
              <a:buChar char="Ø"/>
            </a:pPr>
            <a:r>
              <a:rPr lang="pl-PL" sz="2000" dirty="0"/>
              <a:t>Artykuł 17 k.p.k. traktuje je łącznie, mimo rozbieżności nadawanych im dopiero w czasie wyrokowania (rozróżnia się wówczas przesłanki umorzenia i uniewinnienia</a:t>
            </a:r>
            <a:r>
              <a:rPr lang="pl-PL" sz="2000" dirty="0" smtClean="0"/>
              <a:t>)</a:t>
            </a:r>
          </a:p>
          <a:p>
            <a:pPr>
              <a:buFont typeface="Wingdings" panose="05000000000000000000" pitchFamily="2" charset="2"/>
              <a:buChar char="Ø"/>
            </a:pPr>
            <a:r>
              <a:rPr lang="pl-PL" sz="2000" dirty="0"/>
              <a:t>Wśród licznych podziałów przesłanek, szczególne znaczenia ma podział przesłanek na</a:t>
            </a:r>
            <a:r>
              <a:rPr lang="pl-PL" sz="2000" dirty="0" smtClean="0"/>
              <a:t>:</a:t>
            </a:r>
            <a:endParaRPr lang="pl-PL" sz="2000" dirty="0"/>
          </a:p>
          <a:p>
            <a:pPr lvl="1">
              <a:buFont typeface="Wingdings" panose="05000000000000000000" pitchFamily="2" charset="2"/>
              <a:buChar char="§"/>
            </a:pPr>
            <a:r>
              <a:rPr lang="pl-PL" sz="1700" dirty="0"/>
              <a:t>Przesłanki procesu i przesłanki czynności procesowych</a:t>
            </a:r>
          </a:p>
          <a:p>
            <a:pPr lvl="1">
              <a:buFont typeface="Wingdings" panose="05000000000000000000" pitchFamily="2" charset="2"/>
              <a:buChar char="§"/>
            </a:pPr>
            <a:r>
              <a:rPr lang="pl-PL" sz="1700" dirty="0"/>
              <a:t>Przesłanki pozytywne i negatywne</a:t>
            </a:r>
          </a:p>
          <a:p>
            <a:pPr lvl="1">
              <a:buFont typeface="Wingdings" panose="05000000000000000000" pitchFamily="2" charset="2"/>
              <a:buChar char="§"/>
            </a:pPr>
            <a:r>
              <a:rPr lang="pl-PL" sz="1700" dirty="0"/>
              <a:t>Przesłanki ogólne i szczególne</a:t>
            </a:r>
          </a:p>
          <a:p>
            <a:pPr lvl="1">
              <a:buFont typeface="Wingdings" panose="05000000000000000000" pitchFamily="2" charset="2"/>
              <a:buChar char="§"/>
            </a:pPr>
            <a:r>
              <a:rPr lang="pl-PL" sz="1700" b="1" dirty="0"/>
              <a:t>Przesłanki materialne i formalne</a:t>
            </a:r>
          </a:p>
          <a:p>
            <a:pPr>
              <a:buFont typeface="Wingdings" panose="05000000000000000000" pitchFamily="2" charset="2"/>
              <a:buChar char="Ø"/>
            </a:pPr>
            <a:endParaRPr lang="pl-PL" sz="2000" dirty="0"/>
          </a:p>
          <a:p>
            <a:pPr marL="0" indent="0">
              <a:buNone/>
            </a:pPr>
            <a:endParaRPr lang="pl-PL" sz="2000" dirty="0"/>
          </a:p>
        </p:txBody>
      </p:sp>
    </p:spTree>
    <p:extLst>
      <p:ext uri="{BB962C8B-B14F-4D97-AF65-F5344CB8AC3E}">
        <p14:creationId xmlns:p14="http://schemas.microsoft.com/office/powerpoint/2010/main" val="1607811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608112"/>
          </a:xfrm>
        </p:spPr>
        <p:txBody>
          <a:bodyPr/>
          <a:lstStyle/>
          <a:p>
            <a:r>
              <a:rPr lang="pl-PL" dirty="0" smtClean="0"/>
              <a:t>Etapy postępowania przygotowawczego</a:t>
            </a:r>
            <a:endParaRPr lang="pl-PL" dirty="0"/>
          </a:p>
        </p:txBody>
      </p:sp>
      <p:graphicFrame>
        <p:nvGraphicFramePr>
          <p:cNvPr id="5" name="Diagram 4"/>
          <p:cNvGraphicFramePr/>
          <p:nvPr>
            <p:extLst>
              <p:ext uri="{D42A27DB-BD31-4B8C-83A1-F6EECF244321}">
                <p14:modId xmlns:p14="http://schemas.microsoft.com/office/powerpoint/2010/main" val="3140138846"/>
              </p:ext>
            </p:extLst>
          </p:nvPr>
        </p:nvGraphicFramePr>
        <p:xfrm>
          <a:off x="467544" y="980728"/>
          <a:ext cx="849694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0179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Przesłanki materialne i formalne</a:t>
            </a:r>
            <a:endParaRPr lang="pl-PL" sz="2800" dirty="0"/>
          </a:p>
        </p:txBody>
      </p:sp>
      <p:graphicFrame>
        <p:nvGraphicFramePr>
          <p:cNvPr id="4" name="Symbol zastępczy zawartości 3"/>
          <p:cNvGraphicFramePr>
            <a:graphicFrameLocks noGrp="1"/>
          </p:cNvGraphicFramePr>
          <p:nvPr>
            <p:ph idx="1"/>
            <p:extLst/>
          </p:nvPr>
        </p:nvGraphicFramePr>
        <p:xfrm>
          <a:off x="467544" y="1628800"/>
          <a:ext cx="8229600"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nvPr>
        </p:nvGraphicFramePr>
        <p:xfrm>
          <a:off x="611560" y="1484784"/>
          <a:ext cx="8208912"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pole tekstowe 5"/>
          <p:cNvSpPr txBox="1"/>
          <p:nvPr/>
        </p:nvSpPr>
        <p:spPr>
          <a:xfrm>
            <a:off x="323528" y="4755604"/>
            <a:ext cx="2160240" cy="830997"/>
          </a:xfrm>
          <a:prstGeom prst="rect">
            <a:avLst/>
          </a:prstGeom>
          <a:noFill/>
        </p:spPr>
        <p:txBody>
          <a:bodyPr wrap="square" rtlCol="0">
            <a:spAutoFit/>
          </a:bodyPr>
          <a:lstStyle/>
          <a:p>
            <a:pPr marL="342900" indent="-342900">
              <a:buAutoNum type="arabicPeriod"/>
            </a:pPr>
            <a:r>
              <a:rPr lang="pl-PL" sz="1200" dirty="0" smtClean="0"/>
              <a:t>„przesłanka faktyczna”</a:t>
            </a:r>
          </a:p>
          <a:p>
            <a:pPr marL="342900" indent="-342900">
              <a:buAutoNum type="arabicPeriod"/>
            </a:pPr>
            <a:r>
              <a:rPr lang="pl-PL" sz="1200" dirty="0"/>
              <a:t>b</a:t>
            </a:r>
            <a:r>
              <a:rPr lang="pl-PL" sz="1200" dirty="0" smtClean="0"/>
              <a:t>rak przestępczości czynu</a:t>
            </a:r>
            <a:endParaRPr lang="pl-PL" sz="1200" dirty="0"/>
          </a:p>
        </p:txBody>
      </p:sp>
      <p:sp>
        <p:nvSpPr>
          <p:cNvPr id="7" name="pole tekstowe 6"/>
          <p:cNvSpPr txBox="1"/>
          <p:nvPr/>
        </p:nvSpPr>
        <p:spPr>
          <a:xfrm>
            <a:off x="2627784" y="4869160"/>
            <a:ext cx="2160240" cy="1200329"/>
          </a:xfrm>
          <a:prstGeom prst="rect">
            <a:avLst/>
          </a:prstGeom>
          <a:noFill/>
        </p:spPr>
        <p:txBody>
          <a:bodyPr wrap="square" rtlCol="0">
            <a:spAutoFit/>
          </a:bodyPr>
          <a:lstStyle/>
          <a:p>
            <a:pPr marL="228600" indent="-228600">
              <a:buAutoNum type="arabicPeriod"/>
            </a:pPr>
            <a:r>
              <a:rPr lang="pl-PL" sz="1200" dirty="0"/>
              <a:t>z</a:t>
            </a:r>
            <a:r>
              <a:rPr lang="pl-PL" sz="1200" dirty="0" smtClean="0"/>
              <a:t>nikomy stopień społecznej szkodliwości</a:t>
            </a:r>
          </a:p>
          <a:p>
            <a:pPr marL="228600" indent="-228600">
              <a:buAutoNum type="arabicPeriod"/>
            </a:pPr>
            <a:r>
              <a:rPr lang="pl-PL" sz="1200" dirty="0"/>
              <a:t>b</a:t>
            </a:r>
            <a:r>
              <a:rPr lang="pl-PL" sz="1200" dirty="0" smtClean="0"/>
              <a:t>rak karalności czynu</a:t>
            </a:r>
          </a:p>
          <a:p>
            <a:pPr marL="228600" indent="-228600">
              <a:buAutoNum type="arabicPeriod"/>
            </a:pPr>
            <a:r>
              <a:rPr lang="pl-PL" sz="1200" dirty="0"/>
              <a:t>p</a:t>
            </a:r>
            <a:r>
              <a:rPr lang="pl-PL" sz="1200" dirty="0" smtClean="0"/>
              <a:t>rzedawnienie karalności</a:t>
            </a:r>
          </a:p>
          <a:p>
            <a:pPr marL="228600" indent="-228600">
              <a:buAutoNum type="arabicPeriod"/>
            </a:pPr>
            <a:r>
              <a:rPr lang="pl-PL" sz="1200" dirty="0"/>
              <a:t>i</a:t>
            </a:r>
            <a:r>
              <a:rPr lang="pl-PL" sz="1200" dirty="0" smtClean="0"/>
              <a:t>mmunitety materialne</a:t>
            </a:r>
            <a:endParaRPr lang="pl-PL" sz="1200" dirty="0"/>
          </a:p>
        </p:txBody>
      </p:sp>
    </p:spTree>
    <p:extLst>
      <p:ext uri="{BB962C8B-B14F-4D97-AF65-F5344CB8AC3E}">
        <p14:creationId xmlns:p14="http://schemas.microsoft.com/office/powerpoint/2010/main" val="31616874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187624" y="476672"/>
            <a:ext cx="7560840" cy="6001643"/>
          </a:xfrm>
          <a:prstGeom prst="rect">
            <a:avLst/>
          </a:prstGeom>
          <a:noFill/>
        </p:spPr>
        <p:txBody>
          <a:bodyPr wrap="square" rtlCol="0">
            <a:spAutoFit/>
          </a:bodyPr>
          <a:lstStyle/>
          <a:p>
            <a:r>
              <a:rPr lang="pl-PL" sz="1600" dirty="0"/>
              <a:t>Zasadniczym przepisem normującym przesłanki procesowe jest </a:t>
            </a:r>
            <a:r>
              <a:rPr lang="pl-PL" sz="1600" b="1" dirty="0"/>
              <a:t>art. </a:t>
            </a:r>
            <a:r>
              <a:rPr lang="pl-PL" sz="1600" b="1" dirty="0" smtClean="0"/>
              <a:t>17 k.p.k.</a:t>
            </a:r>
            <a:r>
              <a:rPr lang="pl-PL" sz="1600" dirty="0" smtClean="0"/>
              <a:t>, który wskazuje ujemne przesłanki procesu. Nie </a:t>
            </a:r>
            <a:r>
              <a:rPr lang="pl-PL" sz="1600" dirty="0"/>
              <a:t>wszczyna się </a:t>
            </a:r>
            <a:r>
              <a:rPr lang="pl-PL" sz="1600" dirty="0" smtClean="0"/>
              <a:t>bowiem postępowania</a:t>
            </a:r>
            <a:r>
              <a:rPr lang="pl-PL" sz="1600" dirty="0"/>
              <a:t>, a wszczęte umarza, gdy:</a:t>
            </a:r>
          </a:p>
          <a:p>
            <a:r>
              <a:rPr lang="pl-PL" sz="1600" dirty="0">
                <a:solidFill>
                  <a:srgbClr val="C00000"/>
                </a:solidFill>
              </a:rPr>
              <a:t>1)   czynu nie popełniono albo brak jest danych dostatecznie uzasadniających podejrzenie jego popełnienia,</a:t>
            </a:r>
          </a:p>
          <a:p>
            <a:r>
              <a:rPr lang="pl-PL" sz="1600" dirty="0">
                <a:solidFill>
                  <a:srgbClr val="C00000"/>
                </a:solidFill>
              </a:rPr>
              <a:t>2)   czyn nie zawiera znamion czynu zabronionego albo </a:t>
            </a:r>
            <a:r>
              <a:rPr lang="pl-PL" sz="1600" dirty="0" smtClean="0">
                <a:solidFill>
                  <a:srgbClr val="C00000"/>
                </a:solidFill>
              </a:rPr>
              <a:t>ustawa stanowi</a:t>
            </a:r>
            <a:r>
              <a:rPr lang="pl-PL" sz="1600" dirty="0">
                <a:solidFill>
                  <a:srgbClr val="C00000"/>
                </a:solidFill>
              </a:rPr>
              <a:t>, że sprawca nie popełnia przestępstwa,</a:t>
            </a:r>
          </a:p>
          <a:p>
            <a:r>
              <a:rPr lang="pl-PL" sz="1600" dirty="0">
                <a:solidFill>
                  <a:srgbClr val="C00000"/>
                </a:solidFill>
              </a:rPr>
              <a:t>3)   społeczna szkodliwość czynu jest znikoma,</a:t>
            </a:r>
          </a:p>
          <a:p>
            <a:r>
              <a:rPr lang="pl-PL" sz="1600" dirty="0">
                <a:solidFill>
                  <a:srgbClr val="C00000"/>
                </a:solidFill>
              </a:rPr>
              <a:t>4)   </a:t>
            </a:r>
            <a:r>
              <a:rPr lang="pl-PL" sz="1600" dirty="0" smtClean="0">
                <a:solidFill>
                  <a:srgbClr val="C00000"/>
                </a:solidFill>
              </a:rPr>
              <a:t>ustawa stanowi</a:t>
            </a:r>
            <a:r>
              <a:rPr lang="pl-PL" sz="1600" dirty="0">
                <a:solidFill>
                  <a:srgbClr val="C00000"/>
                </a:solidFill>
              </a:rPr>
              <a:t>, że sprawca nie podlega karze,</a:t>
            </a:r>
          </a:p>
          <a:p>
            <a:r>
              <a:rPr lang="pl-PL" sz="1600" dirty="0">
                <a:solidFill>
                  <a:srgbClr val="00B050"/>
                </a:solidFill>
              </a:rPr>
              <a:t>5)   oskarżony zmarł,</a:t>
            </a:r>
          </a:p>
          <a:p>
            <a:r>
              <a:rPr lang="pl-PL" sz="1600" dirty="0">
                <a:solidFill>
                  <a:srgbClr val="00B050"/>
                </a:solidFill>
              </a:rPr>
              <a:t>6)   </a:t>
            </a:r>
            <a:r>
              <a:rPr lang="pl-PL" sz="1600" dirty="0" smtClean="0">
                <a:solidFill>
                  <a:srgbClr val="00B050"/>
                </a:solidFill>
              </a:rPr>
              <a:t>* </a:t>
            </a:r>
            <a:r>
              <a:rPr lang="pl-PL" sz="1600" u="sng" dirty="0" smtClean="0">
                <a:solidFill>
                  <a:srgbClr val="00B050"/>
                </a:solidFill>
              </a:rPr>
              <a:t>nastąpiło </a:t>
            </a:r>
            <a:r>
              <a:rPr lang="pl-PL" sz="1600" u="sng" dirty="0">
                <a:solidFill>
                  <a:srgbClr val="00B050"/>
                </a:solidFill>
              </a:rPr>
              <a:t>przedawnienie karalności,</a:t>
            </a:r>
          </a:p>
          <a:p>
            <a:r>
              <a:rPr lang="pl-PL" sz="1600" dirty="0">
                <a:solidFill>
                  <a:srgbClr val="00B050"/>
                </a:solidFill>
              </a:rPr>
              <a:t>7)   postępowanie karne co do tego samego czynu tej samej osoby zostało prawomocnie zakończone albo wcześniej wszczęte toczy się,</a:t>
            </a:r>
          </a:p>
          <a:p>
            <a:r>
              <a:rPr lang="pl-PL" sz="1600" dirty="0">
                <a:solidFill>
                  <a:srgbClr val="00B050"/>
                </a:solidFill>
              </a:rPr>
              <a:t>8)   sprawca nie podlega orzecznictwu polskich sądów karnych,</a:t>
            </a:r>
          </a:p>
          <a:p>
            <a:r>
              <a:rPr lang="pl-PL" sz="1600" dirty="0">
                <a:solidFill>
                  <a:srgbClr val="00B050"/>
                </a:solidFill>
              </a:rPr>
              <a:t>9)   brak skargi uprawnionego oskarżyciela,</a:t>
            </a:r>
          </a:p>
          <a:p>
            <a:r>
              <a:rPr lang="pl-PL" sz="1600" dirty="0">
                <a:solidFill>
                  <a:srgbClr val="00B050"/>
                </a:solidFill>
              </a:rPr>
              <a:t>10)  brak wymaganego zezwolenia na ściganie lub wniosku o ściganie pochodzącego od osoby uprawnionej, chyba że </a:t>
            </a:r>
            <a:r>
              <a:rPr lang="pl-PL" sz="1600" dirty="0" smtClean="0">
                <a:solidFill>
                  <a:srgbClr val="00B050"/>
                </a:solidFill>
              </a:rPr>
              <a:t>ustawa stanowi </a:t>
            </a:r>
            <a:r>
              <a:rPr lang="pl-PL" sz="1600" dirty="0">
                <a:solidFill>
                  <a:srgbClr val="00B050"/>
                </a:solidFill>
              </a:rPr>
              <a:t>inaczej,</a:t>
            </a:r>
          </a:p>
          <a:p>
            <a:r>
              <a:rPr lang="pl-PL" sz="1600" dirty="0">
                <a:solidFill>
                  <a:schemeClr val="tx2"/>
                </a:solidFill>
              </a:rPr>
              <a:t>11)  zachodzi inna okoliczność wyłączająca ściganie</a:t>
            </a:r>
            <a:r>
              <a:rPr lang="pl-PL" sz="1600" dirty="0" smtClean="0">
                <a:solidFill>
                  <a:schemeClr val="tx2"/>
                </a:solidFill>
              </a:rPr>
              <a:t>.</a:t>
            </a:r>
          </a:p>
          <a:p>
            <a:endParaRPr lang="pl-PL" sz="1600" dirty="0">
              <a:solidFill>
                <a:schemeClr val="tx2"/>
              </a:solidFill>
            </a:endParaRPr>
          </a:p>
          <a:p>
            <a:pPr algn="just"/>
            <a:r>
              <a:rPr lang="pl-PL" sz="1600" dirty="0" smtClean="0"/>
              <a:t>Artykuł 17 k.p.k. </a:t>
            </a:r>
            <a:r>
              <a:rPr lang="pl-PL" sz="1600" b="1" dirty="0" smtClean="0"/>
              <a:t>nie </a:t>
            </a:r>
            <a:r>
              <a:rPr lang="pl-PL" sz="1600" b="1" dirty="0"/>
              <a:t>wylicza </a:t>
            </a:r>
            <a:r>
              <a:rPr lang="pl-PL" sz="1600" b="1" dirty="0" smtClean="0"/>
              <a:t>ich jednak </a:t>
            </a:r>
            <a:r>
              <a:rPr lang="pl-PL" sz="1600" b="1" dirty="0"/>
              <a:t>w sposób taksatywny</a:t>
            </a:r>
            <a:r>
              <a:rPr lang="pl-PL" sz="1600" dirty="0"/>
              <a:t>, o czym świadczy kończący wyliczenie przesłanek przepis § 1 pkt </a:t>
            </a:r>
            <a:r>
              <a:rPr lang="pl-PL" sz="1600" dirty="0" smtClean="0"/>
              <a:t>11, stanowiący</a:t>
            </a:r>
            <a:r>
              <a:rPr lang="pl-PL" sz="1600" dirty="0"/>
              <a:t>, że niedopuszczalność postępowania występuje także wtedy, gdy "zachodzi inna okoliczność wyłączająca ściganie". Przykładem nieobjętej tym przepisem przesłanki jest </a:t>
            </a:r>
            <a:r>
              <a:rPr lang="pl-PL" sz="1600" dirty="0" smtClean="0"/>
              <a:t>abolicja.</a:t>
            </a:r>
            <a:endParaRPr lang="pl-PL" sz="1600" dirty="0"/>
          </a:p>
          <a:p>
            <a:endParaRPr lang="pl-PL" sz="1600" dirty="0"/>
          </a:p>
        </p:txBody>
      </p:sp>
      <p:sp>
        <p:nvSpPr>
          <p:cNvPr id="3" name="Nawias klamrowy otwierający 2"/>
          <p:cNvSpPr/>
          <p:nvPr/>
        </p:nvSpPr>
        <p:spPr>
          <a:xfrm>
            <a:off x="611560" y="1340768"/>
            <a:ext cx="648072" cy="12961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dirty="0"/>
          </a:p>
        </p:txBody>
      </p:sp>
      <p:sp>
        <p:nvSpPr>
          <p:cNvPr id="4" name="Nawias klamrowy otwierający 3"/>
          <p:cNvSpPr/>
          <p:nvPr/>
        </p:nvSpPr>
        <p:spPr>
          <a:xfrm>
            <a:off x="755576" y="2708920"/>
            <a:ext cx="432048" cy="1944216"/>
          </a:xfrm>
          <a:prstGeom prst="leftBrace">
            <a:avLst>
              <a:gd name="adj1" fmla="val 8333"/>
              <a:gd name="adj2" fmla="val 4934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dirty="0"/>
          </a:p>
        </p:txBody>
      </p:sp>
      <p:sp>
        <p:nvSpPr>
          <p:cNvPr id="5" name="pole tekstowe 4"/>
          <p:cNvSpPr txBox="1"/>
          <p:nvPr/>
        </p:nvSpPr>
        <p:spPr>
          <a:xfrm rot="16200000">
            <a:off x="-347192" y="1678160"/>
            <a:ext cx="1548172" cy="369332"/>
          </a:xfrm>
          <a:prstGeom prst="rect">
            <a:avLst/>
          </a:prstGeom>
          <a:noFill/>
        </p:spPr>
        <p:txBody>
          <a:bodyPr wrap="square" rtlCol="0">
            <a:spAutoFit/>
          </a:bodyPr>
          <a:lstStyle/>
          <a:p>
            <a:r>
              <a:rPr lang="pl-PL" b="1" dirty="0" smtClean="0"/>
              <a:t>materialne</a:t>
            </a:r>
            <a:endParaRPr lang="pl-PL" b="1" dirty="0"/>
          </a:p>
        </p:txBody>
      </p:sp>
      <p:sp>
        <p:nvSpPr>
          <p:cNvPr id="6" name="pole tekstowe 5"/>
          <p:cNvSpPr txBox="1"/>
          <p:nvPr/>
        </p:nvSpPr>
        <p:spPr>
          <a:xfrm rot="16200000">
            <a:off x="-581218" y="3309226"/>
            <a:ext cx="2016225" cy="815608"/>
          </a:xfrm>
          <a:prstGeom prst="rect">
            <a:avLst/>
          </a:prstGeom>
          <a:noFill/>
        </p:spPr>
        <p:txBody>
          <a:bodyPr wrap="square" rtlCol="0">
            <a:spAutoFit/>
          </a:bodyPr>
          <a:lstStyle/>
          <a:p>
            <a:pPr algn="ctr"/>
            <a:r>
              <a:rPr lang="pl-PL" b="1" dirty="0"/>
              <a:t>f</a:t>
            </a:r>
            <a:r>
              <a:rPr lang="pl-PL" b="1" dirty="0" smtClean="0"/>
              <a:t>ormalne</a:t>
            </a:r>
          </a:p>
          <a:p>
            <a:r>
              <a:rPr lang="pl-PL" dirty="0" smtClean="0"/>
              <a:t>* </a:t>
            </a:r>
            <a:r>
              <a:rPr lang="pl-PL" sz="1100" dirty="0"/>
              <a:t>c</a:t>
            </a:r>
            <a:r>
              <a:rPr lang="pl-PL" sz="1100" dirty="0" smtClean="0"/>
              <a:t>zasem określana jako przesłanka mieszana</a:t>
            </a:r>
            <a:endParaRPr lang="pl-PL" sz="1100" dirty="0"/>
          </a:p>
        </p:txBody>
      </p:sp>
    </p:spTree>
    <p:extLst>
      <p:ext uri="{BB962C8B-B14F-4D97-AF65-F5344CB8AC3E}">
        <p14:creationId xmlns:p14="http://schemas.microsoft.com/office/powerpoint/2010/main" val="817049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Przesłanki materialne</a:t>
            </a:r>
            <a:endParaRPr lang="pl-PL" dirty="0"/>
          </a:p>
        </p:txBody>
      </p:sp>
      <p:sp>
        <p:nvSpPr>
          <p:cNvPr id="3" name="Symbol zastępczy zawartości 2"/>
          <p:cNvSpPr>
            <a:spLocks noGrp="1"/>
          </p:cNvSpPr>
          <p:nvPr>
            <p:ph idx="1"/>
          </p:nvPr>
        </p:nvSpPr>
        <p:spPr/>
        <p:txBody>
          <a:bodyPr>
            <a:normAutofit/>
          </a:bodyPr>
          <a:lstStyle/>
          <a:p>
            <a:pPr marL="114300" indent="0" algn="just">
              <a:buNone/>
            </a:pPr>
            <a:r>
              <a:rPr lang="pl-PL" sz="1800" dirty="0"/>
              <a:t>To przesłanki </a:t>
            </a:r>
            <a:r>
              <a:rPr lang="pl-PL" sz="1800" dirty="0" smtClean="0"/>
              <a:t>mające </a:t>
            </a:r>
            <a:r>
              <a:rPr lang="pl-PL" sz="1800" dirty="0"/>
              <a:t>swe źródło i wywołujące skutek w sferze prawa materialnego, a skutkujące </a:t>
            </a:r>
            <a:r>
              <a:rPr lang="pl-PL" sz="1800" dirty="0" smtClean="0"/>
              <a:t>niedopuszczalnością </a:t>
            </a:r>
            <a:r>
              <a:rPr lang="pl-PL" sz="1800" dirty="0"/>
              <a:t>procesu niejako pośrednio, z uwagi na brak naruszenia prawa materialnego, którego proces karny ma być przecież </a:t>
            </a:r>
            <a:r>
              <a:rPr lang="pl-PL" sz="1800" dirty="0" smtClean="0"/>
              <a:t>konsekwencją (np. brak karalności czynu). Są one dlatego przesłankami warunkującymi dopuszczalność procesu, ponieważ </a:t>
            </a:r>
            <a:r>
              <a:rPr lang="pl-PL" sz="1800" b="1" dirty="0" smtClean="0"/>
              <a:t>warunkują jednocześnie samą odpowiedzialność karną określoną przepisami prawa karnego materialnego</a:t>
            </a:r>
            <a:r>
              <a:rPr lang="pl-PL" sz="1800" dirty="0" smtClean="0"/>
              <a:t>.</a:t>
            </a:r>
          </a:p>
          <a:p>
            <a:pPr marL="114300" indent="0" algn="just">
              <a:buNone/>
            </a:pPr>
            <a:endParaRPr lang="pl-PL" sz="1800" dirty="0"/>
          </a:p>
          <a:p>
            <a:pPr marL="114300" indent="0" algn="just">
              <a:buNone/>
            </a:pPr>
            <a:r>
              <a:rPr lang="pl-PL" sz="1800" dirty="0" smtClean="0"/>
              <a:t>Przesłanki materialne oddziałują na proces inaczej niż formalne. Stwierdzenie negatywnej przesłanki formalnej powoduje niedopuszczalność procesu, a tym samym jakiekolwiek rozważanie kwestii odpowiedzialności karnej. Ujawnienie się natomiast negatywnej przesłanki materialnej także nie zezwala na kontynuację procesu, ale z innego powodu – sam fakt wystąpienia negatywnej przesłanki materialnej przesądza już o braku odpowiedzialności, wobec czego dalsze postępowanie jest bezprzedmiotowe.</a:t>
            </a:r>
            <a:endParaRPr lang="pl-PL" sz="1800" dirty="0"/>
          </a:p>
        </p:txBody>
      </p:sp>
    </p:spTree>
    <p:extLst>
      <p:ext uri="{BB962C8B-B14F-4D97-AF65-F5344CB8AC3E}">
        <p14:creationId xmlns:p14="http://schemas.microsoft.com/office/powerpoint/2010/main" val="5986515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Przesłanki materialne</a:t>
            </a:r>
            <a:endParaRPr lang="pl-PL" dirty="0"/>
          </a:p>
        </p:txBody>
      </p:sp>
      <p:sp>
        <p:nvSpPr>
          <p:cNvPr id="3" name="Symbol zastępczy zawartości 2"/>
          <p:cNvSpPr>
            <a:spLocks noGrp="1"/>
          </p:cNvSpPr>
          <p:nvPr>
            <p:ph idx="1"/>
          </p:nvPr>
        </p:nvSpPr>
        <p:spPr>
          <a:xfrm>
            <a:off x="457200" y="1268760"/>
            <a:ext cx="8229600" cy="5589240"/>
          </a:xfrm>
        </p:spPr>
        <p:txBody>
          <a:bodyPr>
            <a:normAutofit fontScale="92500" lnSpcReduction="20000"/>
          </a:bodyPr>
          <a:lstStyle/>
          <a:p>
            <a:pPr marL="114300" indent="0">
              <a:buNone/>
            </a:pPr>
            <a:r>
              <a:rPr lang="pl-PL" sz="1600" dirty="0" smtClean="0"/>
              <a:t>Przesłani materialne dzielą się na:</a:t>
            </a:r>
          </a:p>
          <a:p>
            <a:pPr marL="571500" indent="-457200">
              <a:buAutoNum type="arabicPeriod"/>
            </a:pPr>
            <a:r>
              <a:rPr lang="pl-PL" sz="1600" dirty="0" smtClean="0"/>
              <a:t>Przesłanki uniewinnienia</a:t>
            </a:r>
          </a:p>
          <a:p>
            <a:pPr marL="571500" indent="-457200">
              <a:buAutoNum type="arabicPeriod"/>
            </a:pPr>
            <a:r>
              <a:rPr lang="pl-PL" sz="1600" dirty="0" smtClean="0"/>
              <a:t>Przesłanki umorzenia</a:t>
            </a:r>
          </a:p>
          <a:p>
            <a:pPr marL="114300" indent="0">
              <a:buNone/>
            </a:pPr>
            <a:endParaRPr lang="pl-PL" sz="1800" dirty="0" smtClean="0"/>
          </a:p>
          <a:p>
            <a:pPr marL="114300" indent="0" algn="just">
              <a:buNone/>
            </a:pPr>
            <a:r>
              <a:rPr lang="pl-PL" sz="2200" b="1" dirty="0" smtClean="0">
                <a:solidFill>
                  <a:srgbClr val="FF0000"/>
                </a:solidFill>
              </a:rPr>
              <a:t>Rozróżnienie to ma sens tylko w postępowaniu sądowym i to dopiero </a:t>
            </a:r>
            <a:r>
              <a:rPr lang="pl-PL" sz="2200" b="1" u="sng" dirty="0" smtClean="0">
                <a:solidFill>
                  <a:srgbClr val="FF0000"/>
                </a:solidFill>
              </a:rPr>
              <a:t>od momentu rozpoczęcia przewodu sądowego na rozprawie głównej.</a:t>
            </a:r>
          </a:p>
          <a:p>
            <a:pPr marL="114300" indent="0" algn="just">
              <a:buNone/>
            </a:pPr>
            <a:endParaRPr lang="pl-PL" sz="1600" b="1" dirty="0" smtClean="0">
              <a:solidFill>
                <a:srgbClr val="FF0000"/>
              </a:solidFill>
            </a:endParaRPr>
          </a:p>
          <a:p>
            <a:pPr marL="114300" indent="0">
              <a:buNone/>
            </a:pPr>
            <a:r>
              <a:rPr lang="pl-PL" sz="1600" dirty="0" smtClean="0"/>
              <a:t>Do tej chwili jedyną formą stwierdzenia negatywnej przesłanki procesowej jest </a:t>
            </a:r>
            <a:r>
              <a:rPr lang="pl-PL" sz="1600" b="1" dirty="0" smtClean="0">
                <a:solidFill>
                  <a:srgbClr val="0070C0"/>
                </a:solidFill>
              </a:rPr>
              <a:t>umorzenie w drodze postanowienia</a:t>
            </a:r>
            <a:r>
              <a:rPr lang="pl-PL" sz="1600" dirty="0" smtClean="0">
                <a:solidFill>
                  <a:srgbClr val="0070C0"/>
                </a:solidFill>
              </a:rPr>
              <a:t> </a:t>
            </a:r>
            <a:r>
              <a:rPr lang="pl-PL" sz="1600" dirty="0" smtClean="0"/>
              <a:t>(art. 414 § 1 zd. 1 k.p.k.), chyba że wcześniej zostało wydane postanowienie o odmowie wszczęcia postępowania przygotowawczego (art. 305 k.p.k.).</a:t>
            </a:r>
          </a:p>
          <a:p>
            <a:pPr marL="114300" indent="0">
              <a:buNone/>
            </a:pPr>
            <a:endParaRPr lang="pl-PL" sz="1600" dirty="0" smtClean="0"/>
          </a:p>
          <a:p>
            <a:pPr marL="114300" indent="0">
              <a:buNone/>
            </a:pPr>
            <a:r>
              <a:rPr lang="pl-PL" sz="1600" b="1" dirty="0" smtClean="0"/>
              <a:t>Rozpoczęcie przewodu sądowego,</a:t>
            </a:r>
            <a:r>
              <a:rPr lang="pl-PL" sz="1600" dirty="0" smtClean="0"/>
              <a:t> z punktu widzenia przesłanek, pociąga za sobą dwojakie konsekwencje:</a:t>
            </a:r>
          </a:p>
          <a:p>
            <a:pPr marL="457200" indent="-342900">
              <a:buAutoNum type="arabicPeriod"/>
            </a:pPr>
            <a:r>
              <a:rPr lang="pl-PL" sz="1600" dirty="0" smtClean="0"/>
              <a:t>Każde orzeczenie kończące proces z powodu negatywnej przesłanki procesowej przybiera </a:t>
            </a:r>
            <a:r>
              <a:rPr lang="pl-PL" sz="1600" b="1" dirty="0" smtClean="0"/>
              <a:t>formę wyroku</a:t>
            </a:r>
          </a:p>
          <a:p>
            <a:pPr marL="457200" indent="-342900">
              <a:buAutoNum type="arabicPeriod"/>
            </a:pPr>
            <a:r>
              <a:rPr lang="pl-PL" sz="1600" dirty="0" smtClean="0"/>
              <a:t>W razie stwierdzenia przez sąd tzw. negatywnej przesłanki faktycznej lub braku przestępczości czynu(art. 17 § 1 pkt 1 i 2 k.p.k.) skutkuje wydaniem </a:t>
            </a:r>
            <a:r>
              <a:rPr lang="pl-PL" sz="1600" b="1" dirty="0" smtClean="0"/>
              <a:t>wyroku uniewinniającego</a:t>
            </a:r>
            <a:r>
              <a:rPr lang="pl-PL" sz="1600" dirty="0" smtClean="0"/>
              <a:t>, chyba że sprawca w chwili czynu był niepoczytalny (</a:t>
            </a:r>
            <a:r>
              <a:rPr lang="pl-PL" sz="1600" dirty="0"/>
              <a:t>art. </a:t>
            </a:r>
            <a:r>
              <a:rPr lang="pl-PL" sz="1600" dirty="0" smtClean="0"/>
              <a:t>414 § 1 zd. 2 k.p.k. – wyrok umarzający)</a:t>
            </a:r>
          </a:p>
          <a:p>
            <a:pPr marL="457200" indent="-342900">
              <a:buAutoNum type="arabicPeriod"/>
            </a:pPr>
            <a:endParaRPr lang="pl-PL" sz="1600" b="1" dirty="0">
              <a:solidFill>
                <a:srgbClr val="00B050"/>
              </a:solidFill>
            </a:endParaRPr>
          </a:p>
          <a:p>
            <a:pPr marL="114300" indent="0" algn="ctr">
              <a:buNone/>
            </a:pPr>
            <a:r>
              <a:rPr lang="pl-PL" sz="1600" b="1" dirty="0" smtClean="0">
                <a:solidFill>
                  <a:srgbClr val="00B050"/>
                </a:solidFill>
              </a:rPr>
              <a:t>Rozróżnienie to ma zatem na celu uświadomienie, kiedy zapad wyrok uniewinniający, a kiedy umarzający</a:t>
            </a:r>
          </a:p>
          <a:p>
            <a:pPr marL="114300" indent="0">
              <a:buNone/>
            </a:pPr>
            <a:endParaRPr lang="pl-PL" dirty="0"/>
          </a:p>
        </p:txBody>
      </p:sp>
    </p:spTree>
    <p:extLst>
      <p:ext uri="{BB962C8B-B14F-4D97-AF65-F5344CB8AC3E}">
        <p14:creationId xmlns:p14="http://schemas.microsoft.com/office/powerpoint/2010/main" val="1883827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Przesłanki formalne</a:t>
            </a:r>
            <a:endParaRPr lang="pl-PL" dirty="0"/>
          </a:p>
        </p:txBody>
      </p:sp>
      <p:sp>
        <p:nvSpPr>
          <p:cNvPr id="3" name="Symbol zastępczy zawartości 2"/>
          <p:cNvSpPr>
            <a:spLocks noGrp="1"/>
          </p:cNvSpPr>
          <p:nvPr>
            <p:ph idx="1"/>
          </p:nvPr>
        </p:nvSpPr>
        <p:spPr>
          <a:xfrm>
            <a:off x="457200" y="1752600"/>
            <a:ext cx="8229600" cy="4988768"/>
          </a:xfrm>
        </p:spPr>
        <p:txBody>
          <a:bodyPr>
            <a:normAutofit/>
          </a:bodyPr>
          <a:lstStyle/>
          <a:p>
            <a:pPr marL="114300" indent="0" algn="just">
              <a:spcAft>
                <a:spcPts val="1000"/>
              </a:spcAft>
              <a:buNone/>
            </a:pPr>
            <a:r>
              <a:rPr lang="pl-PL" sz="1500" dirty="0" smtClean="0">
                <a:ea typeface="Times New Roman"/>
                <a:cs typeface="Times New Roman"/>
              </a:rPr>
              <a:t>To przesłanki, </a:t>
            </a:r>
            <a:r>
              <a:rPr lang="pl-PL" sz="1500" dirty="0">
                <a:ea typeface="Times New Roman"/>
                <a:cs typeface="Times New Roman"/>
              </a:rPr>
              <a:t>których źródło tkwi w przepisach procesowych, a i skutek występuje bezpośrednio w sferze prawa procesowego i nie ma nic wspólnego ze sferą karnego prawa </a:t>
            </a:r>
            <a:r>
              <a:rPr lang="pl-PL" sz="1500" dirty="0" smtClean="0">
                <a:ea typeface="Times New Roman"/>
                <a:cs typeface="Times New Roman"/>
              </a:rPr>
              <a:t>materialnego. Są </a:t>
            </a:r>
            <a:r>
              <a:rPr lang="pl-PL" sz="1500" dirty="0">
                <a:ea typeface="Times New Roman"/>
                <a:cs typeface="Times New Roman"/>
              </a:rPr>
              <a:t>to zatem stany, które nie przesądzają kwestii odpowiedzialności karnej, lecz warunkują jedynie sam proces karny.</a:t>
            </a:r>
          </a:p>
          <a:p>
            <a:pPr marL="114300" indent="0" algn="just">
              <a:spcAft>
                <a:spcPts val="1000"/>
              </a:spcAft>
              <a:buNone/>
            </a:pPr>
            <a:r>
              <a:rPr lang="pl-PL" sz="1500" dirty="0" smtClean="0">
                <a:ea typeface="Times New Roman"/>
                <a:cs typeface="Times New Roman"/>
              </a:rPr>
              <a:t>Przesłanki </a:t>
            </a:r>
            <a:r>
              <a:rPr lang="pl-PL" sz="1500" dirty="0">
                <a:ea typeface="Times New Roman"/>
                <a:cs typeface="Times New Roman"/>
              </a:rPr>
              <a:t>formalne wywołują, w razie ujawnienia się po wszczęciu postępowania, </a:t>
            </a:r>
            <a:r>
              <a:rPr lang="pl-PL" sz="2800" b="1" dirty="0">
                <a:solidFill>
                  <a:srgbClr val="00B050"/>
                </a:solidFill>
                <a:ea typeface="Times New Roman"/>
                <a:cs typeface="Times New Roman"/>
              </a:rPr>
              <a:t>zawsze i tylko umorzenie procesu</a:t>
            </a:r>
            <a:r>
              <a:rPr lang="pl-PL" sz="1600" b="1" dirty="0">
                <a:solidFill>
                  <a:srgbClr val="00B050"/>
                </a:solidFill>
                <a:ea typeface="Times New Roman"/>
                <a:cs typeface="Times New Roman"/>
              </a:rPr>
              <a:t> </a:t>
            </a:r>
            <a:r>
              <a:rPr lang="pl-PL" sz="1500" dirty="0">
                <a:ea typeface="Times New Roman"/>
                <a:cs typeface="Times New Roman"/>
              </a:rPr>
              <a:t>- w zależności od jego stadium - w formie </a:t>
            </a:r>
            <a:r>
              <a:rPr lang="pl-PL" sz="1500" b="1" dirty="0">
                <a:ea typeface="Times New Roman"/>
                <a:cs typeface="Times New Roman"/>
              </a:rPr>
              <a:t>postanowienia </a:t>
            </a:r>
            <a:r>
              <a:rPr lang="pl-PL" sz="1500" dirty="0">
                <a:ea typeface="Times New Roman"/>
                <a:cs typeface="Times New Roman"/>
              </a:rPr>
              <a:t>lub (po rozpoczęciu przewodu sądowego) </a:t>
            </a:r>
            <a:r>
              <a:rPr lang="pl-PL" sz="1500" b="1" dirty="0">
                <a:ea typeface="Times New Roman"/>
                <a:cs typeface="Times New Roman"/>
              </a:rPr>
              <a:t>wyroku</a:t>
            </a:r>
            <a:r>
              <a:rPr lang="pl-PL" sz="1500" dirty="0">
                <a:ea typeface="Times New Roman"/>
                <a:cs typeface="Times New Roman"/>
              </a:rPr>
              <a:t> (art. 414 § 1 zd. 1 k.p.k.), ewentualnie </a:t>
            </a:r>
            <a:r>
              <a:rPr lang="pl-PL" sz="1500" b="1" dirty="0">
                <a:ea typeface="Times New Roman"/>
                <a:cs typeface="Times New Roman"/>
              </a:rPr>
              <a:t>odmowę wszczęcia</a:t>
            </a:r>
            <a:r>
              <a:rPr lang="pl-PL" sz="1500" dirty="0">
                <a:ea typeface="Times New Roman"/>
                <a:cs typeface="Times New Roman"/>
              </a:rPr>
              <a:t> postępowania przygotowawczego (art. 305 k.p.k</a:t>
            </a:r>
            <a:r>
              <a:rPr lang="pl-PL" sz="1500" dirty="0" smtClean="0">
                <a:ea typeface="Times New Roman"/>
                <a:cs typeface="Times New Roman"/>
              </a:rPr>
              <a:t>.).</a:t>
            </a:r>
          </a:p>
          <a:p>
            <a:pPr marL="114300" indent="0" algn="just">
              <a:spcAft>
                <a:spcPts val="1000"/>
              </a:spcAft>
              <a:buNone/>
            </a:pPr>
            <a:r>
              <a:rPr lang="pl-PL" sz="1500" dirty="0">
                <a:ea typeface="Times New Roman"/>
                <a:cs typeface="Times New Roman"/>
              </a:rPr>
              <a:t>Umorzenie postępowania z powodu negatywnych przesłanek formalnych może oznaczać bądź niedopuszczalność procesu w ogóle (np. </a:t>
            </a:r>
            <a:r>
              <a:rPr lang="pl-PL" sz="1500" dirty="0" smtClean="0">
                <a:ea typeface="Times New Roman"/>
                <a:cs typeface="Times New Roman"/>
              </a:rPr>
              <a:t>w razie wystąpienia negatywnej przesłanki procesu w postaci </a:t>
            </a:r>
            <a:r>
              <a:rPr lang="pl-PL" sz="1500" i="1" dirty="0" smtClean="0">
                <a:ea typeface="Times New Roman"/>
                <a:cs typeface="Times New Roman"/>
              </a:rPr>
              <a:t>res </a:t>
            </a:r>
            <a:r>
              <a:rPr lang="pl-PL" sz="1500" i="1" dirty="0">
                <a:ea typeface="Times New Roman"/>
                <a:cs typeface="Times New Roman"/>
              </a:rPr>
              <a:t>iudicata</a:t>
            </a:r>
            <a:r>
              <a:rPr lang="pl-PL" sz="1500" dirty="0">
                <a:ea typeface="Times New Roman"/>
                <a:cs typeface="Times New Roman"/>
              </a:rPr>
              <a:t>), bądź niedopuszczalność w określonym układzie procesowym (np. immunitet formalny, brak skargi uprawnionego oskarżyciela). To rozróżnienie jest przyczyną podziału przesłanek formalnych na:</a:t>
            </a:r>
          </a:p>
          <a:p>
            <a:pPr marL="114300" indent="0" algn="just">
              <a:spcAft>
                <a:spcPts val="1000"/>
              </a:spcAft>
              <a:buNone/>
            </a:pPr>
            <a:r>
              <a:rPr lang="pl-PL" sz="1500" b="1" dirty="0">
                <a:ea typeface="Times New Roman"/>
                <a:cs typeface="Times New Roman"/>
              </a:rPr>
              <a:t>1. bezwzględne (abstrakcyjne)</a:t>
            </a:r>
          </a:p>
          <a:p>
            <a:pPr marL="114300" indent="0" algn="just">
              <a:spcAft>
                <a:spcPts val="1000"/>
              </a:spcAft>
              <a:buNone/>
            </a:pPr>
            <a:r>
              <a:rPr lang="pl-PL" sz="1500" b="1" dirty="0">
                <a:ea typeface="Times New Roman"/>
                <a:cs typeface="Times New Roman"/>
              </a:rPr>
              <a:t>2. </a:t>
            </a:r>
            <a:r>
              <a:rPr lang="pl-PL" sz="1500" b="1" dirty="0" smtClean="0">
                <a:ea typeface="Times New Roman"/>
                <a:cs typeface="Times New Roman"/>
              </a:rPr>
              <a:t>względne </a:t>
            </a:r>
            <a:r>
              <a:rPr lang="pl-PL" sz="1500" b="1" dirty="0">
                <a:ea typeface="Times New Roman"/>
                <a:cs typeface="Times New Roman"/>
              </a:rPr>
              <a:t>(konkretne)</a:t>
            </a:r>
          </a:p>
          <a:p>
            <a:pPr marL="114300" indent="0" algn="just">
              <a:spcAft>
                <a:spcPts val="1000"/>
              </a:spcAft>
              <a:buNone/>
            </a:pPr>
            <a:endParaRPr lang="pl-PL" sz="1500" dirty="0">
              <a:ea typeface="Times New Roman"/>
              <a:cs typeface="Times New Roman"/>
            </a:endParaRPr>
          </a:p>
          <a:p>
            <a:pPr marL="114300" indent="0">
              <a:buNone/>
            </a:pPr>
            <a:endParaRPr lang="pl-PL" sz="1600" dirty="0"/>
          </a:p>
        </p:txBody>
      </p:sp>
    </p:spTree>
    <p:extLst>
      <p:ext uri="{BB962C8B-B14F-4D97-AF65-F5344CB8AC3E}">
        <p14:creationId xmlns:p14="http://schemas.microsoft.com/office/powerpoint/2010/main" val="31809796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Przesłanki formalne</a:t>
            </a:r>
            <a:endParaRPr lang="pl-PL" dirty="0"/>
          </a:p>
        </p:txBody>
      </p:sp>
      <p:sp>
        <p:nvSpPr>
          <p:cNvPr id="3" name="Symbol zastępczy zawartości 2"/>
          <p:cNvSpPr>
            <a:spLocks noGrp="1"/>
          </p:cNvSpPr>
          <p:nvPr>
            <p:ph idx="1"/>
          </p:nvPr>
        </p:nvSpPr>
        <p:spPr/>
        <p:txBody>
          <a:bodyPr>
            <a:normAutofit/>
          </a:bodyPr>
          <a:lstStyle/>
          <a:p>
            <a:pPr marL="114300" indent="0">
              <a:buNone/>
            </a:pPr>
            <a:r>
              <a:rPr lang="pl-PL" sz="1300" dirty="0"/>
              <a:t>Kryterium rozróżnienia to tzw. układ procesowy, czyli sytuacja wyznaczona przez 3 </a:t>
            </a:r>
            <a:r>
              <a:rPr lang="pl-PL" sz="1300" dirty="0" smtClean="0"/>
              <a:t>elementy:</a:t>
            </a:r>
            <a:endParaRPr lang="pl-PL" sz="1300" dirty="0"/>
          </a:p>
          <a:p>
            <a:pPr marL="114300" indent="0">
              <a:buNone/>
            </a:pPr>
            <a:endParaRPr lang="pl-PL" sz="1500" dirty="0" smtClean="0"/>
          </a:p>
          <a:p>
            <a:pPr marL="114300" indent="0">
              <a:buNone/>
            </a:pPr>
            <a:endParaRPr lang="pl-PL" sz="1500" dirty="0"/>
          </a:p>
        </p:txBody>
      </p:sp>
      <p:graphicFrame>
        <p:nvGraphicFramePr>
          <p:cNvPr id="4" name="Diagram 3"/>
          <p:cNvGraphicFramePr/>
          <p:nvPr>
            <p:extLst/>
          </p:nvPr>
        </p:nvGraphicFramePr>
        <p:xfrm>
          <a:off x="1043608" y="2060848"/>
          <a:ext cx="6408712" cy="295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373832" y="4869160"/>
            <a:ext cx="8568952" cy="1785104"/>
          </a:xfrm>
          <a:prstGeom prst="rect">
            <a:avLst/>
          </a:prstGeom>
          <a:noFill/>
        </p:spPr>
        <p:txBody>
          <a:bodyPr wrap="square" rtlCol="0">
            <a:spAutoFit/>
          </a:bodyPr>
          <a:lstStyle/>
          <a:p>
            <a:r>
              <a:rPr lang="pl-PL" sz="1400" b="1" dirty="0" smtClean="0">
                <a:solidFill>
                  <a:srgbClr val="00B050"/>
                </a:solidFill>
              </a:rPr>
              <a:t>Przesłanki bezwzględne</a:t>
            </a:r>
            <a:r>
              <a:rPr lang="pl-PL" sz="1400" b="1" dirty="0" smtClean="0">
                <a:solidFill>
                  <a:schemeClr val="tx2"/>
                </a:solidFill>
              </a:rPr>
              <a:t> </a:t>
            </a:r>
            <a:r>
              <a:rPr lang="pl-PL" sz="1400" dirty="0" smtClean="0">
                <a:solidFill>
                  <a:schemeClr val="tx2"/>
                </a:solidFill>
              </a:rPr>
              <a:t>to stany warunkujące </a:t>
            </a:r>
            <a:r>
              <a:rPr lang="pl-PL" sz="1400" dirty="0">
                <a:solidFill>
                  <a:schemeClr val="tx2"/>
                </a:solidFill>
              </a:rPr>
              <a:t>dopuszczalność procesu przeciw określonej osobie </a:t>
            </a:r>
            <a:r>
              <a:rPr lang="pl-PL" sz="1400" b="1" dirty="0">
                <a:solidFill>
                  <a:schemeClr val="tx2"/>
                </a:solidFill>
              </a:rPr>
              <a:t>w każdym układzie procesowym </a:t>
            </a:r>
            <a:r>
              <a:rPr lang="pl-PL" sz="1400" dirty="0">
                <a:solidFill>
                  <a:schemeClr val="tx2"/>
                </a:solidFill>
              </a:rPr>
              <a:t>(np. </a:t>
            </a:r>
            <a:r>
              <a:rPr lang="pl-PL" sz="1400" i="1" dirty="0">
                <a:solidFill>
                  <a:schemeClr val="tx2"/>
                </a:solidFill>
              </a:rPr>
              <a:t>res iudicata</a:t>
            </a:r>
            <a:r>
              <a:rPr lang="pl-PL" sz="1400" dirty="0" smtClean="0">
                <a:solidFill>
                  <a:schemeClr val="tx2"/>
                </a:solidFill>
              </a:rPr>
              <a:t>).</a:t>
            </a:r>
          </a:p>
          <a:p>
            <a:endParaRPr lang="pl-PL" sz="1400" dirty="0">
              <a:solidFill>
                <a:srgbClr val="00B050"/>
              </a:solidFill>
            </a:endParaRPr>
          </a:p>
          <a:p>
            <a:r>
              <a:rPr lang="pl-PL" sz="1400" b="1" dirty="0" smtClean="0">
                <a:solidFill>
                  <a:srgbClr val="00B050"/>
                </a:solidFill>
              </a:rPr>
              <a:t>Przesłanki względne </a:t>
            </a:r>
            <a:r>
              <a:rPr lang="pl-PL" sz="1400" dirty="0">
                <a:solidFill>
                  <a:srgbClr val="00B050"/>
                </a:solidFill>
              </a:rPr>
              <a:t> </a:t>
            </a:r>
            <a:r>
              <a:rPr lang="pl-PL" sz="1400" dirty="0" smtClean="0">
                <a:solidFill>
                  <a:schemeClr val="tx2"/>
                </a:solidFill>
              </a:rPr>
              <a:t>to stany warunkujące </a:t>
            </a:r>
            <a:r>
              <a:rPr lang="pl-PL" sz="1400" dirty="0">
                <a:solidFill>
                  <a:schemeClr val="tx2"/>
                </a:solidFill>
              </a:rPr>
              <a:t>dopuszczalność procesu przeciw określonej osobie </a:t>
            </a:r>
            <a:r>
              <a:rPr lang="pl-PL" sz="1400" b="1" dirty="0">
                <a:solidFill>
                  <a:schemeClr val="tx2"/>
                </a:solidFill>
              </a:rPr>
              <a:t>tylko w pewnym układzie procesowym</a:t>
            </a:r>
            <a:r>
              <a:rPr lang="pl-PL" sz="1400" dirty="0">
                <a:solidFill>
                  <a:schemeClr val="tx2"/>
                </a:solidFill>
              </a:rPr>
              <a:t>, co nie wyłącza dopuszczalności procesu o ten czyn przeciwko temu samemu oskarżonemu w innym układzie np. brak </a:t>
            </a:r>
            <a:r>
              <a:rPr lang="pl-PL" sz="1400" dirty="0" smtClean="0">
                <a:solidFill>
                  <a:schemeClr val="tx2"/>
                </a:solidFill>
              </a:rPr>
              <a:t>wymaganego zezwolenia na ściganie.</a:t>
            </a:r>
            <a:endParaRPr lang="pl-PL" sz="1400" dirty="0">
              <a:solidFill>
                <a:schemeClr val="tx2"/>
              </a:solidFill>
            </a:endParaRPr>
          </a:p>
          <a:p>
            <a:endParaRPr lang="pl-PL" sz="1200" dirty="0"/>
          </a:p>
        </p:txBody>
      </p:sp>
    </p:spTree>
    <p:extLst>
      <p:ext uri="{BB962C8B-B14F-4D97-AF65-F5344CB8AC3E}">
        <p14:creationId xmlns:p14="http://schemas.microsoft.com/office/powerpoint/2010/main" val="41171355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79512" y="548680"/>
            <a:ext cx="8784976" cy="6524863"/>
          </a:xfrm>
          <a:prstGeom prst="rect">
            <a:avLst/>
          </a:prstGeom>
          <a:noFill/>
        </p:spPr>
        <p:txBody>
          <a:bodyPr wrap="square" rtlCol="0">
            <a:spAutoFit/>
          </a:bodyPr>
          <a:lstStyle/>
          <a:p>
            <a:pPr algn="ctr"/>
            <a:r>
              <a:rPr lang="pl-PL" sz="2400" b="1" dirty="0" smtClean="0">
                <a:solidFill>
                  <a:srgbClr val="C00000"/>
                </a:solidFill>
              </a:rPr>
              <a:t>ZAPAMIĘTAJ !</a:t>
            </a:r>
          </a:p>
          <a:p>
            <a:pPr marL="285750" indent="-285750">
              <a:buFont typeface="Wingdings" panose="05000000000000000000" pitchFamily="2" charset="2"/>
              <a:buChar char="Ø"/>
            </a:pPr>
            <a:endParaRPr lang="pl-PL" dirty="0"/>
          </a:p>
          <a:p>
            <a:pPr marL="285750" indent="-285750">
              <a:buFont typeface="Wingdings" panose="05000000000000000000" pitchFamily="2" charset="2"/>
              <a:buChar char="Ø"/>
            </a:pPr>
            <a:r>
              <a:rPr lang="pl-PL" dirty="0"/>
              <a:t>w</a:t>
            </a:r>
            <a:r>
              <a:rPr lang="pl-PL" dirty="0" smtClean="0"/>
              <a:t> </a:t>
            </a:r>
            <a:r>
              <a:rPr lang="pl-PL" dirty="0"/>
              <a:t>przypadku przesłanek materialnoprawnych wskazanych w art. </a:t>
            </a:r>
            <a:r>
              <a:rPr lang="pl-PL" dirty="0" smtClean="0"/>
              <a:t>17 § </a:t>
            </a:r>
            <a:r>
              <a:rPr lang="pl-PL" dirty="0"/>
              <a:t>1 pkt 1 i </a:t>
            </a:r>
            <a:r>
              <a:rPr lang="pl-PL" dirty="0" smtClean="0"/>
              <a:t>2 k.p.k. </a:t>
            </a:r>
            <a:r>
              <a:rPr lang="pl-PL" dirty="0">
                <a:solidFill>
                  <a:srgbClr val="00B050"/>
                </a:solidFill>
              </a:rPr>
              <a:t>ich ujawnienie się dopiero po rozpoczęciu przewodu sądowego </a:t>
            </a:r>
            <a:r>
              <a:rPr lang="pl-PL" dirty="0"/>
              <a:t>powoduje </a:t>
            </a:r>
            <a:r>
              <a:rPr lang="pl-PL" b="1" dirty="0">
                <a:solidFill>
                  <a:srgbClr val="0070C0"/>
                </a:solidFill>
              </a:rPr>
              <a:t>uniewinnienie </a:t>
            </a:r>
            <a:r>
              <a:rPr lang="pl-PL" dirty="0">
                <a:solidFill>
                  <a:srgbClr val="0070C0"/>
                </a:solidFill>
              </a:rPr>
              <a:t>oskarżonego </a:t>
            </a:r>
            <a:r>
              <a:rPr lang="pl-PL" b="1" dirty="0" smtClean="0">
                <a:solidFill>
                  <a:srgbClr val="0070C0"/>
                </a:solidFill>
              </a:rPr>
              <a:t>wyrokiem</a:t>
            </a:r>
            <a:r>
              <a:rPr lang="pl-PL" dirty="0" smtClean="0">
                <a:solidFill>
                  <a:srgbClr val="0070C0"/>
                </a:solidFill>
              </a:rPr>
              <a:t> </a:t>
            </a:r>
            <a:r>
              <a:rPr lang="pl-PL" dirty="0" smtClean="0">
                <a:solidFill>
                  <a:schemeClr val="tx2"/>
                </a:solidFill>
              </a:rPr>
              <a:t>- </a:t>
            </a:r>
            <a:r>
              <a:rPr lang="pl-PL" dirty="0"/>
              <a:t>chyba że w grę wchodzi niepoczytalność - (art. </a:t>
            </a:r>
            <a:r>
              <a:rPr lang="pl-PL" dirty="0" smtClean="0"/>
              <a:t>414 § </a:t>
            </a:r>
            <a:r>
              <a:rPr lang="pl-PL" dirty="0"/>
              <a:t>1 zd. </a:t>
            </a:r>
            <a:r>
              <a:rPr lang="pl-PL" dirty="0" smtClean="0"/>
              <a:t>2 k.p.k.); </a:t>
            </a:r>
          </a:p>
          <a:p>
            <a:endParaRPr lang="pl-PL" dirty="0" smtClean="0">
              <a:solidFill>
                <a:schemeClr val="tx2"/>
              </a:solidFill>
            </a:endParaRPr>
          </a:p>
          <a:p>
            <a:pPr marL="285750" indent="-285750">
              <a:buFont typeface="Wingdings" panose="05000000000000000000" pitchFamily="2" charset="2"/>
              <a:buChar char="Ø"/>
            </a:pPr>
            <a:r>
              <a:rPr lang="pl-PL" dirty="0" smtClean="0"/>
              <a:t>ujawnienie </a:t>
            </a:r>
            <a:r>
              <a:rPr lang="pl-PL" dirty="0"/>
              <a:t>się </a:t>
            </a:r>
            <a:r>
              <a:rPr lang="pl-PL" dirty="0" smtClean="0"/>
              <a:t>przesłanek </a:t>
            </a:r>
            <a:r>
              <a:rPr lang="pl-PL" dirty="0"/>
              <a:t>wskazanych w art. 17 § 1 pkt 1 i 2 </a:t>
            </a:r>
            <a:r>
              <a:rPr lang="pl-PL" dirty="0" smtClean="0"/>
              <a:t>wcześniej</a:t>
            </a:r>
            <a:r>
              <a:rPr lang="pl-PL" dirty="0"/>
              <a:t>, choćby i na rozprawie, ale </a:t>
            </a:r>
            <a:r>
              <a:rPr lang="pl-PL" dirty="0">
                <a:solidFill>
                  <a:srgbClr val="00B050"/>
                </a:solidFill>
              </a:rPr>
              <a:t>przed rozpoczęciem przewodu sądowego </a:t>
            </a:r>
            <a:r>
              <a:rPr lang="pl-PL" dirty="0"/>
              <a:t>skutkuje</a:t>
            </a:r>
            <a:r>
              <a:rPr lang="pl-PL" dirty="0">
                <a:solidFill>
                  <a:schemeClr val="tx2"/>
                </a:solidFill>
              </a:rPr>
              <a:t> </a:t>
            </a:r>
            <a:r>
              <a:rPr lang="pl-PL" b="1" dirty="0" smtClean="0">
                <a:solidFill>
                  <a:srgbClr val="0070C0"/>
                </a:solidFill>
              </a:rPr>
              <a:t>umorzeniem </a:t>
            </a:r>
            <a:r>
              <a:rPr lang="pl-PL" b="1" dirty="0">
                <a:solidFill>
                  <a:srgbClr val="0070C0"/>
                </a:solidFill>
              </a:rPr>
              <a:t>w drodze </a:t>
            </a:r>
            <a:r>
              <a:rPr lang="pl-PL" b="1" dirty="0" smtClean="0">
                <a:solidFill>
                  <a:srgbClr val="0070C0"/>
                </a:solidFill>
              </a:rPr>
              <a:t>postanowienia</a:t>
            </a:r>
            <a:r>
              <a:rPr lang="pl-PL" b="1" dirty="0" smtClean="0">
                <a:solidFill>
                  <a:schemeClr val="tx2"/>
                </a:solidFill>
              </a:rPr>
              <a:t>; </a:t>
            </a:r>
          </a:p>
          <a:p>
            <a:endParaRPr lang="pl-PL" dirty="0" smtClean="0">
              <a:solidFill>
                <a:schemeClr val="tx2"/>
              </a:solidFill>
            </a:endParaRPr>
          </a:p>
          <a:p>
            <a:pPr marL="285750" indent="-285750">
              <a:buFont typeface="Wingdings" panose="05000000000000000000" pitchFamily="2" charset="2"/>
              <a:buChar char="Ø"/>
            </a:pPr>
            <a:r>
              <a:rPr lang="pl-PL" dirty="0"/>
              <a:t>p</a:t>
            </a:r>
            <a:r>
              <a:rPr lang="pl-PL" dirty="0" smtClean="0"/>
              <a:t>ozostałe </a:t>
            </a:r>
            <a:r>
              <a:rPr lang="pl-PL" dirty="0"/>
              <a:t>przesłanki </a:t>
            </a:r>
            <a:r>
              <a:rPr lang="pl-PL" dirty="0" smtClean="0"/>
              <a:t>materialnoprawne tak </a:t>
            </a:r>
            <a:r>
              <a:rPr lang="pl-PL" dirty="0"/>
              <a:t>jak i </a:t>
            </a:r>
            <a:r>
              <a:rPr lang="pl-PL" dirty="0" smtClean="0"/>
              <a:t>wszystkie przesłanki formalnoprawne </a:t>
            </a:r>
            <a:r>
              <a:rPr lang="pl-PL" dirty="0"/>
              <a:t>wywołują, w razie ujawnienia się po wszczęciu postępowania, </a:t>
            </a:r>
            <a:r>
              <a:rPr lang="pl-PL" b="1" dirty="0"/>
              <a:t>zawsze i tylko umorzenie </a:t>
            </a:r>
            <a:r>
              <a:rPr lang="pl-PL" dirty="0"/>
              <a:t>procesu, z tym że - w zależności od jego stadium - w formie </a:t>
            </a:r>
            <a:r>
              <a:rPr lang="pl-PL" b="1" dirty="0"/>
              <a:t>postanowienia</a:t>
            </a:r>
            <a:r>
              <a:rPr lang="pl-PL" dirty="0"/>
              <a:t> lub (po rozpoczęciu przewodu sądowego) </a:t>
            </a:r>
            <a:r>
              <a:rPr lang="pl-PL" b="1" dirty="0"/>
              <a:t>wyroku</a:t>
            </a:r>
            <a:r>
              <a:rPr lang="pl-PL" dirty="0"/>
              <a:t> </a:t>
            </a:r>
            <a:r>
              <a:rPr lang="pl-PL" dirty="0" smtClean="0"/>
              <a:t>(art</a:t>
            </a:r>
            <a:r>
              <a:rPr lang="pl-PL" dirty="0"/>
              <a:t>. </a:t>
            </a:r>
            <a:r>
              <a:rPr lang="pl-PL" dirty="0" smtClean="0"/>
              <a:t>414 § </a:t>
            </a:r>
            <a:r>
              <a:rPr lang="pl-PL" dirty="0"/>
              <a:t>1 zd. </a:t>
            </a:r>
            <a:r>
              <a:rPr lang="pl-PL" dirty="0" smtClean="0"/>
              <a:t>1 k.p.k.);</a:t>
            </a:r>
          </a:p>
          <a:p>
            <a:endParaRPr lang="pl-PL" dirty="0" smtClean="0"/>
          </a:p>
          <a:p>
            <a:pPr marL="285750" indent="-285750">
              <a:buFont typeface="Wingdings" panose="05000000000000000000" pitchFamily="2" charset="2"/>
              <a:buChar char="Ø"/>
            </a:pPr>
            <a:r>
              <a:rPr lang="pl-PL" dirty="0"/>
              <a:t>u</a:t>
            </a:r>
            <a:r>
              <a:rPr lang="pl-PL" dirty="0" smtClean="0"/>
              <a:t>jawnienie </a:t>
            </a:r>
            <a:r>
              <a:rPr lang="pl-PL" dirty="0"/>
              <a:t>się przesłanek </a:t>
            </a:r>
            <a:r>
              <a:rPr lang="pl-PL" dirty="0" smtClean="0"/>
              <a:t>materialnoprawnych oraz formalnoprawnych </a:t>
            </a:r>
            <a:r>
              <a:rPr lang="pl-PL" dirty="0"/>
              <a:t>przed wszczęciem postępowania przygotowawczego, jako pierwszego stadium procesu, powoduje</a:t>
            </a:r>
            <a:r>
              <a:rPr lang="pl-PL" b="1" dirty="0"/>
              <a:t> odmowę wszczęcia postępowania</a:t>
            </a:r>
            <a:r>
              <a:rPr lang="pl-PL" dirty="0"/>
              <a:t>, poza sytuacją wskazaną w pkt 9 (brak skargi uprawnionego oskarżyciela), która to przesłanka dotyczy wyłącznie postępowania sądowego, a kodeks nie zna tu odmowy </a:t>
            </a:r>
            <a:r>
              <a:rPr lang="pl-PL" dirty="0" smtClean="0"/>
              <a:t>wszczęcia.</a:t>
            </a:r>
          </a:p>
          <a:p>
            <a:endParaRPr lang="pl-PL" sz="1600" dirty="0"/>
          </a:p>
        </p:txBody>
      </p:sp>
    </p:spTree>
    <p:extLst>
      <p:ext uri="{BB962C8B-B14F-4D97-AF65-F5344CB8AC3E}">
        <p14:creationId xmlns:p14="http://schemas.microsoft.com/office/powerpoint/2010/main" val="20642705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599085863"/>
              </p:ext>
            </p:extLst>
          </p:nvPr>
        </p:nvGraphicFramePr>
        <p:xfrm>
          <a:off x="323528" y="188640"/>
          <a:ext cx="8352928" cy="5373608"/>
        </p:xfrm>
        <a:graphic>
          <a:graphicData uri="http://schemas.openxmlformats.org/drawingml/2006/table">
            <a:tbl>
              <a:tblPr firstRow="1" bandRow="1">
                <a:tableStyleId>{5C22544A-7EE6-4342-B048-85BDC9FD1C3A}</a:tableStyleId>
              </a:tblPr>
              <a:tblGrid>
                <a:gridCol w="2029853"/>
                <a:gridCol w="2029853"/>
                <a:gridCol w="2496895"/>
                <a:gridCol w="1796327"/>
              </a:tblGrid>
              <a:tr h="555994">
                <a:tc>
                  <a:txBody>
                    <a:bodyPr/>
                    <a:lstStyle/>
                    <a:p>
                      <a:pPr algn="ctr"/>
                      <a:r>
                        <a:rPr lang="pl-PL" dirty="0" smtClean="0"/>
                        <a:t>Przesłanka procesu</a:t>
                      </a:r>
                      <a:endParaRPr lang="pl-PL" dirty="0"/>
                    </a:p>
                  </a:txBody>
                  <a:tcPr/>
                </a:tc>
                <a:tc>
                  <a:txBody>
                    <a:bodyPr/>
                    <a:lstStyle/>
                    <a:p>
                      <a:pPr algn="ctr"/>
                      <a:r>
                        <a:rPr lang="pl-PL" dirty="0" smtClean="0"/>
                        <a:t>Stadium</a:t>
                      </a:r>
                      <a:r>
                        <a:rPr lang="pl-PL" baseline="0" dirty="0" smtClean="0"/>
                        <a:t> procesu</a:t>
                      </a:r>
                      <a:endParaRPr lang="pl-PL" dirty="0"/>
                    </a:p>
                  </a:txBody>
                  <a:tcPr/>
                </a:tc>
                <a:tc>
                  <a:txBody>
                    <a:bodyPr/>
                    <a:lstStyle/>
                    <a:p>
                      <a:pPr algn="ctr"/>
                      <a:r>
                        <a:rPr lang="pl-PL" dirty="0" smtClean="0"/>
                        <a:t>Rodzaj</a:t>
                      </a:r>
                      <a:r>
                        <a:rPr lang="pl-PL" baseline="0" dirty="0" smtClean="0"/>
                        <a:t> rozstrzygnięcia</a:t>
                      </a:r>
                      <a:endParaRPr lang="pl-PL" dirty="0"/>
                    </a:p>
                  </a:txBody>
                  <a:tcPr/>
                </a:tc>
                <a:tc>
                  <a:txBody>
                    <a:bodyPr/>
                    <a:lstStyle/>
                    <a:p>
                      <a:pPr algn="ctr"/>
                      <a:r>
                        <a:rPr lang="pl-PL" dirty="0" smtClean="0"/>
                        <a:t>Forma decyzji</a:t>
                      </a:r>
                      <a:endParaRPr lang="pl-PL" dirty="0"/>
                    </a:p>
                  </a:txBody>
                  <a:tcPr/>
                </a:tc>
              </a:tr>
              <a:tr h="1188720">
                <a:tc rowSpan="4">
                  <a:txBody>
                    <a:bodyPr/>
                    <a:lstStyle/>
                    <a:p>
                      <a:pPr marL="171450" indent="-171450">
                        <a:buFont typeface="Arial" panose="020B0604020202020204" pitchFamily="34" charset="0"/>
                        <a:buChar char="•"/>
                      </a:pPr>
                      <a:endParaRPr lang="pl-PL" sz="1400" dirty="0" smtClean="0"/>
                    </a:p>
                    <a:p>
                      <a:pPr marL="171450" indent="-171450">
                        <a:buFont typeface="Arial" panose="020B0604020202020204" pitchFamily="34" charset="0"/>
                        <a:buChar char="•"/>
                      </a:pPr>
                      <a:endParaRPr lang="pl-PL" sz="1400" dirty="0" smtClean="0"/>
                    </a:p>
                    <a:p>
                      <a:pPr marL="171450" indent="-171450">
                        <a:buFont typeface="Arial" panose="020B0604020202020204" pitchFamily="34" charset="0"/>
                        <a:buChar char="•"/>
                      </a:pPr>
                      <a:endParaRPr lang="pl-PL" sz="1400" dirty="0" smtClean="0"/>
                    </a:p>
                    <a:p>
                      <a:pPr marL="171450" indent="-171450">
                        <a:buFont typeface="Arial" panose="020B0604020202020204" pitchFamily="34" charset="0"/>
                        <a:buChar char="•"/>
                      </a:pPr>
                      <a:endParaRPr lang="pl-PL" sz="1400" dirty="0" smtClean="0"/>
                    </a:p>
                    <a:p>
                      <a:pPr marL="171450" indent="-171450">
                        <a:buFont typeface="Arial" panose="020B0604020202020204" pitchFamily="34" charset="0"/>
                        <a:buChar char="•"/>
                      </a:pPr>
                      <a:endParaRPr lang="pl-PL" sz="1400" dirty="0" smtClean="0"/>
                    </a:p>
                    <a:p>
                      <a:pPr marL="171450" indent="-171450">
                        <a:buFont typeface="Arial" panose="020B0604020202020204" pitchFamily="34" charset="0"/>
                        <a:buChar char="•"/>
                      </a:pPr>
                      <a:endParaRPr lang="pl-PL" sz="1400" dirty="0" smtClean="0"/>
                    </a:p>
                    <a:p>
                      <a:pPr marL="171450" indent="-171450">
                        <a:buFont typeface="Arial" panose="020B0604020202020204" pitchFamily="34" charset="0"/>
                        <a:buChar char="•"/>
                      </a:pPr>
                      <a:endParaRPr lang="pl-PL" sz="1400" dirty="0" smtClean="0"/>
                    </a:p>
                    <a:p>
                      <a:pPr marL="171450" indent="-171450">
                        <a:buFont typeface="Arial" panose="020B0604020202020204" pitchFamily="34" charset="0"/>
                        <a:buChar char="•"/>
                      </a:pPr>
                      <a:endParaRPr lang="pl-PL" sz="1400" dirty="0" smtClean="0"/>
                    </a:p>
                    <a:p>
                      <a:pPr marL="171450" indent="-171450">
                        <a:buFont typeface="Arial" panose="020B0604020202020204" pitchFamily="34" charset="0"/>
                        <a:buChar char="•"/>
                      </a:pPr>
                      <a:r>
                        <a:rPr lang="pl-PL" sz="1400" dirty="0" smtClean="0"/>
                        <a:t>tzw. negatywna</a:t>
                      </a:r>
                      <a:r>
                        <a:rPr lang="pl-PL" sz="1400" baseline="0" dirty="0" smtClean="0"/>
                        <a:t> przesłanka faktyczna</a:t>
                      </a:r>
                    </a:p>
                    <a:p>
                      <a:pPr marL="171450" indent="-171450">
                        <a:buFont typeface="Arial" panose="020B0604020202020204" pitchFamily="34" charset="0"/>
                        <a:buChar char="•"/>
                      </a:pPr>
                      <a:r>
                        <a:rPr lang="pl-PL" sz="1400" baseline="0" dirty="0" smtClean="0"/>
                        <a:t>brak przestępczości czynu</a:t>
                      </a:r>
                    </a:p>
                    <a:p>
                      <a:pPr marL="0" indent="0">
                        <a:buFont typeface="Arial" panose="020B0604020202020204" pitchFamily="34" charset="0"/>
                        <a:buNone/>
                      </a:pPr>
                      <a:endParaRPr lang="pl-PL" sz="1400" dirty="0" smtClean="0"/>
                    </a:p>
                    <a:p>
                      <a:r>
                        <a:rPr lang="pl-PL" sz="1400" dirty="0" smtClean="0"/>
                        <a:t>(art.</a:t>
                      </a:r>
                      <a:r>
                        <a:rPr lang="pl-PL" sz="1400" baseline="0" dirty="0" smtClean="0"/>
                        <a:t> </a:t>
                      </a:r>
                      <a:r>
                        <a:rPr lang="nn-NO" sz="1400" dirty="0" smtClean="0"/>
                        <a:t>17 § 1 pkt 1 i 2</a:t>
                      </a:r>
                      <a:r>
                        <a:rPr lang="pl-PL" sz="1400" dirty="0" smtClean="0"/>
                        <a:t>)</a:t>
                      </a:r>
                      <a:r>
                        <a:rPr lang="nn-NO" sz="1400" dirty="0" smtClean="0"/>
                        <a:t> </a:t>
                      </a:r>
                      <a:endParaRPr lang="pl-PL" sz="1400" dirty="0" smtClean="0"/>
                    </a:p>
                    <a:p>
                      <a:endParaRPr lang="pl-PL" sz="1400" dirty="0"/>
                    </a:p>
                  </a:txBody>
                  <a:tcPr/>
                </a:tc>
                <a:tc>
                  <a:txBody>
                    <a:bodyPr/>
                    <a:lstStyle/>
                    <a:p>
                      <a:pPr algn="ctr"/>
                      <a:r>
                        <a:rPr lang="pl-PL" sz="1400" b="1" dirty="0" smtClean="0"/>
                        <a:t>Postępowanie przygotowawcze</a:t>
                      </a:r>
                    </a:p>
                    <a:p>
                      <a:pPr algn="ctr"/>
                      <a:endParaRPr lang="pl-PL" sz="1400" b="1" dirty="0" smtClean="0"/>
                    </a:p>
                    <a:p>
                      <a:pPr marL="171450" indent="-171450" algn="l">
                        <a:buFont typeface="Wingdings" panose="05000000000000000000" pitchFamily="2" charset="2"/>
                        <a:buChar char="Ø"/>
                      </a:pPr>
                      <a:r>
                        <a:rPr lang="pl-PL" sz="1400" b="0" dirty="0" smtClean="0"/>
                        <a:t>przed wszczęciem postępowania</a:t>
                      </a:r>
                    </a:p>
                    <a:p>
                      <a:pPr algn="ctr"/>
                      <a:endParaRPr lang="pl-PL" sz="1400" b="1" dirty="0"/>
                    </a:p>
                  </a:txBody>
                  <a:tcPr/>
                </a:tc>
                <a:tc>
                  <a:txBody>
                    <a:bodyPr/>
                    <a:lstStyle/>
                    <a:p>
                      <a:endParaRPr lang="pl-PL" sz="1400" dirty="0" smtClean="0"/>
                    </a:p>
                    <a:p>
                      <a:endParaRPr lang="pl-PL" sz="1400" dirty="0" smtClean="0"/>
                    </a:p>
                    <a:p>
                      <a:endParaRPr lang="pl-PL" sz="1400" dirty="0" smtClean="0"/>
                    </a:p>
                    <a:p>
                      <a:pPr algn="ctr"/>
                      <a:r>
                        <a:rPr lang="pl-PL" sz="1400" dirty="0" smtClean="0"/>
                        <a:t>odmowa wszczęcia</a:t>
                      </a:r>
                      <a:r>
                        <a:rPr lang="pl-PL" sz="1400" baseline="0" dirty="0" smtClean="0"/>
                        <a:t> postępowania</a:t>
                      </a:r>
                      <a:endParaRPr lang="pl-PL" sz="1400" dirty="0"/>
                    </a:p>
                  </a:txBody>
                  <a:tcPr/>
                </a:tc>
                <a:tc>
                  <a:txBody>
                    <a:bodyPr/>
                    <a:lstStyle/>
                    <a:p>
                      <a:pPr algn="ctr"/>
                      <a:endParaRPr lang="pl-PL" sz="1400" dirty="0" smtClean="0"/>
                    </a:p>
                    <a:p>
                      <a:pPr algn="ctr"/>
                      <a:endParaRPr lang="pl-PL" sz="1400" dirty="0" smtClean="0"/>
                    </a:p>
                    <a:p>
                      <a:pPr algn="ctr"/>
                      <a:endParaRPr lang="pl-PL" sz="1400" dirty="0" smtClean="0"/>
                    </a:p>
                    <a:p>
                      <a:pPr algn="ctr"/>
                      <a:r>
                        <a:rPr lang="pl-PL" sz="1400" dirty="0" smtClean="0"/>
                        <a:t>postanowienie</a:t>
                      </a:r>
                      <a:endParaRPr lang="pl-PL" sz="1400" dirty="0"/>
                    </a:p>
                  </a:txBody>
                  <a:tcPr/>
                </a:tc>
              </a:tr>
              <a:tr h="832088">
                <a:tc vMerge="1">
                  <a:txBody>
                    <a:bodyPr/>
                    <a:lstStyle/>
                    <a:p>
                      <a:endParaRPr lang="pl-PL"/>
                    </a:p>
                  </a:txBody>
                  <a:tcPr/>
                </a:tc>
                <a:tc>
                  <a:txBody>
                    <a:bodyPr/>
                    <a:lstStyle/>
                    <a:p>
                      <a:pPr marL="171450" indent="-171450" algn="l">
                        <a:buFont typeface="Wingdings" panose="05000000000000000000" pitchFamily="2" charset="2"/>
                        <a:buChar char="Ø"/>
                      </a:pPr>
                      <a:r>
                        <a:rPr lang="pl-PL" sz="1400" b="0" dirty="0" smtClean="0"/>
                        <a:t>po wszczęciu</a:t>
                      </a:r>
                      <a:r>
                        <a:rPr lang="pl-PL" sz="1400" b="0" baseline="0" dirty="0" smtClean="0"/>
                        <a:t> postępowania</a:t>
                      </a:r>
                      <a:endParaRPr lang="pl-PL" sz="1400" b="0" dirty="0"/>
                    </a:p>
                  </a:txBody>
                  <a:tcPr/>
                </a:tc>
                <a:tc>
                  <a:txBody>
                    <a:bodyPr/>
                    <a:lstStyle/>
                    <a:p>
                      <a:pPr algn="ctr"/>
                      <a:endParaRPr lang="pl-PL" sz="1400" dirty="0" smtClean="0"/>
                    </a:p>
                    <a:p>
                      <a:pPr algn="ctr"/>
                      <a:r>
                        <a:rPr lang="pl-PL" sz="1400" dirty="0" smtClean="0"/>
                        <a:t>umorzenie</a:t>
                      </a:r>
                      <a:endParaRPr lang="pl-PL" sz="1400" dirty="0"/>
                    </a:p>
                  </a:txBody>
                  <a:tcPr/>
                </a:tc>
                <a:tc>
                  <a:txBody>
                    <a:bodyPr/>
                    <a:lstStyle/>
                    <a:p>
                      <a:pPr algn="ctr"/>
                      <a:endParaRPr lang="pl-PL" sz="1400" dirty="0" smtClean="0"/>
                    </a:p>
                    <a:p>
                      <a:pPr algn="ctr"/>
                      <a:r>
                        <a:rPr lang="pl-PL" sz="1400" dirty="0" smtClean="0"/>
                        <a:t>postanowienie</a:t>
                      </a:r>
                      <a:endParaRPr lang="pl-PL" sz="1400" dirty="0"/>
                    </a:p>
                  </a:txBody>
                  <a:tcPr/>
                </a:tc>
              </a:tr>
              <a:tr h="1133018">
                <a:tc vMerge="1">
                  <a:txBody>
                    <a:bodyPr/>
                    <a:lstStyle/>
                    <a:p>
                      <a:endParaRPr lang="pl-PL"/>
                    </a:p>
                  </a:txBody>
                  <a:tcPr/>
                </a:tc>
                <a:tc>
                  <a:txBody>
                    <a:bodyPr/>
                    <a:lstStyle/>
                    <a:p>
                      <a:pPr algn="ctr"/>
                      <a:r>
                        <a:rPr lang="pl-PL" sz="1400" b="1" dirty="0" smtClean="0"/>
                        <a:t>Postępowanie  główne</a:t>
                      </a:r>
                    </a:p>
                    <a:p>
                      <a:pPr algn="ctr"/>
                      <a:endParaRPr lang="pl-PL" sz="1400" b="1" dirty="0"/>
                    </a:p>
                    <a:p>
                      <a:pPr marL="171450" indent="-171450">
                        <a:buFont typeface="Wingdings" panose="05000000000000000000" pitchFamily="2" charset="2"/>
                        <a:buChar char="Ø"/>
                      </a:pPr>
                      <a:r>
                        <a:rPr lang="pl-PL" sz="1400" dirty="0" smtClean="0"/>
                        <a:t>przed</a:t>
                      </a:r>
                      <a:r>
                        <a:rPr lang="pl-PL" sz="1400" baseline="0" dirty="0" smtClean="0"/>
                        <a:t> rozpoczęciem przewodu sądowego</a:t>
                      </a:r>
                    </a:p>
                    <a:p>
                      <a:pPr marL="0" indent="0">
                        <a:buFont typeface="Wingdings" panose="05000000000000000000" pitchFamily="2" charset="2"/>
                        <a:buNone/>
                      </a:pPr>
                      <a:endParaRPr lang="pl-PL" sz="1400" baseline="0" dirty="0" smtClean="0"/>
                    </a:p>
                  </a:txBody>
                  <a:tcPr/>
                </a:tc>
                <a:tc>
                  <a:txBody>
                    <a:bodyPr/>
                    <a:lstStyle/>
                    <a:p>
                      <a:endParaRPr lang="pl-PL" sz="2000" dirty="0" smtClean="0"/>
                    </a:p>
                    <a:p>
                      <a:endParaRPr lang="pl-PL" sz="2000" dirty="0" smtClean="0"/>
                    </a:p>
                    <a:p>
                      <a:pPr algn="ctr"/>
                      <a:r>
                        <a:rPr lang="pl-PL" sz="1400" dirty="0" smtClean="0"/>
                        <a:t>umorzenie</a:t>
                      </a:r>
                      <a:endParaRPr lang="pl-PL" sz="1400" dirty="0"/>
                    </a:p>
                  </a:txBody>
                  <a:tcPr/>
                </a:tc>
                <a:tc>
                  <a:txBody>
                    <a:bodyPr/>
                    <a:lstStyle/>
                    <a:p>
                      <a:pPr algn="ctr"/>
                      <a:endParaRPr lang="pl-PL" sz="1400" dirty="0" smtClean="0"/>
                    </a:p>
                    <a:p>
                      <a:pPr algn="ctr"/>
                      <a:endParaRPr lang="pl-PL" sz="1400" dirty="0" smtClean="0"/>
                    </a:p>
                    <a:p>
                      <a:pPr algn="ctr"/>
                      <a:endParaRPr lang="pl-PL" sz="1400" dirty="0" smtClean="0"/>
                    </a:p>
                    <a:p>
                      <a:pPr algn="ctr"/>
                      <a:r>
                        <a:rPr lang="pl-PL" sz="1400" dirty="0" smtClean="0"/>
                        <a:t>postanowienie</a:t>
                      </a:r>
                      <a:endParaRPr lang="pl-PL" sz="1400" dirty="0"/>
                    </a:p>
                  </a:txBody>
                  <a:tcPr/>
                </a:tc>
              </a:tr>
              <a:tr h="1133018">
                <a:tc vMerge="1">
                  <a:txBody>
                    <a:bodyPr/>
                    <a:lstStyle/>
                    <a:p>
                      <a:endParaRPr lang="pl-PL"/>
                    </a:p>
                  </a:txBody>
                  <a:tcPr/>
                </a:tc>
                <a:tc>
                  <a:txBody>
                    <a:bodyPr/>
                    <a:lstStyle/>
                    <a:p>
                      <a:pPr marL="171450" indent="-171450">
                        <a:buFont typeface="Wingdings" panose="05000000000000000000" pitchFamily="2" charset="2"/>
                        <a:buChar char="Ø"/>
                      </a:pPr>
                      <a:r>
                        <a:rPr lang="pl-PL" sz="1400" dirty="0" smtClean="0"/>
                        <a:t>po rozpoczęciu przewodu sądowego</a:t>
                      </a:r>
                    </a:p>
                    <a:p>
                      <a:pPr marL="171450" indent="-171450">
                        <a:buFont typeface="Wingdings" panose="05000000000000000000" pitchFamily="2" charset="2"/>
                        <a:buChar char="Ø"/>
                      </a:pPr>
                      <a:endParaRPr lang="pl-PL" sz="1400" dirty="0"/>
                    </a:p>
                  </a:txBody>
                  <a:tcPr/>
                </a:tc>
                <a:tc>
                  <a:txBody>
                    <a:bodyPr/>
                    <a:lstStyle/>
                    <a:p>
                      <a:pPr algn="ctr"/>
                      <a:endParaRPr lang="pl-PL" sz="1400" dirty="0" smtClean="0"/>
                    </a:p>
                    <a:p>
                      <a:pPr algn="ctr"/>
                      <a:r>
                        <a:rPr lang="pl-PL" sz="1400" dirty="0" smtClean="0"/>
                        <a:t>uniewinnienie </a:t>
                      </a:r>
                    </a:p>
                    <a:p>
                      <a:pPr algn="ctr"/>
                      <a:endParaRPr lang="pl-PL" sz="1400" dirty="0" smtClean="0"/>
                    </a:p>
                    <a:p>
                      <a:pPr algn="ctr"/>
                      <a:endParaRPr lang="pl-PL" sz="1400" dirty="0" smtClean="0"/>
                    </a:p>
                    <a:p>
                      <a:pPr algn="ctr"/>
                      <a:r>
                        <a:rPr lang="pl-PL" sz="1400" dirty="0" smtClean="0"/>
                        <a:t>*umorzenie</a:t>
                      </a:r>
                    </a:p>
                    <a:p>
                      <a:endParaRPr lang="pl-PL" sz="1400" dirty="0" smtClean="0"/>
                    </a:p>
                  </a:txBody>
                  <a:tcPr/>
                </a:tc>
                <a:tc>
                  <a:txBody>
                    <a:bodyPr/>
                    <a:lstStyle/>
                    <a:p>
                      <a:pPr algn="ctr"/>
                      <a:endParaRPr lang="pl-PL" sz="1400" dirty="0" smtClean="0"/>
                    </a:p>
                    <a:p>
                      <a:pPr algn="ctr"/>
                      <a:endParaRPr lang="pl-PL" sz="1400" dirty="0" smtClean="0"/>
                    </a:p>
                    <a:p>
                      <a:pPr algn="ctr"/>
                      <a:r>
                        <a:rPr lang="pl-PL" sz="1400" dirty="0" smtClean="0"/>
                        <a:t>wyrok</a:t>
                      </a:r>
                      <a:endParaRPr lang="pl-PL" sz="1400" dirty="0"/>
                    </a:p>
                  </a:txBody>
                  <a:tcPr/>
                </a:tc>
              </a:tr>
            </a:tbl>
          </a:graphicData>
        </a:graphic>
      </p:graphicFrame>
      <p:sp>
        <p:nvSpPr>
          <p:cNvPr id="3" name="pole tekstowe 2"/>
          <p:cNvSpPr txBox="1"/>
          <p:nvPr/>
        </p:nvSpPr>
        <p:spPr>
          <a:xfrm>
            <a:off x="395536" y="5733256"/>
            <a:ext cx="8496944" cy="646331"/>
          </a:xfrm>
          <a:prstGeom prst="rect">
            <a:avLst/>
          </a:prstGeom>
          <a:noFill/>
        </p:spPr>
        <p:txBody>
          <a:bodyPr wrap="square" rtlCol="0">
            <a:spAutoFit/>
          </a:bodyPr>
          <a:lstStyle/>
          <a:p>
            <a:r>
              <a:rPr lang="pl-PL" sz="1200" dirty="0" smtClean="0"/>
              <a:t>* jeżeli </a:t>
            </a:r>
            <a:r>
              <a:rPr lang="pl-PL" sz="1200" dirty="0"/>
              <a:t>sprawca w chwili czynu był niepoczytalny </a:t>
            </a:r>
            <a:r>
              <a:rPr lang="pl-PL" sz="1200" dirty="0" smtClean="0"/>
              <a:t>, a o </a:t>
            </a:r>
            <a:r>
              <a:rPr lang="pl-PL" sz="1200" dirty="0"/>
              <a:t>ile zostały spełnione wymogi określone w art. 99 § 1 k.k</a:t>
            </a:r>
            <a:r>
              <a:rPr lang="pl-PL" sz="1200" dirty="0" smtClean="0"/>
              <a:t>., sąd </a:t>
            </a:r>
            <a:r>
              <a:rPr lang="pl-PL" sz="1200" dirty="0"/>
              <a:t>stosuje, uwzględniając dyspozycję art. 414 § 3, środek zabezpieczający</a:t>
            </a:r>
          </a:p>
          <a:p>
            <a:endParaRPr lang="pl-PL" sz="1200" dirty="0"/>
          </a:p>
        </p:txBody>
      </p:sp>
    </p:spTree>
    <p:extLst>
      <p:ext uri="{BB962C8B-B14F-4D97-AF65-F5344CB8AC3E}">
        <p14:creationId xmlns:p14="http://schemas.microsoft.com/office/powerpoint/2010/main" val="4127626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863825540"/>
              </p:ext>
            </p:extLst>
          </p:nvPr>
        </p:nvGraphicFramePr>
        <p:xfrm>
          <a:off x="395536" y="260648"/>
          <a:ext cx="8352928" cy="6436901"/>
        </p:xfrm>
        <a:graphic>
          <a:graphicData uri="http://schemas.openxmlformats.org/drawingml/2006/table">
            <a:tbl>
              <a:tblPr firstRow="1" bandRow="1">
                <a:tableStyleId>{5C22544A-7EE6-4342-B048-85BDC9FD1C3A}</a:tableStyleId>
              </a:tblPr>
              <a:tblGrid>
                <a:gridCol w="2029853"/>
                <a:gridCol w="2029853"/>
                <a:gridCol w="2496895"/>
                <a:gridCol w="1796327"/>
              </a:tblGrid>
              <a:tr h="757747">
                <a:tc>
                  <a:txBody>
                    <a:bodyPr/>
                    <a:lstStyle/>
                    <a:p>
                      <a:r>
                        <a:rPr lang="pl-PL" dirty="0" smtClean="0"/>
                        <a:t>Przesłanka procesu</a:t>
                      </a:r>
                      <a:endParaRPr lang="pl-PL" dirty="0"/>
                    </a:p>
                  </a:txBody>
                  <a:tcPr/>
                </a:tc>
                <a:tc>
                  <a:txBody>
                    <a:bodyPr/>
                    <a:lstStyle/>
                    <a:p>
                      <a:r>
                        <a:rPr lang="pl-PL" dirty="0" smtClean="0"/>
                        <a:t>Stadium</a:t>
                      </a:r>
                      <a:r>
                        <a:rPr lang="pl-PL" baseline="0" dirty="0" smtClean="0"/>
                        <a:t> procesu</a:t>
                      </a:r>
                      <a:endParaRPr lang="pl-PL" dirty="0"/>
                    </a:p>
                  </a:txBody>
                  <a:tcPr/>
                </a:tc>
                <a:tc>
                  <a:txBody>
                    <a:bodyPr/>
                    <a:lstStyle/>
                    <a:p>
                      <a:r>
                        <a:rPr lang="pl-PL" dirty="0" smtClean="0"/>
                        <a:t>Rodzaj</a:t>
                      </a:r>
                      <a:r>
                        <a:rPr lang="pl-PL" baseline="0" dirty="0" smtClean="0"/>
                        <a:t> rozstrzygnięcia</a:t>
                      </a:r>
                      <a:endParaRPr lang="pl-PL" dirty="0"/>
                    </a:p>
                  </a:txBody>
                  <a:tcPr/>
                </a:tc>
                <a:tc>
                  <a:txBody>
                    <a:bodyPr/>
                    <a:lstStyle/>
                    <a:p>
                      <a:r>
                        <a:rPr lang="pl-PL" dirty="0" smtClean="0"/>
                        <a:t>Forma decyzji</a:t>
                      </a:r>
                      <a:endParaRPr lang="pl-PL" dirty="0"/>
                    </a:p>
                  </a:txBody>
                  <a:tcPr/>
                </a:tc>
              </a:tr>
              <a:tr h="1407244">
                <a:tc rowSpan="4">
                  <a:txBody>
                    <a:bodyPr/>
                    <a:lstStyle/>
                    <a:p>
                      <a:pPr marL="171450" indent="-171450">
                        <a:buFont typeface="Arial" panose="020B0604020202020204" pitchFamily="34" charset="0"/>
                        <a:buChar char="•"/>
                      </a:pPr>
                      <a:endParaRPr lang="pl-PL" sz="1600" dirty="0" smtClean="0"/>
                    </a:p>
                    <a:p>
                      <a:pPr marL="171450" indent="-171450">
                        <a:buFont typeface="Arial" panose="020B0604020202020204" pitchFamily="34" charset="0"/>
                        <a:buChar char="•"/>
                      </a:pPr>
                      <a:endParaRPr lang="pl-PL" sz="1600" dirty="0" smtClean="0"/>
                    </a:p>
                    <a:p>
                      <a:pPr marL="171450" indent="-171450">
                        <a:buFont typeface="Arial" panose="020B0604020202020204" pitchFamily="34" charset="0"/>
                        <a:buChar char="•"/>
                      </a:pPr>
                      <a:endParaRPr lang="pl-PL" sz="1600" dirty="0" smtClean="0"/>
                    </a:p>
                    <a:p>
                      <a:pPr marL="171450" indent="-171450">
                        <a:buFont typeface="Arial" panose="020B0604020202020204" pitchFamily="34" charset="0"/>
                        <a:buChar char="•"/>
                      </a:pPr>
                      <a:endParaRPr lang="pl-PL" sz="1600" dirty="0" smtClean="0"/>
                    </a:p>
                    <a:p>
                      <a:pPr marL="171450" indent="-171450">
                        <a:buFont typeface="Arial" panose="020B0604020202020204" pitchFamily="34" charset="0"/>
                        <a:buChar char="•"/>
                      </a:pPr>
                      <a:endParaRPr lang="pl-PL" sz="1600" dirty="0" smtClean="0"/>
                    </a:p>
                    <a:p>
                      <a:pPr marL="171450" indent="-171450">
                        <a:buFont typeface="Arial" panose="020B0604020202020204" pitchFamily="34" charset="0"/>
                        <a:buChar char="•"/>
                      </a:pPr>
                      <a:endParaRPr lang="pl-PL" sz="1600" dirty="0" smtClean="0"/>
                    </a:p>
                    <a:p>
                      <a:pPr marL="171450" indent="-171450">
                        <a:buFont typeface="Arial" panose="020B0604020202020204" pitchFamily="34" charset="0"/>
                        <a:buChar char="•"/>
                      </a:pPr>
                      <a:endParaRPr lang="pl-PL" sz="1600" dirty="0" smtClean="0"/>
                    </a:p>
                    <a:p>
                      <a:pPr marL="171450" indent="-171450">
                        <a:buFont typeface="Arial" panose="020B0604020202020204" pitchFamily="34" charset="0"/>
                        <a:buChar char="•"/>
                      </a:pPr>
                      <a:endParaRPr lang="pl-PL" sz="1600" dirty="0" smtClean="0"/>
                    </a:p>
                    <a:p>
                      <a:pPr algn="ctr"/>
                      <a:r>
                        <a:rPr lang="pl-PL" sz="1600" dirty="0" smtClean="0"/>
                        <a:t>Pozostałe</a:t>
                      </a:r>
                      <a:r>
                        <a:rPr lang="pl-PL" sz="1600" baseline="0" dirty="0" smtClean="0"/>
                        <a:t> przesłanki materialne</a:t>
                      </a:r>
                    </a:p>
                    <a:p>
                      <a:pPr algn="ctr"/>
                      <a:endParaRPr lang="pl-PL" sz="1600" baseline="0" dirty="0" smtClean="0"/>
                    </a:p>
                    <a:p>
                      <a:pPr algn="ctr"/>
                      <a:r>
                        <a:rPr lang="pl-PL" sz="1600" baseline="0" dirty="0" smtClean="0"/>
                        <a:t>oraz</a:t>
                      </a:r>
                    </a:p>
                    <a:p>
                      <a:pPr algn="ctr"/>
                      <a:endParaRPr lang="pl-PL" sz="1600" baseline="0" dirty="0" smtClean="0"/>
                    </a:p>
                    <a:p>
                      <a:pPr algn="ctr"/>
                      <a:r>
                        <a:rPr lang="pl-PL" sz="1600" baseline="0" dirty="0" smtClean="0"/>
                        <a:t>wszystkie przesłanki formalne</a:t>
                      </a:r>
                      <a:endParaRPr lang="pl-PL" sz="1600" dirty="0"/>
                    </a:p>
                  </a:txBody>
                  <a:tcPr/>
                </a:tc>
                <a:tc>
                  <a:txBody>
                    <a:bodyPr/>
                    <a:lstStyle/>
                    <a:p>
                      <a:pPr algn="ctr"/>
                      <a:r>
                        <a:rPr lang="pl-PL" sz="1600" b="1" dirty="0" smtClean="0"/>
                        <a:t>Postępowanie przygotowawcze</a:t>
                      </a:r>
                    </a:p>
                    <a:p>
                      <a:pPr algn="ctr"/>
                      <a:endParaRPr lang="pl-PL" sz="1600" b="1" dirty="0" smtClean="0"/>
                    </a:p>
                    <a:p>
                      <a:pPr marL="171450" indent="-171450" algn="l">
                        <a:buFont typeface="Wingdings" panose="05000000000000000000" pitchFamily="2" charset="2"/>
                        <a:buChar char="Ø"/>
                      </a:pPr>
                      <a:r>
                        <a:rPr lang="pl-PL" sz="1600" b="0" dirty="0" smtClean="0"/>
                        <a:t>przed wszczęciem postępowania</a:t>
                      </a:r>
                    </a:p>
                    <a:p>
                      <a:pPr algn="ctr"/>
                      <a:endParaRPr lang="pl-PL" sz="1600" b="1" dirty="0"/>
                    </a:p>
                  </a:txBody>
                  <a:tcPr/>
                </a:tc>
                <a:tc>
                  <a:txBody>
                    <a:bodyPr/>
                    <a:lstStyle/>
                    <a:p>
                      <a:endParaRPr lang="pl-PL" sz="1600" dirty="0" smtClean="0"/>
                    </a:p>
                    <a:p>
                      <a:endParaRPr lang="pl-PL" sz="1600" dirty="0" smtClean="0"/>
                    </a:p>
                    <a:p>
                      <a:endParaRPr lang="pl-PL" sz="1600" dirty="0" smtClean="0"/>
                    </a:p>
                    <a:p>
                      <a:pPr algn="ctr"/>
                      <a:r>
                        <a:rPr lang="pl-PL" sz="1600" dirty="0" smtClean="0"/>
                        <a:t>odmowa wszczęcia</a:t>
                      </a:r>
                      <a:r>
                        <a:rPr lang="pl-PL" sz="1600" baseline="0" dirty="0" smtClean="0"/>
                        <a:t> postępowania</a:t>
                      </a:r>
                      <a:endParaRPr lang="pl-PL" sz="1600" dirty="0"/>
                    </a:p>
                  </a:txBody>
                  <a:tcPr/>
                </a:tc>
                <a:tc>
                  <a:txBody>
                    <a:bodyPr/>
                    <a:lstStyle/>
                    <a:p>
                      <a:pPr algn="ctr"/>
                      <a:endParaRPr lang="pl-PL" sz="1600" dirty="0" smtClean="0"/>
                    </a:p>
                    <a:p>
                      <a:pPr algn="ctr"/>
                      <a:endParaRPr lang="pl-PL" sz="1600" dirty="0" smtClean="0"/>
                    </a:p>
                    <a:p>
                      <a:pPr algn="ctr"/>
                      <a:endParaRPr lang="pl-PL" sz="1600" dirty="0" smtClean="0"/>
                    </a:p>
                    <a:p>
                      <a:pPr algn="ctr"/>
                      <a:r>
                        <a:rPr lang="pl-PL" sz="1600" dirty="0" smtClean="0"/>
                        <a:t>postanowienie</a:t>
                      </a:r>
                      <a:endParaRPr lang="pl-PL" sz="1600" dirty="0"/>
                    </a:p>
                  </a:txBody>
                  <a:tcPr/>
                </a:tc>
              </a:tr>
              <a:tr h="985052">
                <a:tc vMerge="1">
                  <a:txBody>
                    <a:bodyPr/>
                    <a:lstStyle/>
                    <a:p>
                      <a:endParaRPr lang="pl-PL"/>
                    </a:p>
                  </a:txBody>
                  <a:tcPr/>
                </a:tc>
                <a:tc>
                  <a:txBody>
                    <a:bodyPr/>
                    <a:lstStyle/>
                    <a:p>
                      <a:pPr marL="171450" indent="-171450" algn="l">
                        <a:buFont typeface="Wingdings" panose="05000000000000000000" pitchFamily="2" charset="2"/>
                        <a:buChar char="Ø"/>
                      </a:pPr>
                      <a:r>
                        <a:rPr lang="pl-PL" sz="1600" b="0" dirty="0" smtClean="0"/>
                        <a:t>po wszczęciu</a:t>
                      </a:r>
                      <a:r>
                        <a:rPr lang="pl-PL" sz="1600" b="0" baseline="0" dirty="0" smtClean="0"/>
                        <a:t> postępowania</a:t>
                      </a:r>
                      <a:endParaRPr lang="pl-PL" sz="1600" b="0" dirty="0"/>
                    </a:p>
                  </a:txBody>
                  <a:tcPr/>
                </a:tc>
                <a:tc>
                  <a:txBody>
                    <a:bodyPr/>
                    <a:lstStyle/>
                    <a:p>
                      <a:pPr algn="ctr"/>
                      <a:endParaRPr lang="pl-PL" sz="1600" dirty="0" smtClean="0"/>
                    </a:p>
                    <a:p>
                      <a:pPr algn="ctr"/>
                      <a:r>
                        <a:rPr lang="pl-PL" sz="1600" dirty="0" smtClean="0"/>
                        <a:t>umorzenie</a:t>
                      </a:r>
                      <a:endParaRPr lang="pl-PL" sz="1600" dirty="0"/>
                    </a:p>
                  </a:txBody>
                  <a:tcPr/>
                </a:tc>
                <a:tc>
                  <a:txBody>
                    <a:bodyPr/>
                    <a:lstStyle/>
                    <a:p>
                      <a:pPr algn="ctr"/>
                      <a:endParaRPr lang="pl-PL" sz="1600" dirty="0" smtClean="0"/>
                    </a:p>
                    <a:p>
                      <a:pPr algn="ctr"/>
                      <a:r>
                        <a:rPr lang="pl-PL" sz="1600" dirty="0" smtClean="0"/>
                        <a:t>postanowienie</a:t>
                      </a:r>
                      <a:endParaRPr lang="pl-PL" sz="1600" dirty="0"/>
                    </a:p>
                  </a:txBody>
                  <a:tcPr/>
                </a:tc>
              </a:tr>
              <a:tr h="1341302">
                <a:tc vMerge="1">
                  <a:txBody>
                    <a:bodyPr/>
                    <a:lstStyle/>
                    <a:p>
                      <a:endParaRPr lang="pl-PL"/>
                    </a:p>
                  </a:txBody>
                  <a:tcPr/>
                </a:tc>
                <a:tc>
                  <a:txBody>
                    <a:bodyPr/>
                    <a:lstStyle/>
                    <a:p>
                      <a:pPr algn="ctr"/>
                      <a:r>
                        <a:rPr lang="pl-PL" sz="1600" b="1" dirty="0" smtClean="0"/>
                        <a:t>Postępowanie  główne</a:t>
                      </a:r>
                    </a:p>
                    <a:p>
                      <a:pPr algn="ctr"/>
                      <a:endParaRPr lang="pl-PL" sz="1600" b="1" dirty="0"/>
                    </a:p>
                    <a:p>
                      <a:pPr marL="171450" indent="-171450">
                        <a:buFont typeface="Wingdings" panose="05000000000000000000" pitchFamily="2" charset="2"/>
                        <a:buChar char="Ø"/>
                      </a:pPr>
                      <a:r>
                        <a:rPr lang="pl-PL" sz="1600" dirty="0" smtClean="0"/>
                        <a:t>przed</a:t>
                      </a:r>
                      <a:r>
                        <a:rPr lang="pl-PL" sz="1600" baseline="0" dirty="0" smtClean="0"/>
                        <a:t> rozpoczęciem przewodu sądowego</a:t>
                      </a:r>
                    </a:p>
                    <a:p>
                      <a:pPr marL="0" indent="0">
                        <a:buFont typeface="Wingdings" panose="05000000000000000000" pitchFamily="2" charset="2"/>
                        <a:buNone/>
                      </a:pPr>
                      <a:endParaRPr lang="pl-PL" sz="1600" baseline="0" dirty="0" smtClean="0"/>
                    </a:p>
                  </a:txBody>
                  <a:tcPr/>
                </a:tc>
                <a:tc>
                  <a:txBody>
                    <a:bodyPr/>
                    <a:lstStyle/>
                    <a:p>
                      <a:endParaRPr lang="pl-PL" sz="2400" dirty="0" smtClean="0"/>
                    </a:p>
                    <a:p>
                      <a:endParaRPr lang="pl-PL" sz="2400" dirty="0" smtClean="0"/>
                    </a:p>
                    <a:p>
                      <a:pPr algn="ctr"/>
                      <a:r>
                        <a:rPr lang="pl-PL" sz="1600" dirty="0" smtClean="0"/>
                        <a:t>umorzenie</a:t>
                      </a:r>
                      <a:endParaRPr lang="pl-PL" sz="1600" dirty="0"/>
                    </a:p>
                  </a:txBody>
                  <a:tcPr/>
                </a:tc>
                <a:tc>
                  <a:txBody>
                    <a:bodyPr/>
                    <a:lstStyle/>
                    <a:p>
                      <a:pPr algn="ctr"/>
                      <a:endParaRPr lang="pl-PL" sz="1600" dirty="0" smtClean="0"/>
                    </a:p>
                    <a:p>
                      <a:pPr algn="ctr"/>
                      <a:endParaRPr lang="pl-PL" sz="1600" dirty="0" smtClean="0"/>
                    </a:p>
                    <a:p>
                      <a:pPr algn="ctr"/>
                      <a:endParaRPr lang="pl-PL" sz="1600" dirty="0" smtClean="0"/>
                    </a:p>
                    <a:p>
                      <a:pPr algn="ctr"/>
                      <a:r>
                        <a:rPr lang="pl-PL" sz="1600" dirty="0" smtClean="0"/>
                        <a:t>postanowienie</a:t>
                      </a:r>
                      <a:endParaRPr lang="pl-PL" sz="1600" dirty="0"/>
                    </a:p>
                  </a:txBody>
                  <a:tcPr/>
                </a:tc>
              </a:tr>
              <a:tr h="1341302">
                <a:tc vMerge="1">
                  <a:txBody>
                    <a:bodyPr/>
                    <a:lstStyle/>
                    <a:p>
                      <a:endParaRPr lang="pl-PL"/>
                    </a:p>
                  </a:txBody>
                  <a:tcPr/>
                </a:tc>
                <a:tc>
                  <a:txBody>
                    <a:bodyPr/>
                    <a:lstStyle/>
                    <a:p>
                      <a:pPr marL="171450" indent="-171450">
                        <a:buFont typeface="Wingdings" panose="05000000000000000000" pitchFamily="2" charset="2"/>
                        <a:buChar char="Ø"/>
                      </a:pPr>
                      <a:r>
                        <a:rPr lang="pl-PL" sz="1600" dirty="0" smtClean="0"/>
                        <a:t>po rozpoczęciu przewodu sądowego</a:t>
                      </a:r>
                    </a:p>
                    <a:p>
                      <a:pPr marL="171450" indent="-171450">
                        <a:buFont typeface="Wingdings" panose="05000000000000000000" pitchFamily="2" charset="2"/>
                        <a:buChar char="Ø"/>
                      </a:pPr>
                      <a:endParaRPr lang="pl-PL" sz="1600" dirty="0"/>
                    </a:p>
                  </a:txBody>
                  <a:tcPr/>
                </a:tc>
                <a:tc>
                  <a:txBody>
                    <a:bodyPr/>
                    <a:lstStyle/>
                    <a:p>
                      <a:pPr algn="ctr"/>
                      <a:endParaRPr lang="pl-PL" sz="1600" dirty="0" smtClean="0"/>
                    </a:p>
                    <a:p>
                      <a:pPr algn="ctr"/>
                      <a:endParaRPr lang="pl-PL" sz="1600" dirty="0" smtClean="0"/>
                    </a:p>
                    <a:p>
                      <a:pPr algn="ctr"/>
                      <a:r>
                        <a:rPr lang="pl-PL" sz="1600" dirty="0" smtClean="0"/>
                        <a:t>umorzenie</a:t>
                      </a:r>
                    </a:p>
                    <a:p>
                      <a:endParaRPr lang="pl-PL" sz="1600" dirty="0" smtClean="0"/>
                    </a:p>
                  </a:txBody>
                  <a:tcPr/>
                </a:tc>
                <a:tc>
                  <a:txBody>
                    <a:bodyPr/>
                    <a:lstStyle/>
                    <a:p>
                      <a:pPr algn="ctr"/>
                      <a:endParaRPr lang="pl-PL" sz="1600" dirty="0" smtClean="0"/>
                    </a:p>
                    <a:p>
                      <a:pPr algn="ctr"/>
                      <a:endParaRPr lang="pl-PL" sz="1600" dirty="0" smtClean="0"/>
                    </a:p>
                    <a:p>
                      <a:pPr algn="ctr"/>
                      <a:r>
                        <a:rPr lang="pl-PL" sz="1600" dirty="0" smtClean="0"/>
                        <a:t>wyrok</a:t>
                      </a:r>
                      <a:endParaRPr lang="pl-PL" sz="1600" dirty="0"/>
                    </a:p>
                  </a:txBody>
                  <a:tcPr/>
                </a:tc>
              </a:tr>
            </a:tbl>
          </a:graphicData>
        </a:graphic>
      </p:graphicFrame>
    </p:spTree>
    <p:extLst>
      <p:ext uri="{BB962C8B-B14F-4D97-AF65-F5344CB8AC3E}">
        <p14:creationId xmlns:p14="http://schemas.microsoft.com/office/powerpoint/2010/main" val="18388164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dirty="0" smtClean="0"/>
              <a:t>NOWA REGULACJA</a:t>
            </a:r>
            <a:br>
              <a:rPr lang="pl-PL" sz="2400" dirty="0" smtClean="0"/>
            </a:br>
            <a:r>
              <a:rPr lang="pl-PL" sz="2400" dirty="0" smtClean="0"/>
              <a:t>Umorzenie postępowania na podstawie art. 59a k.k.</a:t>
            </a:r>
            <a:endParaRPr lang="pl-PL" sz="2400" dirty="0"/>
          </a:p>
        </p:txBody>
      </p:sp>
      <p:sp>
        <p:nvSpPr>
          <p:cNvPr id="3" name="Symbol zastępczy zawartości 2"/>
          <p:cNvSpPr>
            <a:spLocks noGrp="1"/>
          </p:cNvSpPr>
          <p:nvPr>
            <p:ph sz="quarter" idx="1"/>
          </p:nvPr>
        </p:nvSpPr>
        <p:spPr>
          <a:xfrm>
            <a:off x="0" y="1125940"/>
            <a:ext cx="9144000" cy="4937760"/>
          </a:xfrm>
        </p:spPr>
        <p:txBody>
          <a:bodyPr>
            <a:noAutofit/>
          </a:bodyPr>
          <a:lstStyle/>
          <a:p>
            <a:r>
              <a:rPr lang="pl-PL" sz="1600" dirty="0" smtClean="0"/>
              <a:t>Przepis </a:t>
            </a:r>
            <a:r>
              <a:rPr lang="pl-PL" sz="1600" dirty="0"/>
              <a:t>ten stanowi kolejny krok w rozszerzaniu konsensualności postępowania </a:t>
            </a:r>
            <a:r>
              <a:rPr lang="pl-PL" sz="1600" dirty="0" smtClean="0"/>
              <a:t>karnego</a:t>
            </a:r>
          </a:p>
          <a:p>
            <a:r>
              <a:rPr lang="pl-PL" sz="1600" dirty="0" smtClean="0"/>
              <a:t>przewiduje on </a:t>
            </a:r>
            <a:r>
              <a:rPr lang="pl-PL" sz="1600" b="1" dirty="0" smtClean="0"/>
              <a:t>obligatoryjne </a:t>
            </a:r>
            <a:r>
              <a:rPr lang="pl-PL" sz="1600" b="1" dirty="0"/>
              <a:t>umorzenie bezwarunkowe postępowania wobec sprawcy</a:t>
            </a:r>
            <a:r>
              <a:rPr lang="pl-PL" sz="1600" dirty="0"/>
              <a:t>. Ustawodawca nie przewiduje żadnych wymogów merytorycznych związanych z czynem, jak czyni to w art. 66 k.k., nie uzależnia możliwości zastosowania tej instytucji ani od stopnia społecznej szkodliwości, stopnia winy, okoliczności czynu, ani od pozytywnej prognozy kryminologicznej. Jedyne wymogi wymienione w tym przepisie mają charakter formalny: ustawowe zagrożenie czynu, naprawienie szkody oraz wniosek </a:t>
            </a:r>
            <a:r>
              <a:rPr lang="pl-PL" sz="1600" dirty="0" smtClean="0"/>
              <a:t>pokrzywdzonego</a:t>
            </a:r>
          </a:p>
          <a:p>
            <a:r>
              <a:rPr lang="pl-PL" sz="1600" dirty="0" smtClean="0"/>
              <a:t>Przesłanką </a:t>
            </a:r>
            <a:r>
              <a:rPr lang="pl-PL" sz="1600" dirty="0"/>
              <a:t>formalną zastosowania tej regulacji jest popełnienie występku - zagrożonego (zagrożenie ustawowe) karą nieprzekraczającą 3 lat pozbawienia wolności lub 5 lat w przypadku czynów zabronionych przeciwko mieniu oraz wprost wskazanego występku z art. 157 § 1 k.k. </a:t>
            </a:r>
            <a:endParaRPr lang="pl-PL" sz="1600" dirty="0" smtClean="0"/>
          </a:p>
          <a:p>
            <a:r>
              <a:rPr lang="pl-PL" sz="1600" dirty="0" smtClean="0"/>
              <a:t>Warunkiem </a:t>
            </a:r>
            <a:r>
              <a:rPr lang="pl-PL" sz="1600" dirty="0"/>
              <a:t>zastosowania tego dobrodziejstwa wobec sprawcy jest jego uprzednia niekaralność za przestępstwo umyślne z użyciem </a:t>
            </a:r>
            <a:r>
              <a:rPr lang="pl-PL" sz="1600" dirty="0" smtClean="0"/>
              <a:t>przemocy</a:t>
            </a:r>
          </a:p>
          <a:p>
            <a:r>
              <a:rPr lang="pl-PL" sz="1600" dirty="0" smtClean="0"/>
              <a:t>Kolejną </a:t>
            </a:r>
            <a:r>
              <a:rPr lang="pl-PL" sz="1600" dirty="0"/>
              <a:t>przesłanką jest naprawienie szkody lub zadośćuczynienie - faktyczne, a nie tylko ich </a:t>
            </a:r>
            <a:r>
              <a:rPr lang="pl-PL" sz="1600" dirty="0" smtClean="0"/>
              <a:t>obietnica - przed rozpoczęciem przewodu sądowego w pierwszej instancji. </a:t>
            </a:r>
            <a:r>
              <a:rPr lang="pl-PL" sz="1600" dirty="0"/>
              <a:t>Zarówno wysokość naprawienia szkody, jak i rodzaj zadośćuczynienia nie muszą obiektywnie odpowiadać wartości wyrządzonej szkody czy krzywdy. Zależy to od subiektywnej oceny </a:t>
            </a:r>
            <a:r>
              <a:rPr lang="pl-PL" sz="1600" dirty="0" smtClean="0"/>
              <a:t>pokrzywdzonego</a:t>
            </a:r>
          </a:p>
          <a:p>
            <a:r>
              <a:rPr lang="pl-PL" sz="1600" dirty="0"/>
              <a:t>Warunkiem zastosowania tej instytucji jest wystąpienie przez pokrzywdzonego z </a:t>
            </a:r>
            <a:r>
              <a:rPr lang="pl-PL" sz="1600" dirty="0" smtClean="0"/>
              <a:t>wnioskiem o umorzenie</a:t>
            </a:r>
          </a:p>
          <a:p>
            <a:r>
              <a:rPr lang="pl-PL" sz="1600" dirty="0" smtClean="0"/>
              <a:t>Wniosek </a:t>
            </a:r>
            <a:r>
              <a:rPr lang="pl-PL" sz="1600" dirty="0"/>
              <a:t>nie podlega badaniu przez sąd ani organ prowadzący postępowanie przygotowawcze co do zasadności i prawdziwości zawartej w nim informacji o naprawieniu szkody czy </a:t>
            </a:r>
            <a:r>
              <a:rPr lang="pl-PL" sz="1600" dirty="0" smtClean="0"/>
              <a:t>zadośćuczynieniu</a:t>
            </a:r>
          </a:p>
          <a:p>
            <a:r>
              <a:rPr lang="pl-PL" sz="1600" dirty="0" smtClean="0"/>
              <a:t>Przepis </a:t>
            </a:r>
            <a:r>
              <a:rPr lang="pl-PL" sz="1600" dirty="0"/>
              <a:t>§ 3 ma stanowić swego rodzaju ograniczenie dla stosowania omawianej regulacji. Nie można umorzyć postępowania, gdy umorzenie postępowania jest sprzeczne z celami kary</a:t>
            </a:r>
          </a:p>
        </p:txBody>
      </p:sp>
    </p:spTree>
    <p:extLst>
      <p:ext uri="{BB962C8B-B14F-4D97-AF65-F5344CB8AC3E}">
        <p14:creationId xmlns:p14="http://schemas.microsoft.com/office/powerpoint/2010/main" val="1681811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Przedstawienie zarzutów</a:t>
            </a:r>
            <a:endParaRPr lang="pl-PL" dirty="0"/>
          </a:p>
        </p:txBody>
      </p:sp>
      <p:sp>
        <p:nvSpPr>
          <p:cNvPr id="3" name="Symbol zastępczy zawartości 2"/>
          <p:cNvSpPr>
            <a:spLocks noGrp="1"/>
          </p:cNvSpPr>
          <p:nvPr>
            <p:ph sz="quarter" idx="1"/>
          </p:nvPr>
        </p:nvSpPr>
        <p:spPr/>
        <p:txBody>
          <a:bodyPr>
            <a:normAutofit/>
          </a:bodyPr>
          <a:lstStyle/>
          <a:p>
            <a:r>
              <a:rPr lang="pl-PL" sz="2000" dirty="0" smtClean="0"/>
              <a:t>Szczególnie doniosłą czynnością postępowania przygotowawczego jest czynność przedstawienia zarzutów</a:t>
            </a:r>
          </a:p>
          <a:p>
            <a:r>
              <a:rPr lang="pl-PL" sz="2000" dirty="0" smtClean="0"/>
              <a:t>Przedstawienie zarzutów warunkuje uzyskanie statusu podejrzanego i korzystanie uprawnień z nim związanych</a:t>
            </a:r>
          </a:p>
          <a:p>
            <a:pPr marL="0" indent="0">
              <a:buNone/>
            </a:pPr>
            <a:endParaRPr lang="pl-PL" sz="2000" dirty="0" smtClean="0"/>
          </a:p>
          <a:p>
            <a:pPr algn="ctr"/>
            <a:r>
              <a:rPr lang="pl-PL" sz="2000" b="1" dirty="0" smtClean="0">
                <a:solidFill>
                  <a:srgbClr val="FF0000"/>
                </a:solidFill>
              </a:rPr>
              <a:t>PRZEDSTAWIENIE ZARZUTÓW POWODUJE WSZCZĘCIE POSTĘPOWANIA PRZYGOTOWAWCZEGO PRZECIWKO OSOBIE (IN </a:t>
            </a:r>
            <a:r>
              <a:rPr lang="pl-PL" sz="2000" b="1" dirty="0">
                <a:solidFill>
                  <a:srgbClr val="FF0000"/>
                </a:solidFill>
              </a:rPr>
              <a:t>PERSONAM</a:t>
            </a:r>
            <a:r>
              <a:rPr lang="pl-PL" sz="2000" b="1" dirty="0" smtClean="0">
                <a:solidFill>
                  <a:srgbClr val="FF0000"/>
                </a:solidFill>
              </a:rPr>
              <a:t>)</a:t>
            </a:r>
          </a:p>
          <a:p>
            <a:pPr algn="just"/>
            <a:r>
              <a:rPr lang="pl-PL" sz="2000" dirty="0" smtClean="0"/>
              <a:t>Należy pamiętać, że wydanie postanowienia o przedstawieniu zarzutów jest warunkiem koniecznym dla możliwości stosowania środków zapobiegawczych, w tym tymczasowego aresztowania, i warunkuje możliwość poszukiwania oskarżonego listem gończym</a:t>
            </a:r>
          </a:p>
          <a:p>
            <a:pPr algn="just"/>
            <a:r>
              <a:rPr lang="pl-PL" sz="2000" dirty="0" smtClean="0"/>
              <a:t>Omawiana instytucja uregulowana została w art. 313 i 325g k.p.k.</a:t>
            </a:r>
            <a:endParaRPr lang="pl-PL" sz="2000" dirty="0"/>
          </a:p>
        </p:txBody>
      </p:sp>
    </p:spTree>
    <p:extLst>
      <p:ext uri="{BB962C8B-B14F-4D97-AF65-F5344CB8AC3E}">
        <p14:creationId xmlns:p14="http://schemas.microsoft.com/office/powerpoint/2010/main" val="2346200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rejestrowe – art. 325f k.p.k.</a:t>
            </a:r>
            <a:endParaRPr lang="pl-PL" dirty="0"/>
          </a:p>
        </p:txBody>
      </p:sp>
      <p:sp>
        <p:nvSpPr>
          <p:cNvPr id="3" name="Symbol zastępczy zawartości 2"/>
          <p:cNvSpPr>
            <a:spLocks noGrp="1"/>
          </p:cNvSpPr>
          <p:nvPr>
            <p:ph sz="quarter" idx="1"/>
          </p:nvPr>
        </p:nvSpPr>
        <p:spPr/>
        <p:txBody>
          <a:bodyPr>
            <a:normAutofit fontScale="92500" lnSpcReduction="10000"/>
          </a:bodyPr>
          <a:lstStyle/>
          <a:p>
            <a:r>
              <a:rPr lang="pl-PL" sz="1800" dirty="0" smtClean="0"/>
              <a:t>Przepis </a:t>
            </a:r>
            <a:r>
              <a:rPr lang="pl-PL" sz="1800" dirty="0" smtClean="0"/>
              <a:t>wprowadza </a:t>
            </a:r>
            <a:r>
              <a:rPr lang="pl-PL" sz="1800" dirty="0"/>
              <a:t>- tylko w dochodzeniu - tzw. umorzenie rejestrowe, czyli umorzenie z wpisaniem sprawy do rejestru przestępstw, jako decyzję odrębną wobec umorzenia "zwykłego". </a:t>
            </a:r>
            <a:endParaRPr lang="pl-PL" sz="1800" dirty="0" smtClean="0"/>
          </a:p>
          <a:p>
            <a:r>
              <a:rPr lang="pl-PL" sz="1800" dirty="0" smtClean="0"/>
              <a:t>Jest ono </a:t>
            </a:r>
            <a:r>
              <a:rPr lang="pl-PL" sz="1800" dirty="0"/>
              <a:t>możliwe, jeżeli dane uzyskane w wyniku:</a:t>
            </a:r>
          </a:p>
          <a:p>
            <a:pPr marL="617220" lvl="1" indent="-342900">
              <a:buFont typeface="+mj-lt"/>
              <a:buAutoNum type="alphaLcParenR"/>
            </a:pPr>
            <a:r>
              <a:rPr lang="pl-PL" sz="1500" b="1" dirty="0" smtClean="0"/>
              <a:t>czynności </a:t>
            </a:r>
            <a:r>
              <a:rPr lang="pl-PL" sz="1500" b="1" dirty="0"/>
              <a:t>niecierpiących zwłoki (art. 308 § 1) albo</a:t>
            </a:r>
          </a:p>
          <a:p>
            <a:pPr marL="617220" lvl="1" indent="-342900">
              <a:buFont typeface="+mj-lt"/>
              <a:buAutoNum type="alphaLcParenR"/>
            </a:pPr>
            <a:r>
              <a:rPr lang="pl-PL" sz="1500" b="1" dirty="0" smtClean="0"/>
              <a:t>dochodzenia </a:t>
            </a:r>
            <a:r>
              <a:rPr lang="pl-PL" sz="1500" b="1" dirty="0"/>
              <a:t>prowadzonego co najmniej przez 5 dni</a:t>
            </a:r>
          </a:p>
          <a:p>
            <a:pPr>
              <a:buFontTx/>
              <a:buChar char="-"/>
            </a:pPr>
            <a:r>
              <a:rPr lang="pl-PL" sz="1800" dirty="0" smtClean="0"/>
              <a:t>nie </a:t>
            </a:r>
            <a:r>
              <a:rPr lang="pl-PL" sz="1800" dirty="0"/>
              <a:t>stwarzają dostatecznych podstaw do wykrycia sprawcy w drodze dalszych czynności procesowych (§ 1</a:t>
            </a:r>
            <a:r>
              <a:rPr lang="pl-PL" sz="1800" dirty="0" smtClean="0"/>
              <a:t>).</a:t>
            </a:r>
          </a:p>
          <a:p>
            <a:pPr>
              <a:buFont typeface="Wingdings" panose="05000000000000000000" pitchFamily="2" charset="2"/>
              <a:buChar char="Ø"/>
            </a:pPr>
            <a:r>
              <a:rPr lang="pl-PL" sz="1800" dirty="0" smtClean="0"/>
              <a:t>Decyzja </a:t>
            </a:r>
            <a:r>
              <a:rPr lang="pl-PL" sz="1800" dirty="0"/>
              <a:t>wskazana w art. 325f § 1 nie może też zapaść po normalnie przeprowadzonym "pełnym" dochodzeniu, w wyniku którego nie ustalono ostatecznie, kim mógłby być sprawca czynu. W takim wypadku musi dojść do "zwykłego" umorzenia </a:t>
            </a:r>
            <a:r>
              <a:rPr lang="pl-PL" sz="1800" dirty="0" smtClean="0"/>
              <a:t>dochodzenia.</a:t>
            </a:r>
          </a:p>
          <a:p>
            <a:pPr>
              <a:buFont typeface="Wingdings" panose="05000000000000000000" pitchFamily="2" charset="2"/>
              <a:buChar char="Ø"/>
            </a:pPr>
            <a:r>
              <a:rPr lang="pl-PL" sz="1800" dirty="0" smtClean="0"/>
              <a:t>Idea </a:t>
            </a:r>
            <a:r>
              <a:rPr lang="pl-PL" sz="1800" dirty="0"/>
              <a:t>umorzenia z wpisaniem do rejestru sprowadza się </a:t>
            </a:r>
            <a:r>
              <a:rPr lang="pl-PL" sz="1800" dirty="0" smtClean="0"/>
              <a:t>do </a:t>
            </a:r>
            <a:r>
              <a:rPr lang="pl-PL" sz="1800" dirty="0"/>
              <a:t>szybkiej reakcji, do rezygnacji z dalszego prowadzenia wszczętego dochodzenia, ale niejako już na jego początku, ze względu na brak - w ocenie Policji - punktu zaczepienia, który pozwalałby podejmować działania procesowe w celu ustalenia i wykrycia </a:t>
            </a:r>
            <a:r>
              <a:rPr lang="pl-PL" sz="1800" dirty="0" smtClean="0"/>
              <a:t>sprawcy</a:t>
            </a:r>
          </a:p>
          <a:p>
            <a:pPr>
              <a:buFont typeface="Wingdings" panose="05000000000000000000" pitchFamily="2" charset="2"/>
              <a:buChar char="Ø"/>
            </a:pPr>
            <a:r>
              <a:rPr lang="pl-PL" sz="1800" dirty="0" smtClean="0"/>
              <a:t>Choć </a:t>
            </a:r>
            <a:r>
              <a:rPr lang="pl-PL" sz="1800" dirty="0"/>
              <a:t>przepis nie określa terminu maksymalnego, należy przyjąć, że na gruncie art. 325f dochodzenie powinno być nie dłuższe niż kilkunasto- czy kilkudziesięciodniowe lub kilkutygodniowe (do miesiąca).</a:t>
            </a:r>
          </a:p>
          <a:p>
            <a:pPr marL="0" indent="0">
              <a:buNone/>
            </a:pPr>
            <a:endParaRPr lang="pl-PL" sz="1800" dirty="0"/>
          </a:p>
        </p:txBody>
      </p:sp>
    </p:spTree>
    <p:extLst>
      <p:ext uri="{BB962C8B-B14F-4D97-AF65-F5344CB8AC3E}">
        <p14:creationId xmlns:p14="http://schemas.microsoft.com/office/powerpoint/2010/main" val="687802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rejestrowe – art. 325f k.p.k.</a:t>
            </a:r>
            <a:endParaRPr lang="pl-PL" dirty="0"/>
          </a:p>
        </p:txBody>
      </p:sp>
      <p:sp>
        <p:nvSpPr>
          <p:cNvPr id="3" name="Symbol zastępczy zawartości 2"/>
          <p:cNvSpPr>
            <a:spLocks noGrp="1"/>
          </p:cNvSpPr>
          <p:nvPr>
            <p:ph sz="quarter" idx="1"/>
          </p:nvPr>
        </p:nvSpPr>
        <p:spPr/>
        <p:txBody>
          <a:bodyPr>
            <a:normAutofit/>
          </a:bodyPr>
          <a:lstStyle/>
          <a:p>
            <a:r>
              <a:rPr lang="pl-PL" sz="1800" dirty="0" smtClean="0"/>
              <a:t>Postanowienie o umorzeniu i wpisaniu sprawy do rejestru przestępstw </a:t>
            </a:r>
            <a:r>
              <a:rPr lang="pl-PL" sz="1800" b="1" dirty="0" smtClean="0"/>
              <a:t>nie wymaga zatwierdzenia przez prokuratora</a:t>
            </a:r>
          </a:p>
          <a:p>
            <a:r>
              <a:rPr lang="pl-PL" sz="1800" dirty="0" smtClean="0"/>
              <a:t>Umorzenie </a:t>
            </a:r>
            <a:r>
              <a:rPr lang="pl-PL" sz="1800" dirty="0"/>
              <a:t>z wpisaniem sprawy do rejestru przestępstw ma to do siebie, że według kodeksu po wydaniu tej decyzji Policja nadal prowadzi, tyle że w drodze </a:t>
            </a:r>
            <a:r>
              <a:rPr lang="pl-PL" sz="1800" dirty="0" err="1"/>
              <a:t>pozaprocesowej</a:t>
            </a:r>
            <a:r>
              <a:rPr lang="pl-PL" sz="1800" dirty="0"/>
              <a:t>, operacyjnej, czynności w celu wykrycia sprawcy i uzyskania dowodów (§ </a:t>
            </a:r>
            <a:r>
              <a:rPr lang="pl-PL" sz="1800" dirty="0" smtClean="0"/>
              <a:t>2)</a:t>
            </a:r>
          </a:p>
          <a:p>
            <a:r>
              <a:rPr lang="pl-PL" sz="1800" dirty="0" smtClean="0"/>
              <a:t>W </a:t>
            </a:r>
            <a:r>
              <a:rPr lang="pl-PL" sz="1800" dirty="0"/>
              <a:t>razie zaś ujawnienia się danych pozwalających na wykrycie sprawcy, </a:t>
            </a:r>
            <a:r>
              <a:rPr lang="pl-PL" sz="1800" b="1" dirty="0"/>
              <a:t>Policja może samodzielnie podjąć umorzone w ten sposób dochodzenie, wydając stosowne postanowienie (§ 3 </a:t>
            </a:r>
            <a:r>
              <a:rPr lang="pl-PL" sz="1800" b="1" dirty="0" err="1" smtClean="0"/>
              <a:t>zd</a:t>
            </a:r>
            <a:r>
              <a:rPr lang="pl-PL" sz="1800" b="1" dirty="0" smtClean="0"/>
              <a:t>. 1)</a:t>
            </a:r>
            <a:r>
              <a:rPr lang="pl-PL" sz="1800" dirty="0" smtClean="0"/>
              <a:t>, </a:t>
            </a:r>
            <a:r>
              <a:rPr lang="pl-PL" sz="1800" dirty="0"/>
              <a:t>podczas gdy po umorzeniu zwykłym uczynić to może tylko prokurator, który zatwierdził postanowienie o umorzeniu, a przy tym w każdym czasie i niezależnie od </a:t>
            </a:r>
            <a:r>
              <a:rPr lang="pl-PL" sz="1800" dirty="0" smtClean="0"/>
              <a:t>okoliczności </a:t>
            </a:r>
            <a:r>
              <a:rPr lang="pl-PL" sz="1800" dirty="0"/>
              <a:t>(art. 327 § 1 </a:t>
            </a:r>
            <a:r>
              <a:rPr lang="pl-PL" sz="1800" dirty="0" err="1" smtClean="0"/>
              <a:t>zd</a:t>
            </a:r>
            <a:r>
              <a:rPr lang="pl-PL" sz="1800" dirty="0" smtClean="0"/>
              <a:t>. 1)</a:t>
            </a:r>
          </a:p>
          <a:p>
            <a:r>
              <a:rPr lang="pl-PL" sz="1800" dirty="0"/>
              <a:t>Zażalenie na postanowienie </a:t>
            </a:r>
            <a:r>
              <a:rPr lang="pl-PL" sz="1800" dirty="0" smtClean="0"/>
              <a:t>o </a:t>
            </a:r>
            <a:r>
              <a:rPr lang="pl-PL" sz="1800" dirty="0"/>
              <a:t>umorzeniu dochodzenia i wpisaniu sprawy do rejestru przestępstw wnosi się do prokuratora właściwego do sprawowania nadzoru nad dochodzeniem. Jeżeli prokurator nie przychyli się do zażalenia, kieruje je do </a:t>
            </a:r>
            <a:r>
              <a:rPr lang="pl-PL" sz="1800" dirty="0" smtClean="0"/>
              <a:t>sądu (art. 325e </a:t>
            </a:r>
            <a:r>
              <a:rPr lang="pl-PL" sz="1800" dirty="0"/>
              <a:t>§ </a:t>
            </a:r>
            <a:r>
              <a:rPr lang="pl-PL" sz="1800" dirty="0" smtClean="0"/>
              <a:t>4 k.p.k.)</a:t>
            </a:r>
            <a:endParaRPr lang="pl-PL" sz="1800" dirty="0"/>
          </a:p>
        </p:txBody>
      </p:sp>
    </p:spTree>
    <p:extLst>
      <p:ext uri="{BB962C8B-B14F-4D97-AF65-F5344CB8AC3E}">
        <p14:creationId xmlns:p14="http://schemas.microsoft.com/office/powerpoint/2010/main" val="1421139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Umorzenie postępowania – właściwość organów</a:t>
            </a:r>
            <a:endParaRPr lang="pl-PL" dirty="0"/>
          </a:p>
        </p:txBody>
      </p:sp>
      <p:sp>
        <p:nvSpPr>
          <p:cNvPr id="3" name="Symbol zastępczy zawartości 2"/>
          <p:cNvSpPr>
            <a:spLocks noGrp="1"/>
          </p:cNvSpPr>
          <p:nvPr>
            <p:ph sz="quarter" idx="1"/>
          </p:nvPr>
        </p:nvSpPr>
        <p:spPr/>
        <p:txBody>
          <a:bodyPr>
            <a:normAutofit/>
          </a:bodyPr>
          <a:lstStyle/>
          <a:p>
            <a:r>
              <a:rPr lang="pl-PL" sz="2400" dirty="0"/>
              <a:t>Postanowienie </a:t>
            </a:r>
            <a:r>
              <a:rPr lang="pl-PL" sz="2400" b="1" dirty="0"/>
              <a:t>o </a:t>
            </a:r>
            <a:r>
              <a:rPr lang="pl-PL" sz="2400" b="1" dirty="0" smtClean="0"/>
              <a:t>umorzeniu </a:t>
            </a:r>
            <a:r>
              <a:rPr lang="pl-PL" sz="2400" b="1" dirty="0"/>
              <a:t>śledztwa </a:t>
            </a:r>
            <a:r>
              <a:rPr lang="pl-PL" sz="2400" dirty="0"/>
              <a:t>wydaje prokurator albo </a:t>
            </a:r>
            <a:r>
              <a:rPr lang="pl-PL" sz="2400" dirty="0" smtClean="0"/>
              <a:t>Policja, postanowienie </a:t>
            </a:r>
            <a:r>
              <a:rPr lang="pl-PL" sz="2400" dirty="0"/>
              <a:t>wydane przez Policję zatwierdza </a:t>
            </a:r>
            <a:r>
              <a:rPr lang="pl-PL" sz="2400" dirty="0" smtClean="0"/>
              <a:t>prokurator (art. 305 </a:t>
            </a:r>
            <a:r>
              <a:rPr lang="pl-PL" sz="2400" dirty="0" smtClean="0">
                <a:cs typeface="Times New Roman" panose="02020603050405020304" pitchFamily="18" charset="0"/>
              </a:rPr>
              <a:t>§ 3 k.p.k.)</a:t>
            </a:r>
          </a:p>
          <a:p>
            <a:r>
              <a:rPr lang="pl-PL" sz="2400" dirty="0"/>
              <a:t>Postanowienia o </a:t>
            </a:r>
            <a:r>
              <a:rPr lang="pl-PL" sz="2400" b="1" dirty="0" smtClean="0"/>
              <a:t>umorzeniu </a:t>
            </a:r>
            <a:r>
              <a:rPr lang="pl-PL" sz="2400" b="1" dirty="0"/>
              <a:t>dochodzenia </a:t>
            </a:r>
            <a:r>
              <a:rPr lang="pl-PL" sz="2400" dirty="0"/>
              <a:t>oraz umorzeniu dochodzenia i wpisaniu sprawy do rejestru przestępstw, wydaje prowadzący postępowanie, </a:t>
            </a:r>
            <a:r>
              <a:rPr lang="pl-PL" sz="2400" dirty="0" smtClean="0"/>
              <a:t>z tym</a:t>
            </a:r>
            <a:r>
              <a:rPr lang="pl-PL" sz="2400" dirty="0"/>
              <a:t>, że </a:t>
            </a:r>
            <a:r>
              <a:rPr lang="pl-PL" sz="2400" dirty="0" smtClean="0"/>
              <a:t>postanowienie </a:t>
            </a:r>
            <a:r>
              <a:rPr lang="pl-PL" sz="2400" dirty="0"/>
              <a:t>o umorzeniu dochodzenia prowadzonego przeciwko </a:t>
            </a:r>
            <a:r>
              <a:rPr lang="pl-PL" sz="2400" dirty="0" smtClean="0"/>
              <a:t>osobie zatwierdza prokurator </a:t>
            </a:r>
            <a:r>
              <a:rPr lang="pl-PL" sz="2400" dirty="0"/>
              <a:t>nadzorujący dochodzenie </a:t>
            </a:r>
            <a:r>
              <a:rPr lang="pl-PL" sz="2400" dirty="0" smtClean="0"/>
              <a:t>(art. 325e </a:t>
            </a:r>
            <a:r>
              <a:rPr lang="pl-PL" sz="2400" dirty="0" smtClean="0">
                <a:cs typeface="Times New Roman" panose="02020603050405020304" pitchFamily="18" charset="0"/>
              </a:rPr>
              <a:t>§ 1 i 2 k.p.k.)</a:t>
            </a:r>
          </a:p>
          <a:p>
            <a:r>
              <a:rPr lang="pl-PL" sz="2400" dirty="0"/>
              <a:t>W razie </a:t>
            </a:r>
            <a:r>
              <a:rPr lang="pl-PL" sz="2400" dirty="0" smtClean="0"/>
              <a:t>złożenia przez pokrzywdzonego </a:t>
            </a:r>
            <a:r>
              <a:rPr lang="pl-PL" sz="2400" b="1" dirty="0" smtClean="0"/>
              <a:t>wniosku o umorzenie, </a:t>
            </a:r>
            <a:r>
              <a:rPr lang="pl-PL" sz="2400" b="1" dirty="0"/>
              <a:t>o którym mowa w art. 59a </a:t>
            </a:r>
            <a:r>
              <a:rPr lang="pl-PL" sz="2400" b="1" dirty="0" smtClean="0"/>
              <a:t>k.k.,</a:t>
            </a:r>
            <a:r>
              <a:rPr lang="pl-PL" sz="2400" dirty="0" smtClean="0"/>
              <a:t> </a:t>
            </a:r>
            <a:r>
              <a:rPr lang="pl-PL" sz="2400" dirty="0"/>
              <a:t>postanowienie o umorzeniu dochodzenia wydaje </a:t>
            </a:r>
            <a:r>
              <a:rPr lang="pl-PL" sz="2400" dirty="0" smtClean="0"/>
              <a:t>prokurator</a:t>
            </a:r>
            <a:endParaRPr lang="pl-PL" sz="2400" dirty="0"/>
          </a:p>
        </p:txBody>
      </p:sp>
    </p:spTree>
    <p:extLst>
      <p:ext uri="{BB962C8B-B14F-4D97-AF65-F5344CB8AC3E}">
        <p14:creationId xmlns:p14="http://schemas.microsoft.com/office/powerpoint/2010/main" val="12838806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postępowania</a:t>
            </a:r>
            <a:endParaRPr lang="pl-PL" dirty="0"/>
          </a:p>
        </p:txBody>
      </p:sp>
      <p:sp>
        <p:nvSpPr>
          <p:cNvPr id="3" name="Symbol zastępczy zawartości 2"/>
          <p:cNvSpPr>
            <a:spLocks noGrp="1"/>
          </p:cNvSpPr>
          <p:nvPr>
            <p:ph sz="quarter" idx="1"/>
          </p:nvPr>
        </p:nvSpPr>
        <p:spPr/>
        <p:txBody>
          <a:bodyPr>
            <a:normAutofit/>
          </a:bodyPr>
          <a:lstStyle/>
          <a:p>
            <a:pPr>
              <a:buFont typeface="Wingdings" panose="05000000000000000000" pitchFamily="2" charset="2"/>
              <a:buChar char="Ø"/>
            </a:pPr>
            <a:r>
              <a:rPr lang="pl-PL" sz="2000" dirty="0"/>
              <a:t>Przepis </a:t>
            </a:r>
            <a:r>
              <a:rPr lang="pl-PL" sz="2000" dirty="0" smtClean="0"/>
              <a:t>art.  305 § </a:t>
            </a:r>
            <a:r>
              <a:rPr lang="pl-PL" sz="2000" dirty="0"/>
              <a:t>4 </a:t>
            </a:r>
            <a:r>
              <a:rPr lang="pl-PL" sz="2000" dirty="0" smtClean="0"/>
              <a:t>k.p.k. wprowadza </a:t>
            </a:r>
            <a:r>
              <a:rPr lang="pl-PL" sz="2000" dirty="0"/>
              <a:t>wymóg powiadomienia o </a:t>
            </a:r>
            <a:r>
              <a:rPr lang="pl-PL" sz="2000" dirty="0" smtClean="0"/>
              <a:t>umorzeniu postępowania podmiotu, który złożył zawiadomienie o przestępstwie, oraz ujawnionego pokrzywdzonego, bez względu na to, czy służy im zażalenie na tę decyzję, a także podejrzanego. </a:t>
            </a:r>
          </a:p>
          <a:p>
            <a:pPr>
              <a:buFont typeface="Wingdings" panose="05000000000000000000" pitchFamily="2" charset="2"/>
              <a:buChar char="Ø"/>
            </a:pPr>
            <a:r>
              <a:rPr lang="pl-PL" sz="2000" dirty="0" smtClean="0"/>
              <a:t>W </a:t>
            </a:r>
            <a:r>
              <a:rPr lang="pl-PL" sz="2000" dirty="0"/>
              <a:t>przypadku decyzji zaskarżalnych (odmowa wszczęcia, umorzenie) zawiadomienie powinno nastąpić przez doręczenie odpisu postanowienia podmiotom, które mogą je zaskarżyć (art. 100 § 2 w zw. z art. 106</a:t>
            </a:r>
            <a:r>
              <a:rPr lang="pl-PL" sz="2000" dirty="0" smtClean="0"/>
              <a:t>), </a:t>
            </a:r>
          </a:p>
          <a:p>
            <a:pPr>
              <a:buFont typeface="Wingdings" panose="05000000000000000000" pitchFamily="2" charset="2"/>
              <a:buChar char="Ø"/>
            </a:pPr>
            <a:r>
              <a:rPr lang="pl-PL" sz="2000" dirty="0" smtClean="0"/>
              <a:t>Zawiadamiani </a:t>
            </a:r>
            <a:r>
              <a:rPr lang="pl-PL" sz="2000" dirty="0"/>
              <a:t>powinni być pouczeni o przysługujących im uprawnieniach, w tym o możliwościach zaskarżenia przewidzianych w art. 306 § </a:t>
            </a:r>
            <a:r>
              <a:rPr lang="pl-PL" sz="2000" dirty="0" smtClean="0"/>
              <a:t>1a, </a:t>
            </a:r>
            <a:r>
              <a:rPr lang="pl-PL" sz="2000" dirty="0"/>
              <a:t>o ile im one służą. </a:t>
            </a:r>
            <a:endParaRPr lang="pl-PL" sz="2000" dirty="0" smtClean="0"/>
          </a:p>
          <a:p>
            <a:pPr>
              <a:buFont typeface="Wingdings" panose="05000000000000000000" pitchFamily="2" charset="2"/>
              <a:buChar char="Ø"/>
            </a:pPr>
            <a:r>
              <a:rPr lang="pl-PL" sz="2000" dirty="0" smtClean="0"/>
              <a:t>Przy </a:t>
            </a:r>
            <a:r>
              <a:rPr lang="pl-PL" sz="2000" dirty="0"/>
              <a:t>braku koniecznego pouczenia mogą, w razie uchybienia terminowi do zaskarżenia, występować zasadnie o przywrócenie im tego terminu (art. 16 § 1 i art. 126 § 1</a:t>
            </a:r>
            <a:r>
              <a:rPr lang="pl-PL" sz="2000" dirty="0" smtClean="0"/>
              <a:t>)</a:t>
            </a:r>
            <a:endParaRPr lang="pl-PL" sz="2000" dirty="0"/>
          </a:p>
        </p:txBody>
      </p:sp>
    </p:spTree>
    <p:extLst>
      <p:ext uri="{BB962C8B-B14F-4D97-AF65-F5344CB8AC3E}">
        <p14:creationId xmlns:p14="http://schemas.microsoft.com/office/powerpoint/2010/main" val="1345202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Umorzenie postępowania</a:t>
            </a:r>
            <a:br>
              <a:rPr lang="pl-PL" dirty="0" smtClean="0"/>
            </a:br>
            <a:r>
              <a:rPr lang="pl-PL" dirty="0" smtClean="0"/>
              <a:t>tryb zaskarżania</a:t>
            </a:r>
            <a:endParaRPr lang="pl-PL" dirty="0"/>
          </a:p>
        </p:txBody>
      </p:sp>
      <p:sp>
        <p:nvSpPr>
          <p:cNvPr id="3" name="Symbol zastępczy zawartości 2"/>
          <p:cNvSpPr>
            <a:spLocks noGrp="1"/>
          </p:cNvSpPr>
          <p:nvPr>
            <p:ph sz="quarter" idx="1"/>
          </p:nvPr>
        </p:nvSpPr>
        <p:spPr>
          <a:xfrm>
            <a:off x="179512" y="1219200"/>
            <a:ext cx="8856984" cy="5638800"/>
          </a:xfrm>
        </p:spPr>
        <p:txBody>
          <a:bodyPr>
            <a:normAutofit fontScale="62500" lnSpcReduction="20000"/>
          </a:bodyPr>
          <a:lstStyle/>
          <a:p>
            <a:r>
              <a:rPr lang="pl-PL" dirty="0" smtClean="0"/>
              <a:t>Przepis art. 306 § </a:t>
            </a:r>
            <a:r>
              <a:rPr lang="pl-PL" dirty="0"/>
              <a:t>1a reguluje odrębnie zaskarżalność postanowienia o umorzenia śledztwa (postępowania przygotowawczego) oraz krąg podmiotów uprawnionych do wystąpienia z tym środkiem odwoławczym. Krąg ten jest nieco inaczej ukształtowany niż wskazany w § 1, w odniesieniu do zaskarżania odmowy wszczęcia. Należą bowiem do niego</a:t>
            </a:r>
            <a:r>
              <a:rPr lang="pl-PL" dirty="0" smtClean="0"/>
              <a:t>:</a:t>
            </a:r>
          </a:p>
          <a:p>
            <a:pPr marL="0" indent="0">
              <a:buNone/>
            </a:pPr>
            <a:endParaRPr lang="pl-PL" dirty="0"/>
          </a:p>
          <a:p>
            <a:pPr marL="514350" indent="-514350">
              <a:buFont typeface="+mj-lt"/>
              <a:buAutoNum type="arabicParenR"/>
            </a:pPr>
            <a:r>
              <a:rPr lang="pl-PL" b="1" dirty="0" smtClean="0">
                <a:solidFill>
                  <a:srgbClr val="00B050"/>
                </a:solidFill>
              </a:rPr>
              <a:t>strony </a:t>
            </a:r>
            <a:r>
              <a:rPr lang="pl-PL" b="1" dirty="0">
                <a:solidFill>
                  <a:srgbClr val="00B050"/>
                </a:solidFill>
              </a:rPr>
              <a:t>postępowania przygotowawczego </a:t>
            </a:r>
            <a:r>
              <a:rPr lang="pl-PL" dirty="0"/>
              <a:t>(pkt 1), a więc nie tylko jak w § 1 pkt 1 (domniemany) pokrzywdzony, niezależnie od tego, czy był zawiadamiającym, ale również podejrzany, który mimo korzystnego dla niego orzeczenia może mieć interes prawny w zaskarżeniu odnośnie do podstawy umorzenia, z tym że jedynie wtedy, gdy podmiot ten pojawił się w postępowaniu, a więc nie, jeżeli do umorzenia doszło w fazie in rem, choćby występowała w nim osoba podejrzana; ten ostatni podmiot, jako niebędący stroną postępowania przygotowawczego (art. 299 § 1), nie jest bowiem uprawniony do występowania z zażaleniem na umorzenie dochodzenia lub śledztwa;</a:t>
            </a:r>
          </a:p>
          <a:p>
            <a:pPr marL="514350" indent="-514350">
              <a:buFont typeface="+mj-lt"/>
              <a:buAutoNum type="arabicParenR"/>
            </a:pPr>
            <a:r>
              <a:rPr lang="pl-PL" b="1" dirty="0" smtClean="0">
                <a:solidFill>
                  <a:srgbClr val="00B050"/>
                </a:solidFill>
              </a:rPr>
              <a:t>instytucja </a:t>
            </a:r>
            <a:r>
              <a:rPr lang="pl-PL" b="1" dirty="0">
                <a:solidFill>
                  <a:srgbClr val="00B050"/>
                </a:solidFill>
              </a:rPr>
              <a:t>państwowa lub samorządowa, która złożyła zawiadomienie o podejrzeniu popełnienia przestępstwa</a:t>
            </a:r>
            <a:r>
              <a:rPr lang="pl-PL" dirty="0"/>
              <a:t>, choćby nie była (domniemanym) pokrzywdzonym, ale odmiennie niż w § 1 już nie instytucja społeczna, gdy to jej zawiadomienie doprowadziło do wszczęcia śledztwa, które jednak następnie umorzono; ograniczono tu zatem możliwość żalenia się tylko do instytucji mających prawny obowiązek zawiadamiania o podejrzeniu popełnienia przestępstwa wskazanych w art. 304 § 2, a także</a:t>
            </a:r>
          </a:p>
          <a:p>
            <a:pPr marL="514350" indent="-514350">
              <a:buFont typeface="+mj-lt"/>
              <a:buAutoNum type="arabicParenR"/>
            </a:pPr>
            <a:r>
              <a:rPr lang="pl-PL" b="1" dirty="0" smtClean="0">
                <a:solidFill>
                  <a:srgbClr val="00B050"/>
                </a:solidFill>
              </a:rPr>
              <a:t>osoba </a:t>
            </a:r>
            <a:r>
              <a:rPr lang="pl-PL" b="1" dirty="0">
                <a:solidFill>
                  <a:srgbClr val="00B050"/>
                </a:solidFill>
              </a:rPr>
              <a:t>fizyczna, która złożyła zawiadomienie o podejrzeniu popełnienia przestępstwa</a:t>
            </a:r>
            <a:r>
              <a:rPr lang="pl-PL" dirty="0"/>
              <a:t>, nie będąc domniemanym pokrzywdzonym, ale już w zawężonym przedmiotowo zakresie </a:t>
            </a:r>
            <a:r>
              <a:rPr lang="pl-PL" dirty="0" smtClean="0"/>
              <a:t>(zawiadomienie dotyczyło przestępstw z </a:t>
            </a:r>
            <a:r>
              <a:rPr lang="pl-PL" dirty="0"/>
              <a:t>art. 228-231, art. 233, art. 235, art. 236, art. 245, art. 270-277, art. 278-294 lub w art. 296-306 k.k.), jeżeli postępowanie karne wszczęto w wyniku jej zawiadomienia, </a:t>
            </a:r>
            <a:r>
              <a:rPr lang="pl-PL" b="1" dirty="0">
                <a:solidFill>
                  <a:srgbClr val="00B050"/>
                </a:solidFill>
              </a:rPr>
              <a:t>a wskutek tego przestępstwa doszło do naruszenia jej </a:t>
            </a:r>
            <a:r>
              <a:rPr lang="pl-PL" b="1" dirty="0" smtClean="0">
                <a:solidFill>
                  <a:srgbClr val="00B050"/>
                </a:solidFill>
              </a:rPr>
              <a:t>praw.</a:t>
            </a:r>
            <a:endParaRPr lang="pl-PL" b="1" dirty="0">
              <a:solidFill>
                <a:srgbClr val="00B050"/>
              </a:solidFill>
            </a:endParaRPr>
          </a:p>
        </p:txBody>
      </p:sp>
    </p:spTree>
    <p:extLst>
      <p:ext uri="{BB962C8B-B14F-4D97-AF65-F5344CB8AC3E}">
        <p14:creationId xmlns:p14="http://schemas.microsoft.com/office/powerpoint/2010/main" val="12140146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Umorzenie postępowania</a:t>
            </a:r>
            <a:br>
              <a:rPr lang="pl-PL" dirty="0" smtClean="0"/>
            </a:br>
            <a:r>
              <a:rPr lang="pl-PL" dirty="0" smtClean="0"/>
              <a:t>tryb zaskarżania</a:t>
            </a:r>
            <a:endParaRPr lang="pl-PL" dirty="0"/>
          </a:p>
        </p:txBody>
      </p:sp>
      <p:sp>
        <p:nvSpPr>
          <p:cNvPr id="3" name="Symbol zastępczy zawartości 2"/>
          <p:cNvSpPr>
            <a:spLocks noGrp="1"/>
          </p:cNvSpPr>
          <p:nvPr>
            <p:ph sz="quarter" idx="1"/>
          </p:nvPr>
        </p:nvSpPr>
        <p:spPr>
          <a:xfrm>
            <a:off x="179512" y="1219200"/>
            <a:ext cx="8856984" cy="5638800"/>
          </a:xfrm>
        </p:spPr>
        <p:txBody>
          <a:bodyPr>
            <a:normAutofit fontScale="55000" lnSpcReduction="20000"/>
          </a:bodyPr>
          <a:lstStyle/>
          <a:p>
            <a:r>
              <a:rPr lang="pl-PL" sz="3100" dirty="0"/>
              <a:t>zaskarżanie </a:t>
            </a:r>
            <a:r>
              <a:rPr lang="pl-PL" sz="3100" dirty="0" smtClean="0"/>
              <a:t>umorzenia </a:t>
            </a:r>
            <a:r>
              <a:rPr lang="pl-PL" sz="3100" dirty="0"/>
              <a:t>śledztwa odbywa się na zasadach </a:t>
            </a:r>
            <a:r>
              <a:rPr lang="pl-PL" sz="3100" dirty="0" smtClean="0"/>
              <a:t>ogólnych </a:t>
            </a:r>
            <a:r>
              <a:rPr lang="pl-PL" sz="3100" dirty="0" smtClean="0">
                <a:sym typeface="Wingdings" panose="05000000000000000000" pitchFamily="2" charset="2"/>
              </a:rPr>
              <a:t> </a:t>
            </a:r>
            <a:r>
              <a:rPr lang="pl-PL" sz="3100" dirty="0" smtClean="0"/>
              <a:t>art</a:t>
            </a:r>
            <a:r>
              <a:rPr lang="pl-PL" sz="3100" dirty="0"/>
              <a:t>. 465 § 2 </a:t>
            </a:r>
            <a:endParaRPr lang="pl-PL" sz="3100" dirty="0" smtClean="0"/>
          </a:p>
          <a:p>
            <a:r>
              <a:rPr lang="pl-PL" sz="3100" dirty="0"/>
              <a:t>art. 465 § 2 </a:t>
            </a:r>
            <a:r>
              <a:rPr lang="pl-PL" sz="3100" dirty="0" smtClean="0"/>
              <a:t>przyjmuje </a:t>
            </a:r>
            <a:r>
              <a:rPr lang="pl-PL" sz="3100" dirty="0"/>
              <a:t>zaś, że na postanowienia prokuratora zażalenie przysługuje </a:t>
            </a:r>
            <a:r>
              <a:rPr lang="pl-PL" sz="3100" b="1" dirty="0">
                <a:solidFill>
                  <a:srgbClr val="00B050"/>
                </a:solidFill>
              </a:rPr>
              <a:t>do sądu właściwego do rozpoznania sprawy</a:t>
            </a:r>
            <a:r>
              <a:rPr lang="pl-PL" sz="3100" dirty="0"/>
              <a:t>, </a:t>
            </a:r>
            <a:r>
              <a:rPr lang="pl-PL" sz="3100" dirty="0" smtClean="0"/>
              <a:t>chyba </a:t>
            </a:r>
            <a:r>
              <a:rPr lang="pl-PL" sz="3100" dirty="0"/>
              <a:t>że ustawa stanowi inaczej. Ponieważ w art. 306 § </a:t>
            </a:r>
            <a:r>
              <a:rPr lang="pl-PL" sz="3100" dirty="0" smtClean="0"/>
              <a:t>1a </a:t>
            </a:r>
            <a:r>
              <a:rPr lang="pl-PL" sz="3100" dirty="0"/>
              <a:t>nie ma odmiennej regulacji</a:t>
            </a:r>
            <a:r>
              <a:rPr lang="pl-PL" sz="3100" dirty="0" smtClean="0"/>
              <a:t>, </a:t>
            </a:r>
            <a:r>
              <a:rPr lang="pl-PL" sz="3100" b="1" dirty="0" smtClean="0"/>
              <a:t>zażalenie na umorzenie śledztwa przysługuje do tego sądu</a:t>
            </a:r>
            <a:r>
              <a:rPr lang="pl-PL" sz="3100" dirty="0" smtClean="0"/>
              <a:t>. </a:t>
            </a:r>
            <a:r>
              <a:rPr lang="pl-PL" sz="3100" dirty="0"/>
              <a:t>Oznacza to, że zażalenie takie składa się w organie, który wydał lub - tam, gdzie jest to niezbędne (zob. art. 305 § 3 zdanie drugie) - zatwierdził postanowienie (art. 428 § 1 w zw. z art. 465 § 1), czyli u prokuratora, a ten przekazuje je sądowi zażaleniowemu, chyba że uwzględni je sam w trybie art. 463 § 1 (w zw. z art. 465 § 1).</a:t>
            </a:r>
          </a:p>
          <a:p>
            <a:r>
              <a:rPr lang="pl-PL" sz="3100" b="1" dirty="0">
                <a:solidFill>
                  <a:srgbClr val="0070C0"/>
                </a:solidFill>
              </a:rPr>
              <a:t>Poprzez art. 325a § 2 reguły te dotyczą też </a:t>
            </a:r>
            <a:r>
              <a:rPr lang="pl-PL" sz="3100" b="1" dirty="0" smtClean="0">
                <a:solidFill>
                  <a:srgbClr val="0070C0"/>
                </a:solidFill>
              </a:rPr>
              <a:t>umorzenia </a:t>
            </a:r>
            <a:r>
              <a:rPr lang="pl-PL" sz="3100" b="1" dirty="0">
                <a:solidFill>
                  <a:srgbClr val="0070C0"/>
                </a:solidFill>
              </a:rPr>
              <a:t>dochodzenia, z pewnymi jednak odmiennościami przy:</a:t>
            </a:r>
          </a:p>
          <a:p>
            <a:pPr marL="514350" indent="-514350">
              <a:buFont typeface="+mj-lt"/>
              <a:buAutoNum type="alphaLcParenR"/>
            </a:pPr>
            <a:r>
              <a:rPr lang="pl-PL" sz="3100" b="1" dirty="0" smtClean="0">
                <a:solidFill>
                  <a:srgbClr val="92D050"/>
                </a:solidFill>
              </a:rPr>
              <a:t>tzw</a:t>
            </a:r>
            <a:r>
              <a:rPr lang="pl-PL" sz="3100" b="1" dirty="0">
                <a:solidFill>
                  <a:srgbClr val="92D050"/>
                </a:solidFill>
              </a:rPr>
              <a:t>. umorzeniu rejestrowym</a:t>
            </a:r>
            <a:r>
              <a:rPr lang="pl-PL" sz="3100" dirty="0"/>
              <a:t>, kiedy zażalenie wnosi się do prokuratora nadzorującego dochodzenie, a ten kieruje je do sądu, ale tylko wówczas, jeżeli się doń nie przychyla, oraz</a:t>
            </a:r>
          </a:p>
          <a:p>
            <a:pPr marL="514350" indent="-514350">
              <a:buFont typeface="+mj-lt"/>
              <a:buAutoNum type="alphaLcParenR"/>
            </a:pPr>
            <a:r>
              <a:rPr lang="pl-PL" sz="3100" dirty="0" smtClean="0"/>
              <a:t>przy umorzeniu </a:t>
            </a:r>
            <a:r>
              <a:rPr lang="pl-PL" sz="3100" dirty="0"/>
              <a:t>postępowania przygotowawczego z uwagi na brak interesu w ściganiu czynu prywatnoskargowego, kiedy to organem zażaleniowym jest prokurator nadrzędny (zob. art. 465 § 2a).</a:t>
            </a:r>
          </a:p>
          <a:p>
            <a:r>
              <a:rPr lang="pl-PL" sz="3100" dirty="0" smtClean="0"/>
              <a:t> </a:t>
            </a:r>
            <a:r>
              <a:rPr lang="pl-PL" sz="3100" dirty="0"/>
              <a:t>Po rozpoznaniu zażalenia sąd albo utrzymuje w mocy postanowienie </a:t>
            </a:r>
            <a:r>
              <a:rPr lang="pl-PL" sz="3100" dirty="0" smtClean="0"/>
              <a:t>o </a:t>
            </a:r>
            <a:r>
              <a:rPr lang="pl-PL" sz="3100" dirty="0"/>
              <a:t>umorzeniu postępowania przygotowawczego, albo je uchyla i przekazuje ponownie sprawę do prokuratora, który wydał lub zatwierdził zaskarżone postanowienie, wskazując powody uchylenia i ewentualnie okoliczności, które powinny być jeszcze wyjaśnione, albo czynności, które powinny być dokonane (art. 330 § 1). Sąd nie jest natomiast władny zmienić co do istoty decyzji prokuratora i np. wszcząć postępowanie przygotowawcze, którego wszczęcia odmówiono; nie ma więc też pełnej gamy decyzji, jaką dysponuje organ odwoławczy (zob. art. 437).</a:t>
            </a:r>
          </a:p>
          <a:p>
            <a:endParaRPr lang="pl-PL" dirty="0">
              <a:solidFill>
                <a:srgbClr val="00B050"/>
              </a:solidFill>
            </a:endParaRPr>
          </a:p>
        </p:txBody>
      </p:sp>
    </p:spTree>
    <p:extLst>
      <p:ext uri="{BB962C8B-B14F-4D97-AF65-F5344CB8AC3E}">
        <p14:creationId xmlns:p14="http://schemas.microsoft.com/office/powerpoint/2010/main" val="3184298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608112"/>
          </a:xfrm>
        </p:spPr>
        <p:txBody>
          <a:bodyPr>
            <a:noAutofit/>
          </a:bodyPr>
          <a:lstStyle/>
          <a:p>
            <a:r>
              <a:rPr lang="pl-PL" sz="1800" dirty="0" smtClean="0"/>
              <a:t>Szczególny tryb nadzoru nad wydanymi postanowieniami o umorzeniu postępowania przygotowawczego</a:t>
            </a:r>
            <a:endParaRPr lang="pl-PL" sz="1800" dirty="0"/>
          </a:p>
        </p:txBody>
      </p:sp>
      <p:sp>
        <p:nvSpPr>
          <p:cNvPr id="3" name="Symbol zastępczy tekstu 2"/>
          <p:cNvSpPr>
            <a:spLocks noGrp="1"/>
          </p:cNvSpPr>
          <p:nvPr>
            <p:ph type="body" idx="1"/>
          </p:nvPr>
        </p:nvSpPr>
        <p:spPr>
          <a:xfrm>
            <a:off x="467544" y="1196752"/>
            <a:ext cx="4040188" cy="414933"/>
          </a:xfrm>
        </p:spPr>
        <p:txBody>
          <a:bodyPr/>
          <a:lstStyle/>
          <a:p>
            <a:pPr algn="ctr"/>
            <a:r>
              <a:rPr lang="pl-PL" sz="1300" dirty="0" smtClean="0"/>
              <a:t>Podjęcie na nowo postępowania przygotowawczego (art.  </a:t>
            </a:r>
            <a:r>
              <a:rPr lang="pl-PL" sz="1300" dirty="0"/>
              <a:t>327 § </a:t>
            </a:r>
            <a:r>
              <a:rPr lang="pl-PL" sz="1300" dirty="0" smtClean="0"/>
              <a:t>1 k.p.k.)</a:t>
            </a:r>
            <a:endParaRPr lang="pl-PL" sz="1300" dirty="0"/>
          </a:p>
        </p:txBody>
      </p:sp>
      <p:sp>
        <p:nvSpPr>
          <p:cNvPr id="4" name="Symbol zastępczy tekstu 3"/>
          <p:cNvSpPr>
            <a:spLocks noGrp="1"/>
          </p:cNvSpPr>
          <p:nvPr>
            <p:ph type="body" sz="half" idx="3"/>
          </p:nvPr>
        </p:nvSpPr>
        <p:spPr>
          <a:xfrm>
            <a:off x="4499992" y="1412776"/>
            <a:ext cx="4464496" cy="288032"/>
          </a:xfrm>
        </p:spPr>
        <p:txBody>
          <a:bodyPr>
            <a:noAutofit/>
          </a:bodyPr>
          <a:lstStyle/>
          <a:p>
            <a:pPr algn="ctr"/>
            <a:r>
              <a:rPr lang="pl-PL" sz="1300" dirty="0" smtClean="0"/>
              <a:t>Wznowienie postępowania przygotowawczego </a:t>
            </a:r>
          </a:p>
          <a:p>
            <a:pPr algn="ctr"/>
            <a:r>
              <a:rPr lang="pl-PL" sz="1300" dirty="0" smtClean="0"/>
              <a:t>(art. </a:t>
            </a:r>
            <a:r>
              <a:rPr lang="pl-PL" sz="1300" dirty="0"/>
              <a:t>327 § </a:t>
            </a:r>
            <a:r>
              <a:rPr lang="pl-PL" sz="1300" dirty="0" smtClean="0"/>
              <a:t>2 k.p.k.)</a:t>
            </a:r>
            <a:endParaRPr lang="pl-PL" sz="1300" dirty="0"/>
          </a:p>
        </p:txBody>
      </p:sp>
      <p:sp>
        <p:nvSpPr>
          <p:cNvPr id="5" name="Symbol zastępczy zawartości 4"/>
          <p:cNvSpPr>
            <a:spLocks noGrp="1"/>
          </p:cNvSpPr>
          <p:nvPr>
            <p:ph sz="quarter" idx="2"/>
          </p:nvPr>
        </p:nvSpPr>
        <p:spPr>
          <a:xfrm>
            <a:off x="107504" y="1700808"/>
            <a:ext cx="4388296" cy="4752528"/>
          </a:xfrm>
        </p:spPr>
        <p:txBody>
          <a:bodyPr>
            <a:normAutofit lnSpcReduction="10000"/>
          </a:bodyPr>
          <a:lstStyle/>
          <a:p>
            <a:r>
              <a:rPr lang="pl-PL" sz="1400" dirty="0" smtClean="0"/>
              <a:t>występuje </a:t>
            </a:r>
            <a:r>
              <a:rPr lang="pl-PL" sz="1400" dirty="0"/>
              <a:t>w sytuacji, </a:t>
            </a:r>
            <a:r>
              <a:rPr lang="pl-PL" sz="1400" b="1" dirty="0"/>
              <a:t>gdy postępowanie zostało umorzone w sprawie (in rem)</a:t>
            </a:r>
            <a:r>
              <a:rPr lang="pl-PL" sz="1400" dirty="0"/>
              <a:t>. Również podjęte na nowo może być postępowanie </a:t>
            </a:r>
            <a:r>
              <a:rPr lang="pl-PL" sz="1400" b="1" dirty="0"/>
              <a:t>umorzone co do osoby (in personam),</a:t>
            </a:r>
            <a:r>
              <a:rPr lang="pl-PL" sz="1400" dirty="0">
                <a:solidFill>
                  <a:srgbClr val="00B050"/>
                </a:solidFill>
              </a:rPr>
              <a:t> ale tylko wtedy, jeśli po podjęciu postępowanie </a:t>
            </a:r>
            <a:r>
              <a:rPr lang="pl-PL" sz="1500" b="1" dirty="0">
                <a:solidFill>
                  <a:srgbClr val="00B050"/>
                </a:solidFill>
              </a:rPr>
              <a:t>nie toczy </a:t>
            </a:r>
            <a:r>
              <a:rPr lang="pl-PL" sz="1400" dirty="0">
                <a:solidFill>
                  <a:srgbClr val="00B050"/>
                </a:solidFill>
              </a:rPr>
              <a:t>się przeciwko osobie, która w umorzonym postępowaniu występowała w charakterze </a:t>
            </a:r>
            <a:r>
              <a:rPr lang="pl-PL" sz="1400" dirty="0" smtClean="0">
                <a:solidFill>
                  <a:srgbClr val="00B050"/>
                </a:solidFill>
              </a:rPr>
              <a:t>podejrzanego.</a:t>
            </a:r>
          </a:p>
          <a:p>
            <a:r>
              <a:rPr lang="pl-PL" sz="1400" dirty="0"/>
              <a:t>Przy decyzji o podjęciu na nowo umorzonego postępowania nie jest wymagane, tak jak przy wznowieniu, istnienie nowych faktów czy dowodów, co nie oznacza, że nie mogą być one podstawą do podjęcia na nowo postępowania. </a:t>
            </a:r>
            <a:endParaRPr lang="pl-PL" sz="1400" dirty="0" smtClean="0"/>
          </a:p>
          <a:p>
            <a:r>
              <a:rPr lang="pl-PL" sz="1400" dirty="0" smtClean="0"/>
              <a:t>Postanowienie </a:t>
            </a:r>
            <a:r>
              <a:rPr lang="pl-PL" sz="1400" dirty="0"/>
              <a:t>o podjęciu na nowo umorzonego postępowania przygotowawczego </a:t>
            </a:r>
            <a:r>
              <a:rPr lang="pl-PL" sz="1400" dirty="0">
                <a:solidFill>
                  <a:srgbClr val="0070C0"/>
                </a:solidFill>
              </a:rPr>
              <a:t>wydaje </a:t>
            </a:r>
            <a:r>
              <a:rPr lang="pl-PL" sz="1400" dirty="0" smtClean="0">
                <a:solidFill>
                  <a:srgbClr val="0070C0"/>
                </a:solidFill>
              </a:rPr>
              <a:t>prokurator</a:t>
            </a:r>
            <a:r>
              <a:rPr lang="pl-PL" sz="1400" dirty="0">
                <a:solidFill>
                  <a:srgbClr val="0070C0"/>
                </a:solidFill>
              </a:rPr>
              <a:t>, który wydał lub zatwierdził postanowienie o jego umorzeniu, a także prokurator jednostki wyższego stopnia, który przejmuje sprawę do dalszego prowadzenia</a:t>
            </a:r>
            <a:r>
              <a:rPr lang="pl-PL" sz="1400" dirty="0"/>
              <a:t>, chyba że ze względu na rodzaj sprawy lub jej związek z innym prowadzonym postępowaniem uzasadnione jest dalsze prowadzenie postępowania przez dotychczasową jednostkę organizacyjną prokuratury.</a:t>
            </a:r>
            <a:endParaRPr lang="pl-PL" sz="1200" dirty="0"/>
          </a:p>
        </p:txBody>
      </p:sp>
      <p:sp>
        <p:nvSpPr>
          <p:cNvPr id="6" name="Symbol zastępczy zawartości 5"/>
          <p:cNvSpPr>
            <a:spLocks noGrp="1"/>
          </p:cNvSpPr>
          <p:nvPr>
            <p:ph sz="quarter" idx="4"/>
          </p:nvPr>
        </p:nvSpPr>
        <p:spPr>
          <a:xfrm>
            <a:off x="4283968" y="1651100"/>
            <a:ext cx="4752528" cy="4802236"/>
          </a:xfrm>
        </p:spPr>
        <p:txBody>
          <a:bodyPr>
            <a:normAutofit lnSpcReduction="10000"/>
          </a:bodyPr>
          <a:lstStyle/>
          <a:p>
            <a:r>
              <a:rPr lang="pl-PL" sz="1400" dirty="0"/>
              <a:t>następuje </a:t>
            </a:r>
            <a:r>
              <a:rPr lang="pl-PL" sz="1400" b="1" dirty="0"/>
              <a:t>w stosunku do osoby, która wcześniej występowała w umorzonym postępowaniu w charakterze podejrzanego </a:t>
            </a:r>
            <a:r>
              <a:rPr lang="pl-PL" sz="1400" dirty="0" smtClean="0"/>
              <a:t>Wznowienie postępowania, może </a:t>
            </a:r>
            <a:r>
              <a:rPr lang="pl-PL" sz="1400" dirty="0"/>
              <a:t>nastąpić w przypadku, jeśli </a:t>
            </a:r>
            <a:r>
              <a:rPr lang="pl-PL" sz="1400" dirty="0">
                <a:solidFill>
                  <a:srgbClr val="00B050"/>
                </a:solidFill>
              </a:rPr>
              <a:t>pojawią się nowe fakty lub dowody oraz gdy zachodzi okoliczność przewidziana w art. 11 § 3.</a:t>
            </a:r>
            <a:r>
              <a:rPr lang="pl-PL" sz="1400" dirty="0"/>
              <a:t> Przez nowe dowody należy rozumieć nie tylko nieznane przedtem sądowi źródło dowodu (np. świadek, biegły), lecz również nieznany sądowi środek dowodowy (np. zeznanie </a:t>
            </a:r>
            <a:r>
              <a:rPr lang="pl-PL" sz="1400" dirty="0" smtClean="0"/>
              <a:t>świadka). </a:t>
            </a:r>
            <a:r>
              <a:rPr lang="pl-PL" sz="1400" dirty="0"/>
              <a:t>Podstawą wznowienia postępowania przygotowawczego mogą być jedynie rzeczywiście nowe i istotne okoliczności, nieznane uprzednio organowi prowadzącemu to </a:t>
            </a:r>
            <a:r>
              <a:rPr lang="pl-PL" sz="1400" dirty="0" smtClean="0"/>
              <a:t>postępowanie.</a:t>
            </a:r>
          </a:p>
          <a:p>
            <a:r>
              <a:rPr lang="pl-PL" sz="1400" dirty="0"/>
              <a:t>Kolejną podstawą wznowienia postępowania są przesłanki z art. 11 § 3, zgodnie z którym postępowanie umorzone można wznowić w wypadku uchylenia lub istotnej zmiany treści prawomocnego wyroku, z powodu którego zostało ono umorzone </a:t>
            </a:r>
            <a:r>
              <a:rPr lang="pl-PL" sz="1400" dirty="0" smtClean="0"/>
              <a:t>.</a:t>
            </a:r>
          </a:p>
          <a:p>
            <a:r>
              <a:rPr lang="pl-PL" sz="1400" dirty="0"/>
              <a:t>Organem uprawnionym do wznowienia jest </a:t>
            </a:r>
            <a:r>
              <a:rPr lang="pl-PL" sz="1400" dirty="0">
                <a:solidFill>
                  <a:srgbClr val="0070C0"/>
                </a:solidFill>
              </a:rPr>
              <a:t>prokurator </a:t>
            </a:r>
            <a:r>
              <a:rPr lang="pl-PL" sz="1400" dirty="0" smtClean="0">
                <a:solidFill>
                  <a:srgbClr val="0070C0"/>
                </a:solidFill>
              </a:rPr>
              <a:t>nadrzędny nad </a:t>
            </a:r>
            <a:r>
              <a:rPr lang="pl-PL" sz="1400" dirty="0">
                <a:solidFill>
                  <a:srgbClr val="0070C0"/>
                </a:solidFill>
              </a:rPr>
              <a:t>tym, który wydał lub zatwierdził postanowienie o umorzeniu </a:t>
            </a:r>
            <a:r>
              <a:rPr lang="pl-PL" sz="1400" dirty="0" smtClean="0">
                <a:solidFill>
                  <a:srgbClr val="0070C0"/>
                </a:solidFill>
              </a:rPr>
              <a:t>postępowania</a:t>
            </a:r>
            <a:r>
              <a:rPr lang="pl-PL" sz="1200" dirty="0">
                <a:solidFill>
                  <a:srgbClr val="0070C0"/>
                </a:solidFill>
              </a:rPr>
              <a:t>. </a:t>
            </a:r>
            <a:endParaRPr lang="pl-PL" sz="1200" dirty="0" smtClean="0">
              <a:solidFill>
                <a:srgbClr val="0070C0"/>
              </a:solidFill>
            </a:endParaRPr>
          </a:p>
          <a:p>
            <a:r>
              <a:rPr lang="pl-PL" sz="1400" dirty="0"/>
              <a:t>Po wniesieniu aktu oskarżenia </a:t>
            </a:r>
            <a:r>
              <a:rPr lang="pl-PL" sz="1400" b="1" dirty="0"/>
              <a:t>sąd umarza postępowanie</a:t>
            </a:r>
            <a:r>
              <a:rPr lang="pl-PL" sz="1400" dirty="0"/>
              <a:t>, jeżeli stwierdzi, że postępowanie przygotowawcze wznowiono mimo braku </a:t>
            </a:r>
            <a:r>
              <a:rPr lang="pl-PL" sz="1400" dirty="0" smtClean="0"/>
              <a:t>podstaw (</a:t>
            </a:r>
            <a:r>
              <a:rPr lang="pl-PL" sz="1400" dirty="0" smtClean="0">
                <a:latin typeface="Times New Roman" panose="02020603050405020304" pitchFamily="18" charset="0"/>
                <a:cs typeface="Times New Roman" panose="02020603050405020304" pitchFamily="18" charset="0"/>
              </a:rPr>
              <a:t>§ 4)</a:t>
            </a:r>
            <a:endParaRPr lang="pl-PL" sz="1400" dirty="0"/>
          </a:p>
        </p:txBody>
      </p:sp>
      <p:sp>
        <p:nvSpPr>
          <p:cNvPr id="7" name="pole tekstowe 6"/>
          <p:cNvSpPr txBox="1"/>
          <p:nvPr/>
        </p:nvSpPr>
        <p:spPr>
          <a:xfrm>
            <a:off x="107503" y="6453336"/>
            <a:ext cx="8928993" cy="430887"/>
          </a:xfrm>
          <a:prstGeom prst="rect">
            <a:avLst/>
          </a:prstGeom>
          <a:noFill/>
        </p:spPr>
        <p:txBody>
          <a:bodyPr wrap="square" rtlCol="0">
            <a:spAutoFit/>
          </a:bodyPr>
          <a:lstStyle/>
          <a:p>
            <a:r>
              <a:rPr lang="pl-PL" sz="1100" dirty="0"/>
              <a:t>Przed wydaniem postanowienia o podjęciu lub wznowieniu, prokurator może przedsięwziąć osobiście lub zlecić Policji dokonanie niezbędnych czynności dowodowych w celu sprawdzenia okoliczności uzasadniających wydanie </a:t>
            </a:r>
            <a:r>
              <a:rPr lang="pl-PL" sz="1100" dirty="0" smtClean="0"/>
              <a:t>postanowienia (</a:t>
            </a:r>
            <a:r>
              <a:rPr lang="pl-PL" sz="1100" dirty="0" smtClean="0">
                <a:latin typeface="Times New Roman" panose="02020603050405020304" pitchFamily="18" charset="0"/>
                <a:cs typeface="Times New Roman" panose="02020603050405020304" pitchFamily="18" charset="0"/>
              </a:rPr>
              <a:t>§ 4)</a:t>
            </a:r>
            <a:endParaRPr lang="pl-PL" sz="1100" dirty="0"/>
          </a:p>
        </p:txBody>
      </p:sp>
    </p:spTree>
    <p:extLst>
      <p:ext uri="{BB962C8B-B14F-4D97-AF65-F5344CB8AC3E}">
        <p14:creationId xmlns:p14="http://schemas.microsoft.com/office/powerpoint/2010/main" val="11992154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493204" y="404664"/>
            <a:ext cx="7715200" cy="685800"/>
          </a:xfrm>
        </p:spPr>
        <p:txBody>
          <a:bodyPr/>
          <a:lstStyle/>
          <a:p>
            <a:pPr algn="ctr"/>
            <a:r>
              <a:rPr lang="pl-PL" sz="2000" dirty="0" smtClean="0"/>
              <a:t>Uchylenie prawomocnego postanowienia o umorzeniu postępowania przygotowawczego (art. 328 k.p.k.)</a:t>
            </a:r>
            <a:endParaRPr lang="pl-PL" sz="2000" dirty="0"/>
          </a:p>
        </p:txBody>
      </p:sp>
      <p:sp>
        <p:nvSpPr>
          <p:cNvPr id="5" name="Symbol zastępczy zawartości 4"/>
          <p:cNvSpPr>
            <a:spLocks noGrp="1"/>
          </p:cNvSpPr>
          <p:nvPr>
            <p:ph sz="quarter" idx="2"/>
          </p:nvPr>
        </p:nvSpPr>
        <p:spPr>
          <a:xfrm>
            <a:off x="421196" y="1484784"/>
            <a:ext cx="7787208" cy="4038600"/>
          </a:xfrm>
        </p:spPr>
        <p:txBody>
          <a:bodyPr>
            <a:noAutofit/>
          </a:bodyPr>
          <a:lstStyle/>
          <a:p>
            <a:r>
              <a:rPr lang="pl-PL" sz="1600" dirty="0"/>
              <a:t>inaczej </a:t>
            </a:r>
            <a:r>
              <a:rPr lang="pl-PL" sz="1600" dirty="0" smtClean="0"/>
              <a:t>quasi-kasacja bądź nadzwyczajne wznowienie</a:t>
            </a:r>
          </a:p>
          <a:p>
            <a:r>
              <a:rPr lang="pl-PL" sz="1600" dirty="0" smtClean="0"/>
              <a:t>prawomocne </a:t>
            </a:r>
            <a:r>
              <a:rPr lang="pl-PL" sz="1600" dirty="0"/>
              <a:t>postanowienie o umorzeniu postępowania przygotowawczego </a:t>
            </a:r>
            <a:r>
              <a:rPr lang="pl-PL" sz="1600" b="1" dirty="0"/>
              <a:t>w stosunku do osoby, która występowała w charakterze podejrzanego</a:t>
            </a:r>
            <a:r>
              <a:rPr lang="pl-PL" sz="1600" dirty="0"/>
              <a:t> może uchylić </a:t>
            </a:r>
            <a:r>
              <a:rPr lang="pl-PL" sz="1600" b="1" dirty="0">
                <a:solidFill>
                  <a:srgbClr val="0070C0"/>
                </a:solidFill>
              </a:rPr>
              <a:t>Prokurator Generalny</a:t>
            </a:r>
            <a:r>
              <a:rPr lang="pl-PL" sz="1600" dirty="0"/>
              <a:t>. Jedyną przesłanką uprawniającą go do podjęcia takiej decyzji jest </a:t>
            </a:r>
            <a:r>
              <a:rPr lang="pl-PL" sz="1600" dirty="0">
                <a:solidFill>
                  <a:srgbClr val="00B050"/>
                </a:solidFill>
              </a:rPr>
              <a:t>jego odmienne przekonanie, że umorzenie postępowania było niezasadne</a:t>
            </a:r>
            <a:r>
              <a:rPr lang="pl-PL" sz="1600" dirty="0"/>
              <a:t>, np. w świetle materiału dowodowego zebranego w </a:t>
            </a:r>
            <a:r>
              <a:rPr lang="pl-PL" sz="1600" dirty="0" smtClean="0"/>
              <a:t>sprawie</a:t>
            </a:r>
          </a:p>
          <a:p>
            <a:r>
              <a:rPr lang="pl-PL" sz="1600" dirty="0" smtClean="0"/>
              <a:t>Przy </a:t>
            </a:r>
            <a:r>
              <a:rPr lang="pl-PL" sz="1600" dirty="0"/>
              <a:t>podejmowaniu postanowienia o nadzwyczajnym wznowieniu obojętne jest źródło, z jakiego Prokurator Generalny dowiedział się o wadliwym umorzeniu postępowania przygotowawczego </a:t>
            </a:r>
            <a:endParaRPr lang="pl-PL" sz="1600" dirty="0" smtClean="0"/>
          </a:p>
          <a:p>
            <a:r>
              <a:rPr lang="pl-PL" sz="1600" dirty="0"/>
              <a:t>Niemożność dokonania przez Prokuratora Generalnego nadzwyczajnego wznowienia zachodzi w przypadku wniesienia przez oskarżyciela posiłkowego subsydiarnego </a:t>
            </a:r>
            <a:r>
              <a:rPr lang="pl-PL" sz="1600" dirty="0" smtClean="0"/>
              <a:t>aktu </a:t>
            </a:r>
            <a:r>
              <a:rPr lang="pl-PL" sz="1600" dirty="0"/>
              <a:t>oskarżenia, który to powoduje stan </a:t>
            </a:r>
            <a:r>
              <a:rPr lang="pl-PL" sz="1600" i="1" dirty="0" err="1"/>
              <a:t>litis</a:t>
            </a:r>
            <a:r>
              <a:rPr lang="pl-PL" sz="1600" i="1" dirty="0"/>
              <a:t> </a:t>
            </a:r>
            <a:r>
              <a:rPr lang="pl-PL" sz="1600" i="1" dirty="0" err="1"/>
              <a:t>pendetio</a:t>
            </a:r>
            <a:r>
              <a:rPr lang="pl-PL" sz="1600" i="1" dirty="0"/>
              <a:t> </a:t>
            </a:r>
            <a:r>
              <a:rPr lang="pl-PL" sz="1600" dirty="0"/>
              <a:t>przed </a:t>
            </a:r>
            <a:r>
              <a:rPr lang="pl-PL" sz="1600" dirty="0" smtClean="0"/>
              <a:t>sądem</a:t>
            </a:r>
          </a:p>
          <a:p>
            <a:r>
              <a:rPr lang="pl-PL" sz="1600" dirty="0"/>
              <a:t>Prokurator Generalny nie może również uchylić postanowienia o umorzeniu, jeśli sąd w trybie art. 306 § 1 w zw. z art. 330 wydał postanowienie utrzymujące w mocy postanowienie o umorzeniu postępowania</a:t>
            </a:r>
            <a:r>
              <a:rPr lang="pl-PL" sz="1600" dirty="0" smtClean="0"/>
              <a:t>.</a:t>
            </a:r>
          </a:p>
          <a:p>
            <a:r>
              <a:rPr lang="pl-PL" sz="1600" dirty="0"/>
              <a:t>Po upływie 6 miesięcy od daty uprawomocnienia się postanowienia o umorzeniu Prokurator Generalny może uchylić lub zmienić postanowienie albo jego uzasadnienie jedynie na korzyść oskarżonego.</a:t>
            </a:r>
          </a:p>
        </p:txBody>
      </p:sp>
    </p:spTree>
    <p:extLst>
      <p:ext uri="{BB962C8B-B14F-4D97-AF65-F5344CB8AC3E}">
        <p14:creationId xmlns:p14="http://schemas.microsoft.com/office/powerpoint/2010/main" val="2292381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Skierowanie sprawy do sądu</a:t>
            </a:r>
            <a:endParaRPr lang="pl-PL" dirty="0"/>
          </a:p>
        </p:txBody>
      </p:sp>
      <p:sp>
        <p:nvSpPr>
          <p:cNvPr id="3" name="Symbol zastępczy zawartości 2"/>
          <p:cNvSpPr>
            <a:spLocks noGrp="1"/>
          </p:cNvSpPr>
          <p:nvPr>
            <p:ph sz="quarter" idx="1"/>
          </p:nvPr>
        </p:nvSpPr>
        <p:spPr/>
        <p:txBody>
          <a:bodyPr>
            <a:normAutofit/>
          </a:bodyPr>
          <a:lstStyle/>
          <a:p>
            <a:r>
              <a:rPr lang="pl-PL" dirty="0" smtClean="0"/>
              <a:t>Oskarżyciel kierując sprawę do sądu może wnieść:</a:t>
            </a:r>
          </a:p>
          <a:p>
            <a:pPr marL="514350" indent="-514350">
              <a:buFont typeface="+mj-lt"/>
              <a:buAutoNum type="alphaLcParenR"/>
            </a:pPr>
            <a:r>
              <a:rPr lang="pl-PL" b="1" dirty="0">
                <a:solidFill>
                  <a:schemeClr val="tx2">
                    <a:lumMod val="75000"/>
                  </a:schemeClr>
                </a:solidFill>
              </a:rPr>
              <a:t>akt </a:t>
            </a:r>
            <a:r>
              <a:rPr lang="pl-PL" b="1" dirty="0" smtClean="0">
                <a:solidFill>
                  <a:schemeClr val="tx2">
                    <a:lumMod val="75000"/>
                  </a:schemeClr>
                </a:solidFill>
              </a:rPr>
              <a:t>oskarżenia</a:t>
            </a:r>
            <a:endParaRPr lang="pl-PL" sz="1800" dirty="0" smtClean="0"/>
          </a:p>
          <a:p>
            <a:pPr marL="514350" indent="-514350">
              <a:buFont typeface="+mj-lt"/>
              <a:buAutoNum type="alphaLcParenR"/>
            </a:pPr>
            <a:r>
              <a:rPr lang="pl-PL" b="1" dirty="0">
                <a:solidFill>
                  <a:schemeClr val="tx2">
                    <a:lumMod val="75000"/>
                  </a:schemeClr>
                </a:solidFill>
              </a:rPr>
              <a:t>w</a:t>
            </a:r>
            <a:r>
              <a:rPr lang="pl-PL" b="1" dirty="0" smtClean="0">
                <a:solidFill>
                  <a:schemeClr val="tx2">
                    <a:lumMod val="75000"/>
                  </a:schemeClr>
                </a:solidFill>
              </a:rPr>
              <a:t>niosek o warunkowe umorzenie postępowania</a:t>
            </a:r>
          </a:p>
          <a:p>
            <a:pPr marL="514350" indent="-514350">
              <a:buFont typeface="+mj-lt"/>
              <a:buAutoNum type="alphaLcParenR"/>
            </a:pPr>
            <a:r>
              <a:rPr lang="pl-PL" b="1" dirty="0">
                <a:solidFill>
                  <a:schemeClr val="tx2">
                    <a:lumMod val="75000"/>
                  </a:schemeClr>
                </a:solidFill>
              </a:rPr>
              <a:t>w</a:t>
            </a:r>
            <a:r>
              <a:rPr lang="pl-PL" b="1" dirty="0" smtClean="0">
                <a:solidFill>
                  <a:schemeClr val="tx2">
                    <a:lumMod val="75000"/>
                  </a:schemeClr>
                </a:solidFill>
              </a:rPr>
              <a:t>niosek o umorzenie postępowania i zastosowanie środka zabezpieczającego</a:t>
            </a:r>
          </a:p>
          <a:p>
            <a:pPr marL="0" indent="0">
              <a:buNone/>
            </a:pPr>
            <a:endParaRPr lang="pl-PL" sz="2000" b="1" dirty="0">
              <a:solidFill>
                <a:schemeClr val="tx2">
                  <a:lumMod val="75000"/>
                </a:schemeClr>
              </a:solidFill>
            </a:endParaRPr>
          </a:p>
          <a:p>
            <a:pPr marL="0" indent="0">
              <a:buNone/>
            </a:pPr>
            <a:r>
              <a:rPr lang="pl-PL" sz="2000" dirty="0" smtClean="0"/>
              <a:t>Na osobną uwagę zasługuje sposób zainicjowania postępowania sądowego w trybie przyspieszonym. Policja kieruje w tym wypadku do sądu </a:t>
            </a:r>
            <a:r>
              <a:rPr lang="pl-PL" sz="2000" b="1" dirty="0" smtClean="0">
                <a:solidFill>
                  <a:schemeClr val="tx2">
                    <a:lumMod val="75000"/>
                  </a:schemeClr>
                </a:solidFill>
              </a:rPr>
              <a:t>wniosek o rozpoznanie sprawy w postępowaniu przyspieszonym (art. 517b k.p.k.)</a:t>
            </a:r>
            <a:endParaRPr lang="pl-PL" sz="2000" b="1" dirty="0"/>
          </a:p>
        </p:txBody>
      </p:sp>
    </p:spTree>
    <p:extLst>
      <p:ext uri="{BB962C8B-B14F-4D97-AF65-F5344CB8AC3E}">
        <p14:creationId xmlns:p14="http://schemas.microsoft.com/office/powerpoint/2010/main" val="6917189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Akt oskarżenia – wymogi formalne (art. 332 i 333 k.p.k.)</a:t>
            </a:r>
            <a:endParaRPr lang="pl-PL" dirty="0"/>
          </a:p>
        </p:txBody>
      </p:sp>
      <p:sp>
        <p:nvSpPr>
          <p:cNvPr id="3" name="Symbol zastępczy zawartości 2"/>
          <p:cNvSpPr>
            <a:spLocks noGrp="1"/>
          </p:cNvSpPr>
          <p:nvPr>
            <p:ph sz="quarter" idx="1"/>
          </p:nvPr>
        </p:nvSpPr>
        <p:spPr/>
        <p:txBody>
          <a:bodyPr>
            <a:normAutofit fontScale="92500" lnSpcReduction="10000"/>
          </a:bodyPr>
          <a:lstStyle/>
          <a:p>
            <a:r>
              <a:rPr lang="pl-PL" sz="2000" dirty="0" smtClean="0"/>
              <a:t>Akt oskarżenia jak każde pismo procesowe powinien spełniać wymogi określone w art. 119 k.p.k.</a:t>
            </a:r>
          </a:p>
          <a:p>
            <a:r>
              <a:rPr lang="pl-PL" sz="2000" dirty="0" smtClean="0"/>
              <a:t>Wśród szczególnych wymogów stawianych aktowi oskarżenia wymienić należy wskazanie (art. 332):</a:t>
            </a:r>
          </a:p>
          <a:p>
            <a:pPr marL="457200" indent="-457200">
              <a:buFont typeface="+mj-lt"/>
              <a:buAutoNum type="arabicParenR"/>
            </a:pPr>
            <a:r>
              <a:rPr lang="pl-PL" sz="2000" dirty="0" smtClean="0"/>
              <a:t>imienia </a:t>
            </a:r>
            <a:r>
              <a:rPr lang="pl-PL" sz="2000" dirty="0"/>
              <a:t>i </a:t>
            </a:r>
            <a:r>
              <a:rPr lang="pl-PL" sz="2000" dirty="0" smtClean="0"/>
              <a:t>nazwiska </a:t>
            </a:r>
            <a:r>
              <a:rPr lang="pl-PL" sz="2000" dirty="0"/>
              <a:t>oskarżonego, </a:t>
            </a:r>
            <a:r>
              <a:rPr lang="pl-PL" sz="2000" dirty="0" smtClean="0"/>
              <a:t>innych danych </a:t>
            </a:r>
            <a:r>
              <a:rPr lang="pl-PL" sz="2000" dirty="0"/>
              <a:t>o jego osobie , </a:t>
            </a:r>
            <a:r>
              <a:rPr lang="pl-PL" sz="2000" dirty="0" smtClean="0"/>
              <a:t>danych </a:t>
            </a:r>
            <a:r>
              <a:rPr lang="pl-PL" sz="2000" dirty="0"/>
              <a:t>o zastosowaniu środka zapobiegawczego oraz zabezpieczenia majątkowego,</a:t>
            </a:r>
          </a:p>
          <a:p>
            <a:pPr marL="457200" indent="-457200">
              <a:buFont typeface="+mj-lt"/>
              <a:buAutoNum type="arabicParenR"/>
            </a:pPr>
            <a:r>
              <a:rPr lang="pl-PL" sz="2000" dirty="0" smtClean="0"/>
              <a:t>dokładnego określenia </a:t>
            </a:r>
            <a:r>
              <a:rPr lang="pl-PL" sz="2000" dirty="0"/>
              <a:t>zarzucanego oskarżonemu czynu ze wskazaniem czasu, miejsca, sposobu i okoliczności jego popełnienia oraz skutków, a zwłaszcza wysokości powstałej szkody,</a:t>
            </a:r>
          </a:p>
          <a:p>
            <a:pPr marL="457200" indent="-457200">
              <a:buFont typeface="+mj-lt"/>
              <a:buAutoNum type="arabicParenR"/>
            </a:pPr>
            <a:r>
              <a:rPr lang="pl-PL" sz="2000" dirty="0" smtClean="0"/>
              <a:t>że </a:t>
            </a:r>
            <a:r>
              <a:rPr lang="pl-PL" sz="2000" dirty="0"/>
              <a:t>czyn został popełniony w warunkach wymienionych w art. 64 lub art. 65 Kodeksu karnego albo art. 37 § 1 Kodeksu karnego skarbowego,</a:t>
            </a:r>
          </a:p>
          <a:p>
            <a:pPr marL="457200" indent="-457200">
              <a:buFont typeface="+mj-lt"/>
              <a:buAutoNum type="arabicParenR"/>
            </a:pPr>
            <a:r>
              <a:rPr lang="pl-PL" sz="2000" dirty="0" smtClean="0"/>
              <a:t>przepisów </a:t>
            </a:r>
            <a:r>
              <a:rPr lang="pl-PL" sz="2000" dirty="0"/>
              <a:t>ustawy karnej, pod które zarzucany czyn podpada,</a:t>
            </a:r>
          </a:p>
          <a:p>
            <a:pPr marL="457200" indent="-457200">
              <a:buFont typeface="+mj-lt"/>
              <a:buAutoNum type="arabicParenR"/>
            </a:pPr>
            <a:r>
              <a:rPr lang="pl-PL" sz="2000" dirty="0" smtClean="0"/>
              <a:t>sądu </a:t>
            </a:r>
            <a:r>
              <a:rPr lang="pl-PL" sz="2000" dirty="0"/>
              <a:t>właściwego do rozpoznania sprawy i trybu postępowania,</a:t>
            </a:r>
          </a:p>
          <a:p>
            <a:pPr marL="457200" indent="-457200">
              <a:buFont typeface="+mj-lt"/>
              <a:buAutoNum type="arabicParenR"/>
            </a:pPr>
            <a:r>
              <a:rPr lang="pl-PL" sz="2000" dirty="0" smtClean="0"/>
              <a:t>informacji </a:t>
            </a:r>
            <a:r>
              <a:rPr lang="pl-PL" sz="2000" dirty="0"/>
              <a:t>o złożeniu przez pokrzywdzonego wniosku, o którym mowa w art. 59a Kodeksu </a:t>
            </a:r>
            <a:r>
              <a:rPr lang="pl-PL" sz="2000" dirty="0" smtClean="0"/>
              <a:t>karnego </a:t>
            </a:r>
            <a:r>
              <a:rPr lang="pl-PL" sz="2000" b="1" dirty="0" smtClean="0">
                <a:solidFill>
                  <a:srgbClr val="C00000"/>
                </a:solidFill>
              </a:rPr>
              <a:t>– NOWOŚĆ!</a:t>
            </a:r>
            <a:endParaRPr lang="pl-PL" sz="2000" b="1" dirty="0">
              <a:solidFill>
                <a:srgbClr val="C00000"/>
              </a:solidFill>
            </a:endParaRPr>
          </a:p>
          <a:p>
            <a:endParaRPr lang="pl-PL" sz="2000" dirty="0"/>
          </a:p>
        </p:txBody>
      </p:sp>
    </p:spTree>
    <p:extLst>
      <p:ext uri="{BB962C8B-B14F-4D97-AF65-F5344CB8AC3E}">
        <p14:creationId xmlns:p14="http://schemas.microsoft.com/office/powerpoint/2010/main" val="3386334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Przedstawienie zarzutów - śledztwo</a:t>
            </a:r>
            <a:endParaRPr lang="pl-PL" dirty="0"/>
          </a:p>
        </p:txBody>
      </p:sp>
      <p:sp>
        <p:nvSpPr>
          <p:cNvPr id="3" name="Symbol zastępczy zawartości 2"/>
          <p:cNvSpPr>
            <a:spLocks noGrp="1"/>
          </p:cNvSpPr>
          <p:nvPr>
            <p:ph sz="quarter" idx="1"/>
          </p:nvPr>
        </p:nvSpPr>
        <p:spPr/>
        <p:txBody>
          <a:bodyPr>
            <a:normAutofit fontScale="92500"/>
          </a:bodyPr>
          <a:lstStyle/>
          <a:p>
            <a:r>
              <a:rPr lang="pl-PL" sz="1800" dirty="0" smtClean="0"/>
              <a:t>Odnosząc się do śledztwa, art. 313 </a:t>
            </a:r>
            <a:r>
              <a:rPr lang="pl-PL" sz="1800" dirty="0" smtClean="0">
                <a:cs typeface="Times New Roman" panose="02020603050405020304" pitchFamily="18" charset="0"/>
              </a:rPr>
              <a:t>§ 1 k.p.k. </a:t>
            </a:r>
            <a:r>
              <a:rPr lang="pl-PL" sz="1800" dirty="0">
                <a:cs typeface="Times New Roman" panose="02020603050405020304" pitchFamily="18" charset="0"/>
              </a:rPr>
              <a:t>stanowi, że </a:t>
            </a:r>
            <a:r>
              <a:rPr lang="pl-PL" sz="1800" dirty="0" smtClean="0">
                <a:cs typeface="Times New Roman" panose="02020603050405020304" pitchFamily="18" charset="0"/>
              </a:rPr>
              <a:t>jeżeli </a:t>
            </a:r>
            <a:r>
              <a:rPr lang="pl-PL" sz="1800" dirty="0">
                <a:cs typeface="Times New Roman" panose="02020603050405020304" pitchFamily="18" charset="0"/>
              </a:rPr>
              <a:t>dane istniejące w chwili wszczęcia śledztwa lub zebrane w jego toku </a:t>
            </a:r>
            <a:r>
              <a:rPr lang="pl-PL" sz="1800" b="1" dirty="0">
                <a:solidFill>
                  <a:srgbClr val="00B050"/>
                </a:solidFill>
                <a:cs typeface="Times New Roman" panose="02020603050405020304" pitchFamily="18" charset="0"/>
              </a:rPr>
              <a:t>uzasadniają dostatecznie podejrzenie, że czyn popełniła określona </a:t>
            </a:r>
            <a:r>
              <a:rPr lang="pl-PL" sz="1800" b="1" dirty="0" smtClean="0">
                <a:solidFill>
                  <a:srgbClr val="00B050"/>
                </a:solidFill>
                <a:cs typeface="Times New Roman" panose="02020603050405020304" pitchFamily="18" charset="0"/>
              </a:rPr>
              <a:t>osoba</a:t>
            </a:r>
            <a:r>
              <a:rPr lang="pl-PL" sz="1800" dirty="0" smtClean="0">
                <a:cs typeface="Times New Roman" panose="02020603050405020304" pitchFamily="18" charset="0"/>
              </a:rPr>
              <a:t>, konieczne jest dokonanie trzech czynności:</a:t>
            </a:r>
          </a:p>
          <a:p>
            <a:pPr marL="0" indent="0">
              <a:buNone/>
            </a:pPr>
            <a:endParaRPr lang="pl-PL" sz="1800" dirty="0" smtClean="0">
              <a:cs typeface="Times New Roman" panose="02020603050405020304" pitchFamily="18" charset="0"/>
            </a:endParaRPr>
          </a:p>
          <a:p>
            <a:pPr marL="514350" indent="-514350">
              <a:buFont typeface="+mj-lt"/>
              <a:buAutoNum type="arabicParenR"/>
            </a:pPr>
            <a:r>
              <a:rPr lang="pl-PL" sz="1800" b="1" dirty="0" smtClean="0">
                <a:cs typeface="Times New Roman" panose="02020603050405020304" pitchFamily="18" charset="0"/>
              </a:rPr>
              <a:t>Sporządzenie postanowienia o przedstawieniu zarzutów</a:t>
            </a:r>
          </a:p>
          <a:p>
            <a:pPr marL="514350" indent="-514350">
              <a:buFont typeface="+mj-lt"/>
              <a:buAutoNum type="arabicParenR"/>
            </a:pPr>
            <a:r>
              <a:rPr lang="pl-PL" sz="1800" b="1" dirty="0" smtClean="0">
                <a:cs typeface="Times New Roman" panose="02020603050405020304" pitchFamily="18" charset="0"/>
              </a:rPr>
              <a:t>Ogłoszenie go niezwłocznie podejrzanemu</a:t>
            </a:r>
          </a:p>
          <a:p>
            <a:pPr marL="514350" indent="-514350">
              <a:buFont typeface="+mj-lt"/>
              <a:buAutoNum type="arabicParenR"/>
            </a:pPr>
            <a:r>
              <a:rPr lang="pl-PL" sz="1800" b="1" dirty="0" smtClean="0">
                <a:cs typeface="Times New Roman" panose="02020603050405020304" pitchFamily="18" charset="0"/>
              </a:rPr>
              <a:t>Przesłuchanie podejrzanego</a:t>
            </a:r>
          </a:p>
          <a:p>
            <a:pPr marL="0" indent="0">
              <a:buNone/>
            </a:pPr>
            <a:endParaRPr lang="pl-PL" sz="1800" b="1" dirty="0">
              <a:cs typeface="Times New Roman" panose="02020603050405020304" pitchFamily="18" charset="0"/>
            </a:endParaRPr>
          </a:p>
          <a:p>
            <a:pPr>
              <a:buFont typeface="Wingdings" panose="05000000000000000000" pitchFamily="2" charset="2"/>
              <a:buChar char="Ø"/>
            </a:pPr>
            <a:r>
              <a:rPr lang="pl-PL" sz="1800" b="1" dirty="0" smtClean="0"/>
              <a:t>Wyjątkiem</a:t>
            </a:r>
            <a:r>
              <a:rPr lang="pl-PL" sz="1800" dirty="0" smtClean="0"/>
              <a:t> jest sytuacja, gdy osoba podejrzana </a:t>
            </a:r>
            <a:r>
              <a:rPr lang="pl-PL" sz="1800" u="sng" dirty="0" smtClean="0"/>
              <a:t>ukrywa się lub jest nieobecna w kraju.</a:t>
            </a:r>
            <a:r>
              <a:rPr lang="pl-PL" sz="1800" dirty="0" smtClean="0"/>
              <a:t> W takim wypadku z oczywistych względów dopuszczalne jest </a:t>
            </a:r>
            <a:r>
              <a:rPr lang="pl-PL" sz="1800" u="sng" dirty="0" smtClean="0"/>
              <a:t>wydanie</a:t>
            </a:r>
            <a:r>
              <a:rPr lang="pl-PL" sz="1800" dirty="0" smtClean="0"/>
              <a:t> </a:t>
            </a:r>
            <a:r>
              <a:rPr lang="pl-PL" sz="1800" u="sng" dirty="0" smtClean="0"/>
              <a:t>jedynie postanowienia o przedstawieniu zarzutów </a:t>
            </a:r>
            <a:r>
              <a:rPr lang="pl-PL" sz="1800" dirty="0" smtClean="0"/>
              <a:t>(bez ogłoszenia go i przesłuchania). Osoba, której postanowienie dotyczy, staje się tym samym podejrzanym</a:t>
            </a:r>
          </a:p>
          <a:p>
            <a:pPr>
              <a:buFont typeface="Wingdings" panose="05000000000000000000" pitchFamily="2" charset="2"/>
              <a:buChar char="Ø"/>
            </a:pPr>
            <a:r>
              <a:rPr lang="pl-PL" sz="1800" dirty="0"/>
              <a:t>Po ogłoszeniu postanowienia podejrzany powinien być pouczony o swych prawach i obowiązkach stosownie do wymogów art. </a:t>
            </a:r>
            <a:r>
              <a:rPr lang="pl-PL" sz="1800" dirty="0" smtClean="0"/>
              <a:t>300 k.p.k. </a:t>
            </a:r>
            <a:r>
              <a:rPr lang="pl-PL" sz="1800" dirty="0"/>
              <a:t>i dopiero potem można rozpocząć jego przesłuchanie, w trakcie którego może zresztą od razu skorzystać z prawa do odmowy złożenia wyjaśnień lub zażądać przesłuchania go z udziałem obrońcy</a:t>
            </a:r>
          </a:p>
        </p:txBody>
      </p:sp>
    </p:spTree>
    <p:extLst>
      <p:ext uri="{BB962C8B-B14F-4D97-AF65-F5344CB8AC3E}">
        <p14:creationId xmlns:p14="http://schemas.microsoft.com/office/powerpoint/2010/main" val="8137021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Akt oskarżenia – wymogi formalne (art. 332 i 333 k.p.k.)</a:t>
            </a:r>
            <a:endParaRPr lang="pl-PL" dirty="0"/>
          </a:p>
        </p:txBody>
      </p:sp>
      <p:sp>
        <p:nvSpPr>
          <p:cNvPr id="3" name="Symbol zastępczy zawartości 2"/>
          <p:cNvSpPr>
            <a:spLocks noGrp="1"/>
          </p:cNvSpPr>
          <p:nvPr>
            <p:ph sz="quarter" idx="1"/>
          </p:nvPr>
        </p:nvSpPr>
        <p:spPr/>
        <p:txBody>
          <a:bodyPr>
            <a:normAutofit fontScale="85000" lnSpcReduction="10000"/>
          </a:bodyPr>
          <a:lstStyle/>
          <a:p>
            <a:r>
              <a:rPr lang="pl-PL" sz="2400" b="1" dirty="0" smtClean="0">
                <a:solidFill>
                  <a:srgbClr val="C00000"/>
                </a:solidFill>
              </a:rPr>
              <a:t>ZWRÓĆ UWAGĘ!</a:t>
            </a:r>
          </a:p>
          <a:p>
            <a:pPr>
              <a:buFont typeface="Wingdings" panose="05000000000000000000" pitchFamily="2" charset="2"/>
              <a:buChar char="§"/>
            </a:pPr>
            <a:r>
              <a:rPr lang="pl-PL" sz="2000" dirty="0" smtClean="0"/>
              <a:t>Nowelizacja </a:t>
            </a:r>
            <a:r>
              <a:rPr lang="pl-PL" sz="2000" dirty="0"/>
              <a:t>z dnia 27 września 2013 r. </a:t>
            </a:r>
            <a:r>
              <a:rPr lang="pl-PL" sz="2000" dirty="0" smtClean="0"/>
              <a:t> </a:t>
            </a:r>
            <a:r>
              <a:rPr lang="pl-PL" sz="2200" b="1" dirty="0" smtClean="0">
                <a:solidFill>
                  <a:srgbClr val="0070C0"/>
                </a:solidFill>
              </a:rPr>
              <a:t>eliminuje </a:t>
            </a:r>
            <a:r>
              <a:rPr lang="pl-PL" sz="2200" b="1" dirty="0">
                <a:solidFill>
                  <a:srgbClr val="0070C0"/>
                </a:solidFill>
              </a:rPr>
              <a:t>wymóg uzasadniania aktu oskarżenia</a:t>
            </a:r>
            <a:r>
              <a:rPr lang="pl-PL" sz="2000" dirty="0"/>
              <a:t>, skreślając w art. 332 § 1 pkt 6 i przyjmując, że do aktu oskarżenia </a:t>
            </a:r>
            <a:r>
              <a:rPr lang="pl-PL" sz="2000" b="1" dirty="0">
                <a:solidFill>
                  <a:srgbClr val="00B050"/>
                </a:solidFill>
              </a:rPr>
              <a:t>można jedynie dołączyć </a:t>
            </a:r>
            <a:r>
              <a:rPr lang="pl-PL" sz="2000" b="1" dirty="0" smtClean="0">
                <a:solidFill>
                  <a:srgbClr val="00B050"/>
                </a:solidFill>
              </a:rPr>
              <a:t>uzasadnienie, </a:t>
            </a:r>
            <a:r>
              <a:rPr lang="pl-PL" sz="2000" b="1" dirty="0">
                <a:solidFill>
                  <a:srgbClr val="00B050"/>
                </a:solidFill>
              </a:rPr>
              <a:t>w którym przytacza się fakty i dowody, na których oskarżenie się opiera, a w miarę potrzeby wyjaśnia podstawę prawną oskarżenia i omawia okoliczności, na które powołuje się oskarżony w swej </a:t>
            </a:r>
            <a:r>
              <a:rPr lang="pl-PL" sz="2000" b="1" dirty="0" smtClean="0">
                <a:solidFill>
                  <a:srgbClr val="00B050"/>
                </a:solidFill>
              </a:rPr>
              <a:t>obronie </a:t>
            </a:r>
            <a:endParaRPr lang="pl-PL" sz="2000" b="1" dirty="0">
              <a:solidFill>
                <a:srgbClr val="00B050"/>
              </a:solidFill>
            </a:endParaRPr>
          </a:p>
          <a:p>
            <a:pPr>
              <a:buFont typeface="Wingdings" panose="05000000000000000000" pitchFamily="2" charset="2"/>
              <a:buChar char="§"/>
            </a:pPr>
            <a:r>
              <a:rPr lang="pl-PL" sz="2000" dirty="0" smtClean="0"/>
              <a:t>Wiąże </a:t>
            </a:r>
            <a:r>
              <a:rPr lang="pl-PL" sz="2000" dirty="0"/>
              <a:t>się to z przyjętym, w nowym § 1 art. 333, zobowiązaniem oskarżyciela publicznego do zawarcia w akcie oskarżenia odrębnego wykazu dowodów, o których przeprowadzenie na rozprawie wnosi oskarżyciel, i to z określeniem dla każdego z nich, jakie okoliczności mają być nim </a:t>
            </a:r>
            <a:r>
              <a:rPr lang="pl-PL" sz="2000" dirty="0" smtClean="0"/>
              <a:t>udowodnione</a:t>
            </a:r>
          </a:p>
          <a:p>
            <a:pPr>
              <a:buFont typeface="Wingdings" panose="05000000000000000000" pitchFamily="2" charset="2"/>
              <a:buChar char="§"/>
            </a:pPr>
            <a:r>
              <a:rPr lang="pl-PL" sz="2000" dirty="0" smtClean="0"/>
              <a:t>W </a:t>
            </a:r>
            <a:r>
              <a:rPr lang="pl-PL" sz="2000" dirty="0"/>
              <a:t>toku prac sejmowych przedstawiciele prokuratorów wnosili w związku z tym o zupełną rezygnację z uzasadniania aktu oskarżenia, ale nie przyjęto tej sugestii z uwagi m.in. na informacyjny charakter tego uzasadnienia, także dla oskarżonego oraz możliwość ustosunkowania się w nim do okoliczności, na które powoływał się on na swą obronę. Sporządzenie uzasadnienia </a:t>
            </a:r>
            <a:r>
              <a:rPr lang="pl-PL" sz="2000" dirty="0" smtClean="0"/>
              <a:t>zależy więc </a:t>
            </a:r>
            <a:r>
              <a:rPr lang="pl-PL" sz="2000" dirty="0"/>
              <a:t>od okoliczności sprawy i dostrzegania przez oskarżyciela dodatkowo potrzeby odrębnego pisemnego wskazania, na jakich dowodach opiera się samo oskarżenia i jak oskarżyciel ocenia w ich świetle stanowisko zajmowane przez oskarżonego</a:t>
            </a:r>
          </a:p>
        </p:txBody>
      </p:sp>
    </p:spTree>
    <p:extLst>
      <p:ext uri="{BB962C8B-B14F-4D97-AF65-F5344CB8AC3E}">
        <p14:creationId xmlns:p14="http://schemas.microsoft.com/office/powerpoint/2010/main" val="11706843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Akt oskarżenia – wymogi formalne (art. 332 i 333 k.p.k.)</a:t>
            </a:r>
            <a:endParaRPr lang="pl-PL" dirty="0"/>
          </a:p>
        </p:txBody>
      </p:sp>
      <p:sp>
        <p:nvSpPr>
          <p:cNvPr id="3" name="Symbol zastępczy zawartości 2"/>
          <p:cNvSpPr>
            <a:spLocks noGrp="1"/>
          </p:cNvSpPr>
          <p:nvPr>
            <p:ph sz="quarter" idx="1"/>
          </p:nvPr>
        </p:nvSpPr>
        <p:spPr>
          <a:xfrm>
            <a:off x="0" y="1219200"/>
            <a:ext cx="9036496" cy="5638800"/>
          </a:xfrm>
        </p:spPr>
        <p:txBody>
          <a:bodyPr>
            <a:normAutofit/>
          </a:bodyPr>
          <a:lstStyle/>
          <a:p>
            <a:pPr algn="just">
              <a:buFont typeface="Wingdings" panose="05000000000000000000" pitchFamily="2" charset="2"/>
              <a:buChar char="Ø"/>
            </a:pPr>
            <a:r>
              <a:rPr lang="pl-PL" sz="2000" dirty="0" smtClean="0"/>
              <a:t>Przejawem troski o szybkość postępowania jest przepis art. 333 </a:t>
            </a:r>
            <a:r>
              <a:rPr lang="pl-PL" sz="2000" dirty="0" smtClean="0">
                <a:cs typeface="Times New Roman" panose="02020603050405020304" pitchFamily="18" charset="0"/>
              </a:rPr>
              <a:t>§ 2 k.p.k., </a:t>
            </a:r>
            <a:r>
              <a:rPr lang="pl-PL" sz="2000" dirty="0">
                <a:cs typeface="Times New Roman" panose="02020603050405020304" pitchFamily="18" charset="0"/>
              </a:rPr>
              <a:t>który pozwala </a:t>
            </a:r>
            <a:r>
              <a:rPr lang="pl-PL" sz="2000" dirty="0" smtClean="0">
                <a:cs typeface="Times New Roman" panose="02020603050405020304" pitchFamily="18" charset="0"/>
              </a:rPr>
              <a:t>na wnioskowanie przez oskarżyciela o zaniechanie </a:t>
            </a:r>
            <a:r>
              <a:rPr lang="pl-PL" sz="2000" dirty="0">
                <a:cs typeface="Times New Roman" panose="02020603050405020304" pitchFamily="18" charset="0"/>
              </a:rPr>
              <a:t>wezwania i odczytanie na rozprawie zeznań </a:t>
            </a:r>
            <a:r>
              <a:rPr lang="pl-PL" sz="2000" dirty="0" smtClean="0">
                <a:cs typeface="Times New Roman" panose="02020603050405020304" pitchFamily="18" charset="0"/>
              </a:rPr>
              <a:t>świadków:</a:t>
            </a:r>
          </a:p>
          <a:p>
            <a:pPr marL="731520" lvl="1" indent="-457200" algn="just">
              <a:buFont typeface="+mj-lt"/>
              <a:buAutoNum type="alphaLcParenR"/>
            </a:pPr>
            <a:r>
              <a:rPr lang="pl-PL" sz="1800" dirty="0" smtClean="0">
                <a:cs typeface="Times New Roman" panose="02020603050405020304" pitchFamily="18" charset="0"/>
              </a:rPr>
              <a:t>przebywających </a:t>
            </a:r>
            <a:r>
              <a:rPr lang="pl-PL" sz="1800" dirty="0">
                <a:cs typeface="Times New Roman" panose="02020603050405020304" pitchFamily="18" charset="0"/>
              </a:rPr>
              <a:t>za granicą lub </a:t>
            </a:r>
            <a:endParaRPr lang="pl-PL" sz="1800" dirty="0" smtClean="0">
              <a:cs typeface="Times New Roman" panose="02020603050405020304" pitchFamily="18" charset="0"/>
            </a:endParaRPr>
          </a:p>
          <a:p>
            <a:pPr marL="731520" lvl="1" indent="-457200" algn="just">
              <a:buFont typeface="+mj-lt"/>
              <a:buAutoNum type="alphaLcParenR"/>
            </a:pPr>
            <a:r>
              <a:rPr lang="pl-PL" sz="1800" dirty="0" smtClean="0">
                <a:cs typeface="Times New Roman" panose="02020603050405020304" pitchFamily="18" charset="0"/>
              </a:rPr>
              <a:t>mających </a:t>
            </a:r>
            <a:r>
              <a:rPr lang="pl-PL" sz="1800" dirty="0">
                <a:cs typeface="Times New Roman" panose="02020603050405020304" pitchFamily="18" charset="0"/>
              </a:rPr>
              <a:t>stwierdzić okoliczności, którym oskarżony w wyjaśnieniach swych nie zaprzeczył, </a:t>
            </a:r>
          </a:p>
          <a:p>
            <a:pPr marL="274320" lvl="1" indent="0" algn="just">
              <a:buNone/>
            </a:pPr>
            <a:r>
              <a:rPr lang="pl-PL" sz="2000" dirty="0" smtClean="0">
                <a:solidFill>
                  <a:schemeClr val="bg1">
                    <a:lumMod val="50000"/>
                  </a:schemeClr>
                </a:solidFill>
                <a:cs typeface="Times New Roman" panose="02020603050405020304" pitchFamily="18" charset="0"/>
              </a:rPr>
              <a:t>a </a:t>
            </a:r>
            <a:r>
              <a:rPr lang="pl-PL" sz="2000" dirty="0">
                <a:solidFill>
                  <a:schemeClr val="bg1">
                    <a:lumMod val="50000"/>
                  </a:schemeClr>
                </a:solidFill>
                <a:cs typeface="Times New Roman" panose="02020603050405020304" pitchFamily="18" charset="0"/>
              </a:rPr>
              <a:t>okoliczności te nie są tak doniosłe, aby konieczne było bezpośrednie przesłuchanie świadków na rozprawie</a:t>
            </a:r>
            <a:r>
              <a:rPr lang="pl-PL" sz="2000" dirty="0">
                <a:cs typeface="Times New Roman" panose="02020603050405020304" pitchFamily="18" charset="0"/>
              </a:rPr>
              <a:t>. Nie dotyczy to osób wymienionych w art. </a:t>
            </a:r>
            <a:r>
              <a:rPr lang="pl-PL" sz="2000" dirty="0" smtClean="0">
                <a:cs typeface="Times New Roman" panose="02020603050405020304" pitchFamily="18" charset="0"/>
              </a:rPr>
              <a:t>182 (osoby najbliższe)</a:t>
            </a:r>
          </a:p>
          <a:p>
            <a:pPr marL="274320" lvl="1" indent="0" algn="just">
              <a:buNone/>
            </a:pPr>
            <a:endParaRPr lang="pl-PL" sz="2000" dirty="0" smtClean="0">
              <a:cs typeface="Times New Roman" panose="02020603050405020304" pitchFamily="18" charset="0"/>
            </a:endParaRPr>
          </a:p>
          <a:p>
            <a:pPr algn="just">
              <a:buFont typeface="Wingdings" panose="05000000000000000000" pitchFamily="2" charset="2"/>
              <a:buChar char="Ø"/>
            </a:pPr>
            <a:r>
              <a:rPr lang="pl-PL" sz="2000" dirty="0" smtClean="0"/>
              <a:t>Do </a:t>
            </a:r>
            <a:r>
              <a:rPr lang="pl-PL" sz="2000" dirty="0"/>
              <a:t>aktu oskarżenia dołącza się, do wiadomości sądu, listę ujawnionych osób pokrzywdzonych z podaniem ich adresów, a także adresy osób, których wezwania na rozprawę oskarżyciel żąda</a:t>
            </a:r>
          </a:p>
        </p:txBody>
      </p:sp>
    </p:spTree>
    <p:extLst>
      <p:ext uri="{BB962C8B-B14F-4D97-AF65-F5344CB8AC3E}">
        <p14:creationId xmlns:p14="http://schemas.microsoft.com/office/powerpoint/2010/main" val="37439592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Akt oskarżenia – wymogi formalne (art. 332 i 333 k.p.k.)</a:t>
            </a:r>
            <a:endParaRPr lang="pl-PL" dirty="0"/>
          </a:p>
        </p:txBody>
      </p:sp>
      <p:sp>
        <p:nvSpPr>
          <p:cNvPr id="3" name="Symbol zastępczy zawartości 2"/>
          <p:cNvSpPr>
            <a:spLocks noGrp="1"/>
          </p:cNvSpPr>
          <p:nvPr>
            <p:ph sz="quarter" idx="1"/>
          </p:nvPr>
        </p:nvSpPr>
        <p:spPr>
          <a:xfrm>
            <a:off x="0" y="1219200"/>
            <a:ext cx="9036496" cy="5638800"/>
          </a:xfrm>
        </p:spPr>
        <p:txBody>
          <a:bodyPr>
            <a:normAutofit fontScale="85000" lnSpcReduction="20000"/>
          </a:bodyPr>
          <a:lstStyle/>
          <a:p>
            <a:pPr algn="just">
              <a:buFont typeface="Wingdings" panose="05000000000000000000" pitchFamily="2" charset="2"/>
              <a:buChar char="§"/>
            </a:pPr>
            <a:r>
              <a:rPr lang="pl-PL" sz="2000" dirty="0"/>
              <a:t>Nowelizacja z dnia 27 września 2013 r. w istotny sposób modyfikuje rozwiązanie zwarte w art. 333 § 1 i </a:t>
            </a:r>
            <a:r>
              <a:rPr lang="pl-PL" sz="2000" dirty="0" smtClean="0"/>
              <a:t>4</a:t>
            </a:r>
          </a:p>
          <a:p>
            <a:pPr algn="just">
              <a:buFont typeface="Wingdings" panose="05000000000000000000" pitchFamily="2" charset="2"/>
              <a:buChar char="§"/>
            </a:pPr>
            <a:r>
              <a:rPr lang="pl-PL" sz="2000" dirty="0" smtClean="0"/>
              <a:t>W </a:t>
            </a:r>
            <a:r>
              <a:rPr lang="pl-PL" sz="2000" dirty="0"/>
              <a:t>związku z urealnianiem kontradyktoryjności procesu i ograniczeniem oficjalności przy wprowadzaniu i przeprowadzaniu dowodów w postępowaniu karnym </a:t>
            </a:r>
            <a:r>
              <a:rPr lang="pl-PL" sz="2000" dirty="0" smtClean="0"/>
              <a:t>(art</a:t>
            </a:r>
            <a:r>
              <a:rPr lang="pl-PL" sz="2000" dirty="0"/>
              <a:t>. 167) przyjmuje się w nowym § 1, </a:t>
            </a:r>
            <a:r>
              <a:rPr lang="pl-PL" sz="2000" dirty="0" smtClean="0"/>
              <a:t>że </a:t>
            </a:r>
            <a:r>
              <a:rPr lang="pl-PL" sz="2000" b="1" dirty="0" smtClean="0">
                <a:solidFill>
                  <a:schemeClr val="bg1">
                    <a:lumMod val="50000"/>
                  </a:schemeClr>
                </a:solidFill>
              </a:rPr>
              <a:t>akt oskarżenia ma zawierać wykaz dowodów</a:t>
            </a:r>
            <a:r>
              <a:rPr lang="pl-PL" sz="2000" b="1" dirty="0" smtClean="0"/>
              <a:t>, o których przeprowadzenie podczas rozprawy oskarżyciel wnosi, i to ze wskazaniem jednocześnie, dla każdego tego dowodu odrębnie, jakie okoliczności mają nim być udowodnione oraz - w razie potrzeby - także ze wskazaniem sposobu i kolejności przeprowadzenia tych dowodów</a:t>
            </a:r>
            <a:r>
              <a:rPr lang="pl-PL" sz="2000" dirty="0" smtClean="0"/>
              <a:t>.</a:t>
            </a:r>
          </a:p>
          <a:p>
            <a:pPr algn="just">
              <a:buFont typeface="Wingdings" panose="05000000000000000000" pitchFamily="2" charset="2"/>
              <a:buChar char="§"/>
            </a:pPr>
            <a:r>
              <a:rPr lang="pl-PL" sz="2000" dirty="0" smtClean="0"/>
              <a:t>Ma </a:t>
            </a:r>
            <a:r>
              <a:rPr lang="pl-PL" sz="2000" dirty="0"/>
              <a:t>to być </a:t>
            </a:r>
            <a:r>
              <a:rPr lang="pl-PL" sz="2000" dirty="0" smtClean="0"/>
              <a:t>przy </a:t>
            </a:r>
            <a:r>
              <a:rPr lang="pl-PL" sz="2000" dirty="0"/>
              <a:t>tym wykaz usystematyzowany według rodzajów czynności dowodowych, z </a:t>
            </a:r>
            <a:r>
              <a:rPr lang="pl-PL" sz="2000" b="1" dirty="0">
                <a:solidFill>
                  <a:schemeClr val="bg1">
                    <a:lumMod val="50000"/>
                  </a:schemeClr>
                </a:solidFill>
              </a:rPr>
              <a:t>odrębnymi listami:</a:t>
            </a:r>
          </a:p>
          <a:p>
            <a:pPr marL="457200" indent="-457200" algn="just">
              <a:buFont typeface="+mj-lt"/>
              <a:buAutoNum type="alphaLcParenR"/>
            </a:pPr>
            <a:r>
              <a:rPr lang="pl-PL" sz="2000" b="1" dirty="0" smtClean="0">
                <a:solidFill>
                  <a:schemeClr val="bg1">
                    <a:lumMod val="50000"/>
                  </a:schemeClr>
                </a:solidFill>
              </a:rPr>
              <a:t>osób</a:t>
            </a:r>
            <a:r>
              <a:rPr lang="pl-PL" sz="2000" b="1" dirty="0">
                <a:solidFill>
                  <a:schemeClr val="bg1">
                    <a:lumMod val="50000"/>
                  </a:schemeClr>
                </a:solidFill>
              </a:rPr>
              <a:t>, których wezwania na rozprawę oskarżyciel żąda;</a:t>
            </a:r>
          </a:p>
          <a:p>
            <a:pPr marL="457200" indent="-457200" algn="just">
              <a:buFont typeface="+mj-lt"/>
              <a:buAutoNum type="alphaLcParenR"/>
            </a:pPr>
            <a:r>
              <a:rPr lang="pl-PL" sz="2000" b="1" dirty="0" smtClean="0">
                <a:solidFill>
                  <a:schemeClr val="bg1">
                    <a:lumMod val="50000"/>
                  </a:schemeClr>
                </a:solidFill>
              </a:rPr>
              <a:t>dokumentów</a:t>
            </a:r>
            <a:r>
              <a:rPr lang="pl-PL" sz="2000" b="1" dirty="0">
                <a:solidFill>
                  <a:schemeClr val="bg1">
                    <a:lumMod val="50000"/>
                  </a:schemeClr>
                </a:solidFill>
              </a:rPr>
              <a:t>, których odczytania, odtworzenia lub ujawnienia się domaga;</a:t>
            </a:r>
          </a:p>
          <a:p>
            <a:pPr marL="457200" indent="-457200" algn="just">
              <a:buFont typeface="+mj-lt"/>
              <a:buAutoNum type="alphaLcParenR"/>
            </a:pPr>
            <a:r>
              <a:rPr lang="pl-PL" sz="2000" b="1" dirty="0" smtClean="0">
                <a:solidFill>
                  <a:schemeClr val="bg1">
                    <a:lumMod val="50000"/>
                  </a:schemeClr>
                </a:solidFill>
              </a:rPr>
              <a:t>dowodów </a:t>
            </a:r>
            <a:r>
              <a:rPr lang="pl-PL" sz="2000" b="1" dirty="0">
                <a:solidFill>
                  <a:schemeClr val="bg1">
                    <a:lumMod val="50000"/>
                  </a:schemeClr>
                </a:solidFill>
              </a:rPr>
              <a:t>rzeczowych podlegających oględzinom.</a:t>
            </a:r>
          </a:p>
          <a:p>
            <a:pPr algn="just">
              <a:buFont typeface="Wingdings" panose="05000000000000000000" pitchFamily="2" charset="2"/>
              <a:buChar char="§"/>
            </a:pPr>
            <a:r>
              <a:rPr lang="pl-PL" sz="2000" dirty="0"/>
              <a:t>Nie chodzi zatem, jak obecnie, jedynie o listę osób, które mają być wezwane, i wskazanie innych dowodów, które mają być przeprowadzone, lecz wyraźne wskazanie w poszczególnych wykazach zarówno dowodów, jak i </a:t>
            </a:r>
            <a:r>
              <a:rPr lang="pl-PL" sz="2000" b="1" dirty="0"/>
              <a:t>tez dowodowych </a:t>
            </a:r>
            <a:r>
              <a:rPr lang="pl-PL" sz="2000" dirty="0"/>
              <a:t>odnośnie do każdego z nich oraz sposobu przeprowadzenia danego dowodu (przesłuchanie, odczytanie, odtworzenie, ujawnienie bez odczytywania, oględziny itd.), a także kolejności ich przeprowadzania. Takie rozwiązanie spowodowało rezygnację z obowiązkowego uzasadniania aktu </a:t>
            </a:r>
            <a:r>
              <a:rPr lang="pl-PL" sz="2000" dirty="0" smtClean="0"/>
              <a:t>oskarżenia. </a:t>
            </a:r>
            <a:r>
              <a:rPr lang="pl-PL" sz="2000" dirty="0"/>
              <a:t>Ma też ułatwić oskarżycielowi, nawet gdyby w danym momencie nie był to autor aktu oskarżenia, przeprowadzanie przed sądem określonych dowodów, a innym stronom oraz sądowi orientację co do tego, jakie okoliczności będą dowodzone przez oskarżenie danym </a:t>
            </a:r>
            <a:r>
              <a:rPr lang="pl-PL" sz="2000" dirty="0" smtClean="0"/>
              <a:t>dowodem</a:t>
            </a:r>
            <a:endParaRPr lang="pl-PL" sz="2000" dirty="0"/>
          </a:p>
        </p:txBody>
      </p:sp>
    </p:spTree>
    <p:extLst>
      <p:ext uri="{BB962C8B-B14F-4D97-AF65-F5344CB8AC3E}">
        <p14:creationId xmlns:p14="http://schemas.microsoft.com/office/powerpoint/2010/main" val="36264067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Akt oskarżenia – art. 334 k.p.k.</a:t>
            </a:r>
            <a:endParaRPr lang="pl-PL" dirty="0"/>
          </a:p>
        </p:txBody>
      </p:sp>
      <p:sp>
        <p:nvSpPr>
          <p:cNvPr id="3" name="Symbol zastępczy zawartości 2"/>
          <p:cNvSpPr>
            <a:spLocks noGrp="1"/>
          </p:cNvSpPr>
          <p:nvPr>
            <p:ph sz="quarter" idx="1"/>
          </p:nvPr>
        </p:nvSpPr>
        <p:spPr>
          <a:xfrm>
            <a:off x="0" y="1143000"/>
            <a:ext cx="9144000" cy="5638800"/>
          </a:xfrm>
        </p:spPr>
        <p:txBody>
          <a:bodyPr>
            <a:noAutofit/>
          </a:bodyPr>
          <a:lstStyle/>
          <a:p>
            <a:r>
              <a:rPr lang="pl-PL" sz="1400" dirty="0" smtClean="0"/>
              <a:t>Istotne </a:t>
            </a:r>
            <a:r>
              <a:rPr lang="pl-PL" sz="1400" dirty="0"/>
              <a:t>zmiany w regulacji objętej obecnym § 1 art. 334 wprowadza nowelizacja z dnia 27 września 2013 r. </a:t>
            </a:r>
            <a:endParaRPr lang="pl-PL" sz="1400" dirty="0" smtClean="0"/>
          </a:p>
          <a:p>
            <a:r>
              <a:rPr lang="pl-PL" sz="1600" b="1" dirty="0" smtClean="0">
                <a:solidFill>
                  <a:srgbClr val="0070C0"/>
                </a:solidFill>
              </a:rPr>
              <a:t>Odstępuje się </a:t>
            </a:r>
            <a:r>
              <a:rPr lang="pl-PL" sz="1600" b="1" dirty="0">
                <a:solidFill>
                  <a:srgbClr val="0070C0"/>
                </a:solidFill>
              </a:rPr>
              <a:t>od wymogu przekazywania sądowi całych akt dochodzenia lub śledztwa na rzecz dołączania do aktu oskarżenia jedynie określonych, mających znaczenie dla danej sprawy materiałów spośród zgromadzonych w postępowaniu </a:t>
            </a:r>
            <a:r>
              <a:rPr lang="pl-PL" sz="1600" b="1" dirty="0" smtClean="0">
                <a:solidFill>
                  <a:srgbClr val="0070C0"/>
                </a:solidFill>
              </a:rPr>
              <a:t>przygotowawczym</a:t>
            </a:r>
            <a:endParaRPr lang="pl-PL" sz="1600" dirty="0" smtClean="0">
              <a:solidFill>
                <a:srgbClr val="0070C0"/>
              </a:solidFill>
            </a:endParaRPr>
          </a:p>
          <a:p>
            <a:r>
              <a:rPr lang="pl-PL" sz="1600" dirty="0" smtClean="0"/>
              <a:t>W </a:t>
            </a:r>
            <a:r>
              <a:rPr lang="pl-PL" sz="1600" dirty="0"/>
              <a:t>nowym § 1 nowelizacja z dnia 27 września 2013 r. </a:t>
            </a:r>
            <a:r>
              <a:rPr lang="pl-PL" sz="1600" dirty="0" smtClean="0"/>
              <a:t>zakłada</a:t>
            </a:r>
            <a:r>
              <a:rPr lang="pl-PL" sz="1600" dirty="0"/>
              <a:t>, że </a:t>
            </a:r>
            <a:r>
              <a:rPr lang="pl-PL" sz="1600" dirty="0" smtClean="0"/>
              <a:t>sądowi </a:t>
            </a:r>
            <a:r>
              <a:rPr lang="pl-PL" sz="1600" dirty="0"/>
              <a:t>przekazywane mają być jedynie materiały związane z kwestią odpowiedzialności osób wskazanych w akcie oskarżenia za czyny im w nim zarzucane. Materiały te miałyby obejmować:</a:t>
            </a:r>
          </a:p>
          <a:p>
            <a:pPr marL="342900" indent="-342900">
              <a:buFont typeface="+mj-lt"/>
              <a:buAutoNum type="alphaLcParenR"/>
            </a:pPr>
            <a:r>
              <a:rPr lang="pl-PL" sz="1600" b="1" dirty="0" smtClean="0"/>
              <a:t>postanowienia </a:t>
            </a:r>
            <a:r>
              <a:rPr lang="pl-PL" sz="1600" b="1" dirty="0"/>
              <a:t>i zarządzenia dotyczące tych osób wydane w toku postępowania</a:t>
            </a:r>
            <a:r>
              <a:rPr lang="pl-PL" sz="1600" dirty="0"/>
              <a:t> </a:t>
            </a:r>
            <a:r>
              <a:rPr lang="pl-PL" sz="1400" dirty="0"/>
              <a:t>(m.in. postanowienia o wszczęciu, o przedstawieniu i zmianie zarzutów, o częściowym umorzeniu postępowania, o zawieszeniu i podjęciu postępowania zawieszonego, o stosowaniu środków zapobiegawczych, o ich zmianie lub uchyleniu, o uwzględnieniu lub oddaleniu wniosków dowodowych, itd.);</a:t>
            </a:r>
          </a:p>
          <a:p>
            <a:pPr marL="342900" indent="-342900">
              <a:buFont typeface="+mj-lt"/>
              <a:buAutoNum type="alphaLcParenR"/>
            </a:pPr>
            <a:r>
              <a:rPr lang="pl-PL" sz="1600" b="1" dirty="0" smtClean="0"/>
              <a:t>protokoły </a:t>
            </a:r>
            <a:r>
              <a:rPr lang="pl-PL" sz="1600" dirty="0" smtClean="0">
                <a:solidFill>
                  <a:srgbClr val="00B050"/>
                </a:solidFill>
              </a:rPr>
              <a:t>z czynności </a:t>
            </a:r>
            <a:r>
              <a:rPr lang="pl-PL" sz="1600" dirty="0">
                <a:solidFill>
                  <a:srgbClr val="00B050"/>
                </a:solidFill>
              </a:rPr>
              <a:t>wymagane przez ustawę, załączniki do tych </a:t>
            </a:r>
            <a:r>
              <a:rPr lang="pl-PL" sz="1600" dirty="0" smtClean="0">
                <a:solidFill>
                  <a:srgbClr val="00B050"/>
                </a:solidFill>
              </a:rPr>
              <a:t>protokołów </a:t>
            </a:r>
            <a:r>
              <a:rPr lang="pl-PL" sz="1600" dirty="0">
                <a:solidFill>
                  <a:srgbClr val="00B050"/>
                </a:solidFill>
              </a:rPr>
              <a:t>oraz adnotacje, o których mowa w art. 321 § 2 zdanie trzecie</a:t>
            </a:r>
            <a:r>
              <a:rPr lang="pl-PL" sz="1600" dirty="0"/>
              <a:t>, z tym jednak że protokoły przesłuchania świadków, których wezwania na rozprawę żąda oskarżyciel, przekazywane byłyby w wyodrębnionym zbiorze dokumentów (art. 334 § 3);</a:t>
            </a:r>
          </a:p>
          <a:p>
            <a:pPr marL="342900" indent="-342900">
              <a:buFont typeface="+mj-lt"/>
              <a:buAutoNum type="alphaLcParenR"/>
            </a:pPr>
            <a:r>
              <a:rPr lang="pl-PL" sz="1600" b="1" dirty="0" smtClean="0"/>
              <a:t>opinie </a:t>
            </a:r>
            <a:r>
              <a:rPr lang="pl-PL" sz="1600" b="1" dirty="0"/>
              <a:t>i dokumenty urzędowe i prywatne, uzyskane lub złożone do akt sprawy </a:t>
            </a:r>
            <a:r>
              <a:rPr lang="pl-PL" sz="1400" dirty="0"/>
              <a:t>(np. dane z Krajowego Rejestru Karnego, opinie o oskarżonym, dokumenty lekarskie złożone przez strony, dokumenty będące przedmiotem przestępstwa, zajęte listy, przejęte grypsy itp</a:t>
            </a:r>
            <a:r>
              <a:rPr lang="pl-PL" sz="1400" dirty="0" smtClean="0"/>
              <a:t>.).</a:t>
            </a:r>
          </a:p>
          <a:p>
            <a:pPr marL="0" indent="0">
              <a:buNone/>
            </a:pPr>
            <a:r>
              <a:rPr lang="pl-PL" sz="1200" dirty="0"/>
              <a:t>Do aktu oskarżenia dołącza się także informację, o której mowa w art. 213 § 1a, (z systemu teleinformatycznego ministra właściwego do spraw finansów publicznych, </a:t>
            </a:r>
            <a:r>
              <a:rPr lang="pl-PL" sz="1200" dirty="0" smtClean="0"/>
              <a:t>dotyczącą </a:t>
            </a:r>
            <a:r>
              <a:rPr lang="pl-PL" sz="1200" dirty="0"/>
              <a:t>stosunków majątkowych i źródeł dochodu </a:t>
            </a:r>
            <a:r>
              <a:rPr lang="pl-PL" sz="1200" dirty="0" smtClean="0"/>
              <a:t>oskarżonego</a:t>
            </a:r>
            <a:r>
              <a:rPr lang="pl-PL" sz="1200" dirty="0"/>
              <a:t>, w tym prowadzonych i zakończonych postępowań podatkowych, na podstawie aktualnych danych znajdujących się w tym </a:t>
            </a:r>
            <a:r>
              <a:rPr lang="pl-PL" sz="1200" dirty="0" smtClean="0"/>
              <a:t>systemie) </a:t>
            </a:r>
            <a:r>
              <a:rPr lang="pl-PL" sz="1200" dirty="0"/>
              <a:t>uzyskaną nie wcześniej niż 30 dni przed wniesieniem aktu oskarżenia, oraz po jednym odpisie tego aktu dla każdego oskarżonego.</a:t>
            </a:r>
          </a:p>
        </p:txBody>
      </p:sp>
    </p:spTree>
    <p:extLst>
      <p:ext uri="{BB962C8B-B14F-4D97-AF65-F5344CB8AC3E}">
        <p14:creationId xmlns:p14="http://schemas.microsoft.com/office/powerpoint/2010/main" val="40332692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8229600" cy="504056"/>
          </a:xfrm>
        </p:spPr>
        <p:txBody>
          <a:bodyPr>
            <a:normAutofit fontScale="90000"/>
          </a:bodyPr>
          <a:lstStyle/>
          <a:p>
            <a:r>
              <a:rPr lang="pl-PL" dirty="0" smtClean="0"/>
              <a:t>Akt oskarżenia – nowy art. 334 k.p.k.</a:t>
            </a:r>
            <a:endParaRPr lang="pl-PL" dirty="0"/>
          </a:p>
        </p:txBody>
      </p:sp>
      <p:sp>
        <p:nvSpPr>
          <p:cNvPr id="3" name="Symbol zastępczy zawartości 2"/>
          <p:cNvSpPr>
            <a:spLocks noGrp="1"/>
          </p:cNvSpPr>
          <p:nvPr>
            <p:ph sz="quarter" idx="1"/>
          </p:nvPr>
        </p:nvSpPr>
        <p:spPr>
          <a:xfrm>
            <a:off x="0" y="836712"/>
            <a:ext cx="9144000" cy="5638800"/>
          </a:xfrm>
        </p:spPr>
        <p:txBody>
          <a:bodyPr>
            <a:noAutofit/>
          </a:bodyPr>
          <a:lstStyle/>
          <a:p>
            <a:r>
              <a:rPr lang="pl-PL" sz="1600" dirty="0" smtClean="0"/>
              <a:t>Wykaz </a:t>
            </a:r>
            <a:r>
              <a:rPr lang="pl-PL" sz="1600" dirty="0"/>
              <a:t>tych materiałów </a:t>
            </a:r>
            <a:r>
              <a:rPr lang="pl-PL" sz="1600" dirty="0" smtClean="0"/>
              <a:t>ustala </a:t>
            </a:r>
            <a:r>
              <a:rPr lang="pl-PL" sz="1600" dirty="0"/>
              <a:t>organ ścigania i </a:t>
            </a:r>
            <a:r>
              <a:rPr lang="pl-PL" sz="1600" dirty="0" smtClean="0"/>
              <a:t>oskarżyciel</a:t>
            </a:r>
          </a:p>
          <a:p>
            <a:r>
              <a:rPr lang="pl-PL" sz="1600" dirty="0" smtClean="0"/>
              <a:t>Komisja </a:t>
            </a:r>
            <a:r>
              <a:rPr lang="pl-PL" sz="1600" dirty="0"/>
              <a:t>Kodyfikacyjna proponowała tu zastrzeżenie, iż: </a:t>
            </a:r>
            <a:r>
              <a:rPr lang="pl-PL" sz="1600" i="1" dirty="0"/>
              <a:t>"Z aktem oskarżenia, mając na uwadze wymogi art. 2 § 4 i art. 4, przesyła się sądowi jedynie (...)", </a:t>
            </a:r>
            <a:r>
              <a:rPr lang="pl-PL" sz="1600" dirty="0"/>
              <a:t>co też znalazło się w rządowym projekcie nowelizacji z 2012 r. (zob. też uzasadnienie tego projektu, druk Sejmu VII kadencji nr 870, s. 72-73). W toku prac sejmowych zrezygnowano jednak z tego zastrzeżenia i znowelizowany § 1 art. 334 takiego stwierdzenia nie zawiera. Nie oznacza to jednak, że przy ustalaniu zakresu materiału dowodowego przekazywanego sądowi nie uwzględnia się tych wymogów, skoro obie wskazane zasady dotyczą wszystkich organów procesowych, a nie tylko sądu. </a:t>
            </a:r>
            <a:r>
              <a:rPr lang="pl-PL" sz="1600" dirty="0" smtClean="0"/>
              <a:t>O zakresie </a:t>
            </a:r>
            <a:r>
              <a:rPr lang="pl-PL" sz="1600" dirty="0"/>
              <a:t>tych materiałów mają być </a:t>
            </a:r>
            <a:r>
              <a:rPr lang="pl-PL" sz="1600" dirty="0" smtClean="0"/>
              <a:t>przecież informowane </a:t>
            </a:r>
            <a:r>
              <a:rPr lang="pl-PL" sz="1600" dirty="0"/>
              <a:t>strony przy końcowym zapoznawaniu się przez nie z materiałami postępowania przygotowawczego, i będą one mogły wówczas, w terminie 3 dni od takiego zapoznania, wnieść o dołączenie do aktu oskarżenia innych jeszcze materiałów z tych akt, które w ich ocenie powinny zostać przekazane sądowi. W takim wypadku oskarżyciel publiczny dołączałby je do tego aktu bez możliwości odmowy zadośćuczynienia wnioskowi strony (nowy art. 334 § 2).</a:t>
            </a:r>
          </a:p>
          <a:p>
            <a:r>
              <a:rPr lang="pl-PL" sz="1600" dirty="0"/>
              <a:t>Do aktu oskarżenia </a:t>
            </a:r>
            <a:r>
              <a:rPr lang="pl-PL" sz="1600" dirty="0" smtClean="0"/>
              <a:t>dołącza się także </a:t>
            </a:r>
            <a:r>
              <a:rPr lang="pl-PL" sz="1600" b="1" dirty="0"/>
              <a:t>po jedynym jego odpisie dla każdego oskarżonego</a:t>
            </a:r>
            <a:r>
              <a:rPr lang="pl-PL" sz="1600" dirty="0"/>
              <a:t>, a w razie wystąpienia z wnioskiem o zobowiązanie osoby trzeciej do zwrotu Skarbowi Państwa korzyści uzyskanej z przestępstwa oskarżonego - również odpis dla tej osoby, wraz z odpisem samego wniosku, który to wniosek (w odpisie) dodatkowo dołączano by dla oskarżonego, z czynem którego wiąże się owo uzyskanie korzyści (nowe § 4 i 5</a:t>
            </a:r>
            <a:r>
              <a:rPr lang="pl-PL" sz="1600" dirty="0" smtClean="0"/>
              <a:t>).</a:t>
            </a:r>
          </a:p>
          <a:p>
            <a:r>
              <a:rPr lang="pl-PL" sz="1600" dirty="0" smtClean="0"/>
              <a:t>nowelizacja </a:t>
            </a:r>
            <a:r>
              <a:rPr lang="pl-PL" sz="1600" dirty="0"/>
              <a:t>z dnia 27 września 2013 r. zakłada </a:t>
            </a:r>
            <a:r>
              <a:rPr lang="pl-PL" sz="1600" dirty="0" smtClean="0"/>
              <a:t>- w </a:t>
            </a:r>
            <a:r>
              <a:rPr lang="pl-PL" sz="1600" dirty="0"/>
              <a:t>nowym § 6 - poszerzenie informacji towarzyszących zawiadomieniu o przesłaniu aktu oskarżenia do sądu </a:t>
            </a:r>
            <a:r>
              <a:rPr lang="pl-PL" sz="1600" dirty="0" smtClean="0"/>
              <a:t>o </a:t>
            </a:r>
            <a:r>
              <a:rPr lang="pl-PL" sz="1600" dirty="0"/>
              <a:t>wskazanie także na treść nowego art. 338a (obok art. 335 i 387, na które wskazuje się w przepisie obecnie). Artykuł 338a przewiduje zaś możliwość wystąpienia przez oskarżonego z wnioskiem o dobrowolne poddanie się karze jeszcze przed zawiadomieniem go przez sąd o terminie rozprawy. </a:t>
            </a:r>
          </a:p>
        </p:txBody>
      </p:sp>
    </p:spTree>
    <p:extLst>
      <p:ext uri="{BB962C8B-B14F-4D97-AF65-F5344CB8AC3E}">
        <p14:creationId xmlns:p14="http://schemas.microsoft.com/office/powerpoint/2010/main" val="41155888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Akt oskarżenia</a:t>
            </a:r>
            <a:endParaRPr lang="pl-PL" dirty="0"/>
          </a:p>
        </p:txBody>
      </p:sp>
      <p:sp>
        <p:nvSpPr>
          <p:cNvPr id="3" name="Symbol zastępczy zawartości 2"/>
          <p:cNvSpPr>
            <a:spLocks noGrp="1"/>
          </p:cNvSpPr>
          <p:nvPr>
            <p:ph sz="quarter" idx="1"/>
          </p:nvPr>
        </p:nvSpPr>
        <p:spPr>
          <a:xfrm>
            <a:off x="457200" y="1219200"/>
            <a:ext cx="8229600" cy="5306144"/>
          </a:xfrm>
        </p:spPr>
        <p:txBody>
          <a:bodyPr>
            <a:normAutofit/>
          </a:bodyPr>
          <a:lstStyle/>
          <a:p>
            <a:r>
              <a:rPr lang="pl-PL" sz="1800" dirty="0"/>
              <a:t>P</a:t>
            </a:r>
            <a:r>
              <a:rPr lang="pl-PL" sz="1800" dirty="0" smtClean="0"/>
              <a:t>rokurator </a:t>
            </a:r>
            <a:r>
              <a:rPr lang="pl-PL" sz="1800" dirty="0"/>
              <a:t>powinien </a:t>
            </a:r>
            <a:r>
              <a:rPr lang="pl-PL" sz="1800" b="1" dirty="0">
                <a:solidFill>
                  <a:srgbClr val="00B050"/>
                </a:solidFill>
              </a:rPr>
              <a:t>w terminie 14 dni</a:t>
            </a:r>
            <a:r>
              <a:rPr lang="pl-PL" sz="1800" dirty="0"/>
              <a:t>, a gdy </a:t>
            </a:r>
            <a:r>
              <a:rPr lang="pl-PL" sz="2000" b="1" dirty="0">
                <a:solidFill>
                  <a:srgbClr val="00B050"/>
                </a:solidFill>
              </a:rPr>
              <a:t>podejrzany jest aresztowany - 7 dni </a:t>
            </a:r>
            <a:r>
              <a:rPr lang="pl-PL" sz="1800" dirty="0"/>
              <a:t>od zamknięcia śledztwa lub otrzymania aktu oskarżenia sporządzonego w dochodzeniu przez Policję </a:t>
            </a:r>
            <a:r>
              <a:rPr lang="pl-PL" sz="1800" dirty="0" smtClean="0"/>
              <a:t>sporządzić </a:t>
            </a:r>
            <a:r>
              <a:rPr lang="pl-PL" sz="1800" dirty="0"/>
              <a:t>lub zatwierdzić akt </a:t>
            </a:r>
            <a:r>
              <a:rPr lang="pl-PL" sz="1800" dirty="0" smtClean="0"/>
              <a:t>oskarżenia i wnieść go do sądu (art. 331 k.p.k.)</a:t>
            </a:r>
          </a:p>
          <a:p>
            <a:r>
              <a:rPr lang="pl-PL" sz="1800" dirty="0" smtClean="0"/>
              <a:t>Dodatkowy </a:t>
            </a:r>
            <a:r>
              <a:rPr lang="pl-PL" sz="1800" dirty="0"/>
              <a:t>wymóg, aby </a:t>
            </a:r>
            <a:r>
              <a:rPr lang="pl-PL" sz="1800" b="1" dirty="0">
                <a:solidFill>
                  <a:srgbClr val="0070C0"/>
                </a:solidFill>
              </a:rPr>
              <a:t>w sprawie, w której podejrzany jest aresztowany</a:t>
            </a:r>
            <a:r>
              <a:rPr lang="pl-PL" sz="1800" dirty="0">
                <a:solidFill>
                  <a:srgbClr val="0070C0"/>
                </a:solidFill>
              </a:rPr>
              <a:t>, </a:t>
            </a:r>
            <a:r>
              <a:rPr lang="pl-PL" sz="1800" b="1" dirty="0">
                <a:solidFill>
                  <a:srgbClr val="0070C0"/>
                </a:solidFill>
              </a:rPr>
              <a:t>akt oskarżenia był wnoszony nie później niż na 14 dni przed upływem dotychczas określonego terminu trwania tego środka</a:t>
            </a:r>
            <a:r>
              <a:rPr lang="pl-PL" sz="1800" dirty="0">
                <a:solidFill>
                  <a:srgbClr val="0070C0"/>
                </a:solidFill>
              </a:rPr>
              <a:t> </a:t>
            </a:r>
            <a:r>
              <a:rPr lang="pl-PL" sz="1800" dirty="0"/>
              <a:t>(§ 4), </a:t>
            </a:r>
            <a:r>
              <a:rPr lang="pl-PL" sz="1800" dirty="0" smtClean="0"/>
              <a:t>związany jest </a:t>
            </a:r>
            <a:r>
              <a:rPr lang="pl-PL" sz="1800" dirty="0"/>
              <a:t>z przewidzianym w art. 263 § 6 warunkiem przekazywania sądowi sprawy do przedłużenia stosowania tymczasowego aresztowania właśnie na 14 dni przed upływem ustalonego dotąd czasu jego </a:t>
            </a:r>
            <a:r>
              <a:rPr lang="pl-PL" sz="1800" dirty="0" smtClean="0"/>
              <a:t>trwania</a:t>
            </a:r>
          </a:p>
          <a:p>
            <a:r>
              <a:rPr lang="pl-PL" sz="1800" b="1" dirty="0" smtClean="0"/>
              <a:t>Terminy</a:t>
            </a:r>
            <a:r>
              <a:rPr lang="pl-PL" sz="1800" dirty="0" smtClean="0"/>
              <a:t> </a:t>
            </a:r>
            <a:r>
              <a:rPr lang="pl-PL" sz="1800" dirty="0"/>
              <a:t>wskazane w art. 331 § 1, 3 i 4 mają jednak </a:t>
            </a:r>
            <a:r>
              <a:rPr lang="pl-PL" sz="1800" b="1" dirty="0"/>
              <a:t>charakter tylko instrukcyjny</a:t>
            </a:r>
            <a:r>
              <a:rPr lang="pl-PL" sz="1800" dirty="0"/>
              <a:t>, a ich celem jest przyspieszenie toku postępowania.</a:t>
            </a:r>
            <a:endParaRPr lang="pl-PL" sz="1800" dirty="0" smtClean="0"/>
          </a:p>
          <a:p>
            <a:r>
              <a:rPr lang="pl-PL" sz="1800" dirty="0" smtClean="0"/>
              <a:t>Inne </a:t>
            </a:r>
            <a:r>
              <a:rPr lang="pl-PL" sz="1800" dirty="0"/>
              <a:t>organy dochodzeniowe mogą już samodzielnie sporządzać i wnosić akt oskarżenia do sądu, jeżeli takie ich uprawnienie wynika z art. 325d (art. 331 § 2) albo z ustawy szczególnej, która im je </a:t>
            </a:r>
            <a:r>
              <a:rPr lang="pl-PL" sz="1800" dirty="0" smtClean="0"/>
              <a:t>nadała. </a:t>
            </a:r>
            <a:r>
              <a:rPr lang="pl-PL" sz="1800" dirty="0"/>
              <a:t>Żaden natomiast nieprokuratorski organ prowadzący śledztwo (powierzone przez </a:t>
            </a:r>
            <a:r>
              <a:rPr lang="pl-PL" sz="1800" dirty="0" smtClean="0"/>
              <a:t>prokuratora) </a:t>
            </a:r>
            <a:r>
              <a:rPr lang="pl-PL" sz="1800" dirty="0"/>
              <a:t>nie może samodzielnie nawet sporządzić aktu oskarżenia, by przekazać go </a:t>
            </a:r>
            <a:r>
              <a:rPr lang="pl-PL" sz="1800" dirty="0" smtClean="0"/>
              <a:t>prokuratorowi</a:t>
            </a:r>
            <a:endParaRPr lang="pl-PL" sz="1800" dirty="0"/>
          </a:p>
        </p:txBody>
      </p:sp>
    </p:spTree>
    <p:extLst>
      <p:ext uri="{BB962C8B-B14F-4D97-AF65-F5344CB8AC3E}">
        <p14:creationId xmlns:p14="http://schemas.microsoft.com/office/powerpoint/2010/main" val="1915371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Wniosek o warunkowe umorzenie postępowania</a:t>
            </a:r>
            <a:endParaRPr lang="pl-PL" dirty="0"/>
          </a:p>
        </p:txBody>
      </p:sp>
      <p:sp>
        <p:nvSpPr>
          <p:cNvPr id="3" name="Symbol zastępczy zawartości 2"/>
          <p:cNvSpPr>
            <a:spLocks noGrp="1"/>
          </p:cNvSpPr>
          <p:nvPr>
            <p:ph sz="quarter" idx="1"/>
          </p:nvPr>
        </p:nvSpPr>
        <p:spPr>
          <a:xfrm>
            <a:off x="103217" y="1112293"/>
            <a:ext cx="9036496" cy="5638800"/>
          </a:xfrm>
        </p:spPr>
        <p:txBody>
          <a:bodyPr>
            <a:noAutofit/>
          </a:bodyPr>
          <a:lstStyle/>
          <a:p>
            <a:r>
              <a:rPr lang="pl-PL" sz="1600" dirty="0" smtClean="0"/>
              <a:t>Możliwość wystąpienia z takim wnioskiem istnieje tylko wtedy, gdy spełnione są materialnoprawne przesłanki stosowania tej instytucji (art. 66 k.k.)</a:t>
            </a:r>
          </a:p>
          <a:p>
            <a:r>
              <a:rPr lang="pl-PL" sz="1600" dirty="0" smtClean="0"/>
              <a:t>Konstrukcyjnie zbliżony do aktu oskarżenia (art. 336 k.p.k.)</a:t>
            </a:r>
          </a:p>
          <a:p>
            <a:r>
              <a:rPr lang="pl-PL" sz="1600" dirty="0"/>
              <a:t>musi </a:t>
            </a:r>
            <a:r>
              <a:rPr lang="pl-PL" sz="1600" dirty="0" smtClean="0"/>
              <a:t>w </a:t>
            </a:r>
            <a:r>
              <a:rPr lang="pl-PL" sz="1600" dirty="0"/>
              <a:t>swej treści odpowiadać warunkom szczególnym publicznego aktu oskarżenia, a ustawa nakazuje pominięcie jedynie wymogu wskazywania, czy czyn popełniono w warunkach powrotu do przestępstwa (co jest zrozumiałe przy istnieniu w art. 66 § 1 k.k. wymogu niekaralności sprawcy za czyny umyślne) oraz </a:t>
            </a:r>
            <a:r>
              <a:rPr lang="pl-PL" sz="1600" dirty="0" smtClean="0"/>
              <a:t>sądu </a:t>
            </a:r>
            <a:r>
              <a:rPr lang="pl-PL" sz="1600" dirty="0"/>
              <a:t>właściwego do rozpoznania sprawy i trybu postępowania,</a:t>
            </a:r>
          </a:p>
          <a:p>
            <a:r>
              <a:rPr lang="pl-PL" sz="1600" dirty="0" smtClean="0"/>
              <a:t>Uzasadnienie można ograniczyć do </a:t>
            </a:r>
            <a:r>
              <a:rPr lang="pl-PL" sz="1600" dirty="0"/>
              <a:t>wskazania:</a:t>
            </a:r>
          </a:p>
          <a:p>
            <a:pPr marL="617220" lvl="1" indent="-342900">
              <a:buFont typeface="+mj-lt"/>
              <a:buAutoNum type="alphaLcParenR"/>
            </a:pPr>
            <a:r>
              <a:rPr lang="pl-PL" sz="1800" dirty="0" smtClean="0">
                <a:solidFill>
                  <a:schemeClr val="bg1">
                    <a:lumMod val="50000"/>
                  </a:schemeClr>
                </a:solidFill>
              </a:rPr>
              <a:t>dowodów </a:t>
            </a:r>
            <a:r>
              <a:rPr lang="pl-PL" sz="1800" dirty="0">
                <a:solidFill>
                  <a:schemeClr val="bg1">
                    <a:lumMod val="50000"/>
                  </a:schemeClr>
                </a:solidFill>
              </a:rPr>
              <a:t>świadczących o tym, że wina oskarżonego nie budzi wątpliwości, oraz</a:t>
            </a:r>
          </a:p>
          <a:p>
            <a:pPr marL="617220" lvl="1" indent="-342900">
              <a:buFont typeface="+mj-lt"/>
              <a:buAutoNum type="alphaLcParenR"/>
            </a:pPr>
            <a:r>
              <a:rPr lang="pl-PL" sz="1800" dirty="0" smtClean="0">
                <a:solidFill>
                  <a:schemeClr val="bg1">
                    <a:lumMod val="50000"/>
                  </a:schemeClr>
                </a:solidFill>
              </a:rPr>
              <a:t>okoliczności </a:t>
            </a:r>
            <a:r>
              <a:rPr lang="pl-PL" sz="1800" dirty="0">
                <a:solidFill>
                  <a:schemeClr val="bg1">
                    <a:lumMod val="50000"/>
                  </a:schemeClr>
                </a:solidFill>
              </a:rPr>
              <a:t>przemawiających za warunkowym umorzeniem (§ 2).</a:t>
            </a:r>
          </a:p>
          <a:p>
            <a:r>
              <a:rPr lang="pl-PL" sz="1600" dirty="0"/>
              <a:t>Wniosek nie musi natomiast spełniać warunków aktu oskarżenia, o których mowa w art. 333.</a:t>
            </a:r>
          </a:p>
          <a:p>
            <a:r>
              <a:rPr lang="pl-PL" sz="1600" dirty="0"/>
              <a:t>We wniosku tym prokurator może także wskazać (§ 3):</a:t>
            </a:r>
          </a:p>
          <a:p>
            <a:pPr marL="617220" lvl="1" indent="-342900">
              <a:buFont typeface="+mj-lt"/>
              <a:buAutoNum type="alphaLcParenR"/>
            </a:pPr>
            <a:r>
              <a:rPr lang="pl-PL" sz="1600" dirty="0" smtClean="0"/>
              <a:t>proponowany </a:t>
            </a:r>
            <a:r>
              <a:rPr lang="pl-PL" sz="1600" dirty="0"/>
              <a:t>okres próby (od roku </a:t>
            </a:r>
            <a:r>
              <a:rPr lang="pl-PL" sz="1600"/>
              <a:t>do </a:t>
            </a:r>
            <a:r>
              <a:rPr lang="pl-PL" sz="1600" smtClean="0"/>
              <a:t>3 </a:t>
            </a:r>
            <a:r>
              <a:rPr lang="pl-PL" sz="1600" dirty="0"/>
              <a:t>lat - art. 67 § 1 k.k.),</a:t>
            </a:r>
          </a:p>
          <a:p>
            <a:pPr marL="617220" lvl="1" indent="-342900">
              <a:buFont typeface="+mj-lt"/>
              <a:buAutoNum type="alphaLcParenR"/>
            </a:pPr>
            <a:r>
              <a:rPr lang="pl-PL" sz="1600" dirty="0" smtClean="0"/>
              <a:t>obowiązki</a:t>
            </a:r>
            <a:r>
              <a:rPr lang="pl-PL" sz="1600" dirty="0"/>
              <a:t>, jakie należy nałożyć na oskarżonego (określa je art. 67 § 3 k.k.), oraz</a:t>
            </a:r>
          </a:p>
          <a:p>
            <a:pPr marL="617220" lvl="1" indent="-342900">
              <a:buFont typeface="+mj-lt"/>
              <a:buAutoNum type="alphaLcParenR"/>
            </a:pPr>
            <a:r>
              <a:rPr lang="pl-PL" sz="1600" dirty="0" smtClean="0"/>
              <a:t>wnioski </a:t>
            </a:r>
            <a:r>
              <a:rPr lang="pl-PL" sz="1600" dirty="0"/>
              <a:t>co do dozoru (art. 67 § 2 k.k</a:t>
            </a:r>
            <a:r>
              <a:rPr lang="pl-PL" sz="1600" dirty="0" smtClean="0"/>
              <a:t>.).</a:t>
            </a:r>
            <a:endParaRPr lang="pl-PL" sz="1600" dirty="0"/>
          </a:p>
          <a:p>
            <a:pPr>
              <a:buFont typeface="Wingdings" panose="05000000000000000000" pitchFamily="2" charset="2"/>
              <a:buChar char="Ø"/>
            </a:pPr>
            <a:r>
              <a:rPr lang="pl-PL" sz="1600" dirty="0" smtClean="0"/>
              <a:t>Wniosek </a:t>
            </a:r>
            <a:r>
              <a:rPr lang="pl-PL" sz="1600" dirty="0"/>
              <a:t>o warunkowe umorzenie postępowania dotknęły także zmiany związane z zakresem, przekazywanych wraz z aktem oskarżenia - którego surogatem jest omawiany wniosek - materiałów postępowania przygotowawczego, co normuje art. 334 przywołany w § 4 art. 336. Rozwiązanie zawarte dotąd w art. 334 będzie tym samym dotyczyło także wniosku, o jakim mowa w art. 336.</a:t>
            </a:r>
          </a:p>
          <a:p>
            <a:pPr marL="274320" lvl="1" indent="0">
              <a:buNone/>
            </a:pPr>
            <a:endParaRPr lang="pl-PL" sz="1600" dirty="0" smtClean="0"/>
          </a:p>
        </p:txBody>
      </p:sp>
    </p:spTree>
    <p:extLst>
      <p:ext uri="{BB962C8B-B14F-4D97-AF65-F5344CB8AC3E}">
        <p14:creationId xmlns:p14="http://schemas.microsoft.com/office/powerpoint/2010/main" val="14733973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Wniosek o warunkowe umorzenie postępowania</a:t>
            </a:r>
            <a:endParaRPr lang="pl-PL" dirty="0"/>
          </a:p>
        </p:txBody>
      </p:sp>
      <p:sp>
        <p:nvSpPr>
          <p:cNvPr id="3" name="Symbol zastępczy zawartości 2"/>
          <p:cNvSpPr>
            <a:spLocks noGrp="1"/>
          </p:cNvSpPr>
          <p:nvPr>
            <p:ph sz="quarter" idx="1"/>
          </p:nvPr>
        </p:nvSpPr>
        <p:spPr>
          <a:xfrm>
            <a:off x="107504" y="1219200"/>
            <a:ext cx="9036496" cy="5522168"/>
          </a:xfrm>
        </p:spPr>
        <p:txBody>
          <a:bodyPr>
            <a:noAutofit/>
          </a:bodyPr>
          <a:lstStyle/>
          <a:p>
            <a:r>
              <a:rPr lang="pl-PL" sz="1600" dirty="0"/>
              <a:t>N</a:t>
            </a:r>
            <a:r>
              <a:rPr lang="pl-PL" sz="1600" dirty="0" smtClean="0"/>
              <a:t>owelizacja </a:t>
            </a:r>
            <a:r>
              <a:rPr lang="pl-PL" sz="1600" dirty="0"/>
              <a:t>z 2013 r. poszerza </a:t>
            </a:r>
            <a:r>
              <a:rPr lang="pl-PL" sz="1600" dirty="0" smtClean="0"/>
              <a:t>zakres </a:t>
            </a:r>
            <a:r>
              <a:rPr lang="pl-PL" sz="1600" dirty="0"/>
              <a:t>spraw, w jakich warunkowe umorzenie jest możliwe. Czyni to jednak w ramach zmian przepisów k.k. </a:t>
            </a:r>
          </a:p>
          <a:p>
            <a:r>
              <a:rPr lang="pl-PL" sz="1600" dirty="0" smtClean="0"/>
              <a:t>Z </a:t>
            </a:r>
            <a:r>
              <a:rPr lang="pl-PL" sz="1600" dirty="0"/>
              <a:t>uwagi bowiem na wprowadzenie nowej postaci umorzenia postępowania na wniosek pokrzywdzonego w zakresie czynów zagrożonych karą pozbawienia wolności do lat 3 i odnośnie do niektórych czynów z zagrożeniem do lat 5 (nowy art. 59a k.k</a:t>
            </a:r>
            <a:r>
              <a:rPr lang="pl-PL" sz="1600" dirty="0" smtClean="0"/>
              <a:t>.), </a:t>
            </a:r>
            <a:r>
              <a:rPr lang="pl-PL" sz="1600" dirty="0"/>
              <a:t>zmieniono także art. 66 k.k.</a:t>
            </a:r>
          </a:p>
          <a:p>
            <a:r>
              <a:rPr lang="pl-PL" sz="1600" dirty="0"/>
              <a:t>Obecnie </a:t>
            </a:r>
            <a:r>
              <a:rPr lang="pl-PL" sz="1600" dirty="0" smtClean="0"/>
              <a:t>ogranicza </a:t>
            </a:r>
            <a:r>
              <a:rPr lang="pl-PL" sz="1600" dirty="0"/>
              <a:t>on instytucję warunkowego umorzenia procesu właśnie do przestępstw z zagrożeniem do 3 lat (§ 1 i 2 art. 66 k.k.), a jedynie przy pojednaniu się sprawcy z pokrzywdzonym i uzgodnieniu z nim naprawienia szkody, także wobec czynów zagrożonych taką karą do lat 5 (§ 3 art. 66 k.k.); wyłącza to tym samym takie umorzenie przy przestępstwie niewyrządzającym szkody lub krzywdy, choć zagrożonym też pozbawieniem wolności do lat </a:t>
            </a:r>
            <a:r>
              <a:rPr lang="pl-PL" sz="1600" dirty="0" smtClean="0"/>
              <a:t>5</a:t>
            </a:r>
          </a:p>
          <a:p>
            <a:r>
              <a:rPr lang="pl-PL" sz="1600" dirty="0" smtClean="0"/>
              <a:t>W </a:t>
            </a:r>
            <a:r>
              <a:rPr lang="pl-PL" sz="1600" dirty="0"/>
              <a:t>wyniku nowelizacji wrześniowej 2013 r., od 1 lipca 2015 r., </a:t>
            </a:r>
            <a:r>
              <a:rPr lang="pl-PL" sz="1800" b="1" dirty="0">
                <a:solidFill>
                  <a:srgbClr val="0070C0"/>
                </a:solidFill>
              </a:rPr>
              <a:t>warunkowe umorzenie staje się natomiast możliwe wobec sprawców wszystkich przestępstw zagrożonych karą do 5 lat pozbawienia wolności </a:t>
            </a:r>
            <a:r>
              <a:rPr lang="pl-PL" sz="1600" dirty="0"/>
              <a:t>(nowy § 2 art. 66 k.k.), jeżeli tylko spełnione są warunki do takiego umorzenia, wskazane w § 1 art. 66 k.k., które są tożsame z dotychczas </a:t>
            </a:r>
            <a:r>
              <a:rPr lang="pl-PL" sz="1600" dirty="0" smtClean="0"/>
              <a:t>zakładanymi</a:t>
            </a:r>
            <a:endParaRPr lang="pl-PL" sz="1600" dirty="0"/>
          </a:p>
          <a:p>
            <a:r>
              <a:rPr lang="pl-PL" sz="1600" dirty="0"/>
              <a:t>Może to spowodować częstsze sięganie do tej instytucji, a trzeba zauważyć, że - jak wynika z danych statystycznych Prokuratury Generalnej </a:t>
            </a:r>
            <a:r>
              <a:rPr lang="pl-PL" sz="1600" dirty="0" smtClean="0"/>
              <a:t>- </a:t>
            </a:r>
            <a:r>
              <a:rPr lang="pl-PL" sz="1600" dirty="0"/>
              <a:t>w 2012 r. na ogólną liczę prawie 378 tys. spraw przekazanych przez prokuratorów sądom, ponad 15 tys. stanowiły sprawy z wnioskiem o warunkowe umorzenie </a:t>
            </a:r>
            <a:r>
              <a:rPr lang="pl-PL" sz="1600" dirty="0" smtClean="0"/>
              <a:t>postępowania</a:t>
            </a:r>
            <a:endParaRPr lang="pl-PL" sz="1600" dirty="0"/>
          </a:p>
        </p:txBody>
      </p:sp>
    </p:spTree>
    <p:extLst>
      <p:ext uri="{BB962C8B-B14F-4D97-AF65-F5344CB8AC3E}">
        <p14:creationId xmlns:p14="http://schemas.microsoft.com/office/powerpoint/2010/main" val="8727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KAZUS</a:t>
            </a:r>
            <a:endParaRPr lang="pl-PL" dirty="0"/>
          </a:p>
        </p:txBody>
      </p:sp>
      <p:sp>
        <p:nvSpPr>
          <p:cNvPr id="3" name="Symbol zastępczy zawartości 2"/>
          <p:cNvSpPr>
            <a:spLocks noGrp="1"/>
          </p:cNvSpPr>
          <p:nvPr>
            <p:ph sz="quarter" idx="1"/>
          </p:nvPr>
        </p:nvSpPr>
        <p:spPr>
          <a:xfrm>
            <a:off x="0" y="1219200"/>
            <a:ext cx="9144000" cy="5450160"/>
          </a:xfrm>
        </p:spPr>
        <p:txBody>
          <a:bodyPr>
            <a:normAutofit/>
          </a:bodyPr>
          <a:lstStyle/>
          <a:p>
            <a:pPr indent="457200" algn="just">
              <a:buNone/>
            </a:pPr>
            <a:r>
              <a:rPr lang="pl-PL" sz="1800" dirty="0" smtClean="0"/>
              <a:t>Do prokuratury zgłosiła się Małgorzata M. i oświadczyła, że wczoraj została zwolniona z więzienia, w którym odbywała karę 1 roku pozbawienia wolności. Na czas pobytu w zakładzie karnym swoje cenne futro z norek dała na przechowanie Annie A., cieszącej się nieposzlakowaną opinią pracownicy służby więziennej, obecnie rencistce. Anna A. powierzonego jej futra nie chce zwrócić. Wszczęto dochodzenie w sprawie o czyn z art. 284 </a:t>
            </a:r>
            <a:r>
              <a:rPr lang="pl-PL" sz="1800" dirty="0" smtClean="0">
                <a:cs typeface="Times New Roman" panose="02020603050405020304" pitchFamily="18" charset="0"/>
              </a:rPr>
              <a:t>§ 1 k.k. Anna A. przesłuchana w charakterze świadka na okoliczności podane w zawiadomieniu o przestępstwie oświadczyła, że nigdy nie miała nic wspólnego z futrem Małgorzaty M., nigdy nie przyjęła go na przechowanie. Zresztą w jej mieszkaniu zagnieździły się mole i własny kożuch przechowuje w szafie swojej sąsiadki. Sąsiadka, Stefania S., przesłuchana na tę okoliczność, potwierdziła ten fakt. Wobec braku dowodów postępowanie w tej sprawie umorzono. </a:t>
            </a:r>
          </a:p>
          <a:p>
            <a:pPr indent="457200" algn="just">
              <a:buNone/>
            </a:pPr>
            <a:r>
              <a:rPr lang="pl-PL" sz="1800" dirty="0" smtClean="0">
                <a:cs typeface="Times New Roman" panose="02020603050405020304" pitchFamily="18" charset="0"/>
              </a:rPr>
              <a:t>Upłynęło 6 miesięcy od umorzenia. Do prokuratury zgłosiła się Stefania S.  - sąsiadka, która oświadczyła, że robiąc porządki w szafie stwierdziła ze zdumieniem, że w worku antymolowym pozostawionym przez </a:t>
            </a:r>
            <a:r>
              <a:rPr lang="pl-PL" sz="1800" dirty="0">
                <a:cs typeface="Times New Roman" panose="02020603050405020304" pitchFamily="18" charset="0"/>
              </a:rPr>
              <a:t>A</a:t>
            </a:r>
            <a:r>
              <a:rPr lang="pl-PL" sz="1800" dirty="0" smtClean="0">
                <a:cs typeface="Times New Roman" panose="02020603050405020304" pitchFamily="18" charset="0"/>
              </a:rPr>
              <a:t>nnę A. w jej szafie, zamiast kożucha wisi eleganckie futro z norek.</a:t>
            </a:r>
          </a:p>
          <a:p>
            <a:endParaRPr lang="pl-PL" sz="1800" dirty="0">
              <a:cs typeface="Times New Roman" panose="02020603050405020304" pitchFamily="18" charset="0"/>
            </a:endParaRPr>
          </a:p>
          <a:p>
            <a:r>
              <a:rPr lang="pl-PL" sz="1800" dirty="0" smtClean="0">
                <a:cs typeface="Times New Roman" panose="02020603050405020304" pitchFamily="18" charset="0"/>
              </a:rPr>
              <a:t>1. Jak należy postąpić w tej sprawie?</a:t>
            </a:r>
          </a:p>
          <a:p>
            <a:r>
              <a:rPr lang="pl-PL" sz="1800" dirty="0" smtClean="0">
                <a:cs typeface="Times New Roman" panose="02020603050405020304" pitchFamily="18" charset="0"/>
              </a:rPr>
              <a:t>2. Proszę powołać podstawę prawną</a:t>
            </a:r>
            <a:endParaRPr lang="pl-PL" sz="1800" dirty="0"/>
          </a:p>
        </p:txBody>
      </p:sp>
    </p:spTree>
    <p:extLst>
      <p:ext uri="{BB962C8B-B14F-4D97-AF65-F5344CB8AC3E}">
        <p14:creationId xmlns:p14="http://schemas.microsoft.com/office/powerpoint/2010/main" val="428013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Przedstawienie zarzutów - śledztwo</a:t>
            </a:r>
            <a:endParaRPr lang="pl-PL" dirty="0"/>
          </a:p>
        </p:txBody>
      </p:sp>
      <p:sp>
        <p:nvSpPr>
          <p:cNvPr id="3" name="Symbol zastępczy zawartości 2"/>
          <p:cNvSpPr>
            <a:spLocks noGrp="1"/>
          </p:cNvSpPr>
          <p:nvPr>
            <p:ph sz="quarter" idx="1"/>
          </p:nvPr>
        </p:nvSpPr>
        <p:spPr>
          <a:xfrm>
            <a:off x="0" y="1219200"/>
            <a:ext cx="8964488" cy="5450160"/>
          </a:xfrm>
        </p:spPr>
        <p:txBody>
          <a:bodyPr>
            <a:normAutofit fontScale="92500" lnSpcReduction="20000"/>
          </a:bodyPr>
          <a:lstStyle/>
          <a:p>
            <a:pPr algn="just"/>
            <a:r>
              <a:rPr lang="pl-PL" sz="1800" dirty="0" smtClean="0"/>
              <a:t>Postanowienie </a:t>
            </a:r>
            <a:r>
              <a:rPr lang="pl-PL" sz="1800" dirty="0"/>
              <a:t>o przedstawieniu zarzutów, oznaczające wszczęcie postępowania in personam, </a:t>
            </a:r>
            <a:r>
              <a:rPr lang="pl-PL" sz="1800" b="1" dirty="0"/>
              <a:t>nie należy</a:t>
            </a:r>
            <a:r>
              <a:rPr lang="pl-PL" sz="1800" dirty="0"/>
              <a:t>, tak jak </a:t>
            </a:r>
            <a:r>
              <a:rPr lang="pl-PL" sz="1800" dirty="0" smtClean="0"/>
              <a:t>decyzja </a:t>
            </a:r>
            <a:r>
              <a:rPr lang="pl-PL" sz="1800" dirty="0"/>
              <a:t>o wszczęciu śledztwa (dochodzenia) w sprawie</a:t>
            </a:r>
            <a:r>
              <a:rPr lang="pl-PL" sz="1800" dirty="0" smtClean="0"/>
              <a:t>, </a:t>
            </a:r>
            <a:r>
              <a:rPr lang="pl-PL" sz="1800" b="1" dirty="0" smtClean="0"/>
              <a:t>do postanowień zaskarżalnych</a:t>
            </a:r>
            <a:r>
              <a:rPr lang="pl-PL" sz="1800" dirty="0" smtClean="0"/>
              <a:t>. </a:t>
            </a:r>
          </a:p>
          <a:p>
            <a:pPr algn="just"/>
            <a:r>
              <a:rPr lang="pl-PL" sz="1800" dirty="0" smtClean="0"/>
              <a:t>W </a:t>
            </a:r>
            <a:r>
              <a:rPr lang="pl-PL" sz="1800" dirty="0"/>
              <a:t>piśmiennictwie pojawiają się jednak głosy zwolenników wprowadzenia jego zaskarżalności (jak i decyzji o zmianie zarzutów, a także postanowienia o wznowieniu umorzonego uprzednio postępowania przygotowawczego). Jedni argumentują, że wymaga tego realność prawa do obrony, i sugerują przy tym, aby zażalenie to służyło do sądu z zapewnieniem podejrzanemu dostępu do akt, podobnie jak przy wniosku o zastosowanie tymczasowego aresztowania (zob. Ł Chojniak, Niezaskarżalność postanowienia o przedstawieniu zarzutów, Prok. i Pr. 2013, nr 4, s. 52-53). Inni sugerują, aby służyło ono podejrzanemu tylko wobec postanowienia o przedstawieniu zrzutów, ale już nie o ich zmianie, gdyż wkraczałoby to nadmiernie w "swobodę orzeczniczą prokuratora", a przy tym tylko, gdy nie zastosowano wobec niego środka zapobiegawczego, z jednoczesnym przyjęciem, że w wypadku uwzględnienia zażalenia na taki środek traciłoby jednak moc samo postanowienie o przedstawieniu zarzutów, a przy tym, że zażalenie, ze względów praktycznych, winno służyć tylko podejrzanemu, któremu zarzucono czyn zagrożony karą wyższą niż 3 lata pozbawienia wolności, i z zachowaniem jednak ogólnych reguł jego dostępu do akt dochodzenia lub śledztwa, a nie tak się to ma miejsce obecnie przy występowaniu o jego aresztowanie (tak M. Gabriel-Węgłowski, O zaskarżalności postanowienia o przedstawieniu zarzutów, Prok. i Pr. 2013, nr 11, s. 135-137 i 141-143</a:t>
            </a:r>
            <a:r>
              <a:rPr lang="pl-PL" sz="1800" dirty="0" smtClean="0"/>
              <a:t>).</a:t>
            </a:r>
          </a:p>
          <a:p>
            <a:pPr algn="just"/>
            <a:r>
              <a:rPr lang="pl-PL" sz="1800" dirty="0"/>
              <a:t>W obu sytuacjach w istocie chodzi o wprowadzenie konstrukcji, według której to sąd, a nie organ ścigania i późniejszy oskarżyciel, decydowałby o tym, czy można w ogóle przedstawić (zmienić) zarzut określonej osobie, ale następnie także wznowić wobec niej śledztwo czy dochodzenie, gdyby początkowa decyzja sądu była negatywna.</a:t>
            </a:r>
          </a:p>
        </p:txBody>
      </p:sp>
    </p:spTree>
    <p:extLst>
      <p:ext uri="{BB962C8B-B14F-4D97-AF65-F5344CB8AC3E}">
        <p14:creationId xmlns:p14="http://schemas.microsoft.com/office/powerpoint/2010/main" val="671579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Przedstawienie zarzutów - śledztwo</a:t>
            </a:r>
            <a:endParaRPr lang="pl-PL" dirty="0"/>
          </a:p>
        </p:txBody>
      </p:sp>
      <p:sp>
        <p:nvSpPr>
          <p:cNvPr id="3" name="Symbol zastępczy zawartości 2"/>
          <p:cNvSpPr>
            <a:spLocks noGrp="1"/>
          </p:cNvSpPr>
          <p:nvPr>
            <p:ph sz="quarter" idx="1"/>
          </p:nvPr>
        </p:nvSpPr>
        <p:spPr>
          <a:xfrm>
            <a:off x="0" y="1219200"/>
            <a:ext cx="8964488" cy="5450160"/>
          </a:xfrm>
        </p:spPr>
        <p:txBody>
          <a:bodyPr>
            <a:normAutofit/>
          </a:bodyPr>
          <a:lstStyle/>
          <a:p>
            <a:pPr algn="just"/>
            <a:r>
              <a:rPr lang="pl-PL" sz="2000" dirty="0"/>
              <a:t>W orzecznictwie SN przyjmuje się w związku z </a:t>
            </a:r>
            <a:r>
              <a:rPr lang="pl-PL" sz="2000" dirty="0" smtClean="0"/>
              <a:t>gwarancyjnym charakterem </a:t>
            </a:r>
            <a:r>
              <a:rPr lang="pl-PL" sz="2000" dirty="0"/>
              <a:t>omawianej instytucji, że odpowiedzialności karnej z art. 233 § 1 (za fałszywe zeznania) nie ponosi osoba, którą przesłuchano w charakterze świadka wbrew wynikającemu z art. 313 § 1 k.p.k. nakazowi przesłuchania jej jako podejrzanego (zob. uchwała SN z dnia 26 kwietnia 2007 r., I KZP 4/07, OSNKW 2007, nr 6, poz. 45). </a:t>
            </a:r>
            <a:endParaRPr lang="pl-PL" sz="2000" dirty="0" smtClean="0"/>
          </a:p>
          <a:p>
            <a:pPr algn="just"/>
            <a:r>
              <a:rPr lang="pl-PL" sz="2000" dirty="0" smtClean="0"/>
              <a:t>Wskazuje </a:t>
            </a:r>
            <a:r>
              <a:rPr lang="pl-PL" sz="2000" dirty="0"/>
              <a:t>się też, że nie ponosi jej również osoba przesłuchana np. w charakterze świadka w fazie in rem postępowania o przestępstwo, którego popełnienie może być jej zarzucone w tym lub innym postępowaniu, odnośnie do zeznawania co do okoliczności związanych z tym przestępstwem lub działalnością przestępczą, gdy oświadcza świadomie nieprawdziwie w obawie przed grożącą jej odpowiedzialnością, niezależnie od faktu pouczenia jej w trybie art. 183 § 1, z uwagi na zasadę prawa do obrony (zob. uchwała SN z dnia 20 września 2007 r., I KZP 26/07, OSNKW 2007, nr 10, poz. </a:t>
            </a:r>
            <a:r>
              <a:rPr lang="pl-PL" sz="2000" dirty="0" smtClean="0"/>
              <a:t>71).</a:t>
            </a:r>
            <a:endParaRPr lang="pl-PL" sz="2000" dirty="0"/>
          </a:p>
        </p:txBody>
      </p:sp>
    </p:spTree>
    <p:extLst>
      <p:ext uri="{BB962C8B-B14F-4D97-AF65-F5344CB8AC3E}">
        <p14:creationId xmlns:p14="http://schemas.microsoft.com/office/powerpoint/2010/main" val="276685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Przedstawienie zarzutów - śledztwo</a:t>
            </a:r>
            <a:endParaRPr lang="pl-PL" dirty="0"/>
          </a:p>
        </p:txBody>
      </p:sp>
      <p:sp>
        <p:nvSpPr>
          <p:cNvPr id="3" name="Symbol zastępczy zawartości 2"/>
          <p:cNvSpPr>
            <a:spLocks noGrp="1"/>
          </p:cNvSpPr>
          <p:nvPr>
            <p:ph sz="quarter" idx="1"/>
          </p:nvPr>
        </p:nvSpPr>
        <p:spPr>
          <a:xfrm>
            <a:off x="0" y="1219200"/>
            <a:ext cx="8964488" cy="5450160"/>
          </a:xfrm>
        </p:spPr>
        <p:txBody>
          <a:bodyPr>
            <a:noAutofit/>
          </a:bodyPr>
          <a:lstStyle/>
          <a:p>
            <a:pPr algn="just"/>
            <a:r>
              <a:rPr lang="pl-PL" sz="1600" dirty="0"/>
              <a:t>Wymagane przez art. 313 § 1 postanowienie o przedstawieniu zarzutów powinno, stosownie do art. 313 § 2, </a:t>
            </a:r>
            <a:r>
              <a:rPr lang="pl-PL" sz="1600" dirty="0" smtClean="0"/>
              <a:t>zawierać:</a:t>
            </a:r>
          </a:p>
          <a:p>
            <a:pPr marL="342900" indent="-342900" algn="just">
              <a:buFont typeface="+mj-lt"/>
              <a:buAutoNum type="arabicParenR"/>
            </a:pPr>
            <a:r>
              <a:rPr lang="pl-PL" sz="1600" b="1" dirty="0" smtClean="0">
                <a:solidFill>
                  <a:srgbClr val="0070C0"/>
                </a:solidFill>
              </a:rPr>
              <a:t>wskazanie </a:t>
            </a:r>
            <a:r>
              <a:rPr lang="pl-PL" sz="1600" b="1" dirty="0">
                <a:solidFill>
                  <a:srgbClr val="0070C0"/>
                </a:solidFill>
              </a:rPr>
              <a:t>osoby podejrzanego </a:t>
            </a:r>
          </a:p>
          <a:p>
            <a:pPr marL="342900" indent="-342900" algn="just">
              <a:buFont typeface="+mj-lt"/>
              <a:buAutoNum type="arabicParenR"/>
            </a:pPr>
            <a:r>
              <a:rPr lang="pl-PL" sz="1600" b="1" dirty="0" smtClean="0">
                <a:solidFill>
                  <a:srgbClr val="0070C0"/>
                </a:solidFill>
              </a:rPr>
              <a:t>dokładne </a:t>
            </a:r>
            <a:r>
              <a:rPr lang="pl-PL" sz="1600" b="1" dirty="0">
                <a:solidFill>
                  <a:srgbClr val="0070C0"/>
                </a:solidFill>
              </a:rPr>
              <a:t>określenie zarzucanego mu czynu i jego kwalifikację prawną, </a:t>
            </a:r>
            <a:endParaRPr lang="pl-PL" sz="1600" b="1" dirty="0" smtClean="0">
              <a:solidFill>
                <a:srgbClr val="0070C0"/>
              </a:solidFill>
            </a:endParaRPr>
          </a:p>
          <a:p>
            <a:pPr marL="0" indent="0" algn="just">
              <a:buNone/>
            </a:pPr>
            <a:r>
              <a:rPr lang="pl-PL" sz="1600" dirty="0" smtClean="0"/>
              <a:t>co </a:t>
            </a:r>
            <a:r>
              <a:rPr lang="pl-PL" sz="1600" dirty="0"/>
              <a:t>oznacza wymóg opisania tego czynu, tak jak kształtuje się on w momencie przedstawiania zarzutów, a więc z określeniem czasu, miejsca i okoliczności jego popełnienia, i to w taki sposób, aby wykazać, że wypełnia on znamiona określonego przestępstwa, jako że opisowi czynu towarzyszyć ma wskazanie jego kwalifikacji prawnej, czyli jego subsumpcji pod określony przepis prawa karnego, jako zachowania stanowiącego dane przestępstwo. To ów opis czynu z jego kwalifikacją prawną tworzą właśnie zarzut stawiany podejrzanemu. </a:t>
            </a:r>
            <a:endParaRPr lang="pl-PL" sz="1600" dirty="0" smtClean="0"/>
          </a:p>
          <a:p>
            <a:pPr algn="just"/>
            <a:r>
              <a:rPr lang="pl-PL" sz="1400" dirty="0" smtClean="0"/>
              <a:t>W </a:t>
            </a:r>
            <a:r>
              <a:rPr lang="pl-PL" sz="1400" dirty="0"/>
              <a:t>orzecznictwie już na gruncie kodeksu z 1969 r. podnoszono, że zarzut nie może być ogólnikowy, gdyż utrudnia to obronę podejrzanemu, a przy tym ogólnikowość ta nie może być konwalidowana dopiero przez właściwe sporządzenie aktu oskarżenia (zob. np. postanowienie SA w Katowicach z dnia 8 lutego 1995 r., II </a:t>
            </a:r>
            <a:r>
              <a:rPr lang="pl-PL" sz="1400" dirty="0" err="1"/>
              <a:t>AKz</a:t>
            </a:r>
            <a:r>
              <a:rPr lang="pl-PL" sz="1400" dirty="0"/>
              <a:t> 23/95, LEX nr 23648). </a:t>
            </a:r>
            <a:r>
              <a:rPr lang="pl-PL" sz="1400" dirty="0" smtClean="0"/>
              <a:t>Wszelkie modyfikacje postanowienia o przedstawieniu zarzutów w dalszym toku śledztwa lub dochodzenia, zarówno odnośnie do opisu czynu, jak i jego kwalifikacji, mogą i powinny następnie być dokonywane w trybie zmiany zarzutów wskazanej w art. 314. Już pod rządem poprzedniej kodyfikacji wskazywano, że w żadnej mierze nie można tego czynić dopiero w akcie oskarżenia (zob. np. wyrok SN z dnia 30 maja 1985 r., I KR 119/85, LEX nr 20966)</a:t>
            </a:r>
          </a:p>
          <a:p>
            <a:pPr algn="just"/>
            <a:r>
              <a:rPr lang="pl-PL" sz="1600" dirty="0" smtClean="0"/>
              <a:t>Jeżeli do momentu przedstawienia zarzutów nie ustalono tożsamości podejrzanego, możliwe jest wskazanie go w postanowieniu w sposób podobny jak w protokole zatrzymania (rysopisem). Ustawa wymaga bowiem "wskazania podejrzanego", a nie podania jego imienia i nazwiska; jeżeli więc wskazanie przez podanie danych osobowych nie jest możliwe, dopuszczalny jest inny sposób wskazania tej osoby</a:t>
            </a:r>
            <a:endParaRPr lang="pl-PL" sz="1600" dirty="0"/>
          </a:p>
        </p:txBody>
      </p:sp>
    </p:spTree>
    <p:extLst>
      <p:ext uri="{BB962C8B-B14F-4D97-AF65-F5344CB8AC3E}">
        <p14:creationId xmlns:p14="http://schemas.microsoft.com/office/powerpoint/2010/main" val="325955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3412"/>
            <a:ext cx="8229600" cy="552092"/>
          </a:xfrm>
        </p:spPr>
        <p:txBody>
          <a:bodyPr>
            <a:noAutofit/>
          </a:bodyPr>
          <a:lstStyle/>
          <a:p>
            <a:r>
              <a:rPr lang="pl-PL" sz="2400" dirty="0" smtClean="0"/>
              <a:t>Przedstawienie zarzutów – uprawnienia podejrzanego</a:t>
            </a:r>
            <a:endParaRPr lang="pl-PL" sz="2400" dirty="0"/>
          </a:p>
        </p:txBody>
      </p:sp>
      <p:sp>
        <p:nvSpPr>
          <p:cNvPr id="3" name="Symbol zastępczy zawartości 2"/>
          <p:cNvSpPr>
            <a:spLocks noGrp="1"/>
          </p:cNvSpPr>
          <p:nvPr>
            <p:ph sz="quarter" idx="1"/>
          </p:nvPr>
        </p:nvSpPr>
        <p:spPr>
          <a:xfrm>
            <a:off x="0" y="548680"/>
            <a:ext cx="8964488" cy="5450160"/>
          </a:xfrm>
        </p:spPr>
        <p:txBody>
          <a:bodyPr>
            <a:noAutofit/>
          </a:bodyPr>
          <a:lstStyle/>
          <a:p>
            <a:pPr algn="just"/>
            <a:r>
              <a:rPr lang="pl-PL" sz="1600" dirty="0" smtClean="0"/>
              <a:t>Przepis art. 313 </a:t>
            </a:r>
            <a:r>
              <a:rPr lang="pl-PL" sz="1600" dirty="0"/>
              <a:t>§ 3 wprowadza dwa uprawnienia podejrzanego. </a:t>
            </a:r>
            <a:r>
              <a:rPr lang="pl-PL" sz="1600" dirty="0" smtClean="0"/>
              <a:t>:</a:t>
            </a:r>
          </a:p>
          <a:p>
            <a:pPr marL="342900" indent="-342900" algn="just">
              <a:buFont typeface="+mj-lt"/>
              <a:buAutoNum type="arabicParenR"/>
            </a:pPr>
            <a:r>
              <a:rPr lang="pl-PL" sz="1600" dirty="0"/>
              <a:t>m</a:t>
            </a:r>
            <a:r>
              <a:rPr lang="pl-PL" sz="1600" dirty="0" smtClean="0"/>
              <a:t>oże </a:t>
            </a:r>
            <a:r>
              <a:rPr lang="pl-PL" sz="1600" dirty="0"/>
              <a:t>on ograniczyć się do </a:t>
            </a:r>
            <a:r>
              <a:rPr lang="pl-PL" sz="1600" b="1" dirty="0">
                <a:solidFill>
                  <a:srgbClr val="0070C0"/>
                </a:solidFill>
              </a:rPr>
              <a:t>żądania podania mu ustnie podstaw zarzutów</a:t>
            </a:r>
            <a:r>
              <a:rPr lang="pl-PL" sz="1600" dirty="0"/>
              <a:t>, a więc wyjaśnienia, na jakich podstawach faktycznych oparto ogłoszony mu zarzut, a wtedy, według przepisów wewnętrznych prokuratury, fakt ich podania dokumentuje się w protokole </a:t>
            </a:r>
            <a:r>
              <a:rPr lang="pl-PL" sz="1600" dirty="0" smtClean="0"/>
              <a:t>przesłuchania </a:t>
            </a:r>
          </a:p>
          <a:p>
            <a:pPr marL="342900" indent="-342900" algn="just">
              <a:buFont typeface="+mj-lt"/>
              <a:buAutoNum type="arabicParenR"/>
            </a:pPr>
            <a:r>
              <a:rPr lang="pl-PL" sz="1600" dirty="0"/>
              <a:t>m</a:t>
            </a:r>
            <a:r>
              <a:rPr lang="pl-PL" sz="1600" dirty="0" smtClean="0"/>
              <a:t>oże </a:t>
            </a:r>
            <a:r>
              <a:rPr lang="pl-PL" sz="1600" dirty="0"/>
              <a:t>on też, niezależnie od powyższego, zarówno po usłyszeniu wyjaśnienia w tym zakresie, jak i bez występowania o nie, </a:t>
            </a:r>
            <a:r>
              <a:rPr lang="pl-PL" sz="1600" b="1" dirty="0">
                <a:solidFill>
                  <a:srgbClr val="0070C0"/>
                </a:solidFill>
              </a:rPr>
              <a:t>zażądać na piśmie uzasadnienia tych zarzutów</a:t>
            </a:r>
            <a:r>
              <a:rPr lang="pl-PL" sz="1600" dirty="0"/>
              <a:t>. </a:t>
            </a:r>
            <a:endParaRPr lang="pl-PL" sz="1600" dirty="0" smtClean="0"/>
          </a:p>
          <a:p>
            <a:pPr algn="just">
              <a:buFont typeface="Wingdings" panose="05000000000000000000" pitchFamily="2" charset="2"/>
              <a:buChar char="Ø"/>
            </a:pPr>
            <a:r>
              <a:rPr lang="pl-PL" sz="1600" dirty="0" smtClean="0"/>
              <a:t>Oba </a:t>
            </a:r>
            <a:r>
              <a:rPr lang="pl-PL" sz="1600" dirty="0"/>
              <a:t>te uprawnienia może wykorzystywać aż do zawiadomienia go o terminie końcowego zapoznania z materiałami dochodzenia lub śledztwa, z tym że jeżeli podejrzany skorzystał już z instytucji uzasadnienia na piśmie, nie może następnie domagać się ustnego podania podstaw zarzutów, natomiast sytuacja odwrotna jest możliwa. Uprawnienie powyższe dezaktualizuje się także wtedy, gdy podejrzany przestał już być podejrzanym w toczącym się nadal postępowaniu przygotowawczym (umorzenie jedynie ad </a:t>
            </a:r>
            <a:r>
              <a:rPr lang="pl-PL" sz="1600" dirty="0" smtClean="0"/>
              <a:t>personam).</a:t>
            </a:r>
          </a:p>
          <a:p>
            <a:pPr algn="just">
              <a:buFont typeface="Wingdings" panose="05000000000000000000" pitchFamily="2" charset="2"/>
              <a:buChar char="Ø"/>
            </a:pPr>
            <a:r>
              <a:rPr lang="pl-PL" sz="1600" b="1" dirty="0"/>
              <a:t>Uzasadnia się </a:t>
            </a:r>
            <a:r>
              <a:rPr lang="pl-PL" sz="1600" b="1" dirty="0" smtClean="0"/>
              <a:t>podstawy </a:t>
            </a:r>
            <a:r>
              <a:rPr lang="pl-PL" sz="1600" b="1" dirty="0"/>
              <a:t>zarzutów, a nie postanowienie o ich przedstawieniu</a:t>
            </a:r>
            <a:r>
              <a:rPr lang="pl-PL" sz="1600" dirty="0"/>
              <a:t>. Uzasadnienie powinno objąć "zarzut", a więc zarzucany czyn i jego kwalifikację. Wymóg podania w uzasadnieniu "faktów i dowodów", które przyjęto "za podstawę zarzutów", nie oznacza jednak konieczności wskazywania dowodów osobowych z imienia i nazwiska, a jedynie podanie, iż istnieją dowody, i jakiego rodzaju (świadkowie, biegły, wyniki oględzin, okazania itd.), oraz jakie fakty, najistotniejsze z punktu widzenia stawianego zarzutu (niekoniecznie wszystkie), wynikają z owych dowodów, stwarzając uzasadnione podejrzenie popełnienia </a:t>
            </a:r>
            <a:r>
              <a:rPr lang="pl-PL" sz="1600" dirty="0" smtClean="0"/>
              <a:t>przestępstwa. Ponieważ </a:t>
            </a:r>
            <a:r>
              <a:rPr lang="pl-PL" sz="1600" dirty="0"/>
              <a:t>"fakty i dowody" mają być w uzasadnieniu podane tylko "w szczególności", oznacza to, że powinno się też podać tam inne elementy istotne z punktu widzenia zarzutu, w tym np. wyjaśnienie, dlaczego czyn zakwalifikowano w określony sposób.</a:t>
            </a:r>
            <a:endParaRPr lang="pl-PL" sz="1600" dirty="0" smtClean="0"/>
          </a:p>
          <a:p>
            <a:pPr algn="just">
              <a:buFont typeface="Wingdings" panose="05000000000000000000" pitchFamily="2" charset="2"/>
              <a:buChar char="Ø"/>
            </a:pPr>
            <a:r>
              <a:rPr lang="pl-PL" sz="1600" dirty="0"/>
              <a:t>Uzasadnienie powinno być doręczone podejrzanemu i "ustanowionemu obrońcy" w terminie 14 dni od zgłoszenia żądania przez podejrzanego. </a:t>
            </a:r>
          </a:p>
        </p:txBody>
      </p:sp>
    </p:spTree>
    <p:extLst>
      <p:ext uri="{BB962C8B-B14F-4D97-AF65-F5344CB8AC3E}">
        <p14:creationId xmlns:p14="http://schemas.microsoft.com/office/powerpoint/2010/main" val="471152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3412"/>
            <a:ext cx="8229600" cy="696108"/>
          </a:xfrm>
        </p:spPr>
        <p:txBody>
          <a:bodyPr/>
          <a:lstStyle/>
          <a:p>
            <a:r>
              <a:rPr lang="pl-PL" dirty="0" smtClean="0"/>
              <a:t>Przedstawienie zarzutów - dochodzenie</a:t>
            </a:r>
            <a:endParaRPr lang="pl-PL" dirty="0"/>
          </a:p>
        </p:txBody>
      </p:sp>
      <p:sp>
        <p:nvSpPr>
          <p:cNvPr id="3" name="Symbol zastępczy zawartości 2"/>
          <p:cNvSpPr>
            <a:spLocks noGrp="1"/>
          </p:cNvSpPr>
          <p:nvPr>
            <p:ph sz="quarter" idx="1"/>
          </p:nvPr>
        </p:nvSpPr>
        <p:spPr>
          <a:xfrm>
            <a:off x="179512" y="908720"/>
            <a:ext cx="8964488" cy="5450160"/>
          </a:xfrm>
        </p:spPr>
        <p:txBody>
          <a:bodyPr>
            <a:noAutofit/>
          </a:bodyPr>
          <a:lstStyle/>
          <a:p>
            <a:pPr algn="just"/>
            <a:r>
              <a:rPr lang="pl-PL" sz="1600" dirty="0" smtClean="0"/>
              <a:t>W dochodzeniu instytucja przedstawienia zarzutów uregulowana została częściowo odrębnie w art. 325g k.p.k.</a:t>
            </a:r>
          </a:p>
          <a:p>
            <a:pPr algn="just"/>
            <a:r>
              <a:rPr lang="pl-PL" sz="1600" dirty="0" smtClean="0"/>
              <a:t>Zakłada on, że </a:t>
            </a:r>
            <a:r>
              <a:rPr lang="pl-PL" sz="1600" b="1" dirty="0" smtClean="0">
                <a:solidFill>
                  <a:srgbClr val="0070C0"/>
                </a:solidFill>
              </a:rPr>
              <a:t>nie jest wymagane sporządzenie postanowienia o przedstawieniu zarzutów</a:t>
            </a:r>
          </a:p>
          <a:p>
            <a:pPr marL="0" indent="0" algn="just">
              <a:buNone/>
            </a:pPr>
            <a:endParaRPr lang="pl-PL" sz="1600" b="1" dirty="0" smtClean="0">
              <a:solidFill>
                <a:srgbClr val="C00000"/>
              </a:solidFill>
            </a:endParaRPr>
          </a:p>
          <a:p>
            <a:pPr algn="just"/>
            <a:r>
              <a:rPr lang="pl-PL" sz="1600" b="1" dirty="0" smtClean="0">
                <a:solidFill>
                  <a:srgbClr val="C00000"/>
                </a:solidFill>
              </a:rPr>
              <a:t>TRYB TEN MA CHARAKTER FAKULTATYWNY i nie można go stosować, gdy podejrzany jest tymczasowo aresztowany</a:t>
            </a:r>
          </a:p>
          <a:p>
            <a:pPr algn="just"/>
            <a:endParaRPr lang="pl-PL" sz="1600" dirty="0" smtClean="0"/>
          </a:p>
          <a:p>
            <a:pPr algn="just"/>
            <a:r>
              <a:rPr lang="pl-PL" sz="1600" dirty="0" smtClean="0"/>
              <a:t>Odstępując od </a:t>
            </a:r>
            <a:r>
              <a:rPr lang="pl-PL" sz="1600" dirty="0"/>
              <a:t>jego </a:t>
            </a:r>
            <a:r>
              <a:rPr lang="pl-PL" sz="1600" dirty="0" smtClean="0"/>
              <a:t>wydania i poprzestanie przy </a:t>
            </a:r>
            <a:r>
              <a:rPr lang="pl-PL" sz="1600" dirty="0"/>
              <a:t>ustnym przedstawianiu zarzutów, stosownie do art. 325g § 2, przesłuchanie osoby podejrzanej zaczyna się od </a:t>
            </a:r>
            <a:r>
              <a:rPr lang="pl-PL" sz="1600" b="1" dirty="0"/>
              <a:t>powiadomienia jej o treści zarzutu "wpisanego do protokołu",</a:t>
            </a:r>
            <a:r>
              <a:rPr lang="pl-PL" sz="1600" dirty="0"/>
              <a:t> a więc zarzutu, który jest już uprzednio wpisany do tego dokumentu procesowego. </a:t>
            </a:r>
            <a:endParaRPr lang="pl-PL" sz="1600" dirty="0" smtClean="0"/>
          </a:p>
          <a:p>
            <a:pPr algn="just"/>
            <a:r>
              <a:rPr lang="pl-PL" sz="1600" dirty="0" smtClean="0"/>
              <a:t>To </a:t>
            </a:r>
            <a:r>
              <a:rPr lang="pl-PL" sz="1600" dirty="0"/>
              <a:t>od chwili rozpoczęcia przesłuchania, czyli rozpoczęcia powiadamiania przesłuchiwanego o treści zarzutu, staje się on podejrzanym. Powinien on być zatem także pouczony o uprawnieniach w trybie art. </a:t>
            </a:r>
            <a:r>
              <a:rPr lang="pl-PL" sz="1600" dirty="0" smtClean="0"/>
              <a:t>300 k.p.k. </a:t>
            </a:r>
          </a:p>
          <a:p>
            <a:pPr algn="just"/>
            <a:r>
              <a:rPr lang="pl-PL" sz="1600" dirty="0"/>
              <a:t>Ewentualna zmiana zarzutów (art. </a:t>
            </a:r>
            <a:r>
              <a:rPr lang="pl-PL" sz="1600" dirty="0" smtClean="0"/>
              <a:t>314 k.p.k.) </a:t>
            </a:r>
            <a:r>
              <a:rPr lang="pl-PL" sz="1600" dirty="0"/>
              <a:t>następuje także w takim (ustnym) trybie. </a:t>
            </a:r>
            <a:endParaRPr lang="pl-PL" sz="1600" dirty="0" smtClean="0"/>
          </a:p>
          <a:p>
            <a:pPr algn="just"/>
            <a:r>
              <a:rPr lang="pl-PL" sz="1600" dirty="0" smtClean="0"/>
              <a:t>Podobnie </a:t>
            </a:r>
            <a:r>
              <a:rPr lang="pl-PL" sz="1600" dirty="0"/>
              <a:t>jak na gruncie art. </a:t>
            </a:r>
            <a:r>
              <a:rPr lang="pl-PL" sz="1600" dirty="0" smtClean="0"/>
              <a:t>313 k.p.k., </a:t>
            </a:r>
            <a:r>
              <a:rPr lang="pl-PL" sz="1600" dirty="0"/>
              <a:t>także przy ustnym przedstawieniu zarzutów podejrzany ma prawo żądać zarówno podania mu ustnie podstaw zarzutów, jak i sporządzenia i doręczenia mu pisemnego ich uzasadnienia, jako że uzasadnieniu podlegają tu podstawy zarzutów, a nie postanowienie o ich przedstawieniu </a:t>
            </a:r>
          </a:p>
        </p:txBody>
      </p:sp>
    </p:spTree>
    <p:extLst>
      <p:ext uri="{BB962C8B-B14F-4D97-AF65-F5344CB8AC3E}">
        <p14:creationId xmlns:p14="http://schemas.microsoft.com/office/powerpoint/2010/main" val="249860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czątek">
  <a:themeElements>
    <a:clrScheme name="Miejski">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Począte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ocząte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1532</TotalTime>
  <Words>9227</Words>
  <Application>Microsoft Office PowerPoint</Application>
  <PresentationFormat>Pokaz na ekranie (4:3)</PresentationFormat>
  <Paragraphs>453</Paragraphs>
  <Slides>48</Slides>
  <Notes>1</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48</vt:i4>
      </vt:variant>
    </vt:vector>
  </HeadingPairs>
  <TitlesOfParts>
    <vt:vector size="58" baseType="lpstr">
      <vt:lpstr>Arial</vt:lpstr>
      <vt:lpstr>Book Antiqua</vt:lpstr>
      <vt:lpstr>Bookman Old Style</vt:lpstr>
      <vt:lpstr>Calibri</vt:lpstr>
      <vt:lpstr>Gill Sans MT</vt:lpstr>
      <vt:lpstr>Symbol</vt:lpstr>
      <vt:lpstr>Times New Roman</vt:lpstr>
      <vt:lpstr>Wingdings</vt:lpstr>
      <vt:lpstr>Wingdings 3</vt:lpstr>
      <vt:lpstr>Początek</vt:lpstr>
      <vt:lpstr>Postępowanie przygotowawcze</vt:lpstr>
      <vt:lpstr>Etapy postępowania przygotowawczego</vt:lpstr>
      <vt:lpstr>Przedstawienie zarzutów</vt:lpstr>
      <vt:lpstr>Przedstawienie zarzutów - śledztwo</vt:lpstr>
      <vt:lpstr>Przedstawienie zarzutów - śledztwo</vt:lpstr>
      <vt:lpstr>Przedstawienie zarzutów - śledztwo</vt:lpstr>
      <vt:lpstr>Przedstawienie zarzutów - śledztwo</vt:lpstr>
      <vt:lpstr>Przedstawienie zarzutów – uprawnienia podejrzanego</vt:lpstr>
      <vt:lpstr>Przedstawienie zarzutów - dochodzenie</vt:lpstr>
      <vt:lpstr>Zamiana zarzutów</vt:lpstr>
      <vt:lpstr>Zamiana zarzutów</vt:lpstr>
      <vt:lpstr>Czynności związane z zamknięciem postępowania przygotowawczego Końcowe zapoznanie się z materiałami śledztwa lub dochodzenia</vt:lpstr>
      <vt:lpstr>Czynności związane z zamknięciem postępowania przygotowawczego Końcowe zapoznanie się z materiałami śledztwa lub dochodzenia</vt:lpstr>
      <vt:lpstr>Czynności związane z zamknięciem postępowania przygotowawczego Końcowe zapoznanie się z materiałami śledztwa lub dochodzenia</vt:lpstr>
      <vt:lpstr>Czynności związane z zamknięciem postępowania przygotowawczego</vt:lpstr>
      <vt:lpstr>Sposoby zakończenia postępowania przygotowawczego</vt:lpstr>
      <vt:lpstr>Umorzenie postępowania</vt:lpstr>
      <vt:lpstr>Umorzenie postępowania</vt:lpstr>
      <vt:lpstr>Umorzenie postępowania z powodu wystąpienia przesłanki procesowej z art. 17 k.p.k.</vt:lpstr>
      <vt:lpstr>Przesłanki materialne i formalne</vt:lpstr>
      <vt:lpstr>Prezentacja programu PowerPoint</vt:lpstr>
      <vt:lpstr>Przesłanki materialne</vt:lpstr>
      <vt:lpstr>Przesłanki materialne</vt:lpstr>
      <vt:lpstr>Przesłanki formalne</vt:lpstr>
      <vt:lpstr>Przesłanki formalne</vt:lpstr>
      <vt:lpstr>Prezentacja programu PowerPoint</vt:lpstr>
      <vt:lpstr>Prezentacja programu PowerPoint</vt:lpstr>
      <vt:lpstr>Prezentacja programu PowerPoint</vt:lpstr>
      <vt:lpstr>NOWA REGULACJA Umorzenie postępowania na podstawie art. 59a k.k.</vt:lpstr>
      <vt:lpstr>Umorzenie rejestrowe – art. 325f k.p.k.</vt:lpstr>
      <vt:lpstr>Umorzenie rejestrowe – art. 325f k.p.k.</vt:lpstr>
      <vt:lpstr>Umorzenie postępowania – właściwość organów</vt:lpstr>
      <vt:lpstr>Umorzenie postępowania</vt:lpstr>
      <vt:lpstr>Umorzenie postępowania tryb zaskarżania</vt:lpstr>
      <vt:lpstr>Umorzenie postępowania tryb zaskarżania</vt:lpstr>
      <vt:lpstr>Szczególny tryb nadzoru nad wydanymi postanowieniami o umorzeniu postępowania przygotowawczego</vt:lpstr>
      <vt:lpstr>Prezentacja programu PowerPoint</vt:lpstr>
      <vt:lpstr>Skierowanie sprawy do sądu</vt:lpstr>
      <vt:lpstr>Akt oskarżenia – wymogi formalne (art. 332 i 333 k.p.k.)</vt:lpstr>
      <vt:lpstr>Akt oskarżenia – wymogi formalne (art. 332 i 333 k.p.k.)</vt:lpstr>
      <vt:lpstr>Akt oskarżenia – wymogi formalne (art. 332 i 333 k.p.k.)</vt:lpstr>
      <vt:lpstr>Akt oskarżenia – wymogi formalne (art. 332 i 333 k.p.k.)</vt:lpstr>
      <vt:lpstr>Akt oskarżenia – art. 334 k.p.k.</vt:lpstr>
      <vt:lpstr>Akt oskarżenia – nowy art. 334 k.p.k.</vt:lpstr>
      <vt:lpstr>Akt oskarżenia</vt:lpstr>
      <vt:lpstr>Wniosek o warunkowe umorzenie postępowania</vt:lpstr>
      <vt:lpstr>Wniosek o warunkowe umorzenie postępowania</vt:lpstr>
      <vt:lpstr>KAZUS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przygotowawcze cz. 1</dc:title>
  <dc:creator>Magdalena Podolska</dc:creator>
  <cp:lastModifiedBy>Magdalena Podolska</cp:lastModifiedBy>
  <cp:revision>263</cp:revision>
  <dcterms:created xsi:type="dcterms:W3CDTF">2014-02-23T15:58:55Z</dcterms:created>
  <dcterms:modified xsi:type="dcterms:W3CDTF">2016-04-04T10:41:15Z</dcterms:modified>
</cp:coreProperties>
</file>