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Default Extension="xlsx" ContentType="application/vnd.openxmlformats-officedocument.spreadsheetml.sheet"/>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 id="279" r:id="rId23"/>
    <p:sldId id="281"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300" r:id="rId41"/>
    <p:sldId id="303" r:id="rId42"/>
    <p:sldId id="304" r:id="rId43"/>
    <p:sldId id="305" r:id="rId44"/>
    <p:sldId id="306" r:id="rId45"/>
    <p:sldId id="307" r:id="rId46"/>
    <p:sldId id="308" r:id="rId47"/>
    <p:sldId id="309" r:id="rId48"/>
    <p:sldId id="310" r:id="rId4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pl-PL"/>
  <c:chart>
    <c:autoTitleDeleted val="1"/>
    <c:plotArea>
      <c:layout>
        <c:manualLayout>
          <c:layoutTarget val="inner"/>
          <c:xMode val="edge"/>
          <c:yMode val="edge"/>
          <c:x val="0.26292465835280515"/>
          <c:y val="8.2793789524873526E-2"/>
          <c:w val="0.5016329523619355"/>
          <c:h val="0.89275124804334083"/>
        </c:manualLayout>
      </c:layout>
      <c:pieChart>
        <c:varyColors val="1"/>
        <c:ser>
          <c:idx val="0"/>
          <c:order val="0"/>
          <c:tx>
            <c:strRef>
              <c:f>Arkusz1!$B$1</c:f>
              <c:strCache>
                <c:ptCount val="1"/>
                <c:pt idx="0">
                  <c:v>Kolumna1</c:v>
                </c:pt>
              </c:strCache>
            </c:strRef>
          </c:tx>
          <c:dPt>
            <c:idx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626C-4B66-86F8-4CC989935E00}"/>
              </c:ext>
            </c:extLst>
          </c:dPt>
          <c:dPt>
            <c:idx val="1"/>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626C-4B66-86F8-4CC989935E0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pl-PL"/>
              </a:p>
            </c:txPr>
            <c:dLblPos val="inEnd"/>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Arkusz1!$A$2:$A$3</c:f>
              <c:strCache>
                <c:ptCount val="2"/>
                <c:pt idx="0">
                  <c:v>akt oskarżenia</c:v>
                </c:pt>
                <c:pt idx="1">
                  <c:v>335</c:v>
                </c:pt>
              </c:strCache>
            </c:strRef>
          </c:cat>
          <c:val>
            <c:numRef>
              <c:f>Arkusz1!$B$2:$B$3</c:f>
              <c:numCache>
                <c:formatCode>General</c:formatCode>
                <c:ptCount val="2"/>
                <c:pt idx="0">
                  <c:v>135050</c:v>
                </c:pt>
                <c:pt idx="1">
                  <c:v>128531</c:v>
                </c:pt>
              </c:numCache>
            </c:numRef>
          </c:val>
          <c:extLst xmlns:c16r2="http://schemas.microsoft.com/office/drawing/2015/06/chart">
            <c:ext xmlns:c16="http://schemas.microsoft.com/office/drawing/2014/chart" uri="{C3380CC4-5D6E-409C-BE32-E72D297353CC}">
              <c16:uniqueId val="{00000000-0CD5-4956-AA5F-7AC69703E2F5}"/>
            </c:ext>
          </c:extLst>
        </c:ser>
        <c:dLbls>
          <c:showPercent val="1"/>
        </c:dLbls>
        <c:firstSliceAng val="0"/>
      </c:pieChart>
      <c:spPr>
        <a:noFill/>
        <a:ln>
          <a:noFill/>
        </a:ln>
        <a:effectLst/>
      </c:spPr>
    </c:plotArea>
    <c:legend>
      <c:legendPos val="t"/>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pl-PL"/>
          </a:p>
        </c:txPr>
      </c:legendEntry>
      <c:layout>
        <c:manualLayout>
          <c:xMode val="edge"/>
          <c:yMode val="edge"/>
          <c:x val="0.3356121124609075"/>
          <c:y val="1.3339070417337864E-2"/>
          <c:w val="0.26007000404758546"/>
          <c:h val="6.9454719107535742E-2"/>
        </c:manualLayout>
      </c:layout>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zero"/>
  </c:chart>
  <c:spPr>
    <a:noFill/>
    <a:ln>
      <a:noFill/>
    </a:ln>
    <a:effectLst/>
  </c:spPr>
  <c:txPr>
    <a:bodyPr/>
    <a:lstStyle/>
    <a:p>
      <a:pPr>
        <a:defRPr/>
      </a:pPr>
      <a:endParaRPr lang="pl-PL"/>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CC4EA6-197E-48C2-B0DC-9EB217306A6A}" type="doc">
      <dgm:prSet loTypeId="urn:microsoft.com/office/officeart/2005/8/layout/process1" loCatId="process" qsTypeId="urn:microsoft.com/office/officeart/2005/8/quickstyle/simple1" qsCatId="simple" csTypeId="urn:microsoft.com/office/officeart/2005/8/colors/accent1_2" csCatId="accent1" phldr="1"/>
      <dgm:spPr/>
    </dgm:pt>
    <dgm:pt modelId="{1E3A4348-08B9-49EA-8759-FC196E3F0ACA}">
      <dgm:prSet phldrT="[Teks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r>
            <a:rPr lang="pl-PL" dirty="0">
              <a:solidFill>
                <a:schemeClr val="tx1"/>
              </a:solidFill>
            </a:rPr>
            <a:t>Umorzenie postępowania przez prokuratora</a:t>
          </a:r>
        </a:p>
      </dgm:t>
    </dgm:pt>
    <dgm:pt modelId="{5FBBBD6D-3765-4C8E-B88A-5C41DF2FC1FB}" type="parTrans" cxnId="{CE01F11B-CEC4-463D-909D-0286E8429387}">
      <dgm:prSet/>
      <dgm:spPr/>
      <dgm:t>
        <a:bodyPr/>
        <a:lstStyle/>
        <a:p>
          <a:endParaRPr lang="pl-PL"/>
        </a:p>
      </dgm:t>
    </dgm:pt>
    <dgm:pt modelId="{4E82D23B-9AFF-43F6-BCD3-F87F839C1ABA}" type="sibTrans" cxnId="{CE01F11B-CEC4-463D-909D-0286E8429387}">
      <dgm:prSe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endParaRPr lang="pl-PL">
            <a:solidFill>
              <a:schemeClr val="tx1"/>
            </a:solidFill>
          </a:endParaRPr>
        </a:p>
      </dgm:t>
    </dgm:pt>
    <dgm:pt modelId="{1AFF5C6D-E266-46A9-88A0-A08FF4303619}">
      <dgm:prSet phldrT="[Teks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r>
            <a:rPr lang="pl-PL" dirty="0">
              <a:solidFill>
                <a:schemeClr val="tx1"/>
              </a:solidFill>
            </a:rPr>
            <a:t>Uprawomocnienie się postanowienia o umorzeniu</a:t>
          </a:r>
        </a:p>
      </dgm:t>
    </dgm:pt>
    <dgm:pt modelId="{39734487-6C57-4EE2-A8FB-552A8EF88B73}" type="parTrans" cxnId="{125F6713-4511-4085-BF51-74BAF790F58C}">
      <dgm:prSet/>
      <dgm:spPr/>
      <dgm:t>
        <a:bodyPr/>
        <a:lstStyle/>
        <a:p>
          <a:endParaRPr lang="pl-PL"/>
        </a:p>
      </dgm:t>
    </dgm:pt>
    <dgm:pt modelId="{68FD142C-D191-410E-AB74-441D8CD7398B}" type="sibTrans" cxnId="{125F6713-4511-4085-BF51-74BAF790F58C}">
      <dgm:prSe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endParaRPr lang="pl-PL">
            <a:solidFill>
              <a:schemeClr val="tx1"/>
            </a:solidFill>
          </a:endParaRPr>
        </a:p>
      </dgm:t>
    </dgm:pt>
    <dgm:pt modelId="{A69F53F7-67C0-4CA6-B4F2-4774A72902DE}">
      <dgm:prSet phldrT="[Teks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r>
            <a:rPr lang="pl-PL" b="1" dirty="0">
              <a:solidFill>
                <a:schemeClr val="tx1"/>
              </a:solidFill>
            </a:rPr>
            <a:t>Skierowanie wniosku do sądu o orzeczenie przepadku</a:t>
          </a:r>
        </a:p>
      </dgm:t>
    </dgm:pt>
    <dgm:pt modelId="{17651807-1EE5-4AC0-8946-D1B2EBA8ADB8}" type="parTrans" cxnId="{440899F3-70AC-4DD0-833B-204DCC226E67}">
      <dgm:prSet/>
      <dgm:spPr/>
      <dgm:t>
        <a:bodyPr/>
        <a:lstStyle/>
        <a:p>
          <a:endParaRPr lang="pl-PL"/>
        </a:p>
      </dgm:t>
    </dgm:pt>
    <dgm:pt modelId="{F605B043-6409-40C9-8529-41936B3CBEA3}" type="sibTrans" cxnId="{440899F3-70AC-4DD0-833B-204DCC226E67}">
      <dgm:prSet/>
      <dgm:spPr/>
      <dgm:t>
        <a:bodyPr/>
        <a:lstStyle/>
        <a:p>
          <a:endParaRPr lang="pl-PL"/>
        </a:p>
      </dgm:t>
    </dgm:pt>
    <dgm:pt modelId="{A1E80E03-408A-4994-9ABC-CC0452BA3392}" type="pres">
      <dgm:prSet presAssocID="{86CC4EA6-197E-48C2-B0DC-9EB217306A6A}" presName="Name0" presStyleCnt="0">
        <dgm:presLayoutVars>
          <dgm:dir/>
          <dgm:resizeHandles val="exact"/>
        </dgm:presLayoutVars>
      </dgm:prSet>
      <dgm:spPr/>
    </dgm:pt>
    <dgm:pt modelId="{548D0790-E262-4B1D-9904-A9DF27361660}" type="pres">
      <dgm:prSet presAssocID="{1E3A4348-08B9-49EA-8759-FC196E3F0ACA}" presName="node" presStyleLbl="node1" presStyleIdx="0" presStyleCnt="3">
        <dgm:presLayoutVars>
          <dgm:bulletEnabled val="1"/>
        </dgm:presLayoutVars>
      </dgm:prSet>
      <dgm:spPr/>
      <dgm:t>
        <a:bodyPr/>
        <a:lstStyle/>
        <a:p>
          <a:endParaRPr lang="pl-PL"/>
        </a:p>
      </dgm:t>
    </dgm:pt>
    <dgm:pt modelId="{81AAA0A1-925A-4641-8A76-EF59211A86B5}" type="pres">
      <dgm:prSet presAssocID="{4E82D23B-9AFF-43F6-BCD3-F87F839C1ABA}" presName="sibTrans" presStyleLbl="sibTrans2D1" presStyleIdx="0" presStyleCnt="2"/>
      <dgm:spPr/>
      <dgm:t>
        <a:bodyPr/>
        <a:lstStyle/>
        <a:p>
          <a:endParaRPr lang="pl-PL"/>
        </a:p>
      </dgm:t>
    </dgm:pt>
    <dgm:pt modelId="{FC68D9AE-27DA-4AAF-B777-B732392BAE9C}" type="pres">
      <dgm:prSet presAssocID="{4E82D23B-9AFF-43F6-BCD3-F87F839C1ABA}" presName="connectorText" presStyleLbl="sibTrans2D1" presStyleIdx="0" presStyleCnt="2"/>
      <dgm:spPr/>
      <dgm:t>
        <a:bodyPr/>
        <a:lstStyle/>
        <a:p>
          <a:endParaRPr lang="pl-PL"/>
        </a:p>
      </dgm:t>
    </dgm:pt>
    <dgm:pt modelId="{38F4C205-968B-45AF-8BF0-742C51C1BF57}" type="pres">
      <dgm:prSet presAssocID="{1AFF5C6D-E266-46A9-88A0-A08FF4303619}" presName="node" presStyleLbl="node1" presStyleIdx="1" presStyleCnt="3" custLinFactNeighborX="-3701" custLinFactNeighborY="1858">
        <dgm:presLayoutVars>
          <dgm:bulletEnabled val="1"/>
        </dgm:presLayoutVars>
      </dgm:prSet>
      <dgm:spPr/>
      <dgm:t>
        <a:bodyPr/>
        <a:lstStyle/>
        <a:p>
          <a:endParaRPr lang="pl-PL"/>
        </a:p>
      </dgm:t>
    </dgm:pt>
    <dgm:pt modelId="{DD20F6B5-2345-47BA-9EC7-6CBEDC68BFA9}" type="pres">
      <dgm:prSet presAssocID="{68FD142C-D191-410E-AB74-441D8CD7398B}" presName="sibTrans" presStyleLbl="sibTrans2D1" presStyleIdx="1" presStyleCnt="2"/>
      <dgm:spPr/>
      <dgm:t>
        <a:bodyPr/>
        <a:lstStyle/>
        <a:p>
          <a:endParaRPr lang="pl-PL"/>
        </a:p>
      </dgm:t>
    </dgm:pt>
    <dgm:pt modelId="{20028EFD-B959-4C75-899A-C3C06A75733B}" type="pres">
      <dgm:prSet presAssocID="{68FD142C-D191-410E-AB74-441D8CD7398B}" presName="connectorText" presStyleLbl="sibTrans2D1" presStyleIdx="1" presStyleCnt="2"/>
      <dgm:spPr/>
      <dgm:t>
        <a:bodyPr/>
        <a:lstStyle/>
        <a:p>
          <a:endParaRPr lang="pl-PL"/>
        </a:p>
      </dgm:t>
    </dgm:pt>
    <dgm:pt modelId="{DF54D33B-1562-416D-A90C-914D9101B77B}" type="pres">
      <dgm:prSet presAssocID="{A69F53F7-67C0-4CA6-B4F2-4774A72902DE}" presName="node" presStyleLbl="node1" presStyleIdx="2" presStyleCnt="3">
        <dgm:presLayoutVars>
          <dgm:bulletEnabled val="1"/>
        </dgm:presLayoutVars>
      </dgm:prSet>
      <dgm:spPr/>
      <dgm:t>
        <a:bodyPr/>
        <a:lstStyle/>
        <a:p>
          <a:endParaRPr lang="pl-PL"/>
        </a:p>
      </dgm:t>
    </dgm:pt>
  </dgm:ptLst>
  <dgm:cxnLst>
    <dgm:cxn modelId="{BC22C118-25F2-453B-A0F9-412B7630C4D5}" type="presOf" srcId="{86CC4EA6-197E-48C2-B0DC-9EB217306A6A}" destId="{A1E80E03-408A-4994-9ABC-CC0452BA3392}" srcOrd="0" destOrd="0" presId="urn:microsoft.com/office/officeart/2005/8/layout/process1"/>
    <dgm:cxn modelId="{13CDB6A3-CC17-477D-93E5-FC418DE134A7}" type="presOf" srcId="{1AFF5C6D-E266-46A9-88A0-A08FF4303619}" destId="{38F4C205-968B-45AF-8BF0-742C51C1BF57}" srcOrd="0" destOrd="0" presId="urn:microsoft.com/office/officeart/2005/8/layout/process1"/>
    <dgm:cxn modelId="{88AC4D08-E34C-4FF1-81D0-CE99381D0BD6}" type="presOf" srcId="{4E82D23B-9AFF-43F6-BCD3-F87F839C1ABA}" destId="{FC68D9AE-27DA-4AAF-B777-B732392BAE9C}" srcOrd="1" destOrd="0" presId="urn:microsoft.com/office/officeart/2005/8/layout/process1"/>
    <dgm:cxn modelId="{440899F3-70AC-4DD0-833B-204DCC226E67}" srcId="{86CC4EA6-197E-48C2-B0DC-9EB217306A6A}" destId="{A69F53F7-67C0-4CA6-B4F2-4774A72902DE}" srcOrd="2" destOrd="0" parTransId="{17651807-1EE5-4AC0-8946-D1B2EBA8ADB8}" sibTransId="{F605B043-6409-40C9-8529-41936B3CBEA3}"/>
    <dgm:cxn modelId="{125F6713-4511-4085-BF51-74BAF790F58C}" srcId="{86CC4EA6-197E-48C2-B0DC-9EB217306A6A}" destId="{1AFF5C6D-E266-46A9-88A0-A08FF4303619}" srcOrd="1" destOrd="0" parTransId="{39734487-6C57-4EE2-A8FB-552A8EF88B73}" sibTransId="{68FD142C-D191-410E-AB74-441D8CD7398B}"/>
    <dgm:cxn modelId="{FABCF093-C5A7-4023-B2EC-1A61072BDC0C}" type="presOf" srcId="{A69F53F7-67C0-4CA6-B4F2-4774A72902DE}" destId="{DF54D33B-1562-416D-A90C-914D9101B77B}" srcOrd="0" destOrd="0" presId="urn:microsoft.com/office/officeart/2005/8/layout/process1"/>
    <dgm:cxn modelId="{CE01F11B-CEC4-463D-909D-0286E8429387}" srcId="{86CC4EA6-197E-48C2-B0DC-9EB217306A6A}" destId="{1E3A4348-08B9-49EA-8759-FC196E3F0ACA}" srcOrd="0" destOrd="0" parTransId="{5FBBBD6D-3765-4C8E-B88A-5C41DF2FC1FB}" sibTransId="{4E82D23B-9AFF-43F6-BCD3-F87F839C1ABA}"/>
    <dgm:cxn modelId="{25BD1442-1D92-4D90-8D1C-E1FE37F57A98}" type="presOf" srcId="{68FD142C-D191-410E-AB74-441D8CD7398B}" destId="{DD20F6B5-2345-47BA-9EC7-6CBEDC68BFA9}" srcOrd="0" destOrd="0" presId="urn:microsoft.com/office/officeart/2005/8/layout/process1"/>
    <dgm:cxn modelId="{6E353FCA-624E-4F71-B549-D8FD4613B4EF}" type="presOf" srcId="{4E82D23B-9AFF-43F6-BCD3-F87F839C1ABA}" destId="{81AAA0A1-925A-4641-8A76-EF59211A86B5}" srcOrd="0" destOrd="0" presId="urn:microsoft.com/office/officeart/2005/8/layout/process1"/>
    <dgm:cxn modelId="{994EB2AE-4A0A-4FA4-AACF-CD6C7A03B953}" type="presOf" srcId="{1E3A4348-08B9-49EA-8759-FC196E3F0ACA}" destId="{548D0790-E262-4B1D-9904-A9DF27361660}" srcOrd="0" destOrd="0" presId="urn:microsoft.com/office/officeart/2005/8/layout/process1"/>
    <dgm:cxn modelId="{488A0F0A-D2FC-48A3-9336-CCF8A13313D0}" type="presOf" srcId="{68FD142C-D191-410E-AB74-441D8CD7398B}" destId="{20028EFD-B959-4C75-899A-C3C06A75733B}" srcOrd="1" destOrd="0" presId="urn:microsoft.com/office/officeart/2005/8/layout/process1"/>
    <dgm:cxn modelId="{32616634-FDF8-4FFB-A9F8-37975285F1F6}" type="presParOf" srcId="{A1E80E03-408A-4994-9ABC-CC0452BA3392}" destId="{548D0790-E262-4B1D-9904-A9DF27361660}" srcOrd="0" destOrd="0" presId="urn:microsoft.com/office/officeart/2005/8/layout/process1"/>
    <dgm:cxn modelId="{ED91E9B9-7560-436D-A13B-FE748AFDC032}" type="presParOf" srcId="{A1E80E03-408A-4994-9ABC-CC0452BA3392}" destId="{81AAA0A1-925A-4641-8A76-EF59211A86B5}" srcOrd="1" destOrd="0" presId="urn:microsoft.com/office/officeart/2005/8/layout/process1"/>
    <dgm:cxn modelId="{A3DB94FB-97F9-4F20-A8CD-D36FE64115AC}" type="presParOf" srcId="{81AAA0A1-925A-4641-8A76-EF59211A86B5}" destId="{FC68D9AE-27DA-4AAF-B777-B732392BAE9C}" srcOrd="0" destOrd="0" presId="urn:microsoft.com/office/officeart/2005/8/layout/process1"/>
    <dgm:cxn modelId="{86BCF35D-2BE9-46B4-810F-E1BA794570CC}" type="presParOf" srcId="{A1E80E03-408A-4994-9ABC-CC0452BA3392}" destId="{38F4C205-968B-45AF-8BF0-742C51C1BF57}" srcOrd="2" destOrd="0" presId="urn:microsoft.com/office/officeart/2005/8/layout/process1"/>
    <dgm:cxn modelId="{582784C1-B9B3-42A8-B00F-93A5475C4366}" type="presParOf" srcId="{A1E80E03-408A-4994-9ABC-CC0452BA3392}" destId="{DD20F6B5-2345-47BA-9EC7-6CBEDC68BFA9}" srcOrd="3" destOrd="0" presId="urn:microsoft.com/office/officeart/2005/8/layout/process1"/>
    <dgm:cxn modelId="{6B0E61D6-14FA-48B9-A987-CEF0C19C70A6}" type="presParOf" srcId="{DD20F6B5-2345-47BA-9EC7-6CBEDC68BFA9}" destId="{20028EFD-B959-4C75-899A-C3C06A75733B}" srcOrd="0" destOrd="0" presId="urn:microsoft.com/office/officeart/2005/8/layout/process1"/>
    <dgm:cxn modelId="{B1FD69C5-DB02-4113-B433-CA3BA6F50806}" type="presParOf" srcId="{A1E80E03-408A-4994-9ABC-CC0452BA3392}" destId="{DF54D33B-1562-416D-A90C-914D9101B77B}"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t>
        <a:bodyPr/>
        <a:lstStyle/>
        <a:p>
          <a:endParaRPr lang="pl-PL"/>
        </a:p>
      </dgm:t>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t>
        <a:bodyPr/>
        <a:lstStyle/>
        <a:p>
          <a:endParaRPr lang="pl-PL"/>
        </a:p>
      </dgm:t>
    </dgm:pt>
    <dgm:pt modelId="{764316CD-586D-4092-A47C-74DDF4E6E064}" type="pres">
      <dgm:prSet presAssocID="{500DD8A6-C560-497C-98A4-60A176A0BD73}" presName="desTx" presStyleLbl="alignAccFollowNode1" presStyleIdx="0" presStyleCnt="3">
        <dgm:presLayoutVars>
          <dgm:bulletEnabled val="1"/>
        </dgm:presLayoutVars>
      </dgm:prSet>
      <dgm:spPr/>
      <dgm:t>
        <a:bodyPr/>
        <a:lstStyle/>
        <a:p>
          <a:endParaRPr lang="pl-PL"/>
        </a:p>
      </dgm:t>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t>
        <a:bodyPr/>
        <a:lstStyle/>
        <a:p>
          <a:endParaRPr lang="pl-PL"/>
        </a:p>
      </dgm:t>
    </dgm:pt>
    <dgm:pt modelId="{A42D5019-A0BA-45A2-AE56-AED00C6162D6}" type="pres">
      <dgm:prSet presAssocID="{3D5DA5DA-A31A-4052-B1B8-D93BFA9086A0}" presName="desTx" presStyleLbl="alignAccFollowNode1" presStyleIdx="1" presStyleCnt="3">
        <dgm:presLayoutVars>
          <dgm:bulletEnabled val="1"/>
        </dgm:presLayoutVars>
      </dgm:prSet>
      <dgm:spPr/>
      <dgm:t>
        <a:bodyPr/>
        <a:lstStyle/>
        <a:p>
          <a:endParaRPr lang="pl-PL"/>
        </a:p>
      </dgm:t>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t>
        <a:bodyPr/>
        <a:lstStyle/>
        <a:p>
          <a:endParaRPr lang="pl-PL"/>
        </a:p>
      </dgm:t>
    </dgm:pt>
    <dgm:pt modelId="{D25327E1-B989-4481-AF4F-5E0336FAADE0}" type="pres">
      <dgm:prSet presAssocID="{40F76DD1-C443-46F1-9CBA-A6D7B6AE6100}" presName="desTx" presStyleLbl="alignAccFollowNode1" presStyleIdx="2" presStyleCnt="3">
        <dgm:presLayoutVars>
          <dgm:bulletEnabled val="1"/>
        </dgm:presLayoutVars>
      </dgm:prSet>
      <dgm:spPr/>
      <dgm:t>
        <a:bodyPr/>
        <a:lstStyle/>
        <a:p>
          <a:endParaRPr lang="pl-PL"/>
        </a:p>
      </dgm:t>
    </dgm:pt>
  </dgm:ptLst>
  <dgm:cxnLst>
    <dgm:cxn modelId="{94ECDC29-7DF3-4627-8046-C39E07FEEB85}" srcId="{69BA4764-BCE9-4791-8571-A73C25B034DC}" destId="{3D5DA5DA-A31A-4052-B1B8-D93BFA9086A0}" srcOrd="1" destOrd="0" parTransId="{F6F3EAAD-2FC4-4718-9AFE-745C6CDCCBF1}" sibTransId="{2A6DF0CA-B6D5-4CB4-B5BF-EC05AD47FABF}"/>
    <dgm:cxn modelId="{B509C40E-D164-44AD-AD26-F03642D85E50}" srcId="{103C7366-99DB-47D5-97A1-69527DEECB05}" destId="{9F2CA3AD-659E-487B-AEF5-1A6BD005D1FC}" srcOrd="1" destOrd="0" parTransId="{90F578A6-15AA-4A82-9A0F-8EA7B286BF71}" sibTransId="{126CF1ED-7104-4290-BF66-6626B516BE24}"/>
    <dgm:cxn modelId="{79D7317A-2DDE-4AE4-B131-96B467E66C18}" type="presOf" srcId="{92AAA044-A480-413A-8AFC-C0F153F042AE}" destId="{764316CD-586D-4092-A47C-74DDF4E6E064}" srcOrd="0" destOrd="1" presId="urn:microsoft.com/office/officeart/2005/8/layout/hList1"/>
    <dgm:cxn modelId="{3C3FFEFD-2168-4949-8730-5B15AB66D38D}" srcId="{500DD8A6-C560-497C-98A4-60A176A0BD73}" destId="{2F3786C7-F553-4EE8-9BF7-6800554544C1}" srcOrd="0" destOrd="0" parTransId="{DFFBCD8C-DFC6-4C0A-B025-555DABB71B9E}" sibTransId="{30F98CE2-BCC1-4E48-909D-AA29A5B07383}"/>
    <dgm:cxn modelId="{FA5A34EF-B604-4661-BA53-5EBBA10711A3}" type="presOf" srcId="{103C7366-99DB-47D5-97A1-69527DEECB05}" destId="{764316CD-586D-4092-A47C-74DDF4E6E064}" srcOrd="0" destOrd="3"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069457A6-F939-4A68-AF1A-C5F70241CE12}" srcId="{3D5DA5DA-A31A-4052-B1B8-D93BFA9086A0}" destId="{C0760FF3-BD80-44E1-A5F1-E26527A95770}" srcOrd="2" destOrd="0" parTransId="{340EC102-9780-456E-9FE9-8DC7E95607B9}" sibTransId="{332D36AA-B067-4ABF-87E2-54F3C6CA6B31}"/>
    <dgm:cxn modelId="{2B60E672-9F60-4D71-8A2C-45DA3ABF6F7C}" type="presOf" srcId="{77B72F84-40E7-4926-AD58-219BAC85373B}" destId="{A42D5019-A0BA-45A2-AE56-AED00C6162D6}" srcOrd="0" destOrd="0" presId="urn:microsoft.com/office/officeart/2005/8/layout/hList1"/>
    <dgm:cxn modelId="{58C459F4-A41D-4691-89BA-963D62D43E65}" srcId="{2F3786C7-F553-4EE8-9BF7-6800554544C1}" destId="{C232CFCD-772B-4DFE-9ADF-BB8FBF13A08F}" srcOrd="1" destOrd="0" parTransId="{86B99291-04CA-4D8D-A65F-163EC1DD1169}" sibTransId="{C07369B7-A80F-408B-898C-F2F6719E9714}"/>
    <dgm:cxn modelId="{41E68AD8-C3FC-4495-9691-F6D96F88A95D}" type="presOf" srcId="{27D4EC92-0F41-4DCB-BC54-7839A6CED743}" destId="{D25327E1-B989-4481-AF4F-5E0336FAADE0}" srcOrd="0" destOrd="0" presId="urn:microsoft.com/office/officeart/2005/8/layout/hList1"/>
    <dgm:cxn modelId="{4969067F-CFD9-47D7-AFAE-F71EF3E92BD1}" type="presOf" srcId="{2F3786C7-F553-4EE8-9BF7-6800554544C1}" destId="{764316CD-586D-4092-A47C-74DDF4E6E064}" srcOrd="0" destOrd="0" presId="urn:microsoft.com/office/officeart/2005/8/layout/hList1"/>
    <dgm:cxn modelId="{95932482-1855-4708-AB77-3A85C120FAAB}" type="presOf" srcId="{7E334DE9-F51B-4213-AD07-66E8EBE3CECE}" destId="{A42D5019-A0BA-45A2-AE56-AED00C6162D6}" srcOrd="0" destOrd="3" presId="urn:microsoft.com/office/officeart/2005/8/layout/hList1"/>
    <dgm:cxn modelId="{03FDCA73-0F6E-4A0D-A0AA-0D21050AD62D}" srcId="{500DD8A6-C560-497C-98A4-60A176A0BD73}" destId="{103C7366-99DB-47D5-97A1-69527DEECB05}" srcOrd="1" destOrd="0" parTransId="{01F32BFA-7504-4750-855D-F4E932B79DC3}" sibTransId="{730FFD08-C5AC-4833-BEAD-7517F031340A}"/>
    <dgm:cxn modelId="{2DE8D2DC-98CA-435D-B3C6-95ABBC890000}" type="presOf" srcId="{3D5DA5DA-A31A-4052-B1B8-D93BFA9086A0}" destId="{42C62278-D51A-4949-82F4-1CDE8249C671}" srcOrd="0" destOrd="0" presId="urn:microsoft.com/office/officeart/2005/8/layout/hList1"/>
    <dgm:cxn modelId="{F9EF7AB6-5325-488E-B56C-38C91EEB71E3}" srcId="{40F76DD1-C443-46F1-9CBA-A6D7B6AE6100}" destId="{A66E495F-250B-481B-898D-B0992E4295C8}" srcOrd="2" destOrd="0" parTransId="{357ADC5F-BF83-4241-9C1E-487B8328ECF9}" sibTransId="{01485480-3AB4-47ED-92C2-1CDC49870FD4}"/>
    <dgm:cxn modelId="{B0EBD913-27E2-49A7-9E1E-4651D84C37CF}" type="presOf" srcId="{40F76DD1-C443-46F1-9CBA-A6D7B6AE6100}" destId="{FC94AD77-62DF-4241-A0DE-07593B099D5F}" srcOrd="0" destOrd="0" presId="urn:microsoft.com/office/officeart/2005/8/layout/hList1"/>
    <dgm:cxn modelId="{6C736F82-E33A-4374-AB4D-27B215E7D6AA}" srcId="{500DD8A6-C560-497C-98A4-60A176A0BD73}" destId="{DE2F316D-220C-42CA-8BEF-E2897751371E}" srcOrd="2" destOrd="0" parTransId="{9E058D18-1CC2-4FF3-B111-011BC6DFF374}" sibTransId="{6648730D-3394-4BCD-B0F7-4CB13CDD9F5C}"/>
    <dgm:cxn modelId="{2AD59879-25FD-450B-9FFF-410B5AB9DC31}" type="presOf" srcId="{9F2CA3AD-659E-487B-AEF5-1A6BD005D1FC}" destId="{764316CD-586D-4092-A47C-74DDF4E6E064}" srcOrd="0" destOrd="5" presId="urn:microsoft.com/office/officeart/2005/8/layout/hList1"/>
    <dgm:cxn modelId="{F0601FA8-90B8-4F52-934F-A61C5A678200}" srcId="{3D5DA5DA-A31A-4052-B1B8-D93BFA9086A0}" destId="{D3A67B37-BF8D-4AE6-8B57-EB702CEBD7A4}" srcOrd="1" destOrd="0" parTransId="{3ED998E1-A9B9-43CA-9594-F7ECBA12CFEC}" sibTransId="{305FB6D0-7760-4617-98AC-001FC0C75A36}"/>
    <dgm:cxn modelId="{301CE177-2DD9-4C48-9DF0-73CF23685174}" srcId="{40F76DD1-C443-46F1-9CBA-A6D7B6AE6100}" destId="{27D4EC92-0F41-4DCB-BC54-7839A6CED743}" srcOrd="0" destOrd="0" parTransId="{2306AC98-6E2F-408A-A9AF-F5D4674928A4}" sibTransId="{EE98AB23-7B97-4392-BADA-59062088D6F8}"/>
    <dgm:cxn modelId="{55F2DD23-1F84-4E72-872D-AF3B823692D4}" type="presOf" srcId="{2A157D1C-1BDA-4E77-A233-F17B8B28A8DE}" destId="{D25327E1-B989-4481-AF4F-5E0336FAADE0}" srcOrd="0" destOrd="1" presId="urn:microsoft.com/office/officeart/2005/8/layout/hList1"/>
    <dgm:cxn modelId="{22C3AAE0-7981-4FA7-BCBD-D38F7A17F8E4}" type="presOf" srcId="{500DD8A6-C560-497C-98A4-60A176A0BD73}" destId="{B1C04F6D-92B3-449C-AFE8-D316FDD490AB}" srcOrd="0" destOrd="0"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3473148B-993A-4531-BC83-404AB911FB39}" type="presOf" srcId="{C232CFCD-772B-4DFE-9ADF-BB8FBF13A08F}" destId="{764316CD-586D-4092-A47C-74DDF4E6E064}" srcOrd="0" destOrd="2" presId="urn:microsoft.com/office/officeart/2005/8/layout/hList1"/>
    <dgm:cxn modelId="{2B4BA68D-F28B-4B52-B10A-9B89D2B12109}" type="presOf" srcId="{A66E495F-250B-481B-898D-B0992E4295C8}" destId="{D25327E1-B989-4481-AF4F-5E0336FAADE0}" srcOrd="0" destOrd="2" presId="urn:microsoft.com/office/officeart/2005/8/layout/hList1"/>
    <dgm:cxn modelId="{77134959-B9D7-4DD3-BF36-FFC367E4A22C}" type="presOf" srcId="{27FC87C0-993C-46C5-9F91-0B532C372F39}" destId="{764316CD-586D-4092-A47C-74DDF4E6E064}" srcOrd="0" destOrd="4" presId="urn:microsoft.com/office/officeart/2005/8/layout/hList1"/>
    <dgm:cxn modelId="{4EF04410-8205-4F4B-A5E5-0505B4A7D8B3}" type="presOf" srcId="{C0760FF3-BD80-44E1-A5F1-E26527A95770}" destId="{A42D5019-A0BA-45A2-AE56-AED00C6162D6}" srcOrd="0" destOrd="2" presId="urn:microsoft.com/office/officeart/2005/8/layout/hList1"/>
    <dgm:cxn modelId="{8B97DFEA-33C6-47C3-9938-7BD9B334BFBC}" type="presOf" srcId="{69BA4764-BCE9-4791-8571-A73C25B034DC}" destId="{BC075FA1-D730-4A11-A131-B5A1C4721C72}" srcOrd="0" destOrd="0" presId="urn:microsoft.com/office/officeart/2005/8/layout/hList1"/>
    <dgm:cxn modelId="{0D55FF4F-1E79-4E7E-896A-90B626789043}" type="presOf" srcId="{DE2F316D-220C-42CA-8BEF-E2897751371E}" destId="{764316CD-586D-4092-A47C-74DDF4E6E064}" srcOrd="0" destOrd="6" presId="urn:microsoft.com/office/officeart/2005/8/layout/hList1"/>
    <dgm:cxn modelId="{4EF6565F-7B8E-4972-BF14-0392F06DC9E7}" srcId="{69BA4764-BCE9-4791-8571-A73C25B034DC}" destId="{500DD8A6-C560-497C-98A4-60A176A0BD73}" srcOrd="0" destOrd="0" parTransId="{495B1F59-FEC8-444C-B636-FC6FF72F2B02}" sibTransId="{F24EC952-7AF6-4541-9CEE-4DA01941326F}"/>
    <dgm:cxn modelId="{4A6B360D-2179-48E4-9899-2A7B5B902DF9}" srcId="{2F3786C7-F553-4EE8-9BF7-6800554544C1}" destId="{92AAA044-A480-413A-8AFC-C0F153F042AE}" srcOrd="0" destOrd="0" parTransId="{27F828E6-4BA6-4C49-B506-8D6B97D0F37D}" sibTransId="{9B864C12-87E1-48A1-83B9-80DB52E8DBDF}"/>
    <dgm:cxn modelId="{6808FB6F-A111-4335-B7EB-D4F9A125E4B9}" srcId="{69BA4764-BCE9-4791-8571-A73C25B034DC}" destId="{40F76DD1-C443-46F1-9CBA-A6D7B6AE6100}" srcOrd="2" destOrd="0" parTransId="{0B62FED0-03F9-47AE-B5E9-1D3219DD73C0}" sibTransId="{44C2AA17-5205-458B-939A-8B2FE12B4F64}"/>
    <dgm:cxn modelId="{956F35EE-1D9D-46CB-A8E8-C254C9A02D8E}" srcId="{103C7366-99DB-47D5-97A1-69527DEECB05}" destId="{27FC87C0-993C-46C5-9F91-0B532C372F39}" srcOrd="0" destOrd="0" parTransId="{BFA9C443-F05F-4E5B-A6F4-144CD3222DD0}" sibTransId="{CC01D42A-D260-4F01-8645-5196744E6A50}"/>
    <dgm:cxn modelId="{34EF646E-34D8-4272-BFE7-4CB3B65EF2B8}" type="presOf" srcId="{D3A67B37-BF8D-4AE6-8B57-EB702CEBD7A4}" destId="{A42D5019-A0BA-45A2-AE56-AED00C6162D6}" srcOrd="0" destOrd="1" presId="urn:microsoft.com/office/officeart/2005/8/layout/hList1"/>
    <dgm:cxn modelId="{1363D54E-E4D3-48EA-A2F6-F28E90B54B37}" srcId="{40F76DD1-C443-46F1-9CBA-A6D7B6AE6100}" destId="{2A157D1C-1BDA-4E77-A233-F17B8B28A8DE}" srcOrd="1" destOrd="0" parTransId="{48F28E3A-E95D-48F3-9B0D-530296D8CD6C}" sibTransId="{6ADC8192-68A4-46BF-8DF9-08C43DFE0F95}"/>
    <dgm:cxn modelId="{4B886898-12E8-4606-8CE8-1457E7142F9D}" type="presParOf" srcId="{BC075FA1-D730-4A11-A131-B5A1C4721C72}" destId="{F165E058-605E-415C-AC9B-2A6966C76855}" srcOrd="0" destOrd="0" presId="urn:microsoft.com/office/officeart/2005/8/layout/hList1"/>
    <dgm:cxn modelId="{AFD0FA41-8D9A-402E-B2A7-8C0D93828F79}" type="presParOf" srcId="{F165E058-605E-415C-AC9B-2A6966C76855}" destId="{B1C04F6D-92B3-449C-AFE8-D316FDD490AB}" srcOrd="0" destOrd="0" presId="urn:microsoft.com/office/officeart/2005/8/layout/hList1"/>
    <dgm:cxn modelId="{DF8B9D87-F08B-48EC-86B0-123469E20E78}" type="presParOf" srcId="{F165E058-605E-415C-AC9B-2A6966C76855}" destId="{764316CD-586D-4092-A47C-74DDF4E6E064}" srcOrd="1" destOrd="0" presId="urn:microsoft.com/office/officeart/2005/8/layout/hList1"/>
    <dgm:cxn modelId="{0AF47B7C-F0BE-4EBD-AD66-7F1FE74CCF21}" type="presParOf" srcId="{BC075FA1-D730-4A11-A131-B5A1C4721C72}" destId="{EF7DE831-2DF1-41D4-B952-A53FD8D0BDE3}" srcOrd="1" destOrd="0" presId="urn:microsoft.com/office/officeart/2005/8/layout/hList1"/>
    <dgm:cxn modelId="{C4352167-CAD2-4F67-AED9-4FE078C0F91A}" type="presParOf" srcId="{BC075FA1-D730-4A11-A131-B5A1C4721C72}" destId="{7E60AF41-24FD-4533-B0F9-E18DDD98D28C}" srcOrd="2" destOrd="0" presId="urn:microsoft.com/office/officeart/2005/8/layout/hList1"/>
    <dgm:cxn modelId="{AE144DBF-7029-4C5A-9DC8-00C5336DA606}" type="presParOf" srcId="{7E60AF41-24FD-4533-B0F9-E18DDD98D28C}" destId="{42C62278-D51A-4949-82F4-1CDE8249C671}" srcOrd="0" destOrd="0" presId="urn:microsoft.com/office/officeart/2005/8/layout/hList1"/>
    <dgm:cxn modelId="{1FEAF681-39F0-4128-8535-642FA31181CE}" type="presParOf" srcId="{7E60AF41-24FD-4533-B0F9-E18DDD98D28C}" destId="{A42D5019-A0BA-45A2-AE56-AED00C6162D6}" srcOrd="1" destOrd="0" presId="urn:microsoft.com/office/officeart/2005/8/layout/hList1"/>
    <dgm:cxn modelId="{5DA9B7CA-64C3-4069-A2DD-AF601BBF0A70}" type="presParOf" srcId="{BC075FA1-D730-4A11-A131-B5A1C4721C72}" destId="{C6B9F323-A803-4055-9E74-302D15B14A9B}" srcOrd="3" destOrd="0" presId="urn:microsoft.com/office/officeart/2005/8/layout/hList1"/>
    <dgm:cxn modelId="{60C0A57F-8379-4380-9957-7113A13E86C4}" type="presParOf" srcId="{BC075FA1-D730-4A11-A131-B5A1C4721C72}" destId="{FFCCE8D3-D69B-4160-AADC-6E5E886FA05C}" srcOrd="4" destOrd="0" presId="urn:microsoft.com/office/officeart/2005/8/layout/hList1"/>
    <dgm:cxn modelId="{5C19D7B9-6688-4B05-A87E-7B1CF6638355}" type="presParOf" srcId="{FFCCE8D3-D69B-4160-AADC-6E5E886FA05C}" destId="{FC94AD77-62DF-4241-A0DE-07593B099D5F}" srcOrd="0" destOrd="0" presId="urn:microsoft.com/office/officeart/2005/8/layout/hList1"/>
    <dgm:cxn modelId="{6E22E34B-C20A-466D-8B34-DD156445C3A6}"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dirty="0"/>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a:t>Oskarżyciel publiczny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t>Subsydiarny </a:t>
          </a:r>
          <a:r>
            <a:rPr lang="pl-PL" dirty="0">
              <a:sym typeface="Wingdings" panose="05000000000000000000" pitchFamily="2" charset="2"/>
            </a:rPr>
            <a:t></a:t>
          </a:r>
          <a:r>
            <a:rPr lang="pl-PL" dirty="0"/>
            <a:t> ten, który samodzielnie wniósł akt oskarżenia w sprawie </a:t>
          </a:r>
          <a:r>
            <a:rPr lang="pl-PL" u="sng" dirty="0"/>
            <a:t>z oskarżenia publicznego </a:t>
          </a:r>
          <a:r>
            <a:rPr lang="pl-PL" dirty="0"/>
            <a:t>i działa w postępowaniu</a:t>
          </a:r>
          <a:r>
            <a:rPr lang="pl-PL" u="sng" dirty="0"/>
            <a:t> zamiast </a:t>
          </a:r>
          <a:r>
            <a:rPr lang="pl-PL" dirty="0"/>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a:t>Uboczny </a:t>
          </a:r>
          <a:r>
            <a:rPr lang="pl-PL">
              <a:sym typeface="Wingdings" panose="05000000000000000000" pitchFamily="2" charset="2"/>
            </a:rPr>
            <a:t></a:t>
          </a:r>
          <a:r>
            <a:rPr lang="pl-PL"/>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t>Oskarżyciel prywatny </a:t>
          </a:r>
          <a:r>
            <a:rPr lang="pl-PL" dirty="0">
              <a:sym typeface="Wingdings" panose="05000000000000000000" pitchFamily="2" charset="2"/>
            </a:rPr>
            <a:t></a:t>
          </a:r>
          <a:r>
            <a:rPr lang="pl-PL" dirty="0"/>
            <a:t> osoba, która wniosła </a:t>
          </a:r>
          <a:r>
            <a:rPr lang="pl-PL" u="sng" dirty="0"/>
            <a:t>prywatny akt oskarżenia</a:t>
          </a:r>
          <a:r>
            <a:rPr lang="pl-PL" dirty="0"/>
            <a:t> w sprawach ściganych z oskarżenia </a:t>
          </a:r>
          <a:r>
            <a:rPr lang="pl-PL" u="sng" dirty="0"/>
            <a:t>prywatnego </a:t>
          </a:r>
          <a:endParaRPr lang="pl-PL" dirty="0"/>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dirty="0"/>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dirty="0"/>
            <a:t>Oskarżony</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t>
        <a:bodyPr/>
        <a:lstStyle/>
        <a:p>
          <a:endParaRPr lang="pl-PL"/>
        </a:p>
      </dgm:t>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t>
        <a:bodyPr/>
        <a:lstStyle/>
        <a:p>
          <a:endParaRPr lang="pl-PL"/>
        </a:p>
      </dgm:t>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t>
        <a:bodyPr/>
        <a:lstStyle/>
        <a:p>
          <a:endParaRPr lang="pl-PL"/>
        </a:p>
      </dgm:t>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t>
        <a:bodyPr/>
        <a:lstStyle/>
        <a:p>
          <a:endParaRPr lang="pl-PL"/>
        </a:p>
      </dgm:t>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dgm:presLayoutVars>
          <dgm:chMax val="0"/>
          <dgm:chPref val="0"/>
          <dgm:bulletEnabled val="1"/>
        </dgm:presLayoutVars>
      </dgm:prSet>
      <dgm:spPr/>
      <dgm:t>
        <a:bodyPr/>
        <a:lstStyle/>
        <a:p>
          <a:endParaRPr lang="pl-PL"/>
        </a:p>
      </dgm:t>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t>
        <a:bodyPr/>
        <a:lstStyle/>
        <a:p>
          <a:endParaRPr lang="pl-PL"/>
        </a:p>
      </dgm:t>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t>
        <a:bodyPr/>
        <a:lstStyle/>
        <a:p>
          <a:endParaRPr lang="pl-PL"/>
        </a:p>
      </dgm:t>
    </dgm:pt>
  </dgm:ptLst>
  <dgm:cxnLst>
    <dgm:cxn modelId="{518D0462-7435-4649-B63E-C4BAC6AD578A}" type="presOf" srcId="{43DD3663-6C41-4E56-8C59-FF7D98531A6B}" destId="{8DD13703-A21E-4E78-A9AD-1A01046D1661}" srcOrd="0" destOrd="0"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6F41C86-6BB6-4041-B7EA-D5DB4A74B812}" type="presOf" srcId="{C3D73680-AEC0-4AEE-A9AC-38B2AF03D58D}" destId="{9228429A-09D9-4865-87F4-A74D4CA12C07}" srcOrd="0" destOrd="4" presId="urn:microsoft.com/office/officeart/2009/3/layout/PieProcess"/>
    <dgm:cxn modelId="{4328BCC9-6E86-48E7-9925-C7F8CB97A8B9}" srcId="{2E56D3B6-81CD-4D00-8593-5043CA0C5BF5}" destId="{1F6720D1-8673-49CB-8B47-81A2928B7891}" srcOrd="1" destOrd="0" parTransId="{298539E6-254F-4B6C-AB31-AA651D3EF364}" sibTransId="{A23D20D2-129B-451A-9847-DE2CF8523AF8}"/>
    <dgm:cxn modelId="{2F574326-4B0A-4659-87BE-8959D20F38A4}" type="presOf" srcId="{1F6720D1-8673-49CB-8B47-81A2928B7891}" destId="{94C471B5-4631-448F-8127-CDF6EDD4B8F7}" srcOrd="0" destOrd="1" presId="urn:microsoft.com/office/officeart/2009/3/layout/PieProcess"/>
    <dgm:cxn modelId="{AD4DFC01-FC84-4B28-969F-7CA3C5B8C1DA}" type="presOf" srcId="{BC72FA5C-38AC-445A-AF92-5303C88024BD}" destId="{3ECD7CDD-BD1D-4052-B213-C07844C25FD3}" srcOrd="0" destOrd="0"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D70D3521-E35C-4EDF-B809-ED414EE2C0A3}" srcId="{96AB3CFE-A523-416D-8CCA-E9B2C2E4EFDE}" destId="{E6DCAE82-AE74-41B9-9223-4EF2107A9977}" srcOrd="1" destOrd="0" parTransId="{996609A4-3A80-42BD-847E-558B970D0C74}" sibTransId="{CE82603A-F6B4-483E-AEA0-57EBA76971BB}"/>
    <dgm:cxn modelId="{027500AD-4ACB-4E00-B4F8-D5E67B3BE088}" srcId="{BC72FA5C-38AC-445A-AF92-5303C88024BD}" destId="{5FA243F0-5248-4995-93D6-5FDBFB6479F2}" srcOrd="0" destOrd="0" parTransId="{FE6F2932-A826-4F45-81A2-CB5B6DD1FA5C}" sibTransId="{39FE520B-2CE0-4BBE-A800-8FE6C7915D5F}"/>
    <dgm:cxn modelId="{3A35CB6B-36CD-4582-93FE-208F0E1232B2}" type="presOf" srcId="{96AB3CFE-A523-416D-8CCA-E9B2C2E4EFDE}" destId="{9228429A-09D9-4865-87F4-A74D4CA12C07}" srcOrd="0" destOrd="1" presId="urn:microsoft.com/office/officeart/2009/3/layout/PieProcess"/>
    <dgm:cxn modelId="{92B4179E-F113-499A-B736-184E10353582}" srcId="{2E56D3B6-81CD-4D00-8593-5043CA0C5BF5}" destId="{97522FD1-4013-475E-8B9F-47D041BF611B}" srcOrd="2" destOrd="0" parTransId="{8EDC60B6-325D-4901-AD92-5E3124E233FC}" sibTransId="{DE52FA54-D41E-4FAF-90DE-D442997BBE77}"/>
    <dgm:cxn modelId="{0F8EA996-2983-4917-9029-1B0B075C1824}" type="presOf" srcId="{2E56D3B6-81CD-4D00-8593-5043CA0C5BF5}" destId="{E35F7CC5-C475-4D44-AC1C-CDC0E8AF4A59}" srcOrd="0" destOrd="0" presId="urn:microsoft.com/office/officeart/2009/3/layout/PieProcess"/>
    <dgm:cxn modelId="{62B430A3-A4AB-4CDE-A9F5-66EEB9A54A6D}" srcId="{5E2E0A81-12AB-4E3E-80FC-84BDF06396ED}" destId="{BC72FA5C-38AC-445A-AF92-5303C88024BD}" srcOrd="1" destOrd="0" parTransId="{F788C044-2C7B-4E3E-82BE-4857F040E4D4}" sibTransId="{7142A836-E8C2-4C43-ACAA-35599A24AC53}"/>
    <dgm:cxn modelId="{B4DAD64A-5CE1-4BE1-84C8-19567A7E344C}" srcId="{BC72FA5C-38AC-445A-AF92-5303C88024BD}" destId="{C3D73680-AEC0-4AEE-A9AC-38B2AF03D58D}" srcOrd="2" destOrd="0" parTransId="{994DC995-93F5-4FCA-9CA9-53E0E716EB5A}" sibTransId="{DAB40726-F962-4E2C-A209-84FCB758D613}"/>
    <dgm:cxn modelId="{A424CE8C-C62A-4506-9ADC-C9DEBE27BE21}" type="presOf" srcId="{E6DCAE82-AE74-41B9-9223-4EF2107A9977}" destId="{9228429A-09D9-4865-87F4-A74D4CA12C07}" srcOrd="0" destOrd="3" presId="urn:microsoft.com/office/officeart/2009/3/layout/PieProcess"/>
    <dgm:cxn modelId="{D4F89CD2-692E-40DF-BEC8-66B33C4D242E}" type="presOf" srcId="{5FA243F0-5248-4995-93D6-5FDBFB6479F2}" destId="{9228429A-09D9-4865-87F4-A74D4CA12C07}" srcOrd="0" destOrd="0"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A7F3B1F3-34BB-4666-8615-D5EA9891E6D6}" type="presOf" srcId="{84B08259-CE7C-4A0E-8093-3957FA3281A4}" destId="{9228429A-09D9-4865-87F4-A74D4CA12C07}" srcOrd="0" destOrd="2" presId="urn:microsoft.com/office/officeart/2009/3/layout/PieProcess"/>
    <dgm:cxn modelId="{839EAABA-2B53-41BD-9F32-84E911D6BA74}" srcId="{BC72FA5C-38AC-445A-AF92-5303C88024BD}" destId="{96AB3CFE-A523-416D-8CCA-E9B2C2E4EFDE}" srcOrd="1" destOrd="0" parTransId="{451BCBD5-8F72-4FCB-87D8-7FA4E5228692}" sibTransId="{6F812706-BF80-4B74-9964-27034C115039}"/>
    <dgm:cxn modelId="{C5FC4EAD-79BC-4992-848F-B918681C8B11}" type="presOf" srcId="{9E005ED1-03D3-4104-A742-78D7B6A5B894}" destId="{49C5F652-2FDE-4AD2-A89F-EA55D26E570E}" srcOrd="0" destOrd="0"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BFD5F551-1A95-42AC-B98F-96147F9BA096}" srcId="{43DD3663-6C41-4E56-8C59-FF7D98531A6B}" destId="{9E005ED1-03D3-4104-A742-78D7B6A5B894}" srcOrd="0" destOrd="0" parTransId="{53CE8FE3-8C5A-4FE9-9C26-040347276A2D}" sibTransId="{D6418BEF-C93F-4406-8F6A-832D7A73A46B}"/>
    <dgm:cxn modelId="{FDA6BBAC-5B88-4AF5-927E-FE87C3FFB436}" type="presOf" srcId="{5E2E0A81-12AB-4E3E-80FC-84BDF06396ED}" destId="{223053D4-5564-4229-BFB0-17CE772D7F67}" srcOrd="0" destOrd="0" presId="urn:microsoft.com/office/officeart/2009/3/layout/PieProcess"/>
    <dgm:cxn modelId="{2E427469-8A2C-4119-A892-4CEF26212FC2}" type="presOf" srcId="{97522FD1-4013-475E-8B9F-47D041BF611B}" destId="{94C471B5-4631-448F-8127-CDF6EDD4B8F7}" srcOrd="0" destOrd="2" presId="urn:microsoft.com/office/officeart/2009/3/layout/PieProcess"/>
    <dgm:cxn modelId="{C24A5339-8100-460F-841C-B47BB9A269B9}" type="presOf" srcId="{D23BF33A-0392-40A7-BF5E-3461A93B3D7C}" destId="{94C471B5-4631-448F-8127-CDF6EDD4B8F7}" srcOrd="0" destOrd="0" presId="urn:microsoft.com/office/officeart/2009/3/layout/PieProcess"/>
    <dgm:cxn modelId="{13F6E8F8-89D3-4187-B051-D4D3FD521B10}" type="presOf" srcId="{C9A5607E-887B-495F-A44D-9354C503EE7A}" destId="{94C471B5-4631-448F-8127-CDF6EDD4B8F7}" srcOrd="0" destOrd="3" presId="urn:microsoft.com/office/officeart/2009/3/layout/PieProcess"/>
    <dgm:cxn modelId="{17EC67CA-2044-444A-8926-B3BD0761DA8A}" srcId="{5E2E0A81-12AB-4E3E-80FC-84BDF06396ED}" destId="{2E56D3B6-81CD-4D00-8593-5043CA0C5BF5}" srcOrd="0" destOrd="0" parTransId="{7ED46462-4290-45C3-A63A-94F72391F072}" sibTransId="{ED5B9080-F01E-47EE-BD5A-3CF1110F1C73}"/>
    <dgm:cxn modelId="{B0F1DE3C-EA5B-46B4-97D9-66176761754A}" type="presParOf" srcId="{223053D4-5564-4229-BFB0-17CE772D7F67}" destId="{AF64619B-DE6F-4443-BC61-AC4BF80BF643}" srcOrd="0" destOrd="0" presId="urn:microsoft.com/office/officeart/2009/3/layout/PieProcess"/>
    <dgm:cxn modelId="{DCCDB6DF-FEC7-4EF7-A631-E698FFE5FB2F}" type="presParOf" srcId="{AF64619B-DE6F-4443-BC61-AC4BF80BF643}" destId="{1A912809-8731-4B5A-8F32-D9765FE76E9E}" srcOrd="0" destOrd="0" presId="urn:microsoft.com/office/officeart/2009/3/layout/PieProcess"/>
    <dgm:cxn modelId="{6796C19F-07F7-4EB8-9E93-721B2FFB2D50}" type="presParOf" srcId="{AF64619B-DE6F-4443-BC61-AC4BF80BF643}" destId="{FA1F886F-BAFB-40DC-8E1D-39AE036BCBE7}" srcOrd="1" destOrd="0" presId="urn:microsoft.com/office/officeart/2009/3/layout/PieProcess"/>
    <dgm:cxn modelId="{C94FDA6D-927A-41E5-B824-04DEE5A01FA5}" type="presParOf" srcId="{AF64619B-DE6F-4443-BC61-AC4BF80BF643}" destId="{E35F7CC5-C475-4D44-AC1C-CDC0E8AF4A59}" srcOrd="2" destOrd="0" presId="urn:microsoft.com/office/officeart/2009/3/layout/PieProcess"/>
    <dgm:cxn modelId="{E25D89FE-F992-42B5-B81D-CFB7801693EA}" type="presParOf" srcId="{223053D4-5564-4229-BFB0-17CE772D7F67}" destId="{89D21C18-1C73-4FEC-A885-A4FBB9384FF0}" srcOrd="1" destOrd="0" presId="urn:microsoft.com/office/officeart/2009/3/layout/PieProcess"/>
    <dgm:cxn modelId="{7ECAB444-FAAC-48EB-AA63-B2C96CD08A55}" type="presParOf" srcId="{223053D4-5564-4229-BFB0-17CE772D7F67}" destId="{EDBF0BA3-C6D7-441F-91E9-70E17FBC22F6}" srcOrd="2" destOrd="0" presId="urn:microsoft.com/office/officeart/2009/3/layout/PieProcess"/>
    <dgm:cxn modelId="{9AC15124-3D05-4C48-B741-AA182A7ED8B2}" type="presParOf" srcId="{EDBF0BA3-C6D7-441F-91E9-70E17FBC22F6}" destId="{94C471B5-4631-448F-8127-CDF6EDD4B8F7}" srcOrd="0" destOrd="0" presId="urn:microsoft.com/office/officeart/2009/3/layout/PieProcess"/>
    <dgm:cxn modelId="{41A7127F-BE9A-4404-84B8-2A81BDB97CA4}" type="presParOf" srcId="{223053D4-5564-4229-BFB0-17CE772D7F67}" destId="{4F3C8688-D221-4C23-8B0F-B9B4A0EC2C29}" srcOrd="3" destOrd="0" presId="urn:microsoft.com/office/officeart/2009/3/layout/PieProcess"/>
    <dgm:cxn modelId="{56279C49-1313-4FCE-9F12-13D4326C6477}" type="presParOf" srcId="{223053D4-5564-4229-BFB0-17CE772D7F67}" destId="{F77A3198-BD91-49B9-97B6-E03EE183574E}" srcOrd="4" destOrd="0" presId="urn:microsoft.com/office/officeart/2009/3/layout/PieProcess"/>
    <dgm:cxn modelId="{BAA36AA9-364D-4E47-ACF6-8267E9A55E22}" type="presParOf" srcId="{F77A3198-BD91-49B9-97B6-E03EE183574E}" destId="{46110C42-2472-475D-91DE-2F928BDA7680}" srcOrd="0" destOrd="0" presId="urn:microsoft.com/office/officeart/2009/3/layout/PieProcess"/>
    <dgm:cxn modelId="{F0A5D1DC-8D61-4510-A986-C9DFD16BE816}" type="presParOf" srcId="{F77A3198-BD91-49B9-97B6-E03EE183574E}" destId="{3273E464-1EA4-400D-BA8A-2849A9EBE585}" srcOrd="1" destOrd="0" presId="urn:microsoft.com/office/officeart/2009/3/layout/PieProcess"/>
    <dgm:cxn modelId="{292A7960-4C83-44DB-9150-41C19F5B6561}" type="presParOf" srcId="{F77A3198-BD91-49B9-97B6-E03EE183574E}" destId="{3ECD7CDD-BD1D-4052-B213-C07844C25FD3}" srcOrd="2" destOrd="0" presId="urn:microsoft.com/office/officeart/2009/3/layout/PieProcess"/>
    <dgm:cxn modelId="{6412C903-277B-4DE8-9819-52F87FFE5307}" type="presParOf" srcId="{223053D4-5564-4229-BFB0-17CE772D7F67}" destId="{B6D92B7F-9323-4CB4-8131-30043C42AECC}" srcOrd="5" destOrd="0" presId="urn:microsoft.com/office/officeart/2009/3/layout/PieProcess"/>
    <dgm:cxn modelId="{0B7FC74A-1D94-4064-92BF-88B3A6CE38AB}" type="presParOf" srcId="{223053D4-5564-4229-BFB0-17CE772D7F67}" destId="{D4D71DD0-0ACE-42CE-8AAC-412D09B2E67B}" srcOrd="6" destOrd="0" presId="urn:microsoft.com/office/officeart/2009/3/layout/PieProcess"/>
    <dgm:cxn modelId="{FAB168C8-209A-41BB-B2D1-87C4667D8346}" type="presParOf" srcId="{D4D71DD0-0ACE-42CE-8AAC-412D09B2E67B}" destId="{9228429A-09D9-4865-87F4-A74D4CA12C07}" srcOrd="0" destOrd="0" presId="urn:microsoft.com/office/officeart/2009/3/layout/PieProcess"/>
    <dgm:cxn modelId="{0A119F16-EA66-4B8E-BCF0-23203BA1EEB1}" type="presParOf" srcId="{223053D4-5564-4229-BFB0-17CE772D7F67}" destId="{D1785B4A-B485-4279-9828-9BAC7936C7ED}" srcOrd="7" destOrd="0" presId="urn:microsoft.com/office/officeart/2009/3/layout/PieProcess"/>
    <dgm:cxn modelId="{15106E00-168C-45EE-A2A4-135167426443}" type="presParOf" srcId="{223053D4-5564-4229-BFB0-17CE772D7F67}" destId="{4E6526D5-2AEA-437D-AD49-C81E81BF3A89}" srcOrd="8" destOrd="0" presId="urn:microsoft.com/office/officeart/2009/3/layout/PieProcess"/>
    <dgm:cxn modelId="{EE3FD87C-4C6B-48EC-85A4-1A309B6BD48C}" type="presParOf" srcId="{4E6526D5-2AEA-437D-AD49-C81E81BF3A89}" destId="{232A413A-735A-4A24-ABF9-EB8D364E936B}" srcOrd="0" destOrd="0" presId="urn:microsoft.com/office/officeart/2009/3/layout/PieProcess"/>
    <dgm:cxn modelId="{23CE918D-2006-4A6A-B21C-C9D2A88059E8}" type="presParOf" srcId="{4E6526D5-2AEA-437D-AD49-C81E81BF3A89}" destId="{3DC9105E-F441-42DA-A004-B0DF61AFD3B7}" srcOrd="1" destOrd="0" presId="urn:microsoft.com/office/officeart/2009/3/layout/PieProcess"/>
    <dgm:cxn modelId="{EEE5A2CC-3C0B-4149-A978-EC60F10305AE}" type="presParOf" srcId="{4E6526D5-2AEA-437D-AD49-C81E81BF3A89}" destId="{8DD13703-A21E-4E78-A9AD-1A01046D1661}" srcOrd="2" destOrd="0" presId="urn:microsoft.com/office/officeart/2009/3/layout/PieProcess"/>
    <dgm:cxn modelId="{AA790AAB-BDAB-44B1-B272-7AB72AA55C93}" type="presParOf" srcId="{223053D4-5564-4229-BFB0-17CE772D7F67}" destId="{05CE919A-1EB6-4627-AAFB-C09372059D7A}" srcOrd="9" destOrd="0" presId="urn:microsoft.com/office/officeart/2009/3/layout/PieProcess"/>
    <dgm:cxn modelId="{2F101D38-2746-488A-B7A4-8ACA4B72D321}" type="presParOf" srcId="{223053D4-5564-4229-BFB0-17CE772D7F67}" destId="{4F9C6349-2243-4969-93F6-30F3BC9753D8}" srcOrd="10" destOrd="0" presId="urn:microsoft.com/office/officeart/2009/3/layout/PieProcess"/>
    <dgm:cxn modelId="{7C80A455-5563-4E13-ACBB-6D1622A57C1A}"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dirty="0"/>
            <a:t>Obowiązek wszystkich organów prowadzących postępowanie. W szczególności oskarżyciel publiczny powinien zadbać, czy nie występuje przeszkoda procesowa, która </a:t>
          </a:r>
          <a:r>
            <a:rPr lang="pl-PL" dirty="0" smtClean="0"/>
            <a:t>czyni </a:t>
          </a:r>
          <a:r>
            <a:rPr lang="pl-PL" dirty="0"/>
            <a:t>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t>
        <a:bodyPr/>
        <a:lstStyle/>
        <a:p>
          <a:endParaRPr lang="pl-PL"/>
        </a:p>
      </dgm:t>
    </dgm:pt>
    <dgm:pt modelId="{15FEE032-6771-4059-B8BE-B007DBD5D0D7}" type="pres">
      <dgm:prSet presAssocID="{B47596D7-47F5-415E-A195-D9184E910599}" presName="node" presStyleLbl="node1" presStyleIdx="0" presStyleCnt="2">
        <dgm:presLayoutVars>
          <dgm:bulletEnabled val="1"/>
        </dgm:presLayoutVars>
      </dgm:prSet>
      <dgm:spPr/>
      <dgm:t>
        <a:bodyPr/>
        <a:lstStyle/>
        <a:p>
          <a:endParaRPr lang="pl-PL"/>
        </a:p>
      </dgm:t>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t>
        <a:bodyPr/>
        <a:lstStyle/>
        <a:p>
          <a:endParaRPr lang="pl-PL"/>
        </a:p>
      </dgm:t>
    </dgm:pt>
  </dgm:ptLst>
  <dgm:cxnLst>
    <dgm:cxn modelId="{82E10C40-D607-4936-B910-5C857649346D}" srcId="{B47596D7-47F5-415E-A195-D9184E910599}" destId="{8BD778E7-E888-4C6E-ABEA-D2FC5F9EC3C5}" srcOrd="3" destOrd="0" parTransId="{62FE4299-EDF2-414C-935E-6F214118B6AE}" sibTransId="{A7DDAF85-1347-4B9C-8350-E690AB69404E}"/>
    <dgm:cxn modelId="{1FF71C21-C4D4-4E56-A676-D466B727D503}" srcId="{B47596D7-47F5-415E-A195-D9184E910599}" destId="{E7419D80-9992-4B31-8E3A-4A8880C3F9AC}" srcOrd="2" destOrd="0" parTransId="{50EDD251-BD80-4A5D-BE5E-07D8D5491CFE}" sibTransId="{A08BAB47-8A02-44F5-982E-BCDEFF7AE165}"/>
    <dgm:cxn modelId="{F61D01B5-1571-46CA-B907-FE5181FE37D0}" type="presOf" srcId="{E7419D80-9992-4B31-8E3A-4A8880C3F9AC}" destId="{15FEE032-6771-4059-B8BE-B007DBD5D0D7}" srcOrd="0" destOrd="3" presId="urn:microsoft.com/office/officeart/2005/8/layout/hList6"/>
    <dgm:cxn modelId="{93C0CA8E-C1C1-4D78-A6B1-66809293D465}" srcId="{2A4FDC95-8BE3-423F-835C-52CAEDAA434A}" destId="{B8FF4A7B-54CD-4DB4-97EF-B1FEE48C9324}" srcOrd="3" destOrd="0" parTransId="{9EEC19B0-A3F0-4C25-9FAE-3216BEE4143B}" sibTransId="{8DD61220-66AB-42FA-82ED-EA2471BD5E96}"/>
    <dgm:cxn modelId="{BB7A1F2D-A4A1-43C3-A327-96D1D64EAE4A}" srcId="{B47596D7-47F5-415E-A195-D9184E910599}" destId="{0A573B06-6D3A-43B7-805C-E362307EDB9E}" srcOrd="0" destOrd="0" parTransId="{FC97EB7E-DB4C-43C1-876D-B7481D9CB434}" sibTransId="{4AD560DC-A66E-486F-AE0E-2B1EF4A1EE32}"/>
    <dgm:cxn modelId="{1859C77B-F168-4109-9270-60A70C3C6B4A}" type="presOf" srcId="{6A27D522-3E9E-483C-AF24-0A4FFB7F6616}" destId="{B14A96CF-C710-47AA-9D2E-9472CAF5CECD}" srcOrd="0" destOrd="3"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1706DFE6-3433-44A5-AAFB-C8D06B12E481}" type="presOf" srcId="{3931B41F-FB11-423A-A657-890DCE0EEF38}" destId="{15FEE032-6771-4059-B8BE-B007DBD5D0D7}" srcOrd="0" destOrd="2" presId="urn:microsoft.com/office/officeart/2005/8/layout/hList6"/>
    <dgm:cxn modelId="{D6011953-B327-40C3-81A2-F3FE9A6000B2}" srcId="{0757B5DA-66BA-4A9C-B71E-C548426824B1}" destId="{2A4FDC95-8BE3-423F-835C-52CAEDAA434A}" srcOrd="1" destOrd="0" parTransId="{A8ABAB4A-7623-4556-B66C-24595DC2FCC5}" sibTransId="{63D983A8-A9B3-40B0-A4F8-DC5FE542A374}"/>
    <dgm:cxn modelId="{D177263C-C5EE-4B68-ACE9-34D66157EDB9}" type="presOf" srcId="{B47596D7-47F5-415E-A195-D9184E910599}" destId="{15FEE032-6771-4059-B8BE-B007DBD5D0D7}" srcOrd="0" destOrd="0" presId="urn:microsoft.com/office/officeart/2005/8/layout/hList6"/>
    <dgm:cxn modelId="{134A0079-5306-4892-9738-DE5064081632}" type="presOf" srcId="{8BD778E7-E888-4C6E-ABEA-D2FC5F9EC3C5}" destId="{15FEE032-6771-4059-B8BE-B007DBD5D0D7}" srcOrd="0" destOrd="4" presId="urn:microsoft.com/office/officeart/2005/8/layout/hList6"/>
    <dgm:cxn modelId="{00A04F98-100C-4ADC-9A49-6CC2F9E6DA7F}" type="presOf" srcId="{2DC3D967-8F04-42B4-A5A2-4617D6055669}" destId="{B14A96CF-C710-47AA-9D2E-9472CAF5CECD}" srcOrd="0" destOrd="2"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A40FDC3B-0CD0-456B-B13E-B2B19A9A320C}" srcId="{B47596D7-47F5-415E-A195-D9184E910599}" destId="{3931B41F-FB11-423A-A657-890DCE0EEF38}" srcOrd="1" destOrd="0" parTransId="{1DCECC81-9205-478C-936A-7BEC201AC92A}" sibTransId="{1B1CDB4B-29FD-415A-9231-8A88A5283F36}"/>
    <dgm:cxn modelId="{59557CF8-A2CF-487A-A444-49397B375EFC}" type="presOf" srcId="{B8FF4A7B-54CD-4DB4-97EF-B1FEE48C9324}" destId="{B14A96CF-C710-47AA-9D2E-9472CAF5CECD}" srcOrd="0" destOrd="4" presId="urn:microsoft.com/office/officeart/2005/8/layout/hList6"/>
    <dgm:cxn modelId="{734C27A0-F41B-4413-B12D-8FF8F25DDC68}" srcId="{2A4FDC95-8BE3-423F-835C-52CAEDAA434A}" destId="{6A27D522-3E9E-483C-AF24-0A4FFB7F6616}" srcOrd="2" destOrd="0" parTransId="{3D136372-6F81-4B19-91BB-EE3802317621}" sibTransId="{A7C59B57-B697-4F96-BF44-745B0C55EDE6}"/>
    <dgm:cxn modelId="{22F4536B-925E-4AFC-B01E-ADF99FDE189C}" type="presOf" srcId="{2A4FDC95-8BE3-423F-835C-52CAEDAA434A}" destId="{B14A96CF-C710-47AA-9D2E-9472CAF5CECD}" srcOrd="0" destOrd="0" presId="urn:microsoft.com/office/officeart/2005/8/layout/hList6"/>
    <dgm:cxn modelId="{51093FA2-7999-43BC-90B1-7AD1CAC6B87E}" type="presOf" srcId="{0A573B06-6D3A-43B7-805C-E362307EDB9E}" destId="{15FEE032-6771-4059-B8BE-B007DBD5D0D7}" srcOrd="0" destOrd="1" presId="urn:microsoft.com/office/officeart/2005/8/layout/hList6"/>
    <dgm:cxn modelId="{2B5954B0-A111-490B-96C1-0A8111F7DC85}" type="presOf" srcId="{9B770FFE-DE2E-4CC9-99BA-8F9300523429}" destId="{B14A96CF-C710-47AA-9D2E-9472CAF5CECD}" srcOrd="0" destOrd="1" presId="urn:microsoft.com/office/officeart/2005/8/layout/hList6"/>
    <dgm:cxn modelId="{DAE0DEAB-57BE-44A3-BAAE-7365742DA0FA}" type="presOf" srcId="{0757B5DA-66BA-4A9C-B71E-C548426824B1}" destId="{DDCC4C74-FB69-4A92-A552-ED37396018E8}" srcOrd="0" destOrd="0" presId="urn:microsoft.com/office/officeart/2005/8/layout/hList6"/>
    <dgm:cxn modelId="{6B9B4FC1-9986-404E-9403-DDF8DCFE9A78}" srcId="{2A4FDC95-8BE3-423F-835C-52CAEDAA434A}" destId="{9B770FFE-DE2E-4CC9-99BA-8F9300523429}" srcOrd="0" destOrd="0" parTransId="{C4450264-E242-46A9-A93B-B9317F6783EC}" sibTransId="{DDB65407-391D-4DD3-A171-5CAA6BCE5757}"/>
    <dgm:cxn modelId="{868C4088-A0D2-4D05-80EA-9B90A4B8654D}" type="presParOf" srcId="{DDCC4C74-FB69-4A92-A552-ED37396018E8}" destId="{15FEE032-6771-4059-B8BE-B007DBD5D0D7}" srcOrd="0" destOrd="0" presId="urn:microsoft.com/office/officeart/2005/8/layout/hList6"/>
    <dgm:cxn modelId="{B5918929-6643-4C69-AB1B-60F033A46D53}" type="presParOf" srcId="{DDCC4C74-FB69-4A92-A552-ED37396018E8}" destId="{E0CC13CD-1166-48CA-9475-95247A541B38}" srcOrd="1" destOrd="0" presId="urn:microsoft.com/office/officeart/2005/8/layout/hList6"/>
    <dgm:cxn modelId="{A8E45749-3DDF-4A9A-8175-F5D9D9E34380}"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pouczenie o art. 40a,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t>
        <a:bodyPr/>
        <a:lstStyle/>
        <a:p>
          <a:endParaRPr lang="pl-PL"/>
        </a:p>
      </dgm:t>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t>
        <a:bodyPr/>
        <a:lstStyle/>
        <a:p>
          <a:endParaRPr lang="pl-PL"/>
        </a:p>
      </dgm:t>
    </dgm:pt>
    <dgm:pt modelId="{30B0F11E-3F13-4FDB-8160-51CEEBE3F2E6}" type="pres">
      <dgm:prSet presAssocID="{E1AF9399-EB7B-4434-9FF6-3F06703C5495}" presName="FiveNodes_2" presStyleLbl="node1" presStyleIdx="1" presStyleCnt="5">
        <dgm:presLayoutVars>
          <dgm:bulletEnabled val="1"/>
        </dgm:presLayoutVars>
      </dgm:prSet>
      <dgm:spPr/>
      <dgm:t>
        <a:bodyPr/>
        <a:lstStyle/>
        <a:p>
          <a:endParaRPr lang="pl-PL"/>
        </a:p>
      </dgm:t>
    </dgm:pt>
    <dgm:pt modelId="{8DE7FA2D-CE7D-4517-8F44-A7BD14C80D1B}" type="pres">
      <dgm:prSet presAssocID="{E1AF9399-EB7B-4434-9FF6-3F06703C5495}" presName="FiveNodes_3" presStyleLbl="node1" presStyleIdx="2" presStyleCnt="5">
        <dgm:presLayoutVars>
          <dgm:bulletEnabled val="1"/>
        </dgm:presLayoutVars>
      </dgm:prSet>
      <dgm:spPr/>
      <dgm:t>
        <a:bodyPr/>
        <a:lstStyle/>
        <a:p>
          <a:endParaRPr lang="pl-PL"/>
        </a:p>
      </dgm:t>
    </dgm:pt>
    <dgm:pt modelId="{E0D08E88-0FFC-4730-A868-00CC9442FA4A}" type="pres">
      <dgm:prSet presAssocID="{E1AF9399-EB7B-4434-9FF6-3F06703C5495}" presName="FiveNodes_4" presStyleLbl="node1" presStyleIdx="3" presStyleCnt="5">
        <dgm:presLayoutVars>
          <dgm:bulletEnabled val="1"/>
        </dgm:presLayoutVars>
      </dgm:prSet>
      <dgm:spPr/>
      <dgm:t>
        <a:bodyPr/>
        <a:lstStyle/>
        <a:p>
          <a:endParaRPr lang="pl-PL"/>
        </a:p>
      </dgm:t>
    </dgm:pt>
    <dgm:pt modelId="{F98C6853-6572-47B3-A1A4-FC5002434207}" type="pres">
      <dgm:prSet presAssocID="{E1AF9399-EB7B-4434-9FF6-3F06703C5495}" presName="FiveNodes_5" presStyleLbl="node1" presStyleIdx="4" presStyleCnt="5">
        <dgm:presLayoutVars>
          <dgm:bulletEnabled val="1"/>
        </dgm:presLayoutVars>
      </dgm:prSet>
      <dgm:spPr/>
      <dgm:t>
        <a:bodyPr/>
        <a:lstStyle/>
        <a:p>
          <a:endParaRPr lang="pl-PL"/>
        </a:p>
      </dgm:t>
    </dgm:pt>
    <dgm:pt modelId="{42DA19EE-DA46-4C7B-BB38-EED88C2A9284}" type="pres">
      <dgm:prSet presAssocID="{E1AF9399-EB7B-4434-9FF6-3F06703C5495}" presName="FiveConn_1-2" presStyleLbl="fgAccFollowNode1" presStyleIdx="0" presStyleCnt="4">
        <dgm:presLayoutVars>
          <dgm:bulletEnabled val="1"/>
        </dgm:presLayoutVars>
      </dgm:prSet>
      <dgm:spPr/>
      <dgm:t>
        <a:bodyPr/>
        <a:lstStyle/>
        <a:p>
          <a:endParaRPr lang="pl-PL"/>
        </a:p>
      </dgm:t>
    </dgm:pt>
    <dgm:pt modelId="{6BF240FE-48C3-4D87-93A1-A9CFF8CA1CA8}" type="pres">
      <dgm:prSet presAssocID="{E1AF9399-EB7B-4434-9FF6-3F06703C5495}" presName="FiveConn_2-3" presStyleLbl="fgAccFollowNode1" presStyleIdx="1" presStyleCnt="4">
        <dgm:presLayoutVars>
          <dgm:bulletEnabled val="1"/>
        </dgm:presLayoutVars>
      </dgm:prSet>
      <dgm:spPr/>
      <dgm:t>
        <a:bodyPr/>
        <a:lstStyle/>
        <a:p>
          <a:endParaRPr lang="pl-PL"/>
        </a:p>
      </dgm:t>
    </dgm:pt>
    <dgm:pt modelId="{253A7C88-3F22-41CB-830F-783FEA20109F}" type="pres">
      <dgm:prSet presAssocID="{E1AF9399-EB7B-4434-9FF6-3F06703C5495}" presName="FiveConn_3-4" presStyleLbl="fgAccFollowNode1" presStyleIdx="2" presStyleCnt="4">
        <dgm:presLayoutVars>
          <dgm:bulletEnabled val="1"/>
        </dgm:presLayoutVars>
      </dgm:prSet>
      <dgm:spPr/>
      <dgm:t>
        <a:bodyPr/>
        <a:lstStyle/>
        <a:p>
          <a:endParaRPr lang="pl-PL"/>
        </a:p>
      </dgm:t>
    </dgm:pt>
    <dgm:pt modelId="{7B8C6225-4431-4349-91F3-617E6A96EC9F}" type="pres">
      <dgm:prSet presAssocID="{E1AF9399-EB7B-4434-9FF6-3F06703C5495}" presName="FiveConn_4-5" presStyleLbl="fgAccFollowNode1" presStyleIdx="3" presStyleCnt="4">
        <dgm:presLayoutVars>
          <dgm:bulletEnabled val="1"/>
        </dgm:presLayoutVars>
      </dgm:prSet>
      <dgm:spPr/>
      <dgm:t>
        <a:bodyPr/>
        <a:lstStyle/>
        <a:p>
          <a:endParaRPr lang="pl-PL"/>
        </a:p>
      </dgm:t>
    </dgm:pt>
    <dgm:pt modelId="{FB7DB876-B96E-4BB6-AA5C-A9687D19E17F}" type="pres">
      <dgm:prSet presAssocID="{E1AF9399-EB7B-4434-9FF6-3F06703C5495}" presName="FiveNodes_1_text" presStyleLbl="node1" presStyleIdx="4" presStyleCnt="5">
        <dgm:presLayoutVars>
          <dgm:bulletEnabled val="1"/>
        </dgm:presLayoutVars>
      </dgm:prSet>
      <dgm:spPr/>
      <dgm:t>
        <a:bodyPr/>
        <a:lstStyle/>
        <a:p>
          <a:endParaRPr lang="pl-PL"/>
        </a:p>
      </dgm:t>
    </dgm:pt>
    <dgm:pt modelId="{6590A27B-2E61-4D02-8BDC-3790A338366E}" type="pres">
      <dgm:prSet presAssocID="{E1AF9399-EB7B-4434-9FF6-3F06703C5495}" presName="FiveNodes_2_text" presStyleLbl="node1" presStyleIdx="4" presStyleCnt="5">
        <dgm:presLayoutVars>
          <dgm:bulletEnabled val="1"/>
        </dgm:presLayoutVars>
      </dgm:prSet>
      <dgm:spPr/>
      <dgm:t>
        <a:bodyPr/>
        <a:lstStyle/>
        <a:p>
          <a:endParaRPr lang="pl-PL"/>
        </a:p>
      </dgm:t>
    </dgm:pt>
    <dgm:pt modelId="{6D82C460-6F6F-48FB-8CCA-FB4A8F0B10B5}" type="pres">
      <dgm:prSet presAssocID="{E1AF9399-EB7B-4434-9FF6-3F06703C5495}" presName="FiveNodes_3_text" presStyleLbl="node1" presStyleIdx="4" presStyleCnt="5">
        <dgm:presLayoutVars>
          <dgm:bulletEnabled val="1"/>
        </dgm:presLayoutVars>
      </dgm:prSet>
      <dgm:spPr/>
      <dgm:t>
        <a:bodyPr/>
        <a:lstStyle/>
        <a:p>
          <a:endParaRPr lang="pl-PL"/>
        </a:p>
      </dgm:t>
    </dgm:pt>
    <dgm:pt modelId="{3983E338-78C5-4532-98C2-5336AFAC7F3A}" type="pres">
      <dgm:prSet presAssocID="{E1AF9399-EB7B-4434-9FF6-3F06703C5495}" presName="FiveNodes_4_text" presStyleLbl="node1" presStyleIdx="4" presStyleCnt="5">
        <dgm:presLayoutVars>
          <dgm:bulletEnabled val="1"/>
        </dgm:presLayoutVars>
      </dgm:prSet>
      <dgm:spPr/>
      <dgm:t>
        <a:bodyPr/>
        <a:lstStyle/>
        <a:p>
          <a:endParaRPr lang="pl-PL"/>
        </a:p>
      </dgm:t>
    </dgm:pt>
    <dgm:pt modelId="{5E60E359-DA4B-4C2F-975C-25A17A852765}" type="pres">
      <dgm:prSet presAssocID="{E1AF9399-EB7B-4434-9FF6-3F06703C5495}" presName="FiveNodes_5_text" presStyleLbl="node1" presStyleIdx="4" presStyleCnt="5">
        <dgm:presLayoutVars>
          <dgm:bulletEnabled val="1"/>
        </dgm:presLayoutVars>
      </dgm:prSet>
      <dgm:spPr/>
      <dgm:t>
        <a:bodyPr/>
        <a:lstStyle/>
        <a:p>
          <a:endParaRPr lang="pl-PL"/>
        </a:p>
      </dgm:t>
    </dgm:pt>
  </dgm:ptLst>
  <dgm:cxnLst>
    <dgm:cxn modelId="{9B9FCE93-1CEB-4FAD-8DA2-40167DA04EEF}" srcId="{E1AF9399-EB7B-4434-9FF6-3F06703C5495}" destId="{E9BD2B43-537C-4647-B02A-F19D61EA50D8}" srcOrd="0" destOrd="0" parTransId="{9ED50007-06EB-4AA9-B540-4C9BFDBF9320}" sibTransId="{D62E1001-8A10-42BD-AFE4-FC349098E255}"/>
    <dgm:cxn modelId="{32C8147A-06B2-417F-8EF5-BE56C966200A}" srcId="{E1AF9399-EB7B-4434-9FF6-3F06703C5495}" destId="{C1450AF7-AD62-4B16-9190-84F3484B8029}" srcOrd="4" destOrd="0" parTransId="{BDBF82BA-AB4D-428F-962F-44DEA58AC9C4}" sibTransId="{E626750A-F482-404E-9EC0-9BB915980BD8}"/>
    <dgm:cxn modelId="{40546828-8951-4C20-A738-F259E497F8AA}" type="presOf" srcId="{E1AF9399-EB7B-4434-9FF6-3F06703C5495}" destId="{B3613BB5-CB48-4CF8-BA27-52869F05BD9D}"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9DF11678-21D4-493F-BB06-809968C52A8E}" type="presOf" srcId="{773F69BC-9ABE-4F67-81E3-63F2B64D4963}" destId="{30B0F11E-3F13-4FDB-8160-51CEEBE3F2E6}" srcOrd="0" destOrd="0" presId="urn:microsoft.com/office/officeart/2005/8/layout/vProcess5"/>
    <dgm:cxn modelId="{7B6DED70-5C44-453C-B21A-970D5A918DB5}" type="presOf" srcId="{D3B6415F-0CA8-4CBD-9CD3-E4893C1C140A}" destId="{E0D08E88-0FFC-4730-A868-00CC9442FA4A}" srcOrd="0" destOrd="0" presId="urn:microsoft.com/office/officeart/2005/8/layout/vProcess5"/>
    <dgm:cxn modelId="{8AEA1C03-749D-417F-8441-DA28B7EE2534}" type="presOf" srcId="{773F69BC-9ABE-4F67-81E3-63F2B64D4963}" destId="{6590A27B-2E61-4D02-8BDC-3790A338366E}" srcOrd="1"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0C223CB0-784B-489E-990A-0F3C305B6251}" type="presOf" srcId="{FDEFABD9-B360-4B7D-A957-2DB93733CE8E}" destId="{6BF240FE-48C3-4D87-93A1-A9CFF8CA1CA8}" srcOrd="0" destOrd="0" presId="urn:microsoft.com/office/officeart/2005/8/layout/vProcess5"/>
    <dgm:cxn modelId="{D64015F2-B942-4E92-802E-AFA6C6588AD9}" type="presOf" srcId="{D8F3A5B6-56C4-4BF3-93DF-31E2AD6564AC}" destId="{8DE7FA2D-CE7D-4517-8F44-A7BD14C80D1B}" srcOrd="0" destOrd="0" presId="urn:microsoft.com/office/officeart/2005/8/layout/vProcess5"/>
    <dgm:cxn modelId="{F0E98E55-EF95-4D94-A8CE-F9BF308AD808}" type="presOf" srcId="{D3B6415F-0CA8-4CBD-9CD3-E4893C1C140A}" destId="{3983E338-78C5-4532-98C2-5336AFAC7F3A}" srcOrd="1" destOrd="0" presId="urn:microsoft.com/office/officeart/2005/8/layout/vProcess5"/>
    <dgm:cxn modelId="{6F591C3D-FB59-4896-A4E4-7828FDC441B6}" type="presOf" srcId="{E9BD2B43-537C-4647-B02A-F19D61EA50D8}" destId="{1ADD1442-26A9-4CA6-A764-D170BB5A8029}" srcOrd="0" destOrd="0" presId="urn:microsoft.com/office/officeart/2005/8/layout/vProcess5"/>
    <dgm:cxn modelId="{ECC5558F-AB1D-4BBA-8F6F-AA6E0B865F82}" type="presOf" srcId="{D62E1001-8A10-42BD-AFE4-FC349098E255}" destId="{42DA19EE-DA46-4C7B-BB38-EED88C2A9284}" srcOrd="0" destOrd="0" presId="urn:microsoft.com/office/officeart/2005/8/layout/vProcess5"/>
    <dgm:cxn modelId="{C1638B05-0284-4A6F-936B-306B6B531948}" type="presOf" srcId="{F7244EBE-A8AB-42D0-8643-E383D4BECD82}" destId="{253A7C88-3F22-41CB-830F-783FEA20109F}" srcOrd="0" destOrd="0" presId="urn:microsoft.com/office/officeart/2005/8/layout/vProcess5"/>
    <dgm:cxn modelId="{FB5C2A87-DA62-41C3-A9D0-B0C1C33BD87B}" type="presOf" srcId="{D8F3A5B6-56C4-4BF3-93DF-31E2AD6564AC}" destId="{6D82C460-6F6F-48FB-8CCA-FB4A8F0B10B5}" srcOrd="1" destOrd="0" presId="urn:microsoft.com/office/officeart/2005/8/layout/vProcess5"/>
    <dgm:cxn modelId="{A438CAD0-E6EF-4B27-A4AC-E65333AAB5AE}" type="presOf" srcId="{FC1AF47B-901D-47D2-8277-8011319D3C18}" destId="{7B8C6225-4431-4349-91F3-617E6A96EC9F}" srcOrd="0" destOrd="0" presId="urn:microsoft.com/office/officeart/2005/8/layout/vProcess5"/>
    <dgm:cxn modelId="{B643929F-9A5E-4920-9C0D-F505C36231D8}" type="presOf" srcId="{C1450AF7-AD62-4B16-9190-84F3484B8029}" destId="{5E60E359-DA4B-4C2F-975C-25A17A852765}" srcOrd="1"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3405301F-345C-4378-956D-C7A73EE5C940}" type="presOf" srcId="{C1450AF7-AD62-4B16-9190-84F3484B8029}" destId="{F98C6853-6572-47B3-A1A4-FC5002434207}" srcOrd="0" destOrd="0" presId="urn:microsoft.com/office/officeart/2005/8/layout/vProcess5"/>
    <dgm:cxn modelId="{335941D3-80F7-4DB5-8137-4C762A3BE6E9}" type="presOf" srcId="{E9BD2B43-537C-4647-B02A-F19D61EA50D8}" destId="{FB7DB876-B96E-4BB6-AA5C-A9687D19E17F}" srcOrd="1" destOrd="0" presId="urn:microsoft.com/office/officeart/2005/8/layout/vProcess5"/>
    <dgm:cxn modelId="{CC609141-FEB9-4C91-BAC7-4ED6B2D8AE95}" type="presParOf" srcId="{B3613BB5-CB48-4CF8-BA27-52869F05BD9D}" destId="{54B2340A-71E8-45E4-999C-E1DC220697B7}" srcOrd="0" destOrd="0" presId="urn:microsoft.com/office/officeart/2005/8/layout/vProcess5"/>
    <dgm:cxn modelId="{AFD8F052-A27F-4575-A800-EA1BDBB1346A}" type="presParOf" srcId="{B3613BB5-CB48-4CF8-BA27-52869F05BD9D}" destId="{1ADD1442-26A9-4CA6-A764-D170BB5A8029}" srcOrd="1" destOrd="0" presId="urn:microsoft.com/office/officeart/2005/8/layout/vProcess5"/>
    <dgm:cxn modelId="{F74100A8-BEC0-4130-8A41-3EFA61FFE248}" type="presParOf" srcId="{B3613BB5-CB48-4CF8-BA27-52869F05BD9D}" destId="{30B0F11E-3F13-4FDB-8160-51CEEBE3F2E6}" srcOrd="2" destOrd="0" presId="urn:microsoft.com/office/officeart/2005/8/layout/vProcess5"/>
    <dgm:cxn modelId="{88090649-0ACF-40D2-9B01-71A5B890AB35}" type="presParOf" srcId="{B3613BB5-CB48-4CF8-BA27-52869F05BD9D}" destId="{8DE7FA2D-CE7D-4517-8F44-A7BD14C80D1B}" srcOrd="3" destOrd="0" presId="urn:microsoft.com/office/officeart/2005/8/layout/vProcess5"/>
    <dgm:cxn modelId="{79391C23-C944-4FBC-AEF7-83282A2482E8}" type="presParOf" srcId="{B3613BB5-CB48-4CF8-BA27-52869F05BD9D}" destId="{E0D08E88-0FFC-4730-A868-00CC9442FA4A}" srcOrd="4" destOrd="0" presId="urn:microsoft.com/office/officeart/2005/8/layout/vProcess5"/>
    <dgm:cxn modelId="{1282EAA4-1EFD-43C7-8887-BAC4456BFDC4}" type="presParOf" srcId="{B3613BB5-CB48-4CF8-BA27-52869F05BD9D}" destId="{F98C6853-6572-47B3-A1A4-FC5002434207}" srcOrd="5" destOrd="0" presId="urn:microsoft.com/office/officeart/2005/8/layout/vProcess5"/>
    <dgm:cxn modelId="{F37EFFF1-11E4-43CD-82D6-C1307BC645FC}" type="presParOf" srcId="{B3613BB5-CB48-4CF8-BA27-52869F05BD9D}" destId="{42DA19EE-DA46-4C7B-BB38-EED88C2A9284}" srcOrd="6" destOrd="0" presId="urn:microsoft.com/office/officeart/2005/8/layout/vProcess5"/>
    <dgm:cxn modelId="{3B1DD854-E131-423E-A454-89AE4770E866}" type="presParOf" srcId="{B3613BB5-CB48-4CF8-BA27-52869F05BD9D}" destId="{6BF240FE-48C3-4D87-93A1-A9CFF8CA1CA8}" srcOrd="7" destOrd="0" presId="urn:microsoft.com/office/officeart/2005/8/layout/vProcess5"/>
    <dgm:cxn modelId="{7A20D7F3-CC48-4681-A1D3-3D73B6DE969D}" type="presParOf" srcId="{B3613BB5-CB48-4CF8-BA27-52869F05BD9D}" destId="{253A7C88-3F22-41CB-830F-783FEA20109F}" srcOrd="8" destOrd="0" presId="urn:microsoft.com/office/officeart/2005/8/layout/vProcess5"/>
    <dgm:cxn modelId="{B6E94AB3-4EF4-439C-A25F-2C8DF3D60AF3}" type="presParOf" srcId="{B3613BB5-CB48-4CF8-BA27-52869F05BD9D}" destId="{7B8C6225-4431-4349-91F3-617E6A96EC9F}" srcOrd="9" destOrd="0" presId="urn:microsoft.com/office/officeart/2005/8/layout/vProcess5"/>
    <dgm:cxn modelId="{9B388B5C-23DE-44A0-8F66-4CDFC42920B2}" type="presParOf" srcId="{B3613BB5-CB48-4CF8-BA27-52869F05BD9D}" destId="{FB7DB876-B96E-4BB6-AA5C-A9687D19E17F}" srcOrd="10" destOrd="0" presId="urn:microsoft.com/office/officeart/2005/8/layout/vProcess5"/>
    <dgm:cxn modelId="{B80C2E5C-2524-4536-997A-E2B67CA74DDF}" type="presParOf" srcId="{B3613BB5-CB48-4CF8-BA27-52869F05BD9D}" destId="{6590A27B-2E61-4D02-8BDC-3790A338366E}" srcOrd="11" destOrd="0" presId="urn:microsoft.com/office/officeart/2005/8/layout/vProcess5"/>
    <dgm:cxn modelId="{5A65F884-8AD0-46F6-9251-9B0FF1972395}" type="presParOf" srcId="{B3613BB5-CB48-4CF8-BA27-52869F05BD9D}" destId="{6D82C460-6F6F-48FB-8CCA-FB4A8F0B10B5}" srcOrd="12" destOrd="0" presId="urn:microsoft.com/office/officeart/2005/8/layout/vProcess5"/>
    <dgm:cxn modelId="{BC5C0617-8207-4E4E-962A-6293F93E127D}" type="presParOf" srcId="{B3613BB5-CB48-4CF8-BA27-52869F05BD9D}" destId="{3983E338-78C5-4532-98C2-5336AFAC7F3A}" srcOrd="13" destOrd="0" presId="urn:microsoft.com/office/officeart/2005/8/layout/vProcess5"/>
    <dgm:cxn modelId="{F4734396-C45E-4E47-8CB4-5CA68D448F49}"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117 § 1 k.p.k.)</a:t>
          </a:r>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oskarżyciela prywatnego i jego pełnomocnika  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13B76559-FBCE-409E-9089-9BBAB393838E}" type="pres">
      <dgm:prSet presAssocID="{446E4382-1968-4BAF-98A8-7255E3677600}" presName="Name0" presStyleCnt="0">
        <dgm:presLayoutVars>
          <dgm:dir/>
          <dgm:animLvl val="lvl"/>
          <dgm:resizeHandles val="exact"/>
        </dgm:presLayoutVars>
      </dgm:prSet>
      <dgm:spPr/>
      <dgm:t>
        <a:bodyPr/>
        <a:lstStyle/>
        <a:p>
          <a:endParaRPr lang="pl-PL"/>
        </a:p>
      </dgm:t>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t>
        <a:bodyPr/>
        <a:lstStyle/>
        <a:p>
          <a:endParaRPr lang="pl-PL"/>
        </a:p>
      </dgm:t>
    </dgm:pt>
    <dgm:pt modelId="{C76C5210-4F89-4587-9274-471E8AC541FE}" type="pres">
      <dgm:prSet presAssocID="{7C76A183-431C-4EDD-89F8-26718B609397}" presName="desTx" presStyleLbl="alignAccFollowNode1" presStyleIdx="0" presStyleCnt="4">
        <dgm:presLayoutVars>
          <dgm:bulletEnabled val="1"/>
        </dgm:presLayoutVars>
      </dgm:prSet>
      <dgm:spPr/>
      <dgm:t>
        <a:bodyPr/>
        <a:lstStyle/>
        <a:p>
          <a:endParaRPr lang="pl-PL"/>
        </a:p>
      </dgm:t>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t>
        <a:bodyPr/>
        <a:lstStyle/>
        <a:p>
          <a:endParaRPr lang="pl-PL"/>
        </a:p>
      </dgm:t>
    </dgm:pt>
    <dgm:pt modelId="{28840941-6ED7-4FAF-9D77-56E168BDDBF9}" type="pres">
      <dgm:prSet presAssocID="{131839AC-95B4-4B97-8B41-6B4E4EA05D59}" presName="desTx" presStyleLbl="alignAccFollowNode1" presStyleIdx="1" presStyleCnt="4">
        <dgm:presLayoutVars>
          <dgm:bulletEnabled val="1"/>
        </dgm:presLayoutVars>
      </dgm:prSet>
      <dgm:spPr/>
      <dgm:t>
        <a:bodyPr/>
        <a:lstStyle/>
        <a:p>
          <a:endParaRPr lang="pl-PL"/>
        </a:p>
      </dgm:t>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t>
        <a:bodyPr/>
        <a:lstStyle/>
        <a:p>
          <a:endParaRPr lang="pl-PL"/>
        </a:p>
      </dgm:t>
    </dgm:pt>
    <dgm:pt modelId="{92ED0485-465F-4F4C-9C4D-74AA7B1B0A73}" type="pres">
      <dgm:prSet presAssocID="{92B4BEE0-78FB-4044-8043-4AD9532677FA}" presName="desTx" presStyleLbl="alignAccFollowNode1" presStyleIdx="2" presStyleCnt="4">
        <dgm:presLayoutVars>
          <dgm:bulletEnabled val="1"/>
        </dgm:presLayoutVars>
      </dgm:prSet>
      <dgm:spPr/>
      <dgm:t>
        <a:bodyPr/>
        <a:lstStyle/>
        <a:p>
          <a:endParaRPr lang="pl-PL"/>
        </a:p>
      </dgm:t>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t>
        <a:bodyPr/>
        <a:lstStyle/>
        <a:p>
          <a:endParaRPr lang="pl-PL"/>
        </a:p>
      </dgm:t>
    </dgm:pt>
    <dgm:pt modelId="{62CE3D11-E60B-4CD4-A6A2-8256787F2A9B}" type="pres">
      <dgm:prSet presAssocID="{EF173FFB-2B37-496D-9E9B-2727E9A7D7F0}" presName="desTx" presStyleLbl="alignAccFollowNode1" presStyleIdx="3" presStyleCnt="4">
        <dgm:presLayoutVars>
          <dgm:bulletEnabled val="1"/>
        </dgm:presLayoutVars>
      </dgm:prSet>
      <dgm:spPr/>
      <dgm:t>
        <a:bodyPr/>
        <a:lstStyle/>
        <a:p>
          <a:endParaRPr lang="pl-PL"/>
        </a:p>
      </dgm:t>
    </dgm:pt>
  </dgm:ptLst>
  <dgm:cxnLst>
    <dgm:cxn modelId="{B94D542C-1593-47F9-B2EB-CC4EEF04D884}" srcId="{131839AC-95B4-4B97-8B41-6B4E4EA05D59}" destId="{C3B7B2FC-59F7-487B-8802-3F9EF33EB4B9}" srcOrd="1" destOrd="0" parTransId="{7AA9110D-366F-4129-8BA9-CB9995431154}" sibTransId="{806C7F8F-529E-4DBF-926F-125205DE2960}"/>
    <dgm:cxn modelId="{15A29440-EBC1-4664-8FCC-F2165866D396}" type="presOf" srcId="{FE02780C-8271-4AE1-AA59-0D8C0FFC1FF1}" destId="{62CE3D11-E60B-4CD4-A6A2-8256787F2A9B}" srcOrd="0" destOrd="2" presId="urn:microsoft.com/office/officeart/2005/8/layout/hList1"/>
    <dgm:cxn modelId="{290FA844-3A19-4808-814F-84D046BB0945}" type="presOf" srcId="{C8788E38-455C-4C85-B756-AB4E755E6AFA}" destId="{28840941-6ED7-4FAF-9D77-56E168BDDBF9}" srcOrd="0" destOrd="2" presId="urn:microsoft.com/office/officeart/2005/8/layout/hList1"/>
    <dgm:cxn modelId="{3754ACDA-926A-4411-AB7D-C8EA60CAC428}" type="presOf" srcId="{0107C7B8-E76B-48E7-8C8B-F97BF498F24B}" destId="{62CE3D11-E60B-4CD4-A6A2-8256787F2A9B}" srcOrd="0" destOrd="1" presId="urn:microsoft.com/office/officeart/2005/8/layout/hList1"/>
    <dgm:cxn modelId="{9016B80C-CF42-419B-A178-F873231C9B33}" srcId="{446E4382-1968-4BAF-98A8-7255E3677600}" destId="{EF173FFB-2B37-496D-9E9B-2727E9A7D7F0}" srcOrd="3" destOrd="0" parTransId="{45BFB02B-DF8D-412E-998D-0D8AD72BA555}" sibTransId="{26306185-0150-4CDF-A818-AD015EF220F3}"/>
    <dgm:cxn modelId="{DDBB12F9-DBC7-451F-AF2B-F72EA38ADF82}" type="presOf" srcId="{7C76A183-431C-4EDD-89F8-26718B609397}" destId="{397E3839-8584-4167-9F05-3CCE39644804}" srcOrd="0" destOrd="0" presId="urn:microsoft.com/office/officeart/2005/8/layout/hList1"/>
    <dgm:cxn modelId="{7DF65730-963F-49E3-B16D-7F87A80C543D}" srcId="{7C76A183-431C-4EDD-89F8-26718B609397}" destId="{2316DA29-FA95-4560-B3A0-DB04A65D38FE}" srcOrd="4" destOrd="0" parTransId="{9A276DAB-695F-4DF7-BFC8-3E89D2F4B578}" sibTransId="{36A859B3-282E-4818-8695-F94EA19698A2}"/>
    <dgm:cxn modelId="{DDF4F871-1199-42A8-8C01-8E7DDF476792}" type="presOf" srcId="{72770F97-FEC4-4D88-B852-DB476FDCBF2F}" destId="{C76C5210-4F89-4587-9274-471E8AC541FE}" srcOrd="0" destOrd="1" presId="urn:microsoft.com/office/officeart/2005/8/layout/hList1"/>
    <dgm:cxn modelId="{27F80580-B1ED-461A-AA3A-C483F54E4FCF}" type="presOf" srcId="{1146D4BC-C205-4AD2-8C76-007CB831C21D}" destId="{62CE3D11-E60B-4CD4-A6A2-8256787F2A9B}" srcOrd="0" destOrd="0" presId="urn:microsoft.com/office/officeart/2005/8/layout/hList1"/>
    <dgm:cxn modelId="{DB9B5A05-DB49-4443-8670-B284F1C4F39F}" type="presOf" srcId="{D2CAD185-1805-4913-B15B-43B752785697}" destId="{C76C5210-4F89-4587-9274-471E8AC541FE}" srcOrd="0" destOrd="2" presId="urn:microsoft.com/office/officeart/2005/8/layout/hList1"/>
    <dgm:cxn modelId="{661FA143-A833-4470-B59B-032CBA34CBFF}" type="presOf" srcId="{481FF425-2577-4E4E-9882-919FFDB55561}" destId="{92ED0485-465F-4F4C-9C4D-74AA7B1B0A73}" srcOrd="0" destOrd="1"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3302DD2A-6628-49A5-94EA-EE63AA16E886}" srcId="{446E4382-1968-4BAF-98A8-7255E3677600}" destId="{7C76A183-431C-4EDD-89F8-26718B609397}" srcOrd="0" destOrd="0" parTransId="{612FA1C5-818D-4750-83B7-66442C3C830C}" sibTransId="{D621B466-7B3D-4087-B9C0-2F62097D560C}"/>
    <dgm:cxn modelId="{B971ACC3-742B-45FD-89C7-F4DE15149BCF}" srcId="{7C76A183-431C-4EDD-89F8-26718B609397}" destId="{4B59FFEE-5A32-4578-A560-26F3B07D738A}" srcOrd="3" destOrd="0" parTransId="{168E384E-3C6A-458B-9B4E-ED3F24836C79}" sibTransId="{065C38B0-B559-42D6-A67C-B4E883989E70}"/>
    <dgm:cxn modelId="{85478FA4-9635-40AA-9108-EDD3C29067D3}" srcId="{7C76A183-431C-4EDD-89F8-26718B609397}" destId="{D2CAD185-1805-4913-B15B-43B752785697}" srcOrd="2" destOrd="0" parTransId="{5314471A-E02D-488D-B217-D20EEAD893E9}" sibTransId="{D5A5577F-EF80-450A-B04C-135AB009BE8B}"/>
    <dgm:cxn modelId="{B6EC9C2A-BC1D-4A8C-87D6-3A9F96B18384}" srcId="{7C76A183-431C-4EDD-89F8-26718B609397}" destId="{72770F97-FEC4-4D88-B852-DB476FDCBF2F}" srcOrd="1" destOrd="0" parTransId="{507EB46D-2E6F-40DF-9B71-04C750ACC081}" sibTransId="{8497EBFB-D146-4B13-B952-4ACD5D86F36A}"/>
    <dgm:cxn modelId="{F0AB6FFD-20E9-42AD-BA7A-3EAEABD22D86}" type="presOf" srcId="{4B59FFEE-5A32-4578-A560-26F3B07D738A}" destId="{C76C5210-4F89-4587-9274-471E8AC541FE}" srcOrd="0" destOrd="3" presId="urn:microsoft.com/office/officeart/2005/8/layout/hList1"/>
    <dgm:cxn modelId="{D8BDBA7B-DF3C-4E85-ABB6-64AFCAF2ACD8}" srcId="{92B4BEE0-78FB-4044-8043-4AD9532677FA}" destId="{5E563459-9E1E-48BF-8B54-65A3F85D47D1}" srcOrd="0" destOrd="0" parTransId="{96BF1DCB-16D8-4B0B-ACFC-6F6F0ADD30C0}" sibTransId="{378E501C-AA95-4875-8AC9-2B95512F5F95}"/>
    <dgm:cxn modelId="{3E05FC5C-1E75-444A-B9A6-10F8B978E038}" type="presOf" srcId="{C3B7B2FC-59F7-487B-8802-3F9EF33EB4B9}" destId="{28840941-6ED7-4FAF-9D77-56E168BDDBF9}" srcOrd="0" destOrd="1" presId="urn:microsoft.com/office/officeart/2005/8/layout/hList1"/>
    <dgm:cxn modelId="{DDEDF353-E110-48FE-AC80-122538F48F1F}" type="presOf" srcId="{92B4BEE0-78FB-4044-8043-4AD9532677FA}" destId="{DBC9E3CE-BB02-47BE-9D53-E395B6A0633F}" srcOrd="0" destOrd="0" presId="urn:microsoft.com/office/officeart/2005/8/layout/hList1"/>
    <dgm:cxn modelId="{F02556C6-42D0-4DF7-8840-4AEA7B70B54D}" srcId="{EF173FFB-2B37-496D-9E9B-2727E9A7D7F0}" destId="{0107C7B8-E76B-48E7-8C8B-F97BF498F24B}" srcOrd="1" destOrd="0" parTransId="{4BEC25E5-7AE6-42DC-B772-18C7CFA32A2A}" sibTransId="{7AC49BF0-2FA3-4A85-AD22-7C7E4170473E}"/>
    <dgm:cxn modelId="{4FCE9269-1A0E-41B4-9647-840B2F347878}" srcId="{7C76A183-431C-4EDD-89F8-26718B609397}" destId="{B3933766-0AF9-46B2-8D3D-CAD793DA7BB2}" srcOrd="0" destOrd="0" parTransId="{8B1BACA5-D5C1-4684-91A8-755636D6D40E}" sibTransId="{496E13A9-C586-4D94-8BAE-8B588EB8B9CC}"/>
    <dgm:cxn modelId="{CE69F7EA-0BF2-433F-A3D6-A2D6F765F215}" type="presOf" srcId="{131839AC-95B4-4B97-8B41-6B4E4EA05D59}" destId="{C66DF569-1B25-4BC2-8FCD-2A1C6E965A70}" srcOrd="0" destOrd="0" presId="urn:microsoft.com/office/officeart/2005/8/layout/hList1"/>
    <dgm:cxn modelId="{F38B5C3F-E9D5-4586-9068-2D942487B5ED}" type="presOf" srcId="{446E4382-1968-4BAF-98A8-7255E3677600}" destId="{13B76559-FBCE-409E-9089-9BBAB393838E}" srcOrd="0" destOrd="0" presId="urn:microsoft.com/office/officeart/2005/8/layout/hList1"/>
    <dgm:cxn modelId="{86756F1B-68D5-4219-96E1-283CC1001B4F}" type="presOf" srcId="{523F8ABF-EE84-4C39-BFB6-9A7297B11741}" destId="{28840941-6ED7-4FAF-9D77-56E168BDDBF9}" srcOrd="0" destOrd="0" presId="urn:microsoft.com/office/officeart/2005/8/layout/hList1"/>
    <dgm:cxn modelId="{5F5D3A4C-D683-4F28-89D9-48CA72A4A01C}" srcId="{131839AC-95B4-4B97-8B41-6B4E4EA05D59}" destId="{523F8ABF-EE84-4C39-BFB6-9A7297B11741}" srcOrd="0" destOrd="0" parTransId="{E0B397AB-E266-49AB-99CF-7B78D60F2095}" sibTransId="{ABC94A3E-93EC-45AC-8351-D92F0E67F305}"/>
    <dgm:cxn modelId="{8FA75413-58CF-413A-AF52-50EBBD1F69F8}" srcId="{92B4BEE0-78FB-4044-8043-4AD9532677FA}" destId="{481FF425-2577-4E4E-9882-919FFDB55561}" srcOrd="1" destOrd="0" parTransId="{C9921FCB-99B6-4E3B-A478-AD6E9629250B}" sibTransId="{99FFEE8C-7D40-4A2B-8AD8-72C7CB8D935D}"/>
    <dgm:cxn modelId="{CA1DC90F-203C-4727-B29C-1640299C1DD0}" srcId="{131839AC-95B4-4B97-8B41-6B4E4EA05D59}" destId="{C8788E38-455C-4C85-B756-AB4E755E6AFA}" srcOrd="2" destOrd="0" parTransId="{52CFE6B6-845F-4669-8D75-040D37350E4B}" sibTransId="{3697930D-2547-471C-A17F-AC140C394F5D}"/>
    <dgm:cxn modelId="{DB3D15FA-C10C-4AC2-808B-DFDB673000EE}" srcId="{446E4382-1968-4BAF-98A8-7255E3677600}" destId="{92B4BEE0-78FB-4044-8043-4AD9532677FA}" srcOrd="2" destOrd="0" parTransId="{C5DB7EFB-1DD6-4F00-932A-506290F42104}" sibTransId="{16D1E845-E2BF-47DB-AD75-BA38D2849427}"/>
    <dgm:cxn modelId="{E4BCBF88-A040-4BBD-BA95-73FE3BAF313C}" srcId="{EF173FFB-2B37-496D-9E9B-2727E9A7D7F0}" destId="{FE02780C-8271-4AE1-AA59-0D8C0FFC1FF1}" srcOrd="2" destOrd="0" parTransId="{F9F5C451-65F9-48F2-A42E-DF0667921141}" sibTransId="{79E61313-8998-4A3C-BBD6-C60198D08413}"/>
    <dgm:cxn modelId="{D47E2CEA-B75E-426F-9774-241E8DB80A22}" srcId="{446E4382-1968-4BAF-98A8-7255E3677600}" destId="{131839AC-95B4-4B97-8B41-6B4E4EA05D59}" srcOrd="1" destOrd="0" parTransId="{7DBF4032-57FF-44DA-ACE5-E414F2193095}" sibTransId="{D89B0257-9BB7-4948-A0E5-E34A11DC1B72}"/>
    <dgm:cxn modelId="{EFC3F8B2-C170-470C-93B2-326EFF7DFC84}" type="presOf" srcId="{5E563459-9E1E-48BF-8B54-65A3F85D47D1}" destId="{92ED0485-465F-4F4C-9C4D-74AA7B1B0A73}" srcOrd="0" destOrd="0" presId="urn:microsoft.com/office/officeart/2005/8/layout/hList1"/>
    <dgm:cxn modelId="{D1A22A51-2D00-4364-A9D5-AFB6B9EB20F8}" type="presOf" srcId="{EF173FFB-2B37-496D-9E9B-2727E9A7D7F0}" destId="{48567D14-7A04-438D-9A51-198B0FE827A8}" srcOrd="0" destOrd="0" presId="urn:microsoft.com/office/officeart/2005/8/layout/hList1"/>
    <dgm:cxn modelId="{5FB0D120-D026-4D39-A9A5-C5E5547AE096}" type="presOf" srcId="{B3933766-0AF9-46B2-8D3D-CAD793DA7BB2}" destId="{C76C5210-4F89-4587-9274-471E8AC541FE}" srcOrd="0" destOrd="0" presId="urn:microsoft.com/office/officeart/2005/8/layout/hList1"/>
    <dgm:cxn modelId="{40BAF4C1-3B86-4DAC-881E-9F6BB269475B}" type="presOf" srcId="{2316DA29-FA95-4560-B3A0-DB04A65D38FE}" destId="{C76C5210-4F89-4587-9274-471E8AC541FE}" srcOrd="0" destOrd="4" presId="urn:microsoft.com/office/officeart/2005/8/layout/hList1"/>
    <dgm:cxn modelId="{1E83F858-8FB2-4702-9EE9-23646BF01439}" type="presParOf" srcId="{13B76559-FBCE-409E-9089-9BBAB393838E}" destId="{54784D99-0AD6-490C-A60C-1B897386FBA5}" srcOrd="0" destOrd="0" presId="urn:microsoft.com/office/officeart/2005/8/layout/hList1"/>
    <dgm:cxn modelId="{721EC705-F7A2-467E-8C2D-8688A7B69F91}" type="presParOf" srcId="{54784D99-0AD6-490C-A60C-1B897386FBA5}" destId="{397E3839-8584-4167-9F05-3CCE39644804}" srcOrd="0" destOrd="0" presId="urn:microsoft.com/office/officeart/2005/8/layout/hList1"/>
    <dgm:cxn modelId="{92DEA445-16A1-4705-A5F8-A834A21A710D}" type="presParOf" srcId="{54784D99-0AD6-490C-A60C-1B897386FBA5}" destId="{C76C5210-4F89-4587-9274-471E8AC541FE}" srcOrd="1" destOrd="0" presId="urn:microsoft.com/office/officeart/2005/8/layout/hList1"/>
    <dgm:cxn modelId="{A9EB284D-E665-4234-848D-980CB9145BD7}" type="presParOf" srcId="{13B76559-FBCE-409E-9089-9BBAB393838E}" destId="{C980947E-8008-455A-B47B-388D3CA67443}" srcOrd="1" destOrd="0" presId="urn:microsoft.com/office/officeart/2005/8/layout/hList1"/>
    <dgm:cxn modelId="{7A761375-66D2-4E03-87F6-2D3B88A84841}" type="presParOf" srcId="{13B76559-FBCE-409E-9089-9BBAB393838E}" destId="{D66965C4-7075-42C8-B542-7BD21FE88C17}" srcOrd="2" destOrd="0" presId="urn:microsoft.com/office/officeart/2005/8/layout/hList1"/>
    <dgm:cxn modelId="{DD615BC1-72B1-4206-B56A-2A25286C59ED}" type="presParOf" srcId="{D66965C4-7075-42C8-B542-7BD21FE88C17}" destId="{C66DF569-1B25-4BC2-8FCD-2A1C6E965A70}" srcOrd="0" destOrd="0" presId="urn:microsoft.com/office/officeart/2005/8/layout/hList1"/>
    <dgm:cxn modelId="{600C6CEA-5985-4D35-9D35-25ED86A084E3}" type="presParOf" srcId="{D66965C4-7075-42C8-B542-7BD21FE88C17}" destId="{28840941-6ED7-4FAF-9D77-56E168BDDBF9}" srcOrd="1" destOrd="0" presId="urn:microsoft.com/office/officeart/2005/8/layout/hList1"/>
    <dgm:cxn modelId="{FC547954-C377-4320-A137-78B9395ED082}" type="presParOf" srcId="{13B76559-FBCE-409E-9089-9BBAB393838E}" destId="{B9E3F38F-74BB-4234-8BB1-A2F05FFC8BE8}" srcOrd="3" destOrd="0" presId="urn:microsoft.com/office/officeart/2005/8/layout/hList1"/>
    <dgm:cxn modelId="{A80B463B-4BB1-44B3-A22B-E03374B02686}" type="presParOf" srcId="{13B76559-FBCE-409E-9089-9BBAB393838E}" destId="{2F720D36-F512-4DCF-91AA-F7E75833A7A6}" srcOrd="4" destOrd="0" presId="urn:microsoft.com/office/officeart/2005/8/layout/hList1"/>
    <dgm:cxn modelId="{09F09843-9FF7-4E18-9609-34E3030319E3}" type="presParOf" srcId="{2F720D36-F512-4DCF-91AA-F7E75833A7A6}" destId="{DBC9E3CE-BB02-47BE-9D53-E395B6A0633F}" srcOrd="0" destOrd="0" presId="urn:microsoft.com/office/officeart/2005/8/layout/hList1"/>
    <dgm:cxn modelId="{AD519F16-4421-4629-AFB5-6FC2A12F63FB}" type="presParOf" srcId="{2F720D36-F512-4DCF-91AA-F7E75833A7A6}" destId="{92ED0485-465F-4F4C-9C4D-74AA7B1B0A73}" srcOrd="1" destOrd="0" presId="urn:microsoft.com/office/officeart/2005/8/layout/hList1"/>
    <dgm:cxn modelId="{FC02CEBD-DE81-4A44-9CAE-7355098DC29F}" type="presParOf" srcId="{13B76559-FBCE-409E-9089-9BBAB393838E}" destId="{7C7F6DD5-4D7B-48B0-866E-754500A77BBD}" srcOrd="5" destOrd="0" presId="urn:microsoft.com/office/officeart/2005/8/layout/hList1"/>
    <dgm:cxn modelId="{E5541DEF-F88F-492A-820B-77B2277019FE}" type="presParOf" srcId="{13B76559-FBCE-409E-9089-9BBAB393838E}" destId="{F34A6201-1C47-43D2-A15B-C7B7A8A357E3}" srcOrd="6" destOrd="0" presId="urn:microsoft.com/office/officeart/2005/8/layout/hList1"/>
    <dgm:cxn modelId="{D1A21AFF-1172-4133-8791-90D745F2DB54}" type="presParOf" srcId="{F34A6201-1C47-43D2-A15B-C7B7A8A357E3}" destId="{48567D14-7A04-438D-9A51-198B0FE827A8}" srcOrd="0" destOrd="0" presId="urn:microsoft.com/office/officeart/2005/8/layout/hList1"/>
    <dgm:cxn modelId="{5A2CDB4E-F94D-4A0F-B878-03D28831E03D}"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8D0790-E262-4B1D-9904-A9DF27361660}">
      <dsp:nvSpPr>
        <dsp:cNvPr id="0" name=""/>
        <dsp:cNvSpPr/>
      </dsp:nvSpPr>
      <dsp:spPr>
        <a:xfrm>
          <a:off x="7496" y="1359798"/>
          <a:ext cx="2240670" cy="134440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l-PL" sz="1900" kern="1200" dirty="0">
              <a:solidFill>
                <a:schemeClr val="tx1"/>
              </a:solidFill>
            </a:rPr>
            <a:t>Umorzenie postępowania przez prokuratora</a:t>
          </a:r>
        </a:p>
      </dsp:txBody>
      <dsp:txXfrm>
        <a:off x="7496" y="1359798"/>
        <a:ext cx="2240670" cy="1344402"/>
      </dsp:txXfrm>
    </dsp:sp>
    <dsp:sp modelId="{81AAA0A1-925A-4641-8A76-EF59211A86B5}">
      <dsp:nvSpPr>
        <dsp:cNvPr id="0" name=""/>
        <dsp:cNvSpPr/>
      </dsp:nvSpPr>
      <dsp:spPr>
        <a:xfrm rot="27666">
          <a:off x="2463933" y="1766750"/>
          <a:ext cx="457456" cy="555686"/>
        </a:xfrm>
        <a:prstGeom prst="rightArrow">
          <a:avLst>
            <a:gd name="adj1" fmla="val 60000"/>
            <a:gd name="adj2" fmla="val 5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l-PL" sz="1600" kern="1200">
            <a:solidFill>
              <a:schemeClr val="tx1"/>
            </a:solidFill>
          </a:endParaRPr>
        </a:p>
      </dsp:txBody>
      <dsp:txXfrm rot="27666">
        <a:off x="2463933" y="1766750"/>
        <a:ext cx="457456" cy="555686"/>
      </dsp:txXfrm>
    </dsp:sp>
    <dsp:sp modelId="{38F4C205-968B-45AF-8BF0-742C51C1BF57}">
      <dsp:nvSpPr>
        <dsp:cNvPr id="0" name=""/>
        <dsp:cNvSpPr/>
      </dsp:nvSpPr>
      <dsp:spPr>
        <a:xfrm>
          <a:off x="3111264" y="1384777"/>
          <a:ext cx="2240670" cy="134440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l-PL" sz="1900" kern="1200" dirty="0">
              <a:solidFill>
                <a:schemeClr val="tx1"/>
              </a:solidFill>
            </a:rPr>
            <a:t>Uprawomocnienie się postanowienia o umorzeniu</a:t>
          </a:r>
        </a:p>
      </dsp:txBody>
      <dsp:txXfrm>
        <a:off x="3111264" y="1384777"/>
        <a:ext cx="2240670" cy="1344402"/>
      </dsp:txXfrm>
    </dsp:sp>
    <dsp:sp modelId="{DD20F6B5-2345-47BA-9EC7-6CBEDC68BFA9}">
      <dsp:nvSpPr>
        <dsp:cNvPr id="0" name=""/>
        <dsp:cNvSpPr/>
      </dsp:nvSpPr>
      <dsp:spPr>
        <a:xfrm rot="21572913">
          <a:off x="5584286" y="1766536"/>
          <a:ext cx="492617" cy="555686"/>
        </a:xfrm>
        <a:prstGeom prst="rightArrow">
          <a:avLst>
            <a:gd name="adj1" fmla="val 60000"/>
            <a:gd name="adj2" fmla="val 5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l-PL" sz="1600" kern="1200">
            <a:solidFill>
              <a:schemeClr val="tx1"/>
            </a:solidFill>
          </a:endParaRPr>
        </a:p>
      </dsp:txBody>
      <dsp:txXfrm rot="21572913">
        <a:off x="5584286" y="1766536"/>
        <a:ext cx="492617" cy="555686"/>
      </dsp:txXfrm>
    </dsp:sp>
    <dsp:sp modelId="{DF54D33B-1562-416D-A90C-914D9101B77B}">
      <dsp:nvSpPr>
        <dsp:cNvPr id="0" name=""/>
        <dsp:cNvSpPr/>
      </dsp:nvSpPr>
      <dsp:spPr>
        <a:xfrm>
          <a:off x="6281373" y="1359798"/>
          <a:ext cx="2240670" cy="134440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l-PL" sz="1900" b="1" kern="1200" dirty="0">
              <a:solidFill>
                <a:schemeClr val="tx1"/>
              </a:solidFill>
            </a:rPr>
            <a:t>Skierowanie wniosku do sądu o orzeczenie przepadku</a:t>
          </a:r>
        </a:p>
      </dsp:txBody>
      <dsp:txXfrm>
        <a:off x="6281373" y="1359798"/>
        <a:ext cx="2240670" cy="13444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C04F6D-92B3-449C-AFE8-D316FDD490AB}">
      <dsp:nvSpPr>
        <dsp:cNvPr id="0" name=""/>
        <dsp:cNvSpPr/>
      </dsp:nvSpPr>
      <dsp:spPr>
        <a:xfrm>
          <a:off x="2857" y="73410"/>
          <a:ext cx="2786372" cy="68903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pl-PL" sz="1900" kern="1200" dirty="0"/>
            <a:t>Postępowanie przejściowe </a:t>
          </a:r>
        </a:p>
      </dsp:txBody>
      <dsp:txXfrm>
        <a:off x="2857" y="73410"/>
        <a:ext cx="2786372" cy="689037"/>
      </dsp:txXfrm>
    </dsp:sp>
    <dsp:sp modelId="{764316CD-586D-4092-A47C-74DDF4E6E064}">
      <dsp:nvSpPr>
        <dsp:cNvPr id="0" name=""/>
        <dsp:cNvSpPr/>
      </dsp:nvSpPr>
      <dsp:spPr>
        <a:xfrm>
          <a:off x="2857" y="762447"/>
          <a:ext cx="2786372" cy="4276709"/>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Wstępna kontrola skargi oskarżyciela</a:t>
          </a:r>
        </a:p>
        <a:p>
          <a:pPr marL="342900" lvl="2" indent="-171450" algn="just" defTabSz="844550">
            <a:lnSpc>
              <a:spcPct val="90000"/>
            </a:lnSpc>
            <a:spcBef>
              <a:spcPct val="0"/>
            </a:spcBef>
            <a:spcAft>
              <a:spcPct val="15000"/>
            </a:spcAft>
            <a:buChar char="••"/>
          </a:pPr>
          <a:r>
            <a:rPr lang="pl-PL" sz="1900" kern="1200" dirty="0"/>
            <a:t>Formalna</a:t>
          </a:r>
        </a:p>
        <a:p>
          <a:pPr marL="342900" lvl="2" indent="-171450" algn="just" defTabSz="844550">
            <a:lnSpc>
              <a:spcPct val="90000"/>
            </a:lnSpc>
            <a:spcBef>
              <a:spcPct val="0"/>
            </a:spcBef>
            <a:spcAft>
              <a:spcPct val="15000"/>
            </a:spcAft>
            <a:buChar char="••"/>
          </a:pPr>
          <a:r>
            <a:rPr lang="pl-PL" sz="1900" kern="1200" dirty="0"/>
            <a:t>Merytoryczna </a:t>
          </a:r>
        </a:p>
        <a:p>
          <a:pPr marL="171450" lvl="1" indent="-171450" algn="just" defTabSz="844550">
            <a:lnSpc>
              <a:spcPct val="90000"/>
            </a:lnSpc>
            <a:spcBef>
              <a:spcPct val="0"/>
            </a:spcBef>
            <a:spcAft>
              <a:spcPct val="15000"/>
            </a:spcAft>
            <a:buChar char="••"/>
          </a:pPr>
          <a:r>
            <a:rPr lang="pl-PL" sz="1900" kern="1200" dirty="0"/>
            <a:t>Skierowanie sprawy na posiedzenie w celu:</a:t>
          </a:r>
        </a:p>
        <a:p>
          <a:pPr marL="342900" lvl="2" indent="-171450" algn="just" defTabSz="844550">
            <a:lnSpc>
              <a:spcPct val="90000"/>
            </a:lnSpc>
            <a:spcBef>
              <a:spcPct val="0"/>
            </a:spcBef>
            <a:spcAft>
              <a:spcPct val="15000"/>
            </a:spcAft>
            <a:buChar char="••"/>
          </a:pPr>
          <a:r>
            <a:rPr lang="pl-PL" sz="1900" kern="1200" dirty="0"/>
            <a:t>Rozstrzygnięcia co do </a:t>
          </a:r>
          <a:r>
            <a:rPr lang="pl-PL" sz="1900" i="1" kern="1200" dirty="0"/>
            <a:t>meritum sprawy</a:t>
          </a:r>
          <a:endParaRPr lang="pl-PL" sz="1900" kern="1200" dirty="0"/>
        </a:p>
        <a:p>
          <a:pPr marL="342900" lvl="2" indent="-171450" algn="just" defTabSz="844550">
            <a:lnSpc>
              <a:spcPct val="90000"/>
            </a:lnSpc>
            <a:spcBef>
              <a:spcPct val="0"/>
            </a:spcBef>
            <a:spcAft>
              <a:spcPct val="15000"/>
            </a:spcAft>
            <a:buChar char="••"/>
          </a:pPr>
          <a:r>
            <a:rPr lang="pl-PL" sz="1900" kern="1200" dirty="0"/>
            <a:t>Rozpoznania kwestii incydentalnych i wniosków dowodowych</a:t>
          </a:r>
        </a:p>
        <a:p>
          <a:pPr marL="171450" lvl="1" indent="-171450" algn="just" defTabSz="844550">
            <a:lnSpc>
              <a:spcPct val="90000"/>
            </a:lnSpc>
            <a:spcBef>
              <a:spcPct val="0"/>
            </a:spcBef>
            <a:spcAft>
              <a:spcPct val="15000"/>
            </a:spcAft>
            <a:buChar char="••"/>
          </a:pPr>
          <a:r>
            <a:rPr lang="pl-PL" sz="1900" kern="1200" dirty="0"/>
            <a:t>Przygotowanie organizacyjne rozprawy</a:t>
          </a:r>
        </a:p>
      </dsp:txBody>
      <dsp:txXfrm>
        <a:off x="2857" y="762447"/>
        <a:ext cx="2786372" cy="4276709"/>
      </dsp:txXfrm>
    </dsp:sp>
    <dsp:sp modelId="{42C62278-D51A-4949-82F4-1CDE8249C671}">
      <dsp:nvSpPr>
        <dsp:cNvPr id="0" name=""/>
        <dsp:cNvSpPr/>
      </dsp:nvSpPr>
      <dsp:spPr>
        <a:xfrm>
          <a:off x="3179321" y="73410"/>
          <a:ext cx="2786372" cy="689037"/>
        </a:xfrm>
        <a:prstGeom prst="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pl-PL" sz="1900" kern="1200" dirty="0"/>
            <a:t>Rozprawa główna</a:t>
          </a:r>
        </a:p>
      </dsp:txBody>
      <dsp:txXfrm>
        <a:off x="3179321" y="73410"/>
        <a:ext cx="2786372" cy="689037"/>
      </dsp:txXfrm>
    </dsp:sp>
    <dsp:sp modelId="{A42D5019-A0BA-45A2-AE56-AED00C6162D6}">
      <dsp:nvSpPr>
        <dsp:cNvPr id="0" name=""/>
        <dsp:cNvSpPr/>
      </dsp:nvSpPr>
      <dsp:spPr>
        <a:xfrm>
          <a:off x="3179321" y="762447"/>
          <a:ext cx="2786372" cy="4276709"/>
        </a:xfrm>
        <a:prstGeom prst="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Rozpoczęcie rozprawy głównej</a:t>
          </a:r>
        </a:p>
        <a:p>
          <a:pPr marL="171450" lvl="1" indent="-171450" algn="just" defTabSz="844550">
            <a:lnSpc>
              <a:spcPct val="90000"/>
            </a:lnSpc>
            <a:spcBef>
              <a:spcPct val="0"/>
            </a:spcBef>
            <a:spcAft>
              <a:spcPct val="15000"/>
            </a:spcAft>
            <a:buChar char="••"/>
          </a:pPr>
          <a:r>
            <a:rPr lang="pl-PL" sz="1900" kern="1200" dirty="0"/>
            <a:t>Przewód sądowy</a:t>
          </a:r>
        </a:p>
        <a:p>
          <a:pPr marL="171450" lvl="1" indent="-171450" algn="just" defTabSz="844550">
            <a:lnSpc>
              <a:spcPct val="90000"/>
            </a:lnSpc>
            <a:spcBef>
              <a:spcPct val="0"/>
            </a:spcBef>
            <a:spcAft>
              <a:spcPct val="15000"/>
            </a:spcAft>
            <a:buChar char="••"/>
          </a:pPr>
          <a:r>
            <a:rPr lang="pl-PL" sz="1900" kern="1200" dirty="0"/>
            <a:t>Głosy stron </a:t>
          </a:r>
        </a:p>
        <a:p>
          <a:pPr marL="171450" lvl="1" indent="-171450" algn="just" defTabSz="844550">
            <a:lnSpc>
              <a:spcPct val="90000"/>
            </a:lnSpc>
            <a:spcBef>
              <a:spcPct val="0"/>
            </a:spcBef>
            <a:spcAft>
              <a:spcPct val="15000"/>
            </a:spcAft>
            <a:buChar char="••"/>
          </a:pPr>
          <a:r>
            <a:rPr lang="pl-PL" sz="1900" kern="1200" dirty="0"/>
            <a:t>Wyrokowanie </a:t>
          </a:r>
        </a:p>
      </dsp:txBody>
      <dsp:txXfrm>
        <a:off x="3179321" y="762447"/>
        <a:ext cx="2786372" cy="4276709"/>
      </dsp:txXfrm>
    </dsp:sp>
    <dsp:sp modelId="{FC94AD77-62DF-4241-A0DE-07593B099D5F}">
      <dsp:nvSpPr>
        <dsp:cNvPr id="0" name=""/>
        <dsp:cNvSpPr/>
      </dsp:nvSpPr>
      <dsp:spPr>
        <a:xfrm>
          <a:off x="6355786" y="73410"/>
          <a:ext cx="2786372" cy="689037"/>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pl-PL" sz="1900" kern="1200" dirty="0"/>
            <a:t>Czynności końcowe</a:t>
          </a:r>
        </a:p>
      </dsp:txBody>
      <dsp:txXfrm>
        <a:off x="6355786" y="73410"/>
        <a:ext cx="2786372" cy="689037"/>
      </dsp:txXfrm>
    </dsp:sp>
    <dsp:sp modelId="{D25327E1-B989-4481-AF4F-5E0336FAADE0}">
      <dsp:nvSpPr>
        <dsp:cNvPr id="0" name=""/>
        <dsp:cNvSpPr/>
      </dsp:nvSpPr>
      <dsp:spPr>
        <a:xfrm>
          <a:off x="6355786" y="762447"/>
          <a:ext cx="2786372" cy="4276709"/>
        </a:xfrm>
        <a:prstGeom prst="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Np. sporządzenie uzasadnienia wyroku</a:t>
          </a:r>
        </a:p>
        <a:p>
          <a:pPr marL="171450" lvl="1" indent="-171450" algn="just" defTabSz="844550">
            <a:lnSpc>
              <a:spcPct val="90000"/>
            </a:lnSpc>
            <a:spcBef>
              <a:spcPct val="0"/>
            </a:spcBef>
            <a:spcAft>
              <a:spcPct val="15000"/>
            </a:spcAft>
            <a:buChar char="••"/>
          </a:pPr>
          <a:r>
            <a:rPr lang="pl-PL" sz="1900" kern="1200" dirty="0"/>
            <a:t>Rozstrzygnięcie co do kosztów procesu </a:t>
          </a:r>
        </a:p>
        <a:p>
          <a:pPr marL="171450" lvl="1" indent="-171450" algn="just" defTabSz="844550">
            <a:lnSpc>
              <a:spcPct val="90000"/>
            </a:lnSpc>
            <a:spcBef>
              <a:spcPct val="0"/>
            </a:spcBef>
            <a:spcAft>
              <a:spcPct val="15000"/>
            </a:spcAft>
            <a:buChar char="••"/>
          </a:pPr>
          <a:endParaRPr lang="pl-PL" sz="1900" kern="1200" dirty="0"/>
        </a:p>
      </dsp:txBody>
      <dsp:txXfrm>
        <a:off x="6355786" y="762447"/>
        <a:ext cx="2786372" cy="427670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912809-8731-4B5A-8F32-D9765FE76E9E}">
      <dsp:nvSpPr>
        <dsp:cNvPr id="0" name=""/>
        <dsp:cNvSpPr/>
      </dsp:nvSpPr>
      <dsp:spPr>
        <a:xfrm>
          <a:off x="162791"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286309" y="123517"/>
          <a:ext cx="988141" cy="988141"/>
        </a:xfrm>
        <a:prstGeom prst="pie">
          <a:avLst>
            <a:gd name="adj1" fmla="val 126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257662"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066800" rtl="0">
            <a:lnSpc>
              <a:spcPct val="90000"/>
            </a:lnSpc>
            <a:spcBef>
              <a:spcPct val="0"/>
            </a:spcBef>
            <a:spcAft>
              <a:spcPct val="35000"/>
            </a:spcAft>
          </a:pPr>
          <a:r>
            <a:rPr lang="pl-PL" sz="2400" kern="1200" dirty="0"/>
            <a:t>Organy postępowania jurysdykcyjnego </a:t>
          </a:r>
        </a:p>
      </dsp:txBody>
      <dsp:txXfrm rot="16200000">
        <a:off x="-1257662" y="2779148"/>
        <a:ext cx="3582014" cy="741106"/>
      </dsp:txXfrm>
    </dsp:sp>
    <dsp:sp modelId="{94C471B5-4631-448F-8127-CDF6EDD4B8F7}">
      <dsp:nvSpPr>
        <dsp:cNvPr id="0" name=""/>
        <dsp:cNvSpPr/>
      </dsp:nvSpPr>
      <dsp:spPr>
        <a:xfrm>
          <a:off x="1027415"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just" defTabSz="844550" rtl="0">
            <a:lnSpc>
              <a:spcPct val="90000"/>
            </a:lnSpc>
            <a:spcBef>
              <a:spcPct val="0"/>
            </a:spcBef>
            <a:spcAft>
              <a:spcPct val="35000"/>
            </a:spcAft>
          </a:pPr>
          <a:r>
            <a:rPr lang="pl-PL" sz="1900" kern="1200" dirty="0"/>
            <a:t>1. Sąd (skład orzekający)</a:t>
          </a:r>
        </a:p>
        <a:p>
          <a:pPr lvl="0" algn="just" defTabSz="844550" rtl="0">
            <a:lnSpc>
              <a:spcPct val="90000"/>
            </a:lnSpc>
            <a:spcBef>
              <a:spcPct val="0"/>
            </a:spcBef>
            <a:spcAft>
              <a:spcPct val="35000"/>
            </a:spcAft>
          </a:pPr>
          <a:r>
            <a:rPr lang="pl-PL" sz="1900" kern="1200" dirty="0"/>
            <a:t>2. Przewodniczący składu orzekającego </a:t>
          </a:r>
        </a:p>
        <a:p>
          <a:pPr lvl="0" algn="just" defTabSz="844550" rtl="0">
            <a:lnSpc>
              <a:spcPct val="90000"/>
            </a:lnSpc>
            <a:spcBef>
              <a:spcPct val="0"/>
            </a:spcBef>
            <a:spcAft>
              <a:spcPct val="35000"/>
            </a:spcAft>
          </a:pPr>
          <a:r>
            <a:rPr lang="pl-PL" sz="1900" kern="1200" dirty="0"/>
            <a:t>3. Prezes sądu (przewodniczący wydziału, upoważniony sędzia)</a:t>
          </a:r>
        </a:p>
        <a:p>
          <a:pPr lvl="0" algn="just" defTabSz="844550" rtl="0">
            <a:lnSpc>
              <a:spcPct val="90000"/>
            </a:lnSpc>
            <a:spcBef>
              <a:spcPct val="0"/>
            </a:spcBef>
            <a:spcAft>
              <a:spcPct val="35000"/>
            </a:spcAft>
          </a:pPr>
          <a:r>
            <a:rPr lang="pl-PL" sz="1900" kern="1200" dirty="0"/>
            <a:t>4. Referendarz sądowy </a:t>
          </a:r>
        </a:p>
      </dsp:txBody>
      <dsp:txXfrm>
        <a:off x="1027415" y="0"/>
        <a:ext cx="2470354" cy="4940709"/>
      </dsp:txXfrm>
    </dsp:sp>
    <dsp:sp modelId="{46110C42-2472-475D-91DE-2F928BDA7680}">
      <dsp:nvSpPr>
        <dsp:cNvPr id="0" name=""/>
        <dsp:cNvSpPr/>
      </dsp:nvSpPr>
      <dsp:spPr>
        <a:xfrm>
          <a:off x="3977602"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4101120" y="123517"/>
          <a:ext cx="988141" cy="988141"/>
        </a:xfrm>
        <a:prstGeom prst="pie">
          <a:avLst>
            <a:gd name="adj1" fmla="val 9000000"/>
            <a:gd name="adj2" fmla="val 16200000"/>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w="9525" cap="flat" cmpd="sng" algn="ctr">
          <a:solidFill>
            <a:schemeClr val="accent2">
              <a:hueOff val="2340759"/>
              <a:satOff val="-2919"/>
              <a:lumOff val="686"/>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557148"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066800" rtl="0">
            <a:lnSpc>
              <a:spcPct val="90000"/>
            </a:lnSpc>
            <a:spcBef>
              <a:spcPct val="0"/>
            </a:spcBef>
            <a:spcAft>
              <a:spcPct val="35000"/>
            </a:spcAft>
          </a:pPr>
          <a:r>
            <a:rPr lang="pl-PL" sz="2400" kern="1200"/>
            <a:t>Strony czynne postępowania jurysdykcyjnego </a:t>
          </a:r>
        </a:p>
      </dsp:txBody>
      <dsp:txXfrm rot="16200000">
        <a:off x="2557148" y="2779148"/>
        <a:ext cx="3582014" cy="741106"/>
      </dsp:txXfrm>
    </dsp:sp>
    <dsp:sp modelId="{9228429A-09D9-4865-87F4-A74D4CA12C07}">
      <dsp:nvSpPr>
        <dsp:cNvPr id="0" name=""/>
        <dsp:cNvSpPr/>
      </dsp:nvSpPr>
      <dsp:spPr>
        <a:xfrm>
          <a:off x="4842226"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just" defTabSz="844550" rtl="0">
            <a:lnSpc>
              <a:spcPct val="90000"/>
            </a:lnSpc>
            <a:spcBef>
              <a:spcPct val="0"/>
            </a:spcBef>
            <a:spcAft>
              <a:spcPct val="35000"/>
            </a:spcAft>
          </a:pPr>
          <a:r>
            <a:rPr lang="pl-PL" sz="1900" kern="1200"/>
            <a:t>Oskarżyciel publiczny </a:t>
          </a:r>
        </a:p>
        <a:p>
          <a:pPr lvl="0" algn="just" defTabSz="844550" rtl="0">
            <a:lnSpc>
              <a:spcPct val="90000"/>
            </a:lnSpc>
            <a:spcBef>
              <a:spcPct val="0"/>
            </a:spcBef>
            <a:spcAft>
              <a:spcPct val="35000"/>
            </a:spcAft>
          </a:pPr>
          <a:r>
            <a:rPr lang="pl-PL" sz="1900" kern="1200"/>
            <a:t>Oskarżyciel posiłkowy:</a:t>
          </a:r>
        </a:p>
        <a:p>
          <a:pPr marL="114300" lvl="1" indent="-114300" algn="just" defTabSz="666750" rtl="0">
            <a:lnSpc>
              <a:spcPct val="90000"/>
            </a:lnSpc>
            <a:spcBef>
              <a:spcPct val="0"/>
            </a:spcBef>
            <a:spcAft>
              <a:spcPct val="15000"/>
            </a:spcAft>
            <a:buChar char="••"/>
          </a:pPr>
          <a:r>
            <a:rPr lang="pl-PL" sz="1500" kern="1200" dirty="0"/>
            <a:t>Subsydiarny </a:t>
          </a:r>
          <a:r>
            <a:rPr lang="pl-PL" sz="1500" kern="1200" dirty="0">
              <a:sym typeface="Wingdings" panose="05000000000000000000" pitchFamily="2" charset="2"/>
            </a:rPr>
            <a:t></a:t>
          </a:r>
          <a:r>
            <a:rPr lang="pl-PL" sz="1500" kern="1200" dirty="0"/>
            <a:t> ten, który samodzielnie wniósł akt oskarżenia w sprawie </a:t>
          </a:r>
          <a:r>
            <a:rPr lang="pl-PL" sz="1500" u="sng" kern="1200" dirty="0"/>
            <a:t>z oskarżenia publicznego </a:t>
          </a:r>
          <a:r>
            <a:rPr lang="pl-PL" sz="1500" kern="1200" dirty="0"/>
            <a:t>i działa w postępowaniu</a:t>
          </a:r>
          <a:r>
            <a:rPr lang="pl-PL" sz="1500" u="sng" kern="1200" dirty="0"/>
            <a:t> zamiast </a:t>
          </a:r>
          <a:r>
            <a:rPr lang="pl-PL" sz="1500" kern="1200" dirty="0"/>
            <a:t>oskarżyciela publicznego</a:t>
          </a:r>
        </a:p>
        <a:p>
          <a:pPr marL="114300" lvl="1" indent="-114300" algn="just" defTabSz="666750" rtl="0">
            <a:lnSpc>
              <a:spcPct val="90000"/>
            </a:lnSpc>
            <a:spcBef>
              <a:spcPct val="0"/>
            </a:spcBef>
            <a:spcAft>
              <a:spcPct val="15000"/>
            </a:spcAft>
            <a:buChar char="••"/>
          </a:pPr>
          <a:r>
            <a:rPr lang="pl-PL" sz="1500" kern="1200"/>
            <a:t>Uboczny </a:t>
          </a:r>
          <a:r>
            <a:rPr lang="pl-PL" sz="1500" kern="1200">
              <a:sym typeface="Wingdings" panose="05000000000000000000" pitchFamily="2" charset="2"/>
            </a:rPr>
            <a:t></a:t>
          </a:r>
          <a:r>
            <a:rPr lang="pl-PL" sz="1500" kern="1200"/>
            <a:t> ten, który występuje w sprawie obok oskarżyciela publicznego lub obok oskarżyciela posiłkowego subsydiarnego</a:t>
          </a:r>
        </a:p>
        <a:p>
          <a:pPr lvl="0" algn="just" defTabSz="844550" rtl="0">
            <a:lnSpc>
              <a:spcPct val="90000"/>
            </a:lnSpc>
            <a:spcBef>
              <a:spcPct val="0"/>
            </a:spcBef>
            <a:spcAft>
              <a:spcPct val="35000"/>
            </a:spcAft>
          </a:pPr>
          <a:r>
            <a:rPr lang="pl-PL" sz="1900" kern="1200" dirty="0"/>
            <a:t>Oskarżyciel prywatny </a:t>
          </a:r>
          <a:r>
            <a:rPr lang="pl-PL" sz="1900" kern="1200" dirty="0">
              <a:sym typeface="Wingdings" panose="05000000000000000000" pitchFamily="2" charset="2"/>
            </a:rPr>
            <a:t></a:t>
          </a:r>
          <a:r>
            <a:rPr lang="pl-PL" sz="1900" kern="1200" dirty="0"/>
            <a:t> osoba, która wniosła </a:t>
          </a:r>
          <a:r>
            <a:rPr lang="pl-PL" sz="1900" u="sng" kern="1200" dirty="0"/>
            <a:t>prywatny akt oskarżenia</a:t>
          </a:r>
          <a:r>
            <a:rPr lang="pl-PL" sz="1900" kern="1200" dirty="0"/>
            <a:t> w sprawach ściganych z oskarżenia </a:t>
          </a:r>
          <a:r>
            <a:rPr lang="pl-PL" sz="1900" u="sng" kern="1200" dirty="0"/>
            <a:t>prywatnego </a:t>
          </a:r>
          <a:endParaRPr lang="pl-PL" sz="1900" kern="1200" dirty="0"/>
        </a:p>
      </dsp:txBody>
      <dsp:txXfrm>
        <a:off x="4842226" y="0"/>
        <a:ext cx="2470354" cy="4940709"/>
      </dsp:txXfrm>
    </dsp:sp>
    <dsp:sp modelId="{232A413A-735A-4A24-ABF9-EB8D364E936B}">
      <dsp:nvSpPr>
        <dsp:cNvPr id="0" name=""/>
        <dsp:cNvSpPr/>
      </dsp:nvSpPr>
      <dsp:spPr>
        <a:xfrm>
          <a:off x="7792414"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7915931" y="123517"/>
          <a:ext cx="988141" cy="988141"/>
        </a:xfrm>
        <a:prstGeom prst="pie">
          <a:avLst>
            <a:gd name="adj1" fmla="val 5400000"/>
            <a:gd name="adj2" fmla="val 1620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w="9525" cap="flat" cmpd="sng" algn="ctr">
          <a:solidFill>
            <a:schemeClr val="accent2">
              <a:hueOff val="4681519"/>
              <a:satOff val="-5839"/>
              <a:lumOff val="1373"/>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371960"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066800" rtl="0">
            <a:lnSpc>
              <a:spcPct val="90000"/>
            </a:lnSpc>
            <a:spcBef>
              <a:spcPct val="0"/>
            </a:spcBef>
            <a:spcAft>
              <a:spcPct val="35000"/>
            </a:spcAft>
          </a:pPr>
          <a:r>
            <a:rPr lang="pl-PL" sz="2400" kern="1200" dirty="0"/>
            <a:t>Strona bierna </a:t>
          </a:r>
        </a:p>
      </dsp:txBody>
      <dsp:txXfrm rot="16200000">
        <a:off x="6371960" y="2779148"/>
        <a:ext cx="3582014" cy="741106"/>
      </dsp:txXfrm>
    </dsp:sp>
    <dsp:sp modelId="{49C5F652-2FDE-4AD2-A89F-EA55D26E570E}">
      <dsp:nvSpPr>
        <dsp:cNvPr id="0" name=""/>
        <dsp:cNvSpPr/>
      </dsp:nvSpPr>
      <dsp:spPr>
        <a:xfrm>
          <a:off x="8657038"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44550" rtl="0">
            <a:lnSpc>
              <a:spcPct val="90000"/>
            </a:lnSpc>
            <a:spcBef>
              <a:spcPct val="0"/>
            </a:spcBef>
            <a:spcAft>
              <a:spcPct val="35000"/>
            </a:spcAft>
          </a:pPr>
          <a:r>
            <a:rPr lang="pl-PL" sz="1900" kern="1200" dirty="0"/>
            <a:t>Oskarżony</a:t>
          </a:r>
        </a:p>
      </dsp:txBody>
      <dsp:txXfrm>
        <a:off x="8657038" y="0"/>
        <a:ext cx="2470354" cy="49407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FEE032-6771-4059-B8BE-B007DBD5D0D7}">
      <dsp:nvSpPr>
        <dsp:cNvPr id="0" name=""/>
        <dsp:cNvSpPr/>
      </dsp:nvSpPr>
      <dsp:spPr>
        <a:xfrm rot="16200000">
          <a:off x="-904702" y="909296"/>
          <a:ext cx="6237351" cy="4418759"/>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3605" bIns="0" numCol="1" spcCol="1270" anchor="t" anchorCtr="0">
          <a:noAutofit/>
        </a:bodyPr>
        <a:lstStyle/>
        <a:p>
          <a:pPr lvl="0" algn="ctr" defTabSz="800100" rtl="0">
            <a:lnSpc>
              <a:spcPct val="90000"/>
            </a:lnSpc>
            <a:spcBef>
              <a:spcPct val="0"/>
            </a:spcBef>
            <a:spcAft>
              <a:spcPct val="35000"/>
            </a:spcAft>
          </a:pPr>
          <a:r>
            <a:rPr lang="pl-PL" sz="1800" b="1" u="sng" kern="1200" dirty="0"/>
            <a:t>Art. 339 § 3 pkt 1</a:t>
          </a:r>
        </a:p>
        <a:p>
          <a:pPr marL="114300" lvl="1" indent="-114300" algn="just" defTabSz="622300" rtl="0">
            <a:lnSpc>
              <a:spcPct val="90000"/>
            </a:lnSpc>
            <a:spcBef>
              <a:spcPct val="0"/>
            </a:spcBef>
            <a:spcAft>
              <a:spcPct val="15000"/>
            </a:spcAft>
            <a:buChar char="••"/>
          </a:pPr>
          <a:r>
            <a:rPr lang="pl-PL" sz="1400" kern="1200" dirty="0"/>
            <a:t>potrzeba umorzenia postępowania z uwagi na zaistnienie negatywnej przesłanki procesowej np. znikomej społecznej szkodliwości czynu czy przedawnienia</a:t>
          </a:r>
        </a:p>
        <a:p>
          <a:pPr marL="114300" lvl="1" indent="-114300" algn="just" defTabSz="622300" rtl="0">
            <a:lnSpc>
              <a:spcPct val="90000"/>
            </a:lnSpc>
            <a:spcBef>
              <a:spcPct val="0"/>
            </a:spcBef>
            <a:spcAft>
              <a:spcPct val="15000"/>
            </a:spcAft>
            <a:buChar char="••"/>
          </a:pPr>
          <a:r>
            <a:rPr lang="pl-PL" sz="1400" kern="1200"/>
            <a:t>Badanie dopuszczalności procesu</a:t>
          </a:r>
        </a:p>
        <a:p>
          <a:pPr marL="114300" lvl="1" indent="-114300" algn="just" defTabSz="622300" rtl="0">
            <a:lnSpc>
              <a:spcPct val="90000"/>
            </a:lnSpc>
            <a:spcBef>
              <a:spcPct val="0"/>
            </a:spcBef>
            <a:spcAft>
              <a:spcPct val="15000"/>
            </a:spcAft>
            <a:buChar char="••"/>
          </a:pPr>
          <a:r>
            <a:rPr lang="pl-PL" sz="1400" kern="1200" dirty="0"/>
            <a:t>Obowiązek wszystkich organów prowadzących postępowanie. W szczególności oskarżyciel publiczny powinien zadbać, czy nie występuje przeszkoda procesowa, która </a:t>
          </a:r>
          <a:r>
            <a:rPr lang="pl-PL" sz="1400" kern="1200" dirty="0" smtClean="0"/>
            <a:t>czyni </a:t>
          </a:r>
          <a:r>
            <a:rPr lang="pl-PL" sz="1400" kern="1200" dirty="0"/>
            <a:t>całe postępowanie niedopuszczalnym. Unormowanie art. 339 § 3 pkt. 1 akcentuje, że także prezes sądu i sąd mają obowiązek czuwać, aby w warunkach niedopuszczalności postępowania nie doszło do rozprawy głównej.  </a:t>
          </a:r>
        </a:p>
        <a:p>
          <a:pPr marL="114300" lvl="1" indent="-114300" algn="just" defTabSz="622300" rtl="0">
            <a:lnSpc>
              <a:spcPct val="90000"/>
            </a:lnSpc>
            <a:spcBef>
              <a:spcPct val="0"/>
            </a:spcBef>
            <a:spcAft>
              <a:spcPct val="15000"/>
            </a:spcAft>
            <a:buChar char="••"/>
          </a:pPr>
          <a:r>
            <a:rPr lang="pl-PL" sz="1400" kern="1200" dirty="0"/>
            <a:t>Por. postanowienie SN z dnia 28 października 2009 r., I KZP 21/09</a:t>
          </a:r>
        </a:p>
      </dsp:txBody>
      <dsp:txXfrm rot="16200000">
        <a:off x="-904702" y="909296"/>
        <a:ext cx="6237351" cy="4418759"/>
      </dsp:txXfrm>
    </dsp:sp>
    <dsp:sp modelId="{B14A96CF-C710-47AA-9D2E-9472CAF5CECD}">
      <dsp:nvSpPr>
        <dsp:cNvPr id="0" name=""/>
        <dsp:cNvSpPr/>
      </dsp:nvSpPr>
      <dsp:spPr>
        <a:xfrm rot="16200000">
          <a:off x="3845462" y="909296"/>
          <a:ext cx="6237351" cy="4418759"/>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3605" bIns="0" numCol="1" spcCol="1270" anchor="t" anchorCtr="0">
          <a:noAutofit/>
        </a:bodyPr>
        <a:lstStyle/>
        <a:p>
          <a:pPr lvl="0" algn="ctr" defTabSz="800100" rtl="0">
            <a:lnSpc>
              <a:spcPct val="90000"/>
            </a:lnSpc>
            <a:spcBef>
              <a:spcPct val="0"/>
            </a:spcBef>
            <a:spcAft>
              <a:spcPct val="35000"/>
            </a:spcAft>
          </a:pPr>
          <a:r>
            <a:rPr lang="pl-PL" sz="1800" b="1" u="sng" kern="1200" dirty="0"/>
            <a:t>Art. 339 § 3 pkt 2 </a:t>
          </a:r>
        </a:p>
        <a:p>
          <a:pPr marL="114300" lvl="1" indent="-114300" algn="just" defTabSz="622300" rtl="0">
            <a:lnSpc>
              <a:spcPct val="90000"/>
            </a:lnSpc>
            <a:spcBef>
              <a:spcPct val="0"/>
            </a:spcBef>
            <a:spcAft>
              <a:spcPct val="15000"/>
            </a:spcAft>
            <a:buChar char="••"/>
          </a:pPr>
          <a:r>
            <a:rPr lang="pl-PL" sz="14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14300" lvl="1" indent="-114300" algn="just" defTabSz="622300" rtl="0">
            <a:lnSpc>
              <a:spcPct val="90000"/>
            </a:lnSpc>
            <a:spcBef>
              <a:spcPct val="0"/>
            </a:spcBef>
            <a:spcAft>
              <a:spcPct val="15000"/>
            </a:spcAft>
            <a:buChar char="••"/>
          </a:pPr>
          <a:r>
            <a:rPr lang="pl-PL" sz="1400" kern="1200" dirty="0"/>
            <a:t>Ocena przed rozprawą wartości dowodowej materiału przedłożonego przez oskarżyciela . </a:t>
          </a:r>
        </a:p>
        <a:p>
          <a:pPr marL="114300" lvl="1" indent="-114300" algn="just" defTabSz="622300" rtl="0">
            <a:lnSpc>
              <a:spcPct val="90000"/>
            </a:lnSpc>
            <a:spcBef>
              <a:spcPct val="0"/>
            </a:spcBef>
            <a:spcAft>
              <a:spcPct val="15000"/>
            </a:spcAft>
            <a:buChar char="••"/>
          </a:pPr>
          <a:r>
            <a:rPr lang="pl-PL" sz="1400" kern="1200" dirty="0"/>
            <a:t>Dotyczy wszystkich spraw i wszystkich trybów postępowania. </a:t>
          </a:r>
        </a:p>
        <a:p>
          <a:pPr marL="114300" lvl="1" indent="-114300" algn="just" defTabSz="622300" rtl="0">
            <a:lnSpc>
              <a:spcPct val="90000"/>
            </a:lnSpc>
            <a:spcBef>
              <a:spcPct val="0"/>
            </a:spcBef>
            <a:spcAft>
              <a:spcPct val="15000"/>
            </a:spcAft>
            <a:buChar char="••"/>
          </a:pPr>
          <a:r>
            <a:rPr lang="pl-PL" sz="1400" kern="1200" dirty="0"/>
            <a:t>Tylko wtedy gdy brak jest „oczywisty” i niewątpliwy – żaden z dowodów zebranych w postępowaniu przygotowawczym nie wskazuje na prawdopodobieństwo popełnienia czynu lub nie uzasadnia popełnienia go przez oskarżonego</a:t>
          </a:r>
        </a:p>
      </dsp:txBody>
      <dsp:txXfrm rot="16200000">
        <a:off x="3845462" y="909296"/>
        <a:ext cx="6237351" cy="441875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DD1442-26A9-4CA6-A764-D170BB5A8029}">
      <dsp:nvSpPr>
        <dsp:cNvPr id="0" name=""/>
        <dsp:cNvSpPr/>
      </dsp:nvSpPr>
      <dsp:spPr>
        <a:xfrm>
          <a:off x="0" y="0"/>
          <a:ext cx="6902655" cy="100606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a:t>Wywołanie sprawy – art. 381</a:t>
          </a:r>
        </a:p>
      </dsp:txBody>
      <dsp:txXfrm>
        <a:off x="0" y="0"/>
        <a:ext cx="5758258" cy="1006063"/>
      </dsp:txXfrm>
    </dsp:sp>
    <dsp:sp modelId="{30B0F11E-3F13-4FDB-8160-51CEEBE3F2E6}">
      <dsp:nvSpPr>
        <dsp:cNvPr id="0" name=""/>
        <dsp:cNvSpPr/>
      </dsp:nvSpPr>
      <dsp:spPr>
        <a:xfrm>
          <a:off x="515458" y="1145794"/>
          <a:ext cx="6902655" cy="1006063"/>
        </a:xfrm>
        <a:prstGeom prst="roundRect">
          <a:avLst>
            <a:gd name="adj" fmla="val 10000"/>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a:t>Rozpoczęcie rozprawy (sprawdzenie obecności, prawidłowość doręczeń, pouczenie o art. 40a, inne decyzje)</a:t>
          </a:r>
        </a:p>
      </dsp:txBody>
      <dsp:txXfrm>
        <a:off x="515458" y="1145794"/>
        <a:ext cx="5733256" cy="1006063"/>
      </dsp:txXfrm>
    </dsp:sp>
    <dsp:sp modelId="{8DE7FA2D-CE7D-4517-8F44-A7BD14C80D1B}">
      <dsp:nvSpPr>
        <dsp:cNvPr id="0" name=""/>
        <dsp:cNvSpPr/>
      </dsp:nvSpPr>
      <dsp:spPr>
        <a:xfrm>
          <a:off x="1030916" y="2291588"/>
          <a:ext cx="6902655" cy="1006063"/>
        </a:xfrm>
        <a:prstGeom prst="roundRect">
          <a:avLst>
            <a:gd name="adj" fmla="val 1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a:t>Przewód sądowy (od przytoczenia podstaw oskarżenia do zamknięcia przewodu sądowego)</a:t>
          </a:r>
        </a:p>
      </dsp:txBody>
      <dsp:txXfrm>
        <a:off x="1030916" y="2291588"/>
        <a:ext cx="5733256" cy="1006063"/>
      </dsp:txXfrm>
    </dsp:sp>
    <dsp:sp modelId="{E0D08E88-0FFC-4730-A868-00CC9442FA4A}">
      <dsp:nvSpPr>
        <dsp:cNvPr id="0" name=""/>
        <dsp:cNvSpPr/>
      </dsp:nvSpPr>
      <dsp:spPr>
        <a:xfrm>
          <a:off x="1546374" y="3437382"/>
          <a:ext cx="6902655" cy="1006063"/>
        </a:xfrm>
        <a:prstGeom prst="roundRect">
          <a:avLst>
            <a:gd name="adj" fmla="val 10000"/>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a:t>Głosy stron </a:t>
          </a:r>
        </a:p>
      </dsp:txBody>
      <dsp:txXfrm>
        <a:off x="1546374" y="3437382"/>
        <a:ext cx="5733256" cy="1006063"/>
      </dsp:txXfrm>
    </dsp:sp>
    <dsp:sp modelId="{F98C6853-6572-47B3-A1A4-FC5002434207}">
      <dsp:nvSpPr>
        <dsp:cNvPr id="0" name=""/>
        <dsp:cNvSpPr/>
      </dsp:nvSpPr>
      <dsp:spPr>
        <a:xfrm>
          <a:off x="2061832" y="4583176"/>
          <a:ext cx="6902655" cy="1006063"/>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a:t>Wyrokowanie </a:t>
          </a:r>
        </a:p>
      </dsp:txBody>
      <dsp:txXfrm>
        <a:off x="2061832" y="4583176"/>
        <a:ext cx="5733256" cy="1006063"/>
      </dsp:txXfrm>
    </dsp:sp>
    <dsp:sp modelId="{42DA19EE-DA46-4C7B-BB38-EED88C2A9284}">
      <dsp:nvSpPr>
        <dsp:cNvPr id="0" name=""/>
        <dsp:cNvSpPr/>
      </dsp:nvSpPr>
      <dsp:spPr>
        <a:xfrm>
          <a:off x="6248714" y="734985"/>
          <a:ext cx="653941" cy="653941"/>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pl-PL" sz="2900" kern="1200"/>
        </a:p>
      </dsp:txBody>
      <dsp:txXfrm>
        <a:off x="6248714" y="734985"/>
        <a:ext cx="653941" cy="653941"/>
      </dsp:txXfrm>
    </dsp:sp>
    <dsp:sp modelId="{6BF240FE-48C3-4D87-93A1-A9CFF8CA1CA8}">
      <dsp:nvSpPr>
        <dsp:cNvPr id="0" name=""/>
        <dsp:cNvSpPr/>
      </dsp:nvSpPr>
      <dsp:spPr>
        <a:xfrm>
          <a:off x="6764172" y="1880779"/>
          <a:ext cx="653941" cy="653941"/>
        </a:xfrm>
        <a:prstGeom prst="downArrow">
          <a:avLst>
            <a:gd name="adj1" fmla="val 55000"/>
            <a:gd name="adj2" fmla="val 45000"/>
          </a:avLst>
        </a:prstGeom>
        <a:solidFill>
          <a:schemeClr val="accent5">
            <a:tint val="40000"/>
            <a:alpha val="90000"/>
            <a:hueOff val="-3580161"/>
            <a:satOff val="16084"/>
            <a:lumOff val="1106"/>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pl-PL" sz="2900" kern="1200"/>
        </a:p>
      </dsp:txBody>
      <dsp:txXfrm>
        <a:off x="6764172" y="1880779"/>
        <a:ext cx="653941" cy="653941"/>
      </dsp:txXfrm>
    </dsp:sp>
    <dsp:sp modelId="{253A7C88-3F22-41CB-830F-783FEA20109F}">
      <dsp:nvSpPr>
        <dsp:cNvPr id="0" name=""/>
        <dsp:cNvSpPr/>
      </dsp:nvSpPr>
      <dsp:spPr>
        <a:xfrm>
          <a:off x="7279630" y="3009805"/>
          <a:ext cx="653941" cy="653941"/>
        </a:xfrm>
        <a:prstGeom prst="downArrow">
          <a:avLst>
            <a:gd name="adj1" fmla="val 55000"/>
            <a:gd name="adj2" fmla="val 45000"/>
          </a:avLst>
        </a:prstGeom>
        <a:solidFill>
          <a:schemeClr val="accent5">
            <a:tint val="40000"/>
            <a:alpha val="90000"/>
            <a:hueOff val="-7160321"/>
            <a:satOff val="32169"/>
            <a:lumOff val="2211"/>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pl-PL" sz="2900" kern="1200"/>
        </a:p>
      </dsp:txBody>
      <dsp:txXfrm>
        <a:off x="7279630" y="3009805"/>
        <a:ext cx="653941" cy="653941"/>
      </dsp:txXfrm>
    </dsp:sp>
    <dsp:sp modelId="{7B8C6225-4431-4349-91F3-617E6A96EC9F}">
      <dsp:nvSpPr>
        <dsp:cNvPr id="0" name=""/>
        <dsp:cNvSpPr/>
      </dsp:nvSpPr>
      <dsp:spPr>
        <a:xfrm>
          <a:off x="7795088" y="4166778"/>
          <a:ext cx="653941" cy="653941"/>
        </a:xfrm>
        <a:prstGeom prst="downArrow">
          <a:avLst>
            <a:gd name="adj1" fmla="val 55000"/>
            <a:gd name="adj2" fmla="val 45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pl-PL" sz="2900" kern="1200"/>
        </a:p>
      </dsp:txBody>
      <dsp:txXfrm>
        <a:off x="7795088" y="4166778"/>
        <a:ext cx="653941" cy="65394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7E3839-8584-4167-9F05-3CCE39644804}">
      <dsp:nvSpPr>
        <dsp:cNvPr id="0" name=""/>
        <dsp:cNvSpPr/>
      </dsp:nvSpPr>
      <dsp:spPr>
        <a:xfrm>
          <a:off x="3370" y="379748"/>
          <a:ext cx="2026639" cy="75149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pl-PL" sz="1500" kern="1200"/>
            <a:t>Oskarżony </a:t>
          </a:r>
        </a:p>
      </dsp:txBody>
      <dsp:txXfrm>
        <a:off x="3370" y="379748"/>
        <a:ext cx="2026639" cy="751490"/>
      </dsp:txXfrm>
    </dsp:sp>
    <dsp:sp modelId="{C76C5210-4F89-4587-9274-471E8AC541FE}">
      <dsp:nvSpPr>
        <dsp:cNvPr id="0" name=""/>
        <dsp:cNvSpPr/>
      </dsp:nvSpPr>
      <dsp:spPr>
        <a:xfrm>
          <a:off x="3370" y="1131238"/>
          <a:ext cx="2026639" cy="436455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pl-PL" sz="1500" kern="1200" dirty="0"/>
            <a:t>Zasada – prawo do uczestniczenia w rozprawie </a:t>
          </a:r>
        </a:p>
        <a:p>
          <a:pPr marL="114300" lvl="1" indent="-114300" algn="just" defTabSz="666750">
            <a:lnSpc>
              <a:spcPct val="90000"/>
            </a:lnSpc>
            <a:spcBef>
              <a:spcPct val="0"/>
            </a:spcBef>
            <a:spcAft>
              <a:spcPct val="15000"/>
            </a:spcAft>
            <a:buChar char="••"/>
          </a:pPr>
          <a:r>
            <a:rPr lang="pl-PL" sz="1500" kern="1200" dirty="0"/>
            <a:t>Wyjątek – obowiązkowa obecność podczas przedstawienia podstaw aktu oskarżenia i przesłuchania na pierwszej rozprawie głównej w sprawach o zbrodnie </a:t>
          </a:r>
        </a:p>
        <a:p>
          <a:pPr marL="114300" lvl="1" indent="-114300" algn="just" defTabSz="666750">
            <a:lnSpc>
              <a:spcPct val="90000"/>
            </a:lnSpc>
            <a:spcBef>
              <a:spcPct val="0"/>
            </a:spcBef>
            <a:spcAft>
              <a:spcPct val="15000"/>
            </a:spcAft>
            <a:buChar char="••"/>
          </a:pPr>
          <a:r>
            <a:rPr lang="pl-PL" sz="1500" kern="1200" dirty="0"/>
            <a:t>Przewodniczący może uznać obecność oskarżonego za obowiązkową </a:t>
          </a:r>
        </a:p>
        <a:p>
          <a:pPr marL="114300" lvl="1" indent="-114300" algn="just" defTabSz="666750">
            <a:lnSpc>
              <a:spcPct val="90000"/>
            </a:lnSpc>
            <a:spcBef>
              <a:spcPct val="0"/>
            </a:spcBef>
            <a:spcAft>
              <a:spcPct val="15000"/>
            </a:spcAft>
            <a:buChar char="••"/>
          </a:pPr>
          <a:r>
            <a:rPr lang="pl-PL" sz="1500" kern="1200" dirty="0"/>
            <a:t>Art. 375 – 377</a:t>
          </a:r>
        </a:p>
        <a:p>
          <a:pPr marL="114300" lvl="1" indent="-114300" algn="just" defTabSz="666750">
            <a:lnSpc>
              <a:spcPct val="90000"/>
            </a:lnSpc>
            <a:spcBef>
              <a:spcPct val="0"/>
            </a:spcBef>
            <a:spcAft>
              <a:spcPct val="15000"/>
            </a:spcAft>
            <a:buChar char="••"/>
          </a:pPr>
          <a:r>
            <a:rPr lang="pl-PL" sz="1500" kern="1200" dirty="0"/>
            <a:t>Art. 390</a:t>
          </a:r>
        </a:p>
      </dsp:txBody>
      <dsp:txXfrm>
        <a:off x="3370" y="1131238"/>
        <a:ext cx="2026639" cy="4364550"/>
      </dsp:txXfrm>
    </dsp:sp>
    <dsp:sp modelId="{C66DF569-1B25-4BC2-8FCD-2A1C6E965A70}">
      <dsp:nvSpPr>
        <dsp:cNvPr id="0" name=""/>
        <dsp:cNvSpPr/>
      </dsp:nvSpPr>
      <dsp:spPr>
        <a:xfrm>
          <a:off x="2313739" y="379748"/>
          <a:ext cx="2026639" cy="751490"/>
        </a:xfrm>
        <a:prstGeom prst="rect">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pl-PL" sz="1500" kern="1200"/>
            <a:t>Obrońca oskarżonego </a:t>
          </a:r>
        </a:p>
      </dsp:txBody>
      <dsp:txXfrm>
        <a:off x="2313739" y="379748"/>
        <a:ext cx="2026639" cy="751490"/>
      </dsp:txXfrm>
    </dsp:sp>
    <dsp:sp modelId="{28840941-6ED7-4FAF-9D77-56E168BDDBF9}">
      <dsp:nvSpPr>
        <dsp:cNvPr id="0" name=""/>
        <dsp:cNvSpPr/>
      </dsp:nvSpPr>
      <dsp:spPr>
        <a:xfrm>
          <a:off x="2313739" y="1131238"/>
          <a:ext cx="2026639" cy="4364550"/>
        </a:xfrm>
        <a:prstGeom prst="rect">
          <a:avLst/>
        </a:prstGeom>
        <a:solidFill>
          <a:schemeClr val="accent5">
            <a:tint val="40000"/>
            <a:alpha val="90000"/>
            <a:hueOff val="-3580161"/>
            <a:satOff val="16084"/>
            <a:lumOff val="1106"/>
            <a:alphaOff val="0"/>
          </a:schemeClr>
        </a:solidFill>
        <a:ln w="25400" cap="flat" cmpd="sng" algn="ctr">
          <a:solidFill>
            <a:schemeClr val="accent5">
              <a:tint val="40000"/>
              <a:alpha val="90000"/>
              <a:hueOff val="-3580161"/>
              <a:satOff val="16084"/>
              <a:lumOff val="1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pl-PL" sz="1500" kern="1200" dirty="0"/>
            <a:t>W przypadku obrony obligatoryjnej – obowiązkowa </a:t>
          </a:r>
        </a:p>
        <a:p>
          <a:pPr marL="114300" lvl="1" indent="-114300" algn="just" defTabSz="666750">
            <a:lnSpc>
              <a:spcPct val="90000"/>
            </a:lnSpc>
            <a:spcBef>
              <a:spcPct val="0"/>
            </a:spcBef>
            <a:spcAft>
              <a:spcPct val="15000"/>
            </a:spcAft>
            <a:buChar char="••"/>
          </a:pPr>
          <a:r>
            <a:rPr lang="pl-PL" sz="1500" kern="1200" dirty="0"/>
            <a:t>W pozostałych wypadkach – nieobowiązkowa</a:t>
          </a:r>
        </a:p>
        <a:p>
          <a:pPr marL="114300" lvl="1" indent="-114300" algn="just" defTabSz="666750">
            <a:lnSpc>
              <a:spcPct val="90000"/>
            </a:lnSpc>
            <a:spcBef>
              <a:spcPct val="0"/>
            </a:spcBef>
            <a:spcAft>
              <a:spcPct val="15000"/>
            </a:spcAft>
            <a:buChar char="••"/>
          </a:pPr>
          <a:r>
            <a:rPr lang="pl-PL" sz="1500" kern="1200" dirty="0"/>
            <a:t>Chyba że usprawiedliwił swoją nieobecność i wniósł o odroczenie rozprawy (art. 117 § 1 k.p.k.)</a:t>
          </a:r>
        </a:p>
      </dsp:txBody>
      <dsp:txXfrm>
        <a:off x="2313739" y="1131238"/>
        <a:ext cx="2026639" cy="4364550"/>
      </dsp:txXfrm>
    </dsp:sp>
    <dsp:sp modelId="{DBC9E3CE-BB02-47BE-9D53-E395B6A0633F}">
      <dsp:nvSpPr>
        <dsp:cNvPr id="0" name=""/>
        <dsp:cNvSpPr/>
      </dsp:nvSpPr>
      <dsp:spPr>
        <a:xfrm>
          <a:off x="4624108" y="379748"/>
          <a:ext cx="2026639" cy="751490"/>
        </a:xfrm>
        <a:prstGeom prst="rect">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pl-PL" sz="1500" kern="1200"/>
            <a:t>Oskarżyciel publiczny </a:t>
          </a:r>
        </a:p>
      </dsp:txBody>
      <dsp:txXfrm>
        <a:off x="4624108" y="379748"/>
        <a:ext cx="2026639" cy="751490"/>
      </dsp:txXfrm>
    </dsp:sp>
    <dsp:sp modelId="{92ED0485-465F-4F4C-9C4D-74AA7B1B0A73}">
      <dsp:nvSpPr>
        <dsp:cNvPr id="0" name=""/>
        <dsp:cNvSpPr/>
      </dsp:nvSpPr>
      <dsp:spPr>
        <a:xfrm>
          <a:off x="4624108" y="1131238"/>
          <a:ext cx="2026639" cy="4364550"/>
        </a:xfrm>
        <a:prstGeom prst="rect">
          <a:avLst/>
        </a:prstGeom>
        <a:solidFill>
          <a:schemeClr val="accent5">
            <a:tint val="40000"/>
            <a:alpha val="90000"/>
            <a:hueOff val="-7160321"/>
            <a:satOff val="32169"/>
            <a:lumOff val="2211"/>
            <a:alphaOff val="0"/>
          </a:schemeClr>
        </a:solidFill>
        <a:ln w="25400" cap="flat" cmpd="sng" algn="ctr">
          <a:solidFill>
            <a:schemeClr val="accent5">
              <a:tint val="40000"/>
              <a:alpha val="90000"/>
              <a:hueOff val="-7160321"/>
              <a:satOff val="32169"/>
              <a:lumOff val="22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pl-PL" sz="1500" kern="1200" dirty="0"/>
            <a:t>Obligatoryjna </a:t>
          </a:r>
        </a:p>
        <a:p>
          <a:pPr marL="114300" lvl="1" indent="-114300" algn="just" defTabSz="666750">
            <a:lnSpc>
              <a:spcPct val="90000"/>
            </a:lnSpc>
            <a:spcBef>
              <a:spcPct val="0"/>
            </a:spcBef>
            <a:spcAft>
              <a:spcPct val="15000"/>
            </a:spcAft>
            <a:buChar char="••"/>
          </a:pPr>
          <a:r>
            <a:rPr lang="pl-PL" sz="1500" kern="1200" dirty="0"/>
            <a:t>Wyjątek – jeżeli postępowanie przygotowawcze prowadzono w formie dochodzenia nieobecność oskarżyciela publicznego nie tamuje rozpoznania sprawy </a:t>
          </a:r>
        </a:p>
      </dsp:txBody>
      <dsp:txXfrm>
        <a:off x="4624108" y="1131238"/>
        <a:ext cx="2026639" cy="4364550"/>
      </dsp:txXfrm>
    </dsp:sp>
    <dsp:sp modelId="{48567D14-7A04-438D-9A51-198B0FE827A8}">
      <dsp:nvSpPr>
        <dsp:cNvPr id="0" name=""/>
        <dsp:cNvSpPr/>
      </dsp:nvSpPr>
      <dsp:spPr>
        <a:xfrm>
          <a:off x="6934477" y="379748"/>
          <a:ext cx="2026639" cy="751490"/>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pl-PL" sz="1500" kern="1200"/>
            <a:t>Oskarżyciel posiłkowy, prywatny i ich pełnomocnicy </a:t>
          </a:r>
        </a:p>
      </dsp:txBody>
      <dsp:txXfrm>
        <a:off x="6934477" y="379748"/>
        <a:ext cx="2026639" cy="751490"/>
      </dsp:txXfrm>
    </dsp:sp>
    <dsp:sp modelId="{62CE3D11-E60B-4CD4-A6A2-8256787F2A9B}">
      <dsp:nvSpPr>
        <dsp:cNvPr id="0" name=""/>
        <dsp:cNvSpPr/>
      </dsp:nvSpPr>
      <dsp:spPr>
        <a:xfrm>
          <a:off x="6934477" y="1131238"/>
          <a:ext cx="2026639" cy="4364550"/>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pl-PL" sz="1500" kern="1200" dirty="0"/>
            <a:t>Co do zasady – nieobowiązkowa </a:t>
          </a:r>
        </a:p>
        <a:p>
          <a:pPr marL="114300" lvl="1" indent="-114300" algn="just" defTabSz="666750">
            <a:lnSpc>
              <a:spcPct val="90000"/>
            </a:lnSpc>
            <a:spcBef>
              <a:spcPct val="0"/>
            </a:spcBef>
            <a:spcAft>
              <a:spcPct val="15000"/>
            </a:spcAft>
            <a:buChar char="••"/>
          </a:pPr>
          <a:r>
            <a:rPr lang="pl-PL" sz="1500" kern="1200" dirty="0"/>
            <a:t>Przewodniczący może zarządzić obecność obowiązkową </a:t>
          </a:r>
        </a:p>
        <a:p>
          <a:pPr marL="114300" lvl="1" indent="-114300" algn="just" defTabSz="666750">
            <a:lnSpc>
              <a:spcPct val="90000"/>
            </a:lnSpc>
            <a:spcBef>
              <a:spcPct val="0"/>
            </a:spcBef>
            <a:spcAft>
              <a:spcPct val="15000"/>
            </a:spcAft>
            <a:buChar char="••"/>
          </a:pPr>
          <a:r>
            <a:rPr lang="pl-PL" sz="1500" kern="1200" dirty="0"/>
            <a:t>Ważne – nieusprawiedliwione niestawiennictwo oskarżyciela prywatnego i jego pełnomocnika  na rozprawie głównej bez usprawiedliwionych przyczyn uważa się za odstąpienie od oskarżenia</a:t>
          </a:r>
        </a:p>
      </dsp:txBody>
      <dsp:txXfrm>
        <a:off x="6934477" y="1131238"/>
        <a:ext cx="2026639" cy="43645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2787423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694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54475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359803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414020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268901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65861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239359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48259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395675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20C899D-26A2-4DCD-8F5A-70461A0D8199}" type="datetimeFigureOut">
              <a:rPr lang="pl-PL" smtClean="0"/>
              <a:pPr/>
              <a:t>2019-04-23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414060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C899D-26A2-4DCD-8F5A-70461A0D8199}" type="datetimeFigureOut">
              <a:rPr lang="pl-PL" smtClean="0"/>
              <a:pPr/>
              <a:t>2019-04-23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60B21-F458-4059-AB68-75059B1A4934}" type="slidenum">
              <a:rPr lang="pl-PL" smtClean="0"/>
              <a:pPr/>
              <a:t>‹#›</a:t>
            </a:fld>
            <a:endParaRPr lang="pl-PL"/>
          </a:p>
        </p:txBody>
      </p:sp>
    </p:spTree>
    <p:extLst>
      <p:ext uri="{BB962C8B-B14F-4D97-AF65-F5344CB8AC3E}">
        <p14:creationId xmlns:p14="http://schemas.microsoft.com/office/powerpoint/2010/main" xmlns="" val="3721064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88640"/>
            <a:ext cx="8568952" cy="4896544"/>
          </a:xfrm>
        </p:spPr>
        <p:txBody>
          <a:bodyPr>
            <a:normAutofit/>
          </a:bodyPr>
          <a:lstStyle/>
          <a:p>
            <a:r>
              <a:rPr lang="pl-PL" sz="3000" dirty="0" smtClean="0"/>
              <a:t/>
            </a:r>
            <a:br>
              <a:rPr lang="pl-PL" sz="3000" dirty="0" smtClean="0"/>
            </a:br>
            <a:r>
              <a:rPr lang="pl-PL" sz="3000" b="1" dirty="0" smtClean="0">
                <a:solidFill>
                  <a:schemeClr val="tx1"/>
                </a:solidFill>
              </a:rPr>
              <a:t>Zakończenie postępowania przygotowawczego. </a:t>
            </a:r>
            <a:br>
              <a:rPr lang="pl-PL" sz="3000" b="1" dirty="0" smtClean="0">
                <a:solidFill>
                  <a:schemeClr val="tx1"/>
                </a:solidFill>
              </a:rPr>
            </a:br>
            <a:r>
              <a:rPr lang="pl-PL" sz="3000" b="1" dirty="0" smtClean="0">
                <a:solidFill>
                  <a:schemeClr val="tx1"/>
                </a:solidFill>
              </a:rPr>
              <a:t>Akt oskarżenia. </a:t>
            </a:r>
            <a:br>
              <a:rPr lang="pl-PL" sz="3000" b="1" dirty="0" smtClean="0">
                <a:solidFill>
                  <a:schemeClr val="tx1"/>
                </a:solidFill>
              </a:rPr>
            </a:br>
            <a:r>
              <a:rPr lang="pl-PL" sz="3000" b="1" dirty="0" smtClean="0">
                <a:solidFill>
                  <a:schemeClr val="tx1"/>
                </a:solidFill>
              </a:rPr>
              <a:t>Postępowanie międzyinstancyjne. </a:t>
            </a:r>
            <a:r>
              <a:rPr lang="pl-PL" sz="3000" b="1" dirty="0" smtClean="0"/>
              <a:t>Tryby konsensualne. </a:t>
            </a:r>
            <a:br>
              <a:rPr lang="pl-PL" sz="3000" b="1" dirty="0" smtClean="0"/>
            </a:br>
            <a:r>
              <a:rPr lang="pl-PL" sz="3000" b="1" dirty="0" smtClean="0"/>
              <a:t>Postępowanie sądowe – wstęp.</a:t>
            </a:r>
            <a:endParaRPr lang="pl-PL" sz="3000" dirty="0"/>
          </a:p>
        </p:txBody>
      </p:sp>
      <p:sp>
        <p:nvSpPr>
          <p:cNvPr id="3" name="Podtytuł 2"/>
          <p:cNvSpPr>
            <a:spLocks noGrp="1"/>
          </p:cNvSpPr>
          <p:nvPr>
            <p:ph type="subTitle" idx="1"/>
          </p:nvPr>
        </p:nvSpPr>
        <p:spPr>
          <a:xfrm>
            <a:off x="539552" y="4869160"/>
            <a:ext cx="6400800" cy="1752600"/>
          </a:xfrm>
        </p:spPr>
        <p:txBody>
          <a:bodyPr>
            <a:normAutofit/>
          </a:bodyPr>
          <a:lstStyle/>
          <a:p>
            <a:endParaRPr lang="pl-PL" dirty="0"/>
          </a:p>
        </p:txBody>
      </p:sp>
    </p:spTree>
    <p:extLst>
      <p:ext uri="{BB962C8B-B14F-4D97-AF65-F5344CB8AC3E}">
        <p14:creationId xmlns:p14="http://schemas.microsoft.com/office/powerpoint/2010/main" xmlns="" val="3613672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8435280" cy="5793507"/>
          </a:xfrm>
        </p:spPr>
        <p:txBody>
          <a:bodyPr/>
          <a:lstStyle/>
          <a:p>
            <a:pPr algn="just"/>
            <a:r>
              <a:rPr lang="pl-PL" dirty="0" smtClean="0"/>
              <a:t>Podstawową formą jest wniesienie przez oskarżyciela publicznego </a:t>
            </a:r>
            <a:r>
              <a:rPr lang="pl-PL" b="1" dirty="0" smtClean="0"/>
              <a:t>aktu oskarżenia </a:t>
            </a:r>
            <a:endParaRPr lang="pl-PL" dirty="0" smtClean="0"/>
          </a:p>
          <a:p>
            <a:pPr algn="just"/>
            <a:r>
              <a:rPr lang="pl-PL" dirty="0" smtClean="0"/>
              <a:t>Inne skargi to: </a:t>
            </a:r>
          </a:p>
          <a:p>
            <a:pPr lvl="1" algn="just"/>
            <a:r>
              <a:rPr lang="pl-PL" dirty="0" smtClean="0"/>
              <a:t>Wniesienie wniosku z art. 335 § 1 k.p.k. (samoistny wniosek o skazanie bez rozprawy)</a:t>
            </a:r>
          </a:p>
          <a:p>
            <a:pPr lvl="1" algn="just"/>
            <a:r>
              <a:rPr lang="pl-PL" dirty="0" smtClean="0"/>
              <a:t>Wniesienie wniosku o warunkowe umorzenie postępowania </a:t>
            </a:r>
          </a:p>
          <a:p>
            <a:pPr lvl="1" algn="just"/>
            <a:r>
              <a:rPr lang="pl-PL" dirty="0" smtClean="0"/>
              <a:t>Wniesienie wniosku o umorzenie postępowania i zastosowanie środków zabezpieczających </a:t>
            </a:r>
          </a:p>
          <a:p>
            <a:pPr lvl="1" algn="just"/>
            <a:r>
              <a:rPr lang="pl-PL" dirty="0" smtClean="0"/>
              <a:t>Wniosek o rozpoznanie sprawy w trybie przyspieszonym </a:t>
            </a:r>
          </a:p>
          <a:p>
            <a:pPr marL="0" indent="0">
              <a:buNone/>
            </a:pPr>
            <a:endParaRPr lang="pl-PL" dirty="0"/>
          </a:p>
        </p:txBody>
      </p:sp>
    </p:spTree>
    <p:extLst>
      <p:ext uri="{BB962C8B-B14F-4D97-AF65-F5344CB8AC3E}">
        <p14:creationId xmlns:p14="http://schemas.microsoft.com/office/powerpoint/2010/main" xmlns="" val="4038487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0" y="16808"/>
            <a:ext cx="9692640" cy="1397124"/>
          </a:xfrm>
        </p:spPr>
        <p:txBody>
          <a:bodyPr/>
          <a:lstStyle/>
          <a:p>
            <a:r>
              <a:rPr lang="pl-PL" dirty="0"/>
              <a:t>Akt oskarżenia </a:t>
            </a:r>
          </a:p>
        </p:txBody>
      </p:sp>
      <p:sp>
        <p:nvSpPr>
          <p:cNvPr id="5" name="Symbol zastępczy zawartości 2"/>
          <p:cNvSpPr>
            <a:spLocks noGrp="1"/>
          </p:cNvSpPr>
          <p:nvPr>
            <p:ph idx="1"/>
          </p:nvPr>
        </p:nvSpPr>
        <p:spPr>
          <a:xfrm>
            <a:off x="251520" y="1412776"/>
            <a:ext cx="8595360" cy="4351337"/>
          </a:xfrm>
        </p:spPr>
        <p:txBody>
          <a:bodyPr>
            <a:noAutofit/>
          </a:bodyPr>
          <a:lstStyle/>
          <a:p>
            <a:pPr algn="just"/>
            <a:r>
              <a:rPr lang="pl-PL" sz="2400" dirty="0">
                <a:latin typeface="Times New Roman" pitchFamily="18" charset="0"/>
                <a:cs typeface="Times New Roman" pitchFamily="18" charset="0"/>
              </a:rPr>
              <a:t>W ciągu 14 dni od daty zamknięcia śledztwa lub od dnia otrzymania aktu oskarżenia sporządzonego przez Policję w dochodzeniu, prokurator sporządza akt oskarżenia lub zatwierdza akt oskarżenia sporządzony przez Policję i wnosi go do sądu </a:t>
            </a:r>
          </a:p>
          <a:p>
            <a:pPr lvl="1" algn="just"/>
            <a:r>
              <a:rPr lang="pl-PL" sz="2400" dirty="0">
                <a:latin typeface="Times New Roman" pitchFamily="18" charset="0"/>
                <a:cs typeface="Times New Roman" pitchFamily="18" charset="0"/>
              </a:rPr>
              <a:t>Chyba że podejmuje inną decyzję i sam wydaje postanowienie o umorzeniu, zawieszeniu albo uzupełnieniu śledztwa lub dochodzenia</a:t>
            </a:r>
          </a:p>
          <a:p>
            <a:pPr lvl="1" algn="just"/>
            <a:r>
              <a:rPr lang="pl-PL" sz="2400" dirty="0">
                <a:latin typeface="Times New Roman" pitchFamily="18" charset="0"/>
                <a:cs typeface="Times New Roman" pitchFamily="18" charset="0"/>
              </a:rPr>
              <a:t>Organy z art. 325d mogą wnieść akt oskarżenia bezpośrednio do sądu</a:t>
            </a:r>
          </a:p>
          <a:p>
            <a:pPr algn="just"/>
            <a:r>
              <a:rPr lang="pl-PL" sz="2400" dirty="0">
                <a:latin typeface="Times New Roman" pitchFamily="18" charset="0"/>
                <a:cs typeface="Times New Roman" pitchFamily="18" charset="0"/>
              </a:rPr>
              <a:t>Gdy podejrzany jest tymczasowo aresztowany </a:t>
            </a:r>
            <a:r>
              <a:rPr lang="pl-PL" sz="2400" dirty="0">
                <a:latin typeface="Times New Roman" pitchFamily="18" charset="0"/>
                <a:cs typeface="Times New Roman" pitchFamily="18" charset="0"/>
                <a:sym typeface="Wingdings" panose="05000000000000000000" pitchFamily="2" charset="2"/>
              </a:rPr>
              <a:t> akt oskarżenia wnosi się w terminie 7 dni </a:t>
            </a:r>
          </a:p>
          <a:p>
            <a:pPr algn="just"/>
            <a:r>
              <a:rPr lang="pl-PL" sz="2400" dirty="0">
                <a:latin typeface="Times New Roman" pitchFamily="18" charset="0"/>
                <a:cs typeface="Times New Roman" pitchFamily="18" charset="0"/>
                <a:sym typeface="Wingdings" panose="05000000000000000000" pitchFamily="2" charset="2"/>
              </a:rPr>
              <a:t>Terminy instrukcyjne, ale powinny zostać zachowane ze względu na sprawny tok postępowania. </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4019765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16632"/>
            <a:ext cx="8640960" cy="6741368"/>
          </a:xfrm>
        </p:spPr>
        <p:txBody>
          <a:bodyPr>
            <a:noAutofit/>
          </a:bodyPr>
          <a:lstStyle/>
          <a:p>
            <a:pPr algn="just"/>
            <a:r>
              <a:rPr lang="pl-PL" sz="2000" dirty="0" smtClean="0">
                <a:latin typeface="Times New Roman" pitchFamily="18" charset="0"/>
                <a:cs typeface="Times New Roman" pitchFamily="18" charset="0"/>
              </a:rPr>
              <a:t>Warunki formalne </a:t>
            </a:r>
            <a:r>
              <a:rPr lang="pl-PL" sz="2000" dirty="0" smtClean="0">
                <a:latin typeface="Times New Roman" pitchFamily="18" charset="0"/>
                <a:cs typeface="Times New Roman" pitchFamily="18" charset="0"/>
                <a:sym typeface="Wingdings" panose="05000000000000000000" pitchFamily="2" charset="2"/>
              </a:rPr>
              <a:t> 119 + 332 + 333</a:t>
            </a:r>
          </a:p>
          <a:p>
            <a:pPr algn="just"/>
            <a:r>
              <a:rPr lang="pl-PL" sz="2000" dirty="0" smtClean="0">
                <a:latin typeface="Times New Roman" pitchFamily="18" charset="0"/>
                <a:cs typeface="Times New Roman" pitchFamily="18" charset="0"/>
                <a:sym typeface="Wingdings" panose="05000000000000000000" pitchFamily="2" charset="2"/>
              </a:rPr>
              <a:t>Oprócz ogólnych warunków pisma procesowego (art. 119) akt oskarżenia powinien zawierać (art. 332):</a:t>
            </a:r>
          </a:p>
          <a:p>
            <a:pPr marL="925830" lvl="1" indent="-514350" algn="just">
              <a:buFont typeface="+mj-lt"/>
              <a:buAutoNum type="arabicPeriod"/>
            </a:pPr>
            <a:r>
              <a:rPr lang="pl-PL" sz="2000" dirty="0" smtClean="0">
                <a:latin typeface="Times New Roman" pitchFamily="18" charset="0"/>
                <a:cs typeface="Times New Roman" pitchFamily="18" charset="0"/>
                <a:sym typeface="Wingdings" panose="05000000000000000000" pitchFamily="2" charset="2"/>
              </a:rPr>
              <a:t>Imię i nazwisko oskarżonego, inne dane o jego osobie, dane o zastosowaniu środka zapobiegawczego oraz zabezpieczenia majątkowego </a:t>
            </a:r>
          </a:p>
          <a:p>
            <a:pPr marL="925830" lvl="1" indent="-514350" algn="just">
              <a:buFont typeface="+mj-lt"/>
              <a:buAutoNum type="arabicPeriod"/>
            </a:pPr>
            <a:r>
              <a:rPr lang="pl-PL" sz="2000" dirty="0" smtClean="0">
                <a:latin typeface="Times New Roman" pitchFamily="18" charset="0"/>
                <a:cs typeface="Times New Roman" pitchFamily="18" charset="0"/>
                <a:sym typeface="Wingdings" panose="05000000000000000000" pitchFamily="2" charset="2"/>
              </a:rPr>
              <a:t>Dokładne określenie zarzucanego oskarżonemu czynu ze wskazaniem czasu, miejsca, sposobu i okoliczności jego popełnienia oraz skutków, a zwłaszcza wysokości powstałej szkody</a:t>
            </a:r>
          </a:p>
          <a:p>
            <a:pPr marL="925830" lvl="1" indent="-514350" algn="just">
              <a:buFont typeface="+mj-lt"/>
              <a:buAutoNum type="arabicPeriod"/>
            </a:pPr>
            <a:r>
              <a:rPr lang="pl-PL" sz="2000" dirty="0" smtClean="0">
                <a:latin typeface="Times New Roman" pitchFamily="18" charset="0"/>
                <a:cs typeface="Times New Roman" pitchFamily="18" charset="0"/>
                <a:sym typeface="Wingdings" panose="05000000000000000000" pitchFamily="2" charset="2"/>
              </a:rPr>
              <a:t>Wskazanie, że czyn został popełniony w warunkach wymienionych w art. 64 lub 65 k.k. albo 37 </a:t>
            </a:r>
            <a:r>
              <a:rPr lang="pl-PL" sz="2000" dirty="0" smtClean="0">
                <a:latin typeface="Times New Roman" pitchFamily="18" charset="0"/>
                <a:cs typeface="Times New Roman" pitchFamily="18" charset="0"/>
              </a:rPr>
              <a:t>§ 1 k.k.s. (recydywa) </a:t>
            </a:r>
          </a:p>
          <a:p>
            <a:pPr marL="925830" lvl="1" indent="-514350" algn="just">
              <a:buFont typeface="+mj-lt"/>
              <a:buAutoNum type="arabicPeriod"/>
            </a:pPr>
            <a:r>
              <a:rPr lang="pl-PL" sz="2000" dirty="0" smtClean="0">
                <a:latin typeface="Times New Roman" pitchFamily="18" charset="0"/>
                <a:cs typeface="Times New Roman" pitchFamily="18" charset="0"/>
              </a:rPr>
              <a:t>Wskazanie przepisów ustawy karnej, pod które zarzucany czyn  podpada</a:t>
            </a:r>
          </a:p>
          <a:p>
            <a:pPr marL="925830" lvl="1" indent="-514350" algn="just">
              <a:buFont typeface="+mj-lt"/>
              <a:buAutoNum type="arabicPeriod"/>
            </a:pPr>
            <a:r>
              <a:rPr lang="pl-PL" sz="2000" dirty="0" smtClean="0">
                <a:latin typeface="Times New Roman" pitchFamily="18" charset="0"/>
                <a:cs typeface="Times New Roman" pitchFamily="18" charset="0"/>
              </a:rPr>
              <a:t>Wskazanie sądu właściwego do rozpoznania sprawy i trybu postępowania</a:t>
            </a:r>
          </a:p>
          <a:p>
            <a:pPr marL="925830" lvl="1" indent="-514350" algn="just">
              <a:buFont typeface="+mj-lt"/>
              <a:buAutoNum type="arabicPeriod"/>
            </a:pPr>
            <a:r>
              <a:rPr lang="pl-PL" sz="2000" dirty="0" smtClean="0">
                <a:latin typeface="Times New Roman" pitchFamily="18" charset="0"/>
                <a:cs typeface="Times New Roman" pitchFamily="18" charset="0"/>
              </a:rPr>
              <a:t>Informację o złożeniu przez pokrzywdzonego wniosku z art. 59a k.k. </a:t>
            </a:r>
          </a:p>
          <a:p>
            <a:pPr marL="355600" indent="-238125" algn="just"/>
            <a:r>
              <a:rPr lang="pl-PL" sz="2000" dirty="0" smtClean="0">
                <a:latin typeface="Times New Roman" pitchFamily="18" charset="0"/>
                <a:cs typeface="Times New Roman" pitchFamily="18" charset="0"/>
              </a:rPr>
              <a:t>Do aktu oskarżenia </a:t>
            </a:r>
            <a:r>
              <a:rPr lang="pl-PL" sz="2000" b="1" u="sng" dirty="0" smtClean="0">
                <a:latin typeface="Times New Roman" pitchFamily="18" charset="0"/>
                <a:cs typeface="Times New Roman" pitchFamily="18" charset="0"/>
              </a:rPr>
              <a:t>należy dołączyć </a:t>
            </a:r>
            <a:r>
              <a:rPr lang="pl-PL" sz="2000" dirty="0" smtClean="0">
                <a:latin typeface="Times New Roman" pitchFamily="18" charset="0"/>
                <a:cs typeface="Times New Roman" pitchFamily="18" charset="0"/>
              </a:rPr>
              <a:t>uzasadnienie, gdzie wskazuje się fakty i dowody, na których opiera się oskarżenie oraz podstawę prawną oskarżenia a także – okoliczności, na które powołuje się oskarżony w swojej obronie. </a:t>
            </a:r>
          </a:p>
          <a:p>
            <a:pPr marL="355600" indent="-238125" algn="just"/>
            <a:r>
              <a:rPr lang="pl-PL" sz="2000" dirty="0" smtClean="0">
                <a:latin typeface="Times New Roman" pitchFamily="18" charset="0"/>
                <a:cs typeface="Times New Roman" pitchFamily="18" charset="0"/>
              </a:rPr>
              <a:t>W dochodzeniu – uzasadnienie aktu oskarżenia </a:t>
            </a:r>
            <a:r>
              <a:rPr lang="pl-PL" sz="2000" b="1" u="sng" dirty="0" smtClean="0">
                <a:latin typeface="Times New Roman" pitchFamily="18" charset="0"/>
                <a:cs typeface="Times New Roman" pitchFamily="18" charset="0"/>
              </a:rPr>
              <a:t>fakultatywne</a:t>
            </a:r>
            <a:endParaRPr lang="pl-PL" sz="2000" dirty="0" smtClean="0">
              <a:latin typeface="Times New Roman" pitchFamily="18" charset="0"/>
              <a:cs typeface="Times New Roman" pitchFamily="18" charset="0"/>
            </a:endParaRPr>
          </a:p>
          <a:p>
            <a:pPr marL="0" indent="0">
              <a:buNone/>
            </a:pPr>
            <a:endParaRPr lang="pl-PL"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894227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32656"/>
            <a:ext cx="8640960" cy="6192688"/>
          </a:xfrm>
        </p:spPr>
        <p:txBody>
          <a:bodyPr>
            <a:normAutofit fontScale="92500"/>
          </a:bodyPr>
          <a:lstStyle/>
          <a:p>
            <a:pPr marL="0" indent="0" algn="just">
              <a:buNone/>
            </a:pPr>
            <a:r>
              <a:rPr lang="pl-PL" dirty="0" smtClean="0"/>
              <a:t>Akt oskarżenia powinien także zawierać:</a:t>
            </a:r>
          </a:p>
          <a:p>
            <a:pPr marL="0" indent="0" algn="just">
              <a:buNone/>
            </a:pPr>
            <a:r>
              <a:rPr lang="pl-PL" dirty="0" smtClean="0"/>
              <a:t>1) listę osób, których wezwania oskarżyciel żąda;</a:t>
            </a:r>
          </a:p>
          <a:p>
            <a:pPr marL="0" indent="0" algn="just">
              <a:buNone/>
            </a:pPr>
            <a:r>
              <a:rPr lang="pl-PL" dirty="0" smtClean="0"/>
              <a:t>2) wykaz innych dowodów, których przeprowadzenia na rozprawie głównej domaga się oskarżyciel.</a:t>
            </a:r>
          </a:p>
          <a:p>
            <a:pPr marL="0" indent="0" algn="just">
              <a:buNone/>
            </a:pPr>
            <a:r>
              <a:rPr lang="pl-PL" dirty="0" smtClean="0"/>
              <a:t>§  2. Prokurator może wnieść o zaniechanie wezwania i odczytanie na rozprawie zeznań świadków przebywających za granicą lub mających stwierdzić okoliczności, którym oskarżony w wyjaśnieniach swych nie zaprzeczył, a okoliczności te nie są tak doniosłe, aby konieczne było bezpośrednie przesłuchanie świadków na rozprawie. Nie dotyczy to osób wymienionych w art. 182</a:t>
            </a:r>
          </a:p>
          <a:p>
            <a:endParaRPr lang="pl-PL" dirty="0"/>
          </a:p>
        </p:txBody>
      </p:sp>
    </p:spTree>
    <p:extLst>
      <p:ext uri="{BB962C8B-B14F-4D97-AF65-F5344CB8AC3E}">
        <p14:creationId xmlns:p14="http://schemas.microsoft.com/office/powerpoint/2010/main" xmlns="" val="1444409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60648"/>
            <a:ext cx="8291264" cy="5865515"/>
          </a:xfrm>
        </p:spPr>
        <p:txBody>
          <a:bodyPr>
            <a:normAutofit fontScale="85000" lnSpcReduction="10000"/>
          </a:bodyPr>
          <a:lstStyle/>
          <a:p>
            <a:pPr marL="0" indent="0">
              <a:buNone/>
            </a:pPr>
            <a:r>
              <a:rPr lang="pl-PL" dirty="0" smtClean="0"/>
              <a:t>Wraz z aktem oskarżenia do sądu przesyła się materiały zebrane w postępowaniu przygotowawczym wraz z załącznikami – całość akt</a:t>
            </a:r>
          </a:p>
          <a:p>
            <a:pPr lvl="1"/>
            <a:r>
              <a:rPr lang="pl-PL" dirty="0" smtClean="0"/>
              <a:t>1) załącznik adresowy do akt sprawy;</a:t>
            </a:r>
          </a:p>
          <a:p>
            <a:pPr lvl="1"/>
            <a:r>
              <a:rPr lang="pl-PL" dirty="0" smtClean="0"/>
              <a:t>2) po jednym odpisie tego aktu dla każdego oskarżonego, a w przypadku określonym w art. 335 § 2 także dla każdego pokrzywdzonego.</a:t>
            </a:r>
          </a:p>
          <a:p>
            <a:pPr marL="0" indent="0" algn="just">
              <a:buNone/>
            </a:pPr>
            <a:r>
              <a:rPr lang="pl-PL" dirty="0" smtClean="0"/>
              <a:t>Art. 334 §  3. O przesłaniu aktu oskarżenia do sądu oraz o treści przepisów art. 343 i art. 343a oskarżyciel publiczny zawiadamia oskarżonego i ujawnionego pokrzywdzonego, a także osobę lub instytucję, która złożyła zawiadomienie o przestępstwie. Pokrzywdzonego należy pouczyć o treści przepisu art. 49a, a także o prawie do złożenia oświadczenia o działaniu w charakterze oskarżyciela posiłkowego.</a:t>
            </a:r>
          </a:p>
          <a:p>
            <a:pPr algn="just"/>
            <a:endParaRPr lang="pl-PL" dirty="0" smtClean="0"/>
          </a:p>
          <a:p>
            <a:pPr marL="0" indent="0">
              <a:buNone/>
            </a:pPr>
            <a:endParaRPr lang="pl-PL" dirty="0"/>
          </a:p>
        </p:txBody>
      </p:sp>
    </p:spTree>
    <p:extLst>
      <p:ext uri="{BB962C8B-B14F-4D97-AF65-F5344CB8AC3E}">
        <p14:creationId xmlns:p14="http://schemas.microsoft.com/office/powerpoint/2010/main" xmlns="" val="3814344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548680"/>
            <a:ext cx="8568952" cy="6309320"/>
          </a:xfrm>
        </p:spPr>
        <p:txBody>
          <a:bodyPr>
            <a:normAutofit fontScale="85000" lnSpcReduction="20000"/>
          </a:bodyPr>
          <a:lstStyle/>
          <a:p>
            <a:pPr algn="just"/>
            <a:r>
              <a:rPr lang="pl-PL" dirty="0" smtClean="0">
                <a:latin typeface="Times New Roman" pitchFamily="18" charset="0"/>
                <a:cs typeface="Times New Roman" pitchFamily="18" charset="0"/>
              </a:rPr>
              <a:t>Do aktu oskarżenia można dołączyć wniosek z art. 335 § 2 – wniosek o skazanie bez rozprawy. </a:t>
            </a:r>
          </a:p>
          <a:p>
            <a:pPr algn="just"/>
            <a:r>
              <a:rPr lang="pl-PL" dirty="0" smtClean="0">
                <a:latin typeface="Times New Roman" pitchFamily="18" charset="0"/>
                <a:cs typeface="Times New Roman" pitchFamily="18" charset="0"/>
              </a:rPr>
              <a:t>Prokurator może dołączyć do aktu oskarżenia wniosek o wydanie na posiedzeniu wyroku skazującego i orzeczenie uzgodnionych z oskarżonym kar lub innych środków przewidzianych za zarzucany mu występek, uwzględniających też prawnie chronione interesy pokrzywdzonego. </a:t>
            </a:r>
          </a:p>
          <a:p>
            <a:pPr algn="just"/>
            <a:r>
              <a:rPr lang="pl-PL" dirty="0" smtClean="0">
                <a:latin typeface="Times New Roman" pitchFamily="18" charset="0"/>
                <a:cs typeface="Times New Roman" pitchFamily="18" charset="0"/>
              </a:rPr>
              <a:t>Przesłanki: </a:t>
            </a:r>
          </a:p>
          <a:p>
            <a:pPr lvl="1" algn="just"/>
            <a:r>
              <a:rPr lang="pl-PL" dirty="0" smtClean="0">
                <a:latin typeface="Times New Roman" pitchFamily="18" charset="0"/>
                <a:cs typeface="Times New Roman" pitchFamily="18" charset="0"/>
              </a:rPr>
              <a:t>okoliczności popełnienia przestępstwa i wina oskarżonego nie budzą wątpliwości,</a:t>
            </a:r>
          </a:p>
          <a:p>
            <a:pPr lvl="1" algn="just"/>
            <a:r>
              <a:rPr lang="pl-PL" dirty="0" smtClean="0">
                <a:latin typeface="Times New Roman" pitchFamily="18" charset="0"/>
                <a:cs typeface="Times New Roman" pitchFamily="18" charset="0"/>
              </a:rPr>
              <a:t>oświadczenia dowodowe złożone przez oskarżonego </a:t>
            </a:r>
            <a:r>
              <a:rPr lang="pl-PL" b="1" dirty="0" smtClean="0">
                <a:latin typeface="Times New Roman" pitchFamily="18" charset="0"/>
                <a:cs typeface="Times New Roman" pitchFamily="18" charset="0"/>
              </a:rPr>
              <a:t>nie są sprzeczne z dokonanymi ustaleniami</a:t>
            </a:r>
            <a:r>
              <a:rPr lang="pl-PL" dirty="0" smtClean="0">
                <a:latin typeface="Times New Roman" pitchFamily="18" charset="0"/>
                <a:cs typeface="Times New Roman" pitchFamily="18" charset="0"/>
              </a:rPr>
              <a:t>, </a:t>
            </a:r>
          </a:p>
          <a:p>
            <a:pPr lvl="1" algn="just"/>
            <a:r>
              <a:rPr lang="pl-PL" dirty="0" smtClean="0">
                <a:latin typeface="Times New Roman" pitchFamily="18" charset="0"/>
                <a:cs typeface="Times New Roman" pitchFamily="18" charset="0"/>
              </a:rPr>
              <a:t>postawa oskarżonego wskazuje, że cele postępowania zostaną osiągnięte. </a:t>
            </a:r>
          </a:p>
          <a:p>
            <a:pPr algn="just"/>
            <a:r>
              <a:rPr lang="pl-PL" dirty="0" smtClean="0">
                <a:latin typeface="Times New Roman" pitchFamily="18" charset="0"/>
                <a:cs typeface="Times New Roman" pitchFamily="18" charset="0"/>
              </a:rPr>
              <a:t>Do wniosku stosuje się odpowiednio przepisy § 1 zdanie piąte i § 3 zdanie drugie. Do aktu oskarżenia nie stosuje się przepisów art. 333 § 1 i 2.</a:t>
            </a:r>
          </a:p>
          <a:p>
            <a:pPr marL="0" indent="0">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1939603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971600" y="0"/>
            <a:ext cx="7344816" cy="830952"/>
          </a:xfrm>
        </p:spPr>
        <p:txBody>
          <a:bodyPr>
            <a:normAutofit/>
          </a:bodyPr>
          <a:lstStyle/>
          <a:p>
            <a:r>
              <a:rPr lang="pl-PL" sz="2000" b="1" dirty="0"/>
              <a:t>Art. 335 § </a:t>
            </a:r>
            <a:r>
              <a:rPr lang="pl-PL" sz="2000" b="1" dirty="0" smtClean="0"/>
              <a:t>1 k.p.k. </a:t>
            </a:r>
            <a:r>
              <a:rPr lang="pl-PL" sz="2000" b="1" dirty="0"/>
              <a:t>– samoistny wniosek o skazanie bez rozprawy </a:t>
            </a:r>
          </a:p>
        </p:txBody>
      </p:sp>
      <p:sp>
        <p:nvSpPr>
          <p:cNvPr id="5" name="Symbol zastępczy zawartości 2"/>
          <p:cNvSpPr>
            <a:spLocks noGrp="1"/>
          </p:cNvSpPr>
          <p:nvPr>
            <p:ph idx="1"/>
          </p:nvPr>
        </p:nvSpPr>
        <p:spPr>
          <a:xfrm>
            <a:off x="0" y="620688"/>
            <a:ext cx="9053710" cy="5165024"/>
          </a:xfrm>
        </p:spPr>
        <p:txBody>
          <a:bodyPr>
            <a:noAutofit/>
          </a:bodyPr>
          <a:lstStyle/>
          <a:p>
            <a:pPr marL="452628" indent="-342900" algn="just"/>
            <a:r>
              <a:rPr lang="pl-PL" sz="1900" dirty="0">
                <a:latin typeface="Times New Roman" pitchFamily="18" charset="0"/>
                <a:cs typeface="Times New Roman" pitchFamily="18" charset="0"/>
              </a:rPr>
              <a:t>oskarżony przyznaje się do winy</a:t>
            </a:r>
          </a:p>
          <a:p>
            <a:pPr marL="452628" indent="-342900" algn="just"/>
            <a:r>
              <a:rPr lang="pl-PL" sz="1900" dirty="0">
                <a:latin typeface="Times New Roman" pitchFamily="18" charset="0"/>
                <a:cs typeface="Times New Roman" pitchFamily="18" charset="0"/>
              </a:rPr>
              <a:t>w świetle jego wyjaśnień okoliczności popełnienia przestępstwa i wina nie budzą wątpliwości,</a:t>
            </a:r>
          </a:p>
          <a:p>
            <a:pPr marL="452628" indent="-342900" algn="just"/>
            <a:r>
              <a:rPr lang="pl-PL" sz="1900" dirty="0">
                <a:latin typeface="Times New Roman" pitchFamily="18" charset="0"/>
                <a:cs typeface="Times New Roman" pitchFamily="18" charset="0"/>
              </a:rPr>
              <a:t>jego postawa oskarżonego wskazuje, że cele postępowania zostaną osiągnięte, </a:t>
            </a:r>
            <a:r>
              <a:rPr lang="pl-PL" sz="1900" dirty="0" smtClean="0">
                <a:latin typeface="Times New Roman" pitchFamily="18" charset="0"/>
                <a:cs typeface="Times New Roman" pitchFamily="18" charset="0"/>
              </a:rPr>
              <a:t>można </a:t>
            </a:r>
            <a:r>
              <a:rPr lang="pl-PL" sz="1900" dirty="0">
                <a:latin typeface="Times New Roman" pitchFamily="18" charset="0"/>
                <a:cs typeface="Times New Roman" pitchFamily="18" charset="0"/>
              </a:rPr>
              <a:t>zaniechać przeprowadzenia dalszych czynności. </a:t>
            </a:r>
          </a:p>
          <a:p>
            <a:pPr marL="109728" indent="0" algn="just">
              <a:buNone/>
            </a:pPr>
            <a:r>
              <a:rPr lang="pl-PL" sz="1900" dirty="0">
                <a:latin typeface="Times New Roman" pitchFamily="18" charset="0"/>
                <a:cs typeface="Times New Roman" pitchFamily="18" charset="0"/>
              </a:rPr>
              <a:t>Jeżeli zachodzi potrzeba oceny wiarygodności złożonych wyjaśnień, </a:t>
            </a:r>
            <a:r>
              <a:rPr lang="pl-PL" sz="1900" b="1" dirty="0">
                <a:latin typeface="Times New Roman" pitchFamily="18" charset="0"/>
                <a:cs typeface="Times New Roman" pitchFamily="18" charset="0"/>
              </a:rPr>
              <a:t>czynności dowodowych dokonuje się jedynie w niezbędnym do tego zakresie</a:t>
            </a:r>
            <a:r>
              <a:rPr lang="pl-PL" sz="1900" dirty="0">
                <a:latin typeface="Times New Roman" pitchFamily="18" charset="0"/>
                <a:cs typeface="Times New Roman" pitchFamily="18" charset="0"/>
              </a:rPr>
              <a:t>. </a:t>
            </a:r>
          </a:p>
          <a:p>
            <a:pPr marL="109728" indent="0" algn="just">
              <a:buNone/>
            </a:pPr>
            <a:r>
              <a:rPr lang="pl-PL" sz="1900" dirty="0">
                <a:latin typeface="Times New Roman" pitchFamily="18" charset="0"/>
                <a:cs typeface="Times New Roman" pitchFamily="18" charset="0"/>
              </a:rPr>
              <a:t>W każdym jednak wypadku, jeżeli jest to konieczne dla zabezpieczenia śladów i dowodów przestępstwa przed ich utratą, zniekształceniem lub zniszczeniem, </a:t>
            </a:r>
            <a:r>
              <a:rPr lang="pl-PL" sz="1900" b="1" dirty="0">
                <a:latin typeface="Times New Roman" pitchFamily="18" charset="0"/>
                <a:cs typeface="Times New Roman" pitchFamily="18" charset="0"/>
              </a:rPr>
              <a:t>należy przeprowadzić w niezbędnym zakresie czynności procesowe</a:t>
            </a:r>
            <a:r>
              <a:rPr lang="pl-PL" sz="1900" dirty="0">
                <a:latin typeface="Times New Roman" pitchFamily="18" charset="0"/>
                <a:cs typeface="Times New Roman" pitchFamily="18" charset="0"/>
              </a:rPr>
              <a:t>, a zwłaszcza dokonać oględzin, w razie potrzeby z udziałem biegłego, przeszukania lub czynności wymienionych w art. 74 § 2 pkt 1 w stosunku do osoby podejrzanej, a także przedsięwziąć wobec niej inne niezbędne czynności, nie wyłączając pobrania krwi, włosów i wydzielin organizmu. </a:t>
            </a:r>
          </a:p>
          <a:p>
            <a:pPr marL="109728" indent="0" algn="just">
              <a:buNone/>
            </a:pPr>
            <a:r>
              <a:rPr lang="pl-PL" sz="1900" dirty="0">
                <a:latin typeface="Times New Roman" pitchFamily="18" charset="0"/>
                <a:cs typeface="Times New Roman" pitchFamily="18" charset="0"/>
              </a:rPr>
              <a:t>Prokurator, </a:t>
            </a:r>
            <a:r>
              <a:rPr lang="pl-PL" sz="1900" b="1" u="sng" dirty="0">
                <a:solidFill>
                  <a:srgbClr val="FF0000"/>
                </a:solidFill>
                <a:latin typeface="Times New Roman" pitchFamily="18" charset="0"/>
                <a:cs typeface="Times New Roman" pitchFamily="18" charset="0"/>
              </a:rPr>
              <a:t>zamiast z aktem oskarżenia</a:t>
            </a:r>
            <a:r>
              <a:rPr lang="pl-PL" sz="1900" dirty="0">
                <a:latin typeface="Times New Roman" pitchFamily="18" charset="0"/>
                <a:cs typeface="Times New Roman" pitchFamily="18" charset="0"/>
              </a:rPr>
              <a:t>, występuje do sądu z wnioskiem o wydanie na posiedzeniu wyroku skazującego i orzeczenie uzgodnionych z oskarżonym kar lub innych środków przewidzianych za zarzucany mu występek, uwzględniających również prawnie chronione interesy pokrzywdzonego. </a:t>
            </a:r>
          </a:p>
          <a:p>
            <a:pPr marL="109728" indent="0" algn="just">
              <a:buNone/>
            </a:pPr>
            <a:r>
              <a:rPr lang="pl-PL" sz="1900" dirty="0">
                <a:latin typeface="Times New Roman" pitchFamily="18" charset="0"/>
                <a:cs typeface="Times New Roman" pitchFamily="18" charset="0"/>
              </a:rPr>
              <a:t>Uzgodnienie może obejmować także wydanie określonego rozstrzygnięcia w przedmiocie poniesienia kosztów procesu</a:t>
            </a:r>
            <a:r>
              <a:rPr lang="pl-PL" sz="1900" dirty="0" smtClean="0">
                <a:latin typeface="Times New Roman" pitchFamily="18" charset="0"/>
                <a:cs typeface="Times New Roman" pitchFamily="18" charset="0"/>
              </a:rPr>
              <a:t>.</a:t>
            </a:r>
          </a:p>
          <a:p>
            <a:pPr marL="109728" indent="0" algn="just">
              <a:buNone/>
            </a:pPr>
            <a:r>
              <a:rPr lang="pl-PL" sz="1900" dirty="0" smtClean="0">
                <a:latin typeface="Times New Roman" pitchFamily="18" charset="0"/>
                <a:cs typeface="Times New Roman" pitchFamily="18" charset="0"/>
              </a:rPr>
              <a:t>Tryb rozpoznania reguluje art. 343 k.p.k.</a:t>
            </a:r>
            <a:endParaRPr lang="pl-PL" sz="19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29250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11560" y="0"/>
            <a:ext cx="7702616" cy="698562"/>
          </a:xfrm>
        </p:spPr>
        <p:txBody>
          <a:bodyPr>
            <a:normAutofit/>
          </a:bodyPr>
          <a:lstStyle/>
          <a:p>
            <a:r>
              <a:rPr lang="pl-PL" sz="2800" b="1" dirty="0"/>
              <a:t>Wniosek o warunkowe umorzenie postępowania </a:t>
            </a:r>
          </a:p>
        </p:txBody>
      </p:sp>
      <p:sp>
        <p:nvSpPr>
          <p:cNvPr id="5" name="Symbol zastępczy zawartości 2"/>
          <p:cNvSpPr>
            <a:spLocks noGrp="1"/>
          </p:cNvSpPr>
          <p:nvPr>
            <p:ph idx="1"/>
          </p:nvPr>
        </p:nvSpPr>
        <p:spPr>
          <a:xfrm>
            <a:off x="251520" y="692696"/>
            <a:ext cx="8136904" cy="6165304"/>
          </a:xfrm>
        </p:spPr>
        <p:txBody>
          <a:bodyPr>
            <a:normAutofit fontScale="55000" lnSpcReduction="20000"/>
          </a:bodyPr>
          <a:lstStyle/>
          <a:p>
            <a:pPr algn="just"/>
            <a:r>
              <a:rPr lang="pl-PL" dirty="0">
                <a:latin typeface="Times New Roman" pitchFamily="18" charset="0"/>
                <a:cs typeface="Times New Roman" pitchFamily="18" charset="0"/>
              </a:rPr>
              <a:t>Art. 336 k.p.k. </a:t>
            </a:r>
          </a:p>
          <a:p>
            <a:pPr algn="just"/>
            <a:r>
              <a:rPr lang="pl-PL" dirty="0">
                <a:latin typeface="Times New Roman" pitchFamily="18" charset="0"/>
                <a:cs typeface="Times New Roman" pitchFamily="18" charset="0"/>
              </a:rPr>
              <a:t>Wniosek o warunkowe umorzenie postępowania zastępuje akt oskarżenia </a:t>
            </a:r>
          </a:p>
          <a:p>
            <a:pPr algn="just"/>
            <a:r>
              <a:rPr lang="pl-PL" dirty="0">
                <a:latin typeface="Times New Roman" pitchFamily="18" charset="0"/>
                <a:cs typeface="Times New Roman" pitchFamily="18" charset="0"/>
              </a:rPr>
              <a:t>Przesłanki warunkowego umorzenia postępowania – art. 66 k.k. </a:t>
            </a:r>
          </a:p>
          <a:p>
            <a:pPr algn="just"/>
            <a:r>
              <a:rPr lang="pl-PL" dirty="0">
                <a:latin typeface="Times New Roman" pitchFamily="18" charset="0"/>
                <a:cs typeface="Times New Roman" pitchFamily="18" charset="0"/>
              </a:rPr>
              <a:t>Warunki formalne wniosku – 119 + 332 §  1 pkt. 1, 2 i 4 -6. </a:t>
            </a:r>
          </a:p>
          <a:p>
            <a:pPr marL="925830" lvl="1" indent="-514350" algn="just">
              <a:buFont typeface="+mj-lt"/>
              <a:buAutoNum type="arabicPeriod"/>
            </a:pPr>
            <a:r>
              <a:rPr lang="pl-PL" dirty="0">
                <a:latin typeface="Times New Roman" pitchFamily="18" charset="0"/>
                <a:cs typeface="Times New Roman" pitchFamily="18" charset="0"/>
                <a:sym typeface="Wingdings" panose="05000000000000000000" pitchFamily="2" charset="2"/>
              </a:rPr>
              <a:t>Imię i nazwisko oskarżonego, inne dane o jego osobie, dane o zastosowaniu środka zapobiegawczego oraz zabezpieczenia majątkowego </a:t>
            </a:r>
          </a:p>
          <a:p>
            <a:pPr marL="925830" lvl="1" indent="-514350" algn="just">
              <a:buFont typeface="+mj-lt"/>
              <a:buAutoNum type="arabicPeriod"/>
            </a:pPr>
            <a:r>
              <a:rPr lang="pl-PL" dirty="0">
                <a:latin typeface="Times New Roman" pitchFamily="18" charset="0"/>
                <a:cs typeface="Times New Roman" pitchFamily="18" charset="0"/>
                <a:sym typeface="Wingdings" panose="05000000000000000000" pitchFamily="2" charset="2"/>
              </a:rPr>
              <a:t>Dokładne określenie zarzucanego oskarżonemu czynu ze wskazaniem czasu, miejsca, sposobu i okoliczności jego popełnienia oraz skutków, a zwłaszcza wysokości powstałej szkody</a:t>
            </a:r>
          </a:p>
          <a:p>
            <a:pPr marL="925830" lvl="1" indent="-514350" algn="just">
              <a:buFont typeface="+mj-lt"/>
              <a:buAutoNum type="arabicPeriod"/>
            </a:pPr>
            <a:r>
              <a:rPr lang="pl-PL" dirty="0">
                <a:latin typeface="Times New Roman" pitchFamily="18" charset="0"/>
                <a:cs typeface="Times New Roman" pitchFamily="18" charset="0"/>
              </a:rPr>
              <a:t>Wskazanie przepisów ustawy karnej, pod które zarzucany czyn podpada</a:t>
            </a:r>
          </a:p>
          <a:p>
            <a:pPr marL="925830" lvl="1" indent="-514350" algn="just">
              <a:buFont typeface="+mj-lt"/>
              <a:buAutoNum type="arabicPeriod"/>
            </a:pPr>
            <a:r>
              <a:rPr lang="pl-PL" dirty="0">
                <a:latin typeface="Times New Roman" pitchFamily="18" charset="0"/>
                <a:cs typeface="Times New Roman" pitchFamily="18" charset="0"/>
              </a:rPr>
              <a:t>Wskazanie sądu właściwego do rozpoznania sprawy i trybu postępowania</a:t>
            </a:r>
          </a:p>
          <a:p>
            <a:pPr marL="925830" lvl="1" indent="-514350" algn="just">
              <a:buFont typeface="+mj-lt"/>
              <a:buAutoNum type="arabicPeriod"/>
            </a:pPr>
            <a:r>
              <a:rPr lang="pl-PL" dirty="0">
                <a:latin typeface="Times New Roman" pitchFamily="18" charset="0"/>
                <a:cs typeface="Times New Roman" pitchFamily="18" charset="0"/>
              </a:rPr>
              <a:t>Informację o złożeniu przez pokrzywdzonego wniosku z art. 59a k.k. </a:t>
            </a:r>
          </a:p>
          <a:p>
            <a:pPr algn="just"/>
            <a:r>
              <a:rPr lang="pl-PL" dirty="0">
                <a:latin typeface="Times New Roman" pitchFamily="18" charset="0"/>
                <a:cs typeface="Times New Roman" pitchFamily="18" charset="0"/>
              </a:rPr>
              <a:t>Uzasadnienie można ograniczyć do wskazania dowodów świadczących o tym, że wina oskarżonego nie budzi wątpliwości oraz wskazać na okoliczności, które przemawiają za warunkowym umorzeniem. </a:t>
            </a:r>
          </a:p>
          <a:p>
            <a:pPr algn="just"/>
            <a:r>
              <a:rPr lang="pl-PL" dirty="0">
                <a:latin typeface="Times New Roman" pitchFamily="18" charset="0"/>
                <a:cs typeface="Times New Roman" pitchFamily="18" charset="0"/>
              </a:rPr>
              <a:t>Prokurator może wskazać proponowany okres próby, obowiązki, które należy nałożyć na oskarżonego i stosownie do okoliczności wnioski co do dozoru</a:t>
            </a:r>
          </a:p>
          <a:p>
            <a:pPr algn="just"/>
            <a:r>
              <a:rPr lang="pl-PL" dirty="0">
                <a:latin typeface="Times New Roman" pitchFamily="18" charset="0"/>
                <a:cs typeface="Times New Roman" pitchFamily="18" charset="0"/>
              </a:rPr>
              <a:t>Dołącza się listę ujawnionych osób pokrzywdzonych </a:t>
            </a:r>
          </a:p>
          <a:p>
            <a:pPr algn="just"/>
            <a:r>
              <a:rPr lang="pl-PL" dirty="0">
                <a:latin typeface="Times New Roman" pitchFamily="18" charset="0"/>
                <a:cs typeface="Times New Roman" pitchFamily="18" charset="0"/>
              </a:rPr>
              <a:t>Wniosek o warunkowe umorzenie można złożyć bez wiedzy oskarżonego. Z perspektywy ekonomii postępowania zasadne byłoby jednak poinformować go o chęci warunkowego umorzenia postępowania. Oskarżony może nie zgodzić się na warunkowe umorzenie, wtedy prokurator musi uzupełnić wniosek o warunkowe umorzenie m.in. o listę dowodów, których przeprowadzenia domaga się na rozprawie. </a:t>
            </a:r>
          </a:p>
        </p:txBody>
      </p:sp>
    </p:spTree>
    <p:extLst>
      <p:ext uri="{BB962C8B-B14F-4D97-AF65-F5344CB8AC3E}">
        <p14:creationId xmlns:p14="http://schemas.microsoft.com/office/powerpoint/2010/main" xmlns="" val="3092708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0" y="0"/>
            <a:ext cx="9144000" cy="1066800"/>
          </a:xfrm>
        </p:spPr>
        <p:txBody>
          <a:bodyPr>
            <a:noAutofit/>
          </a:bodyPr>
          <a:lstStyle/>
          <a:p>
            <a:r>
              <a:rPr lang="pl-PL" sz="3200" dirty="0"/>
              <a:t>Wniesienie wniosku o umorzenie postępowania i orzeczenie środków zabezpieczających </a:t>
            </a:r>
          </a:p>
        </p:txBody>
      </p:sp>
      <p:sp>
        <p:nvSpPr>
          <p:cNvPr id="5" name="Symbol zastępczy zawartości 2"/>
          <p:cNvSpPr>
            <a:spLocks noGrp="1"/>
          </p:cNvSpPr>
          <p:nvPr>
            <p:ph idx="1"/>
          </p:nvPr>
        </p:nvSpPr>
        <p:spPr>
          <a:xfrm>
            <a:off x="179512" y="1484784"/>
            <a:ext cx="8507288" cy="4887048"/>
          </a:xfrm>
        </p:spPr>
        <p:txBody>
          <a:bodyPr>
            <a:normAutofit fontScale="92500" lnSpcReduction="20000"/>
          </a:bodyPr>
          <a:lstStyle/>
          <a:p>
            <a:pPr algn="just"/>
            <a:r>
              <a:rPr lang="pl-PL" dirty="0"/>
              <a:t>Jeżeli zostanie ustalony, że </a:t>
            </a:r>
            <a:r>
              <a:rPr lang="pl-PL" b="1" dirty="0"/>
              <a:t>podejrzany</a:t>
            </a:r>
            <a:r>
              <a:rPr lang="pl-PL" dirty="0"/>
              <a:t> dopuścił się czynu w stanie niepoczytalności, a istnieją podstawy do zastosowanie środków zabezpieczających, </a:t>
            </a:r>
            <a:r>
              <a:rPr lang="pl-PL" b="1" dirty="0"/>
              <a:t>prokurator po zamknięciu śledztwa </a:t>
            </a:r>
            <a:r>
              <a:rPr lang="pl-PL" u="sng" dirty="0"/>
              <a:t>kieruje sprawę do sądu </a:t>
            </a:r>
            <a:r>
              <a:rPr lang="pl-PL" b="1" u="sng" dirty="0"/>
              <a:t>z wnioskiem o umorzenie postępowania i zastosowanie środków zabezpieczających.</a:t>
            </a:r>
            <a:endParaRPr lang="pl-PL" dirty="0"/>
          </a:p>
          <a:p>
            <a:pPr algn="just"/>
            <a:r>
              <a:rPr lang="pl-PL" dirty="0"/>
              <a:t>O przekazaniu wniosku do sądu informuje się ujawnionego pokrzywdzonego </a:t>
            </a:r>
          </a:p>
          <a:p>
            <a:pPr algn="just"/>
            <a:r>
              <a:rPr lang="pl-PL" b="1" dirty="0"/>
              <a:t>Sąd rozstrzyga o umorzeniu postępowania </a:t>
            </a:r>
            <a:r>
              <a:rPr lang="pl-PL" dirty="0"/>
              <a:t>ewentualnie – jeżeli nie widzi podstaw – przekazuje sprawę prokuratorowi do dalszego prowadzenia </a:t>
            </a:r>
            <a:endParaRPr lang="pl-PL" b="1" dirty="0"/>
          </a:p>
        </p:txBody>
      </p:sp>
    </p:spTree>
    <p:extLst>
      <p:ext uri="{BB962C8B-B14F-4D97-AF65-F5344CB8AC3E}">
        <p14:creationId xmlns:p14="http://schemas.microsoft.com/office/powerpoint/2010/main" xmlns="" val="313314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Tzw. tryby konsensualne</a:t>
            </a:r>
            <a:endParaRPr lang="pl-PL" dirty="0"/>
          </a:p>
        </p:txBody>
      </p:sp>
      <p:sp>
        <p:nvSpPr>
          <p:cNvPr id="3" name="Symbol zastępczy zawartości 2"/>
          <p:cNvSpPr>
            <a:spLocks noGrp="1"/>
          </p:cNvSpPr>
          <p:nvPr>
            <p:ph idx="1"/>
          </p:nvPr>
        </p:nvSpPr>
        <p:spPr>
          <a:xfrm>
            <a:off x="457200" y="1628800"/>
            <a:ext cx="8435280" cy="4497363"/>
          </a:xfrm>
        </p:spPr>
        <p:txBody>
          <a:bodyPr/>
          <a:lstStyle/>
          <a:p>
            <a:pPr algn="just"/>
            <a:r>
              <a:rPr lang="pl-PL" dirty="0" smtClean="0"/>
              <a:t>Art. 338a k.p.k. – wniosek o dobrowolne poddanie się karze.</a:t>
            </a:r>
          </a:p>
          <a:p>
            <a:pPr algn="just"/>
            <a:r>
              <a:rPr lang="pl-PL" dirty="0" smtClean="0"/>
              <a:t>Art. 335 § 1 k.p.k. – skazanie bez rozprawy.</a:t>
            </a:r>
          </a:p>
          <a:p>
            <a:pPr algn="just"/>
            <a:r>
              <a:rPr lang="pl-PL" dirty="0" smtClean="0"/>
              <a:t>Art. 335 § 2 k.p.k. skazanie bez rozprawy.</a:t>
            </a:r>
          </a:p>
          <a:p>
            <a:pPr algn="just"/>
            <a:r>
              <a:rPr lang="pl-PL" dirty="0" smtClean="0"/>
              <a:t>Art. 387 k.p.k. – dobrowolne poddanie się odpowiedzialności karnej.</a:t>
            </a:r>
          </a:p>
          <a:p>
            <a:pPr algn="just"/>
            <a:endParaRPr lang="pl-PL" dirty="0"/>
          </a:p>
        </p:txBody>
      </p:sp>
    </p:spTree>
    <p:extLst>
      <p:ext uri="{BB962C8B-B14F-4D97-AF65-F5344CB8AC3E}">
        <p14:creationId xmlns:p14="http://schemas.microsoft.com/office/powerpoint/2010/main" xmlns="" val="315571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Czynności związane z zakończeniem PP</a:t>
            </a:r>
            <a:endParaRPr lang="pl-PL" dirty="0"/>
          </a:p>
        </p:txBody>
      </p:sp>
      <p:sp>
        <p:nvSpPr>
          <p:cNvPr id="3" name="Symbol zastępczy zawartości 2"/>
          <p:cNvSpPr>
            <a:spLocks noGrp="1"/>
          </p:cNvSpPr>
          <p:nvPr>
            <p:ph idx="1"/>
          </p:nvPr>
        </p:nvSpPr>
        <p:spPr/>
        <p:txBody>
          <a:bodyPr>
            <a:normAutofit fontScale="85000" lnSpcReduction="10000"/>
          </a:bodyPr>
          <a:lstStyle/>
          <a:p>
            <a:pPr marL="624078" indent="-514350" algn="just">
              <a:buFont typeface="+mj-lt"/>
              <a:buAutoNum type="arabicPeriod"/>
            </a:pPr>
            <a:r>
              <a:rPr lang="pl-PL" dirty="0" smtClean="0">
                <a:latin typeface="Times New Roman" pitchFamily="18" charset="0"/>
                <a:cs typeface="Times New Roman" pitchFamily="18" charset="0"/>
              </a:rPr>
              <a:t>Zaznajomienie z aktami postępowania przygotowawczego podejrzanego i obrońcy</a:t>
            </a:r>
          </a:p>
          <a:p>
            <a:pPr marL="1181862" lvl="2" indent="-514350" algn="just"/>
            <a:r>
              <a:rPr lang="pl-PL" dirty="0" smtClean="0">
                <a:latin typeface="Times New Roman" pitchFamily="18" charset="0"/>
                <a:cs typeface="Times New Roman" pitchFamily="18" charset="0"/>
              </a:rPr>
              <a:t>Czynność fakultatywna; </a:t>
            </a:r>
          </a:p>
          <a:p>
            <a:pPr marL="1181862" lvl="2" indent="-514350" algn="just"/>
            <a:r>
              <a:rPr lang="pl-PL" dirty="0" smtClean="0">
                <a:latin typeface="Times New Roman" pitchFamily="18" charset="0"/>
                <a:cs typeface="Times New Roman" pitchFamily="18" charset="0"/>
              </a:rPr>
              <a:t>Na wniosek uprawnionego podmiotu</a:t>
            </a:r>
          </a:p>
          <a:p>
            <a:pPr marL="1181862" lvl="2" indent="-514350" algn="just"/>
            <a:r>
              <a:rPr lang="pl-PL" dirty="0" smtClean="0">
                <a:latin typeface="Times New Roman" pitchFamily="18" charset="0"/>
                <a:cs typeface="Times New Roman" pitchFamily="18" charset="0"/>
              </a:rPr>
              <a:t>Nie przeprowadza się w przypadku umorzenia postępowania </a:t>
            </a:r>
          </a:p>
          <a:p>
            <a:pPr marL="393192" lvl="1" indent="0" algn="just">
              <a:buNone/>
            </a:pPr>
            <a:r>
              <a:rPr lang="pl-PL" i="1" dirty="0" smtClean="0">
                <a:latin typeface="Times New Roman" pitchFamily="18" charset="0"/>
                <a:cs typeface="Times New Roman" pitchFamily="18" charset="0"/>
              </a:rPr>
              <a:t>Po nowelizacji z 11.03.2016 r. pokrzywdzony stracił prawo do uczestniczenia w czynności końcowego zaznajomienia. „Ekwiwalentem” tego uprawnienia jest możliwość przejrzenia akt postępowania z art. 156 </a:t>
            </a:r>
            <a:r>
              <a:rPr lang="pl-PL" dirty="0" smtClean="0">
                <a:latin typeface="Times New Roman" pitchFamily="18" charset="0"/>
                <a:cs typeface="Times New Roman" pitchFamily="18" charset="0"/>
              </a:rPr>
              <a:t>§ 5 </a:t>
            </a:r>
            <a:r>
              <a:rPr lang="pl-PL" i="1" dirty="0" smtClean="0">
                <a:latin typeface="Times New Roman" pitchFamily="18" charset="0"/>
                <a:cs typeface="Times New Roman" pitchFamily="18" charset="0"/>
              </a:rPr>
              <a:t>(prokurator nie może odmówić dostępu do akt postępowania)</a:t>
            </a:r>
          </a:p>
          <a:p>
            <a:pPr marL="624078" indent="-514350" algn="just">
              <a:buFont typeface="+mj-lt"/>
              <a:buAutoNum type="arabicPeriod"/>
            </a:pPr>
            <a:r>
              <a:rPr lang="pl-PL" dirty="0" smtClean="0">
                <a:latin typeface="Times New Roman" pitchFamily="18" charset="0"/>
                <a:cs typeface="Times New Roman" pitchFamily="18" charset="0"/>
              </a:rPr>
              <a:t>Wydanie postanowienia o zamknięciu postępowania przygotowawczego </a:t>
            </a:r>
          </a:p>
          <a:p>
            <a:pPr marL="0" indent="0">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3335303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95536" y="188640"/>
            <a:ext cx="8306812" cy="1111202"/>
          </a:xfrm>
        </p:spPr>
        <p:txBody>
          <a:bodyPr>
            <a:normAutofit fontScale="90000"/>
          </a:bodyPr>
          <a:lstStyle/>
          <a:p>
            <a:r>
              <a:rPr lang="pl-PL" dirty="0"/>
              <a:t>Akt oskarżenia a tryby konsensualne </a:t>
            </a:r>
          </a:p>
        </p:txBody>
      </p:sp>
      <p:graphicFrame>
        <p:nvGraphicFramePr>
          <p:cNvPr id="5" name="Symbol zastępczy zawartości 5"/>
          <p:cNvGraphicFramePr>
            <a:graphicFrameLocks noGrp="1"/>
          </p:cNvGraphicFramePr>
          <p:nvPr>
            <p:ph idx="1"/>
            <p:extLst>
              <p:ext uri="{D42A27DB-BD31-4B8C-83A1-F6EECF244321}">
                <p14:modId xmlns:p14="http://schemas.microsoft.com/office/powerpoint/2010/main" xmlns="" val="1078054158"/>
              </p:ext>
            </p:extLst>
          </p:nvPr>
        </p:nvGraphicFramePr>
        <p:xfrm>
          <a:off x="-32152" y="1484784"/>
          <a:ext cx="8852624"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00716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39552" y="1966851"/>
            <a:ext cx="8067819" cy="3416320"/>
          </a:xfrm>
          <a:prstGeom prst="rect">
            <a:avLst/>
          </a:prstGeom>
          <a:noFill/>
        </p:spPr>
        <p:txBody>
          <a:bodyPr wrap="square" lIns="91440" tIns="45720" rIns="91440" bIns="45720">
            <a:spAutoFit/>
          </a:bodyPr>
          <a:lstStyle/>
          <a:p>
            <a:pPr algn="ctr"/>
            <a:r>
              <a:rPr lang="pl-PL" sz="7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Postępowanie przed sądem I instancji</a:t>
            </a:r>
          </a:p>
          <a:p>
            <a:pPr algn="ctr"/>
            <a:r>
              <a:rPr lang="pl-PL" sz="7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pl-PL" sz="7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xmlns="" val="4246611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80528" y="0"/>
            <a:ext cx="10058400" cy="1609344"/>
          </a:xfrm>
        </p:spPr>
        <p:txBody>
          <a:bodyPr/>
          <a:lstStyle/>
          <a:p>
            <a:r>
              <a:rPr lang="pl-PL" dirty="0"/>
              <a:t>Ogólne informacje o postępowaniu jurysdykcyjnym </a:t>
            </a:r>
          </a:p>
        </p:txBody>
      </p:sp>
      <p:sp>
        <p:nvSpPr>
          <p:cNvPr id="5" name="Symbol zastępczy zawartości 2"/>
          <p:cNvSpPr>
            <a:spLocks noGrp="1"/>
          </p:cNvSpPr>
          <p:nvPr>
            <p:ph idx="1"/>
          </p:nvPr>
        </p:nvSpPr>
        <p:spPr>
          <a:xfrm>
            <a:off x="107504" y="1556792"/>
            <a:ext cx="8784976" cy="5301208"/>
          </a:xfrm>
        </p:spPr>
        <p:txBody>
          <a:bodyPr>
            <a:normAutofit fontScale="62500" lnSpcReduction="20000"/>
          </a:bodyPr>
          <a:lstStyle/>
          <a:p>
            <a:pPr algn="just"/>
            <a:r>
              <a:rPr lang="pl-PL" dirty="0">
                <a:latin typeface="Times New Roman" pitchFamily="18" charset="0"/>
                <a:cs typeface="Times New Roman" pitchFamily="18" charset="0"/>
              </a:rPr>
              <a:t>Kulminacja procesu i jego najważniejszy etap. Wcześniejsze stadium (postępowanie przygotowawcze) przygotowuje ten etap procesu, a późniejsze bazują na jego wynikach (odwoławcze, kasacyjne, wznowieniowe). </a:t>
            </a:r>
          </a:p>
          <a:p>
            <a:pPr algn="just"/>
            <a:r>
              <a:rPr lang="pl-PL" dirty="0">
                <a:latin typeface="Times New Roman" pitchFamily="18" charset="0"/>
                <a:cs typeface="Times New Roman" pitchFamily="18" charset="0"/>
              </a:rPr>
              <a:t>„Wymiar sprawiedliwości jest taki, jaka jest rozprawa główna” T. Grzegorczyk, J. Tylman, </a:t>
            </a:r>
            <a:r>
              <a:rPr lang="pl-PL" i="1" dirty="0">
                <a:latin typeface="Times New Roman" pitchFamily="18" charset="0"/>
                <a:cs typeface="Times New Roman" pitchFamily="18" charset="0"/>
              </a:rPr>
              <a:t>Polskie postępowanie karne,</a:t>
            </a:r>
            <a:r>
              <a:rPr lang="pl-PL" dirty="0">
                <a:latin typeface="Times New Roman" pitchFamily="18" charset="0"/>
                <a:cs typeface="Times New Roman" pitchFamily="18" charset="0"/>
              </a:rPr>
              <a:t> Warszawa 2011, s. 755. </a:t>
            </a:r>
          </a:p>
          <a:p>
            <a:pPr algn="just"/>
            <a:r>
              <a:rPr lang="pl-PL" dirty="0">
                <a:latin typeface="Times New Roman" pitchFamily="18" charset="0"/>
                <a:cs typeface="Times New Roman" pitchFamily="18" charset="0"/>
              </a:rPr>
              <a:t>W postępowaniu przed sądem I instancji, a przede wszystkim na rozprawie głównej najpełniej realizowane są najważniejsze zasady procesowe </a:t>
            </a:r>
          </a:p>
          <a:p>
            <a:pPr lvl="1" algn="just"/>
            <a:r>
              <a:rPr lang="pl-PL" dirty="0">
                <a:latin typeface="Times New Roman" pitchFamily="18" charset="0"/>
                <a:cs typeface="Times New Roman" pitchFamily="18" charset="0"/>
              </a:rPr>
              <a:t>Kontradyktoryjności, </a:t>
            </a:r>
          </a:p>
          <a:p>
            <a:pPr lvl="1" algn="just"/>
            <a:r>
              <a:rPr lang="pl-PL" dirty="0">
                <a:latin typeface="Times New Roman" pitchFamily="18" charset="0"/>
                <a:cs typeface="Times New Roman" pitchFamily="18" charset="0"/>
              </a:rPr>
              <a:t>Jawności</a:t>
            </a:r>
          </a:p>
          <a:p>
            <a:pPr lvl="1" algn="just"/>
            <a:r>
              <a:rPr lang="pl-PL" dirty="0">
                <a:latin typeface="Times New Roman" pitchFamily="18" charset="0"/>
                <a:cs typeface="Times New Roman" pitchFamily="18" charset="0"/>
              </a:rPr>
              <a:t>Obiektywizmu </a:t>
            </a:r>
          </a:p>
          <a:p>
            <a:pPr lvl="1" algn="just"/>
            <a:r>
              <a:rPr lang="pl-PL" dirty="0">
                <a:latin typeface="Times New Roman" pitchFamily="18" charset="0"/>
                <a:cs typeface="Times New Roman" pitchFamily="18" charset="0"/>
              </a:rPr>
              <a:t>Bezpośredniości </a:t>
            </a:r>
          </a:p>
          <a:p>
            <a:pPr lvl="1" algn="just"/>
            <a:r>
              <a:rPr lang="pl-PL" dirty="0">
                <a:latin typeface="Times New Roman" pitchFamily="18" charset="0"/>
                <a:cs typeface="Times New Roman" pitchFamily="18" charset="0"/>
              </a:rPr>
              <a:t>Równości broni (równości stron)</a:t>
            </a:r>
          </a:p>
          <a:p>
            <a:pPr lvl="1" algn="just"/>
            <a:r>
              <a:rPr lang="pl-PL" dirty="0">
                <a:latin typeface="Times New Roman" pitchFamily="18" charset="0"/>
                <a:cs typeface="Times New Roman" pitchFamily="18" charset="0"/>
              </a:rPr>
              <a:t>Koncentracji </a:t>
            </a:r>
          </a:p>
          <a:p>
            <a:pPr lvl="1" algn="just"/>
            <a:r>
              <a:rPr lang="pl-PL" dirty="0">
                <a:latin typeface="Times New Roman" pitchFamily="18" charset="0"/>
                <a:cs typeface="Times New Roman" pitchFamily="18" charset="0"/>
              </a:rPr>
              <a:t>Skargowości </a:t>
            </a:r>
          </a:p>
          <a:p>
            <a:pPr algn="just"/>
            <a:r>
              <a:rPr lang="pl-PL" dirty="0">
                <a:latin typeface="Times New Roman" pitchFamily="18" charset="0"/>
                <a:cs typeface="Times New Roman" pitchFamily="18" charset="0"/>
              </a:rPr>
              <a:t>Najpełniejsza realizacja standardu rzetelnego procesu – art. 6 EKPC</a:t>
            </a:r>
          </a:p>
          <a:p>
            <a:pPr algn="just"/>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3677491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2026392172"/>
              </p:ext>
            </p:extLst>
          </p:nvPr>
        </p:nvGraphicFramePr>
        <p:xfrm>
          <a:off x="-1016" y="1484784"/>
          <a:ext cx="914501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zawartości 2"/>
          <p:cNvSpPr>
            <a:spLocks noGrp="1"/>
          </p:cNvSpPr>
          <p:nvPr>
            <p:ph type="title"/>
          </p:nvPr>
        </p:nvSpPr>
        <p:spPr>
          <a:xfrm>
            <a:off x="-1044624" y="0"/>
            <a:ext cx="11522075" cy="1281112"/>
          </a:xfrm>
        </p:spPr>
        <p:txBody>
          <a:bodyPr>
            <a:normAutofit fontScale="90000"/>
          </a:bodyPr>
          <a:lstStyle/>
          <a:p>
            <a:pPr marL="400050"/>
            <a:r>
              <a:rPr lang="pl-PL" dirty="0"/>
              <a:t>Postępowanie przed sądem I instancji można podzielić na 3 etapy:</a:t>
            </a:r>
          </a:p>
        </p:txBody>
      </p:sp>
    </p:spTree>
    <p:extLst>
      <p:ext uri="{BB962C8B-B14F-4D97-AF65-F5344CB8AC3E}">
        <p14:creationId xmlns:p14="http://schemas.microsoft.com/office/powerpoint/2010/main" xmlns="" val="744595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52535" y="0"/>
            <a:ext cx="9396536" cy="1469530"/>
          </a:xfrm>
        </p:spPr>
        <p:txBody>
          <a:bodyPr>
            <a:normAutofit/>
          </a:bodyPr>
          <a:lstStyle/>
          <a:p>
            <a:r>
              <a:rPr lang="pl-PL" dirty="0"/>
              <a:t>Ogólne informacje o postępowaniu jurysdykcyjnym – strony i organy </a:t>
            </a:r>
          </a:p>
        </p:txBody>
      </p:sp>
      <p:graphicFrame>
        <p:nvGraphicFramePr>
          <p:cNvPr id="5" name="Symbol zastępczy zawartości 14"/>
          <p:cNvGraphicFramePr>
            <a:graphicFrameLocks noGrp="1"/>
          </p:cNvGraphicFramePr>
          <p:nvPr>
            <p:ph idx="1"/>
            <p:extLst>
              <p:ext uri="{D42A27DB-BD31-4B8C-83A1-F6EECF244321}">
                <p14:modId xmlns:p14="http://schemas.microsoft.com/office/powerpoint/2010/main" xmlns="" val="1598510491"/>
              </p:ext>
            </p:extLst>
          </p:nvPr>
        </p:nvGraphicFramePr>
        <p:xfrm>
          <a:off x="-252536" y="1481821"/>
          <a:ext cx="11290184" cy="494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7264504" y="4699973"/>
            <a:ext cx="1872208" cy="221599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pl-PL" dirty="0"/>
              <a:t>Prokurator </a:t>
            </a:r>
            <a:r>
              <a:rPr lang="pl-PL" sz="2400" b="1" u="sng" dirty="0"/>
              <a:t>nie jest organem </a:t>
            </a:r>
            <a:r>
              <a:rPr lang="pl-PL" dirty="0"/>
              <a:t>postępowania sądowego – jest stroną, oskarżycielem publicznym!</a:t>
            </a:r>
          </a:p>
        </p:txBody>
      </p:sp>
    </p:spTree>
    <p:extLst>
      <p:ext uri="{BB962C8B-B14F-4D97-AF65-F5344CB8AC3E}">
        <p14:creationId xmlns:p14="http://schemas.microsoft.com/office/powerpoint/2010/main" xmlns="" val="2535229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468560" y="0"/>
            <a:ext cx="10058400" cy="1609344"/>
          </a:xfrm>
        </p:spPr>
        <p:txBody>
          <a:bodyPr/>
          <a:lstStyle/>
          <a:p>
            <a:r>
              <a:rPr lang="pl-PL" dirty="0"/>
              <a:t>Skargi inicjujące postępowanie sądowe </a:t>
            </a:r>
          </a:p>
        </p:txBody>
      </p:sp>
      <p:sp>
        <p:nvSpPr>
          <p:cNvPr id="5" name="Symbol zastępczy zawartości 2"/>
          <p:cNvSpPr>
            <a:spLocks noGrp="1"/>
          </p:cNvSpPr>
          <p:nvPr>
            <p:ph idx="1"/>
          </p:nvPr>
        </p:nvSpPr>
        <p:spPr>
          <a:xfrm>
            <a:off x="-27216" y="1772816"/>
            <a:ext cx="9001000" cy="4843944"/>
          </a:xfrm>
        </p:spPr>
        <p:txBody>
          <a:bodyPr>
            <a:normAutofit fontScale="70000" lnSpcReduction="20000"/>
          </a:bodyPr>
          <a:lstStyle/>
          <a:p>
            <a:pPr marL="0" indent="0" algn="just">
              <a:buNone/>
            </a:pPr>
            <a:r>
              <a:rPr lang="pl-PL" dirty="0">
                <a:latin typeface="Times New Roman" pitchFamily="18" charset="0"/>
                <a:cs typeface="Times New Roman" pitchFamily="18" charset="0"/>
              </a:rPr>
              <a:t>Art. 14 § </a:t>
            </a:r>
            <a:r>
              <a:rPr lang="pl-PL" dirty="0" smtClean="0">
                <a:latin typeface="Times New Roman" pitchFamily="18" charset="0"/>
                <a:cs typeface="Times New Roman" pitchFamily="18" charset="0"/>
              </a:rPr>
              <a:t>1 k.p.k. </a:t>
            </a:r>
            <a:r>
              <a:rPr lang="pl-PL" dirty="0">
                <a:latin typeface="Times New Roman" pitchFamily="18" charset="0"/>
                <a:cs typeface="Times New Roman" pitchFamily="18" charset="0"/>
                <a:sym typeface="Wingdings" panose="05000000000000000000" pitchFamily="2" charset="2"/>
              </a:rPr>
              <a:t> wszczęcie postępowania następuje na żądanie oskarżyciela lub innego uprawnionego podmiotu</a:t>
            </a:r>
          </a:p>
          <a:p>
            <a:pPr marL="0" indent="0" algn="just">
              <a:buNone/>
            </a:pPr>
            <a:r>
              <a:rPr lang="pl-PL" dirty="0">
                <a:latin typeface="Times New Roman" pitchFamily="18" charset="0"/>
                <a:cs typeface="Times New Roman" pitchFamily="18" charset="0"/>
              </a:rPr>
              <a:t>1. Akt oskarżenia:</a:t>
            </a:r>
          </a:p>
          <a:p>
            <a:pPr marL="274320" lvl="1" indent="0" algn="just">
              <a:buNone/>
            </a:pPr>
            <a:r>
              <a:rPr lang="pl-PL" dirty="0">
                <a:latin typeface="Times New Roman" pitchFamily="18" charset="0"/>
                <a:cs typeface="Times New Roman" pitchFamily="18" charset="0"/>
              </a:rPr>
              <a:t>Wniesiony przez oskarżyciela publicznego (może zawierać również wniosek z art. 335 § 2)</a:t>
            </a:r>
          </a:p>
          <a:p>
            <a:pPr marL="274320" lvl="1" indent="0" algn="just">
              <a:buNone/>
            </a:pPr>
            <a:r>
              <a:rPr lang="pl-PL" dirty="0">
                <a:latin typeface="Times New Roman" pitchFamily="18" charset="0"/>
                <a:cs typeface="Times New Roman" pitchFamily="18" charset="0"/>
              </a:rPr>
              <a:t>Subsydiarny</a:t>
            </a:r>
          </a:p>
          <a:p>
            <a:pPr marL="274320" lvl="1" indent="0" algn="just">
              <a:buNone/>
            </a:pPr>
            <a:r>
              <a:rPr lang="pl-PL" dirty="0">
                <a:latin typeface="Times New Roman" pitchFamily="18" charset="0"/>
                <a:cs typeface="Times New Roman" pitchFamily="18" charset="0"/>
              </a:rPr>
              <a:t>Prywatny</a:t>
            </a:r>
          </a:p>
          <a:p>
            <a:pPr marL="0" indent="0" algn="just">
              <a:buNone/>
            </a:pPr>
            <a:r>
              <a:rPr lang="pl-PL" dirty="0">
                <a:latin typeface="Times New Roman" pitchFamily="18" charset="0"/>
                <a:cs typeface="Times New Roman" pitchFamily="18" charset="0"/>
              </a:rPr>
              <a:t>2. Samoistny wniosek z art. 335 § 1 </a:t>
            </a:r>
          </a:p>
          <a:p>
            <a:pPr marL="0" indent="0" algn="just">
              <a:buNone/>
            </a:pPr>
            <a:r>
              <a:rPr lang="pl-PL" dirty="0">
                <a:latin typeface="Times New Roman" pitchFamily="18" charset="0"/>
                <a:cs typeface="Times New Roman" pitchFamily="18" charset="0"/>
              </a:rPr>
              <a:t>3. Wniosek o warunkowe umorzenie postępowania (art. 336) </a:t>
            </a:r>
          </a:p>
          <a:p>
            <a:pPr marL="0" indent="0" algn="just">
              <a:buNone/>
            </a:pPr>
            <a:r>
              <a:rPr lang="pl-PL" dirty="0">
                <a:latin typeface="Times New Roman" pitchFamily="18" charset="0"/>
                <a:cs typeface="Times New Roman" pitchFamily="18" charset="0"/>
              </a:rPr>
              <a:t>4. Wniosek o umorzenie postępowania i orzeczenie środków zabezpieczających (art. 324) </a:t>
            </a:r>
          </a:p>
          <a:p>
            <a:pPr marL="0" indent="0" algn="just">
              <a:buNone/>
            </a:pPr>
            <a:r>
              <a:rPr lang="pl-PL" dirty="0">
                <a:latin typeface="Times New Roman" pitchFamily="18" charset="0"/>
                <a:cs typeface="Times New Roman" pitchFamily="18" charset="0"/>
              </a:rPr>
              <a:t>5. Wniosek o rozpoznanie sprawy w trybie przyspieszonym (art. 517d § 1)</a:t>
            </a:r>
          </a:p>
          <a:p>
            <a:pPr marL="0" indent="0" algn="just">
              <a:buNone/>
            </a:pPr>
            <a:r>
              <a:rPr lang="pl-PL" dirty="0">
                <a:latin typeface="Times New Roman" pitchFamily="18" charset="0"/>
                <a:cs typeface="Times New Roman" pitchFamily="18" charset="0"/>
              </a:rPr>
              <a:t>+ wniosek o orzeczenie przepadku (art. 323 § 3)</a:t>
            </a:r>
          </a:p>
          <a:p>
            <a:pPr marL="0" indent="0" algn="just">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4055380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33144" y="620688"/>
            <a:ext cx="9281160" cy="3520440"/>
          </a:xfrm>
        </p:spPr>
        <p:txBody>
          <a:bodyPr/>
          <a:lstStyle/>
          <a:p>
            <a:r>
              <a:rPr lang="pl-PL" dirty="0">
                <a:solidFill>
                  <a:srgbClr val="FF0000"/>
                </a:solidFill>
              </a:rPr>
              <a:t>Postępowanie przejściowe </a:t>
            </a:r>
          </a:p>
        </p:txBody>
      </p:sp>
      <p:sp>
        <p:nvSpPr>
          <p:cNvPr id="5" name="Symbol zastępczy tekstu 4"/>
          <p:cNvSpPr txBox="1">
            <a:spLocks/>
          </p:cNvSpPr>
          <p:nvPr/>
        </p:nvSpPr>
        <p:spPr>
          <a:xfrm>
            <a:off x="323528" y="4528312"/>
            <a:ext cx="9052560" cy="10668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mtClean="0"/>
              <a:t>Kontrola formalna i merytoryczna, posiedzenia wyrokowe, posiedzenie przygotowawcze przed rozprawą </a:t>
            </a:r>
            <a:endParaRPr lang="pl-PL" dirty="0"/>
          </a:p>
        </p:txBody>
      </p:sp>
    </p:spTree>
    <p:extLst>
      <p:ext uri="{BB962C8B-B14F-4D97-AF65-F5344CB8AC3E}">
        <p14:creationId xmlns:p14="http://schemas.microsoft.com/office/powerpoint/2010/main" xmlns="" val="1671860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6"/>
          <p:cNvSpPr>
            <a:spLocks noGrp="1"/>
          </p:cNvSpPr>
          <p:nvPr>
            <p:ph type="title"/>
          </p:nvPr>
        </p:nvSpPr>
        <p:spPr>
          <a:xfrm>
            <a:off x="-540568" y="-531440"/>
            <a:ext cx="10058400" cy="1609344"/>
          </a:xfrm>
        </p:spPr>
        <p:txBody>
          <a:bodyPr/>
          <a:lstStyle/>
          <a:p>
            <a:r>
              <a:rPr lang="pl-PL" dirty="0"/>
              <a:t>Kontrola formalna skargi oskarżyciela</a:t>
            </a:r>
          </a:p>
        </p:txBody>
      </p:sp>
      <p:sp>
        <p:nvSpPr>
          <p:cNvPr id="5" name="Symbol zastępczy zawartości 7"/>
          <p:cNvSpPr>
            <a:spLocks noGrp="1"/>
          </p:cNvSpPr>
          <p:nvPr>
            <p:ph idx="1"/>
          </p:nvPr>
        </p:nvSpPr>
        <p:spPr>
          <a:xfrm>
            <a:off x="179512" y="1484784"/>
            <a:ext cx="8784976" cy="5373216"/>
          </a:xfrm>
        </p:spPr>
        <p:txBody>
          <a:bodyPr>
            <a:normAutofit fontScale="70000" lnSpcReduction="20000"/>
          </a:bodyPr>
          <a:lstStyle/>
          <a:p>
            <a:pPr algn="just"/>
            <a:r>
              <a:rPr lang="pl-PL" dirty="0">
                <a:latin typeface="Times New Roman" pitchFamily="18" charset="0"/>
                <a:cs typeface="Times New Roman" pitchFamily="18" charset="0"/>
              </a:rPr>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latin typeface="Times New Roman" pitchFamily="18" charset="0"/>
                <a:cs typeface="Times New Roman" pitchFamily="18" charset="0"/>
              </a:rPr>
              <a:t>Dokonywana przez </a:t>
            </a:r>
            <a:r>
              <a:rPr lang="pl-PL" b="1" u="sng" dirty="0">
                <a:latin typeface="Times New Roman" pitchFamily="18" charset="0"/>
                <a:cs typeface="Times New Roman" pitchFamily="18" charset="0"/>
              </a:rPr>
              <a:t>prezesa sądu</a:t>
            </a:r>
            <a:r>
              <a:rPr lang="pl-PL" dirty="0">
                <a:latin typeface="Times New Roman" pitchFamily="18" charset="0"/>
                <a:cs typeface="Times New Roman" pitchFamily="18" charset="0"/>
              </a:rPr>
              <a:t> (przewodniczącego wydziału lub upoważnionego sędziego). </a:t>
            </a:r>
          </a:p>
          <a:p>
            <a:pPr algn="just"/>
            <a:r>
              <a:rPr lang="pl-PL" dirty="0">
                <a:latin typeface="Times New Roman" pitchFamily="18" charset="0"/>
                <a:cs typeface="Times New Roman" pitchFamily="18" charset="0"/>
              </a:rPr>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latin typeface="Times New Roman" pitchFamily="18" charset="0"/>
              <a:cs typeface="Times New Roman" pitchFamily="18" charset="0"/>
            </a:endParaRPr>
          </a:p>
          <a:p>
            <a:pPr marL="0" indent="0" algn="just">
              <a:buNone/>
            </a:pPr>
            <a:r>
              <a:rPr lang="pl-PL" dirty="0">
                <a:latin typeface="Times New Roman" pitchFamily="18" charset="0"/>
                <a:cs typeface="Times New Roman" pitchFamily="18" charset="0"/>
              </a:rPr>
              <a:t>Chodzi wyłącznie o zbadanie, czy akt oskarżenia (lub inne pismo) zawiera wszystkie wymagane przez ustawę elementy. Nie ocenia się czy odpowiadają one materiałom sprawy. </a:t>
            </a:r>
          </a:p>
          <a:p>
            <a:pPr marL="0" indent="0" algn="just">
              <a:buNone/>
            </a:pPr>
            <a:endParaRPr lang="pl-PL" dirty="0">
              <a:latin typeface="Times New Roman" pitchFamily="18" charset="0"/>
              <a:cs typeface="Times New Roman" pitchFamily="18" charset="0"/>
              <a:sym typeface="Wingdings" panose="05000000000000000000" pitchFamily="2" charset="2"/>
            </a:endParaRPr>
          </a:p>
        </p:txBody>
      </p:sp>
    </p:spTree>
    <p:extLst>
      <p:ext uri="{BB962C8B-B14F-4D97-AF65-F5344CB8AC3E}">
        <p14:creationId xmlns:p14="http://schemas.microsoft.com/office/powerpoint/2010/main" xmlns="" val="735731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8496944" cy="6192688"/>
          </a:xfrm>
        </p:spPr>
        <p:txBody>
          <a:bodyPr>
            <a:normAutofit fontScale="77500" lnSpcReduction="20000"/>
          </a:bodyPr>
          <a:lstStyle/>
          <a:p>
            <a:pPr marL="0" indent="0" algn="just">
              <a:buNone/>
            </a:pPr>
            <a:r>
              <a:rPr lang="pl-PL" dirty="0" smtClean="0"/>
              <a:t>Art. 337 § 1</a:t>
            </a:r>
          </a:p>
          <a:p>
            <a:pPr algn="just"/>
            <a:r>
              <a:rPr lang="pl-PL" dirty="0" smtClean="0"/>
              <a:t>Jeżeli akt oskarżenia nie odpowiada warunkom formalnym wymienionym w art. 119, 332, 333 lub art. 335, a także, gdy nie zostały spełnione warunki wymienione w art. 334, prezes sądu </a:t>
            </a:r>
            <a:r>
              <a:rPr lang="pl-PL" b="1" dirty="0" smtClean="0"/>
              <a:t>zwraca go oskarżycielowi w celu usunięcia braków w terminie 7 dni od dnia jego doręczenia.</a:t>
            </a:r>
          </a:p>
          <a:p>
            <a:pPr marL="0" indent="0" algn="just">
              <a:buNone/>
            </a:pPr>
            <a:endParaRPr lang="pl-PL" dirty="0" smtClean="0"/>
          </a:p>
          <a:p>
            <a:pPr marL="0" indent="0" algn="just">
              <a:buNone/>
            </a:pPr>
            <a:r>
              <a:rPr lang="pl-PL" dirty="0" smtClean="0"/>
              <a:t>Prezes sądu wydaje </a:t>
            </a:r>
            <a:r>
              <a:rPr lang="pl-PL" b="1" dirty="0" smtClean="0"/>
              <a:t>ZARZĄDZENIE </a:t>
            </a:r>
            <a:r>
              <a:rPr lang="pl-PL" dirty="0" smtClean="0"/>
              <a:t>w sprawie zwrotu aktu oskarżenia oskarżycielowi. Na zarządzenie przysługuje </a:t>
            </a:r>
            <a:r>
              <a:rPr lang="pl-PL" u="sng" dirty="0" smtClean="0"/>
              <a:t>zażalenie do sądu właściwego do rozpoznania sprawy</a:t>
            </a:r>
            <a:r>
              <a:rPr lang="pl-PL" dirty="0" smtClean="0"/>
              <a:t>.</a:t>
            </a:r>
          </a:p>
          <a:p>
            <a:pPr marL="0" indent="0" algn="just">
              <a:buNone/>
            </a:pPr>
            <a:endParaRPr lang="pl-PL" dirty="0" smtClean="0"/>
          </a:p>
          <a:p>
            <a:pPr algn="just"/>
            <a:r>
              <a:rPr lang="pl-PL" dirty="0" smtClean="0"/>
              <a:t>Oskarżyciel, który nie wnosi zażalenia, ma obowiązek w terminie 7 dni wnieść poprawiony lub uzupełniony akt oskarżenia. </a:t>
            </a:r>
          </a:p>
          <a:p>
            <a:pPr algn="just"/>
            <a:r>
              <a:rPr lang="pl-PL" dirty="0" smtClean="0"/>
              <a:t>Zwrot aktu oskarżenia nie oznacza zwrotu sprawy i nie uchyla stanu zawisłości sprawy. </a:t>
            </a:r>
          </a:p>
          <a:p>
            <a:pPr lvl="1" algn="just"/>
            <a:r>
              <a:rPr lang="pl-PL" dirty="0" smtClean="0"/>
              <a:t>Prokurator nie może np. umorzyć postępowania, ale może cofnąć akt oskarżenia (art. 14 § 2) </a:t>
            </a:r>
          </a:p>
          <a:p>
            <a:pPr marL="0" indent="0">
              <a:buNone/>
            </a:pPr>
            <a:endParaRPr lang="pl-PL" dirty="0"/>
          </a:p>
        </p:txBody>
      </p:sp>
    </p:spTree>
    <p:extLst>
      <p:ext uri="{BB962C8B-B14F-4D97-AF65-F5344CB8AC3E}">
        <p14:creationId xmlns:p14="http://schemas.microsoft.com/office/powerpoint/2010/main" xmlns="" val="3915943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260648"/>
            <a:ext cx="7643192" cy="418058"/>
          </a:xfrm>
        </p:spPr>
        <p:txBody>
          <a:bodyPr>
            <a:noAutofit/>
          </a:bodyPr>
          <a:lstStyle/>
          <a:p>
            <a:r>
              <a:rPr lang="pl-PL" b="1" dirty="0" smtClean="0"/>
              <a:t>Doręczenie aktu oskarżenia</a:t>
            </a:r>
            <a:endParaRPr lang="pl-PL" b="1" dirty="0"/>
          </a:p>
        </p:txBody>
      </p:sp>
      <p:sp>
        <p:nvSpPr>
          <p:cNvPr id="3" name="Symbol zastępczy zawartości 2"/>
          <p:cNvSpPr>
            <a:spLocks noGrp="1"/>
          </p:cNvSpPr>
          <p:nvPr>
            <p:ph idx="1"/>
          </p:nvPr>
        </p:nvSpPr>
        <p:spPr>
          <a:xfrm>
            <a:off x="395536" y="1052736"/>
            <a:ext cx="8064896" cy="4248472"/>
          </a:xfrm>
        </p:spPr>
        <p:txBody>
          <a:bodyPr>
            <a:noAutofit/>
          </a:bodyPr>
          <a:lstStyle/>
          <a:p>
            <a:pPr marL="0" indent="0" algn="just">
              <a:buNone/>
            </a:pPr>
            <a:r>
              <a:rPr lang="pl-PL" sz="2800" dirty="0" smtClean="0">
                <a:latin typeface="Times New Roman" pitchFamily="18" charset="0"/>
                <a:cs typeface="Times New Roman" pitchFamily="18" charset="0"/>
              </a:rPr>
              <a:t>Jeżeli akt oskarżenia odpowiada warunkom formalnym, </a:t>
            </a:r>
            <a:r>
              <a:rPr lang="pl-PL" sz="2800" b="1" dirty="0" smtClean="0">
                <a:latin typeface="Times New Roman" pitchFamily="18" charset="0"/>
                <a:cs typeface="Times New Roman" pitchFamily="18" charset="0"/>
              </a:rPr>
              <a:t>prezes sądu lub referendarz sądowy</a:t>
            </a:r>
            <a:r>
              <a:rPr lang="pl-PL" sz="2800" dirty="0" smtClean="0">
                <a:latin typeface="Times New Roman" pitchFamily="18" charset="0"/>
                <a:cs typeface="Times New Roman" pitchFamily="18" charset="0"/>
              </a:rPr>
              <a:t> zarządza doręczenie jego odpisu oskarżonemu, wzywając </a:t>
            </a:r>
            <a:r>
              <a:rPr lang="pl-PL" sz="2800" u="sng" dirty="0" smtClean="0">
                <a:latin typeface="Times New Roman" pitchFamily="18" charset="0"/>
                <a:cs typeface="Times New Roman" pitchFamily="18" charset="0"/>
              </a:rPr>
              <a:t>do składania wniosków dowodowych w terminie 7 dni </a:t>
            </a:r>
            <a:r>
              <a:rPr lang="pl-PL" sz="2800" dirty="0" smtClean="0">
                <a:latin typeface="Times New Roman" pitchFamily="18" charset="0"/>
                <a:cs typeface="Times New Roman" pitchFamily="18" charset="0"/>
              </a:rPr>
              <a:t>od dnia doręczenia mu aktu oskarżenia, a także pouczając o prawie do złożenia wniosku o </a:t>
            </a:r>
            <a:r>
              <a:rPr lang="pl-PL" sz="2800" u="sng" dirty="0" smtClean="0">
                <a:latin typeface="Times New Roman" pitchFamily="18" charset="0"/>
                <a:cs typeface="Times New Roman" pitchFamily="18" charset="0"/>
              </a:rPr>
              <a:t>zobowiązanie prokuratora do uzupełnienia materiałów postępowania przygotowawczego dołączonych do aktu oskarżenia</a:t>
            </a:r>
            <a:r>
              <a:rPr lang="pl-PL" sz="2800" dirty="0" smtClean="0">
                <a:latin typeface="Times New Roman" pitchFamily="18" charset="0"/>
                <a:cs typeface="Times New Roman" pitchFamily="18" charset="0"/>
              </a:rPr>
              <a:t> o określone dokumenty zawarte w aktach tego postępowania, gdy ma to znaczenie dla interesu oskarżonego. </a:t>
            </a:r>
          </a:p>
          <a:p>
            <a:pPr marL="0" indent="0">
              <a:buNone/>
            </a:pPr>
            <a:endParaRPr lang="pl-PL"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3780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43408"/>
            <a:ext cx="8784976" cy="1268760"/>
          </a:xfrm>
        </p:spPr>
        <p:txBody>
          <a:bodyPr>
            <a:normAutofit fontScale="90000"/>
          </a:bodyPr>
          <a:lstStyle/>
          <a:p>
            <a:r>
              <a:rPr lang="pl-PL" b="1" dirty="0" smtClean="0"/>
              <a:t>Zaznajomienie z aktami postępowania</a:t>
            </a:r>
            <a:endParaRPr lang="pl-PL" b="1" dirty="0"/>
          </a:p>
        </p:txBody>
      </p:sp>
      <p:sp>
        <p:nvSpPr>
          <p:cNvPr id="3" name="Symbol zastępczy zawartości 2"/>
          <p:cNvSpPr>
            <a:spLocks noGrp="1"/>
          </p:cNvSpPr>
          <p:nvPr>
            <p:ph idx="1"/>
          </p:nvPr>
        </p:nvSpPr>
        <p:spPr>
          <a:xfrm>
            <a:off x="323528" y="764704"/>
            <a:ext cx="8229600" cy="4525963"/>
          </a:xfrm>
        </p:spPr>
        <p:txBody>
          <a:bodyPr>
            <a:noAutofit/>
          </a:bodyPr>
          <a:lstStyle/>
          <a:p>
            <a:pPr marL="109728" indent="0" algn="just">
              <a:buNone/>
            </a:pPr>
            <a:r>
              <a:rPr lang="pl-PL" sz="2000" dirty="0" smtClean="0">
                <a:latin typeface="Times New Roman" pitchFamily="18" charset="0"/>
                <a:cs typeface="Times New Roman" pitchFamily="18" charset="0"/>
              </a:rPr>
              <a:t>Organy procesowe w toku śledztwa (dochodzenia) zmierzają do realizacji celów określonych w art. 297 § 1. Jeżeli dojdą one do wniosku, że zgromadzone materiały są wystarczające do zamknięcia śledztwa – </a:t>
            </a:r>
            <a:r>
              <a:rPr lang="pl-PL" sz="2000" b="1" dirty="0" smtClean="0">
                <a:latin typeface="Times New Roman" pitchFamily="18" charset="0"/>
                <a:cs typeface="Times New Roman" pitchFamily="18" charset="0"/>
              </a:rPr>
              <a:t>na wniosek podejrzanego lub obrońcy lub o końcowe zaznajomienie się z materiałami postępowania </a:t>
            </a:r>
            <a:r>
              <a:rPr lang="pl-PL" sz="2000" dirty="0" smtClean="0">
                <a:latin typeface="Times New Roman" pitchFamily="18" charset="0"/>
                <a:cs typeface="Times New Roman" pitchFamily="18" charset="0"/>
              </a:rPr>
              <a:t>– powiadamia się wnioskującego o możliwości przejrzenia akt i wyznacza termin do zapoznania się z nimi. </a:t>
            </a:r>
          </a:p>
          <a:p>
            <a:pPr algn="just"/>
            <a:r>
              <a:rPr lang="pl-PL" sz="2000" b="1" u="sng" dirty="0" smtClean="0">
                <a:latin typeface="Times New Roman" pitchFamily="18" charset="0"/>
                <a:cs typeface="Times New Roman" pitchFamily="18" charset="0"/>
              </a:rPr>
              <a:t>Końcowe zaznajomienie z aktami postępowania </a:t>
            </a:r>
            <a:r>
              <a:rPr lang="pl-PL" sz="2000" b="1" u="sng" dirty="0" smtClean="0">
                <a:latin typeface="Times New Roman" pitchFamily="18" charset="0"/>
                <a:cs typeface="Times New Roman" pitchFamily="18" charset="0"/>
                <a:sym typeface="Wingdings" panose="05000000000000000000" pitchFamily="2" charset="2"/>
              </a:rPr>
              <a:t> czynność FAKULTATYWNA </a:t>
            </a:r>
          </a:p>
          <a:p>
            <a:pPr algn="just"/>
            <a:r>
              <a:rPr lang="pl-PL" sz="2000" b="1" dirty="0" smtClean="0">
                <a:latin typeface="Times New Roman" pitchFamily="18" charset="0"/>
                <a:cs typeface="Times New Roman" pitchFamily="18" charset="0"/>
              </a:rPr>
              <a:t>Stronę, </a:t>
            </a:r>
            <a:r>
              <a:rPr lang="pl-PL" sz="2000" dirty="0" smtClean="0">
                <a:latin typeface="Times New Roman" pitchFamily="18" charset="0"/>
                <a:cs typeface="Times New Roman" pitchFamily="18" charset="0"/>
              </a:rPr>
              <a:t>obrońcę lub pełnomocnika poucza się o prawie do składnia wniosków dowodowych w </a:t>
            </a:r>
            <a:r>
              <a:rPr lang="pl-PL" sz="2000" b="1" dirty="0" smtClean="0">
                <a:latin typeface="Times New Roman" pitchFamily="18" charset="0"/>
                <a:cs typeface="Times New Roman" pitchFamily="18" charset="0"/>
              </a:rPr>
              <a:t>terminie 3 dni od dnia zapoznania się z materiałami postępowania</a:t>
            </a:r>
            <a:r>
              <a:rPr lang="pl-PL" sz="2000" dirty="0" smtClean="0">
                <a:latin typeface="Times New Roman" pitchFamily="18" charset="0"/>
                <a:cs typeface="Times New Roman" pitchFamily="18" charset="0"/>
              </a:rPr>
              <a:t>. </a:t>
            </a:r>
          </a:p>
          <a:p>
            <a:pPr lvl="1" algn="just"/>
            <a:r>
              <a:rPr lang="pl-PL" sz="2000" dirty="0" smtClean="0">
                <a:latin typeface="Times New Roman" pitchFamily="18" charset="0"/>
                <a:cs typeface="Times New Roman" pitchFamily="18" charset="0"/>
              </a:rPr>
              <a:t>w tym kontekście ważne uprawnienie pokrzywdzonego z art. 156 § 5 – jak ma inaczej złożyć wnioski dowodowe, jeżeli nie wie co jest w aktach sprawy?</a:t>
            </a:r>
          </a:p>
          <a:p>
            <a:pPr algn="just"/>
            <a:r>
              <a:rPr lang="pl-PL" sz="2000" dirty="0" smtClean="0">
                <a:latin typeface="Times New Roman" pitchFamily="18" charset="0"/>
                <a:cs typeface="Times New Roman" pitchFamily="18" charset="0"/>
              </a:rPr>
              <a:t>Pouczenie odnotowuje się w protokole końcowego zapoznania z aktami sprawy. </a:t>
            </a:r>
          </a:p>
          <a:p>
            <a:r>
              <a:rPr lang="pl-PL" sz="2000" dirty="0" smtClean="0">
                <a:latin typeface="Times New Roman" pitchFamily="18" charset="0"/>
                <a:cs typeface="Times New Roman" pitchFamily="18" charset="0"/>
              </a:rPr>
              <a:t>Termin zapoznania się podejrzanego i obrońcy z materiałami śledztwa (dochodzenia) powinien być tak wyznaczony, aby od dnia doręczenia zawiadomienia upłynęło co najmniej 7 dni. </a:t>
            </a:r>
          </a:p>
          <a:p>
            <a:pPr marL="0" indent="0">
              <a:buNone/>
            </a:pPr>
            <a:endParaRPr lang="pl-PL"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16179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60648"/>
            <a:ext cx="8784976" cy="6597352"/>
          </a:xfrm>
        </p:spPr>
        <p:txBody>
          <a:bodyPr>
            <a:normAutofit/>
          </a:bodyPr>
          <a:lstStyle/>
          <a:p>
            <a:pPr algn="just"/>
            <a:r>
              <a:rPr lang="pl-PL" sz="1600" dirty="0" smtClean="0">
                <a:latin typeface="Times New Roman" pitchFamily="18" charset="0"/>
                <a:cs typeface="Times New Roman" pitchFamily="18" charset="0"/>
              </a:rPr>
              <a:t>Oskarżonego poucza się o treści przepisów:</a:t>
            </a:r>
          </a:p>
          <a:p>
            <a:pPr lvl="1" algn="just">
              <a:buFont typeface="+mj-lt"/>
              <a:buAutoNum type="arabicPeriod"/>
            </a:pPr>
            <a:r>
              <a:rPr lang="pl-PL" sz="1600" dirty="0" smtClean="0">
                <a:latin typeface="Times New Roman" pitchFamily="18" charset="0"/>
                <a:cs typeface="Times New Roman" pitchFamily="18" charset="0"/>
              </a:rPr>
              <a:t>Art. 291 § 3 – zabezpieczenie  kosztów postępowania  </a:t>
            </a:r>
          </a:p>
          <a:p>
            <a:pPr lvl="1" algn="just">
              <a:buFont typeface="+mj-lt"/>
              <a:buAutoNum type="arabicPeriod"/>
            </a:pPr>
            <a:r>
              <a:rPr lang="pl-PL" sz="1600" dirty="0" smtClean="0">
                <a:latin typeface="Times New Roman" pitchFamily="18" charset="0"/>
                <a:cs typeface="Times New Roman" pitchFamily="18" charset="0"/>
              </a:rPr>
              <a:t>Art. 338a – prawo do złożenia wniosku o wydanie wyroku skazującego i wymierzenie mu określonej kary lub środka karnego, przepadku lub środka kompensacyjnego bez przeprowadzenia postępowania dowodowego </a:t>
            </a:r>
            <a:r>
              <a:rPr lang="pl-PL" sz="1600" dirty="0" smtClean="0">
                <a:latin typeface="Times New Roman" pitchFamily="18" charset="0"/>
                <a:cs typeface="Times New Roman" pitchFamily="18" charset="0"/>
                <a:sym typeface="Wingdings" panose="05000000000000000000" pitchFamily="2" charset="2"/>
              </a:rPr>
              <a:t> tzw. dobrowolne poddanie się odpowiedzialności karnej na posiedzeniu</a:t>
            </a:r>
            <a:r>
              <a:rPr lang="pl-PL" sz="1600" dirty="0" smtClean="0">
                <a:latin typeface="Times New Roman" pitchFamily="18" charset="0"/>
                <a:cs typeface="Times New Roman" pitchFamily="18" charset="0"/>
              </a:rPr>
              <a:t> </a:t>
            </a:r>
          </a:p>
          <a:p>
            <a:pPr lvl="1" algn="just">
              <a:buFont typeface="+mj-lt"/>
              <a:buAutoNum type="arabicPeriod"/>
            </a:pPr>
            <a:r>
              <a:rPr lang="pl-PL" sz="1600" dirty="0" smtClean="0">
                <a:latin typeface="Times New Roman" pitchFamily="18" charset="0"/>
                <a:cs typeface="Times New Roman" pitchFamily="18" charset="0"/>
              </a:rPr>
              <a:t>Art. 341 § 1 – prawo do udziału w posiedzeniu w przedmiocie warunkowego umorzenia postępowania </a:t>
            </a:r>
          </a:p>
          <a:p>
            <a:pPr lvl="1" algn="just">
              <a:buFont typeface="+mj-lt"/>
              <a:buAutoNum type="arabicPeriod"/>
            </a:pPr>
            <a:r>
              <a:rPr lang="pl-PL" sz="1600" dirty="0" smtClean="0">
                <a:latin typeface="Times New Roman" pitchFamily="18" charset="0"/>
                <a:cs typeface="Times New Roman" pitchFamily="18" charset="0"/>
              </a:rPr>
              <a:t>Art. 349 § 8 – dot. posiedzenia przygotowawczego przed rozprawą; ogłoszenie zarządzenia o wyznaczeniu terminów rozprawy ma skutek równoznaczny z </a:t>
            </a:r>
            <a:r>
              <a:rPr lang="pl-PL" sz="1600" u="sng" dirty="0" smtClean="0">
                <a:latin typeface="Times New Roman" pitchFamily="18" charset="0"/>
                <a:cs typeface="Times New Roman" pitchFamily="18" charset="0"/>
              </a:rPr>
              <a:t>wezwaniem obecnych uczestników postępowania</a:t>
            </a:r>
            <a:r>
              <a:rPr lang="pl-PL" sz="1600" dirty="0" smtClean="0">
                <a:latin typeface="Times New Roman" pitchFamily="18" charset="0"/>
                <a:cs typeface="Times New Roman" pitchFamily="18" charset="0"/>
              </a:rPr>
              <a:t> do udziału w rozprawie albo zawiadomieniem o jej terminach</a:t>
            </a:r>
          </a:p>
          <a:p>
            <a:pPr lvl="1" algn="just">
              <a:buFont typeface="+mj-lt"/>
              <a:buAutoNum type="arabicPeriod"/>
            </a:pPr>
            <a:r>
              <a:rPr lang="pl-PL" sz="1600" dirty="0" smtClean="0">
                <a:latin typeface="Times New Roman" pitchFamily="18" charset="0"/>
                <a:cs typeface="Times New Roman" pitchFamily="18" charset="0"/>
              </a:rPr>
              <a:t>Art. 374 </a:t>
            </a:r>
          </a:p>
          <a:p>
            <a:pPr lvl="1" algn="just">
              <a:buFont typeface="+mj-lt"/>
              <a:buAutoNum type="arabicPeriod"/>
            </a:pPr>
            <a:r>
              <a:rPr lang="pl-PL" sz="1600" dirty="0" smtClean="0">
                <a:latin typeface="Times New Roman" pitchFamily="18" charset="0"/>
                <a:cs typeface="Times New Roman" pitchFamily="18" charset="0"/>
              </a:rPr>
              <a:t>Art. 376</a:t>
            </a:r>
          </a:p>
          <a:p>
            <a:pPr lvl="1" algn="just">
              <a:buFont typeface="+mj-lt"/>
              <a:buAutoNum type="arabicPeriod"/>
            </a:pPr>
            <a:r>
              <a:rPr lang="pl-PL" sz="1600" dirty="0" smtClean="0">
                <a:latin typeface="Times New Roman" pitchFamily="18" charset="0"/>
                <a:cs typeface="Times New Roman" pitchFamily="18" charset="0"/>
              </a:rPr>
              <a:t>Art. 377</a:t>
            </a:r>
          </a:p>
          <a:p>
            <a:pPr lvl="1" algn="just">
              <a:buFont typeface="+mj-lt"/>
              <a:buAutoNum type="arabicPeriod"/>
            </a:pPr>
            <a:r>
              <a:rPr lang="pl-PL" sz="1600" dirty="0" smtClean="0">
                <a:latin typeface="Times New Roman" pitchFamily="18" charset="0"/>
                <a:cs typeface="Times New Roman" pitchFamily="18" charset="0"/>
              </a:rPr>
              <a:t>Art. 422 – wniosek o uzasadnienie wyroku </a:t>
            </a:r>
          </a:p>
          <a:p>
            <a:pPr lvl="1" algn="just">
              <a:buFont typeface="+mj-lt"/>
              <a:buAutoNum type="arabicPeriod"/>
            </a:pPr>
            <a:r>
              <a:rPr lang="pl-PL" sz="1600" dirty="0" smtClean="0">
                <a:latin typeface="Times New Roman" pitchFamily="18" charset="0"/>
                <a:cs typeface="Times New Roman" pitchFamily="18" charset="0"/>
              </a:rPr>
              <a:t>o prawie do złożenia wniosku o wyznaczenie obrońcy z urzędu w terminie 7 dni od daty doręczenia wezwania (zawiadomienia) o terminie rozprawy (posiedzenia)</a:t>
            </a:r>
          </a:p>
          <a:p>
            <a:pPr algn="just"/>
            <a:r>
              <a:rPr lang="pl-PL" sz="1600" dirty="0" smtClean="0">
                <a:latin typeface="Times New Roman" pitchFamily="18" charset="0"/>
                <a:cs typeface="Times New Roman" pitchFamily="18" charset="0"/>
              </a:rPr>
              <a:t>Oraz o prawie wniesienia pisemnej odpowiedzi na akt oskarżenia – art. 338 § 2 </a:t>
            </a:r>
          </a:p>
          <a:p>
            <a:pPr algn="just"/>
            <a:r>
              <a:rPr lang="pl-PL" sz="1600" dirty="0" smtClean="0">
                <a:latin typeface="Times New Roman" pitchFamily="18" charset="0"/>
                <a:cs typeface="Times New Roman" pitchFamily="18" charset="0"/>
              </a:rPr>
              <a:t>Gdy złożono wniosek z art. 335 § 1 albo akt oskarżenia zawiera wniosek z art. 335 § 2 jego odpis doręcza się ujawnionemu pokrzywdzonemu</a:t>
            </a:r>
          </a:p>
          <a:p>
            <a:pPr marL="0" indent="0">
              <a:buNone/>
            </a:pPr>
            <a:endParaRPr lang="pl-PL" dirty="0"/>
          </a:p>
        </p:txBody>
      </p:sp>
    </p:spTree>
    <p:extLst>
      <p:ext uri="{BB962C8B-B14F-4D97-AF65-F5344CB8AC3E}">
        <p14:creationId xmlns:p14="http://schemas.microsoft.com/office/powerpoint/2010/main" xmlns="" val="3874737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80528" y="188640"/>
            <a:ext cx="10058400" cy="1609344"/>
          </a:xfrm>
        </p:spPr>
        <p:txBody>
          <a:bodyPr/>
          <a:lstStyle/>
          <a:p>
            <a:r>
              <a:rPr lang="pl-PL" dirty="0"/>
              <a:t>Skierowanie sprawy na posiedzenie</a:t>
            </a:r>
          </a:p>
        </p:txBody>
      </p:sp>
      <p:sp>
        <p:nvSpPr>
          <p:cNvPr id="5" name="Symbol zastępczy zawartości 2"/>
          <p:cNvSpPr>
            <a:spLocks noGrp="1"/>
          </p:cNvSpPr>
          <p:nvPr>
            <p:ph idx="1"/>
          </p:nvPr>
        </p:nvSpPr>
        <p:spPr>
          <a:xfrm>
            <a:off x="149136" y="1628800"/>
            <a:ext cx="8964488" cy="4752528"/>
          </a:xfrm>
        </p:spPr>
        <p:txBody>
          <a:bodyPr>
            <a:normAutofit fontScale="62500" lnSpcReduction="20000"/>
          </a:bodyPr>
          <a:lstStyle/>
          <a:p>
            <a:pPr algn="just"/>
            <a:r>
              <a:rPr lang="pl-PL" dirty="0">
                <a:latin typeface="Times New Roman" pitchFamily="18" charset="0"/>
                <a:cs typeface="Times New Roman" pitchFamily="18" charset="0"/>
              </a:rPr>
              <a:t>Poza kontrolą formalną aktu oskarżenia, </a:t>
            </a:r>
            <a:r>
              <a:rPr lang="pl-PL" b="1" dirty="0">
                <a:latin typeface="Times New Roman" pitchFamily="18" charset="0"/>
                <a:cs typeface="Times New Roman" pitchFamily="18" charset="0"/>
              </a:rPr>
              <a:t>prezes sądu</a:t>
            </a:r>
            <a:r>
              <a:rPr lang="pl-PL" dirty="0">
                <a:latin typeface="Times New Roman" pitchFamily="18" charset="0"/>
                <a:cs typeface="Times New Roman" pitchFamily="18" charset="0"/>
              </a:rPr>
              <a:t> ma obowiązek zbadać, czy przed skierowaniem sprawy do rozpoznania na rozprawie nie zachodzi potrzeba wniesienia jej z urzędu (lub na wniosek strony) </a:t>
            </a:r>
            <a:r>
              <a:rPr lang="pl-PL" b="1" dirty="0">
                <a:latin typeface="Times New Roman" pitchFamily="18" charset="0"/>
                <a:cs typeface="Times New Roman" pitchFamily="18" charset="0"/>
              </a:rPr>
              <a:t>na posiedzenie w celu podjęcia rozstrzygnięcia przekraczającego jego uprawnienia. </a:t>
            </a:r>
          </a:p>
          <a:p>
            <a:pPr algn="just"/>
            <a:r>
              <a:rPr lang="pl-PL" dirty="0">
                <a:latin typeface="Times New Roman" pitchFamily="18" charset="0"/>
                <a:cs typeface="Times New Roman" pitchFamily="18" charset="0"/>
              </a:rPr>
              <a:t>Możliwość orzekania co do </a:t>
            </a:r>
            <a:r>
              <a:rPr lang="pl-PL" i="1" dirty="0">
                <a:latin typeface="Times New Roman" pitchFamily="18" charset="0"/>
                <a:cs typeface="Times New Roman" pitchFamily="18" charset="0"/>
              </a:rPr>
              <a:t>meritum </a:t>
            </a:r>
            <a:r>
              <a:rPr lang="pl-PL" dirty="0">
                <a:latin typeface="Times New Roman" pitchFamily="18" charset="0"/>
                <a:cs typeface="Times New Roman" pitchFamily="18" charset="0"/>
              </a:rPr>
              <a:t>jest uzależniona od weryfikacji zagadnień incydentalnych np. trzeba rozstrzygnąć o właściwości sądu albo wybrać optymalny tryb postępowania (przyspieszony czy nakazowy). </a:t>
            </a:r>
          </a:p>
          <a:p>
            <a:pPr algn="just"/>
            <a:r>
              <a:rPr lang="pl-PL" dirty="0">
                <a:latin typeface="Times New Roman" pitchFamily="18" charset="0"/>
                <a:cs typeface="Times New Roman" pitchFamily="18" charset="0"/>
              </a:rPr>
              <a:t>Dwa cele posiedzenia sądowego przed rozprawą:</a:t>
            </a:r>
          </a:p>
          <a:p>
            <a:pPr marL="800100" lvl="1" indent="-342900" algn="just">
              <a:buFont typeface="+mj-lt"/>
              <a:buAutoNum type="arabicPeriod"/>
            </a:pPr>
            <a:r>
              <a:rPr lang="pl-PL" dirty="0">
                <a:latin typeface="Times New Roman" pitchFamily="18" charset="0"/>
                <a:cs typeface="Times New Roman" pitchFamily="18" charset="0"/>
              </a:rPr>
              <a:t>Kontrola podstaw oskarżenia i sprawdzenie czy nie zachodzą przeszkody do przeprowadzenia rozprawy</a:t>
            </a:r>
          </a:p>
          <a:p>
            <a:pPr marL="800100" lvl="1" indent="-342900" algn="just">
              <a:buFont typeface="+mj-lt"/>
              <a:buAutoNum type="arabicPeriod"/>
            </a:pPr>
            <a:r>
              <a:rPr lang="pl-PL" dirty="0">
                <a:latin typeface="Times New Roman" pitchFamily="18" charset="0"/>
                <a:cs typeface="Times New Roman" pitchFamily="18" charset="0"/>
              </a:rPr>
              <a:t>Organizacyjne przygotowanie rozprawy (posiedzenie przygotowawcze – art. 349) </a:t>
            </a:r>
          </a:p>
          <a:p>
            <a:pPr algn="just"/>
            <a:r>
              <a:rPr lang="pl-PL" dirty="0">
                <a:latin typeface="Times New Roman" pitchFamily="18" charset="0"/>
                <a:cs typeface="Times New Roman" pitchFamily="18" charset="0"/>
              </a:rPr>
              <a:t>Art. 339 § 4a </a:t>
            </a:r>
            <a:r>
              <a:rPr lang="pl-PL" dirty="0">
                <a:latin typeface="Times New Roman" pitchFamily="18" charset="0"/>
                <a:cs typeface="Times New Roman" pitchFamily="18" charset="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latin typeface="Times New Roman" pitchFamily="18" charset="0"/>
                <a:cs typeface="Times New Roman" pitchFamily="18" charset="0"/>
                <a:sym typeface="Wingdings" panose="05000000000000000000" pitchFamily="2" charset="2"/>
              </a:rPr>
              <a:t>Termin instrukcyjny </a:t>
            </a: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41830988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300320" y="-315416"/>
            <a:ext cx="11536326" cy="1280890"/>
          </a:xfrm>
        </p:spPr>
        <p:txBody>
          <a:bodyPr>
            <a:normAutofit/>
          </a:bodyPr>
          <a:lstStyle/>
          <a:p>
            <a:r>
              <a:rPr lang="pl-PL" dirty="0"/>
              <a:t>Merytoryczna kontrola aktu oskarżenia </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xmlns="" val="2692131517"/>
              </p:ext>
            </p:extLst>
          </p:nvPr>
        </p:nvGraphicFramePr>
        <p:xfrm>
          <a:off x="-34112" y="620688"/>
          <a:ext cx="9178112" cy="623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17944" y="6211669"/>
            <a:ext cx="9388548" cy="646331"/>
          </a:xfrm>
          <a:prstGeom prst="rect">
            <a:avLst/>
          </a:prstGeom>
          <a:noFill/>
        </p:spPr>
        <p:txBody>
          <a:bodyPr wrap="square" rtlCol="0">
            <a:spAutoFit/>
          </a:bodyPr>
          <a:lstStyle/>
          <a:p>
            <a:pPr algn="ctr"/>
            <a:r>
              <a:rPr lang="pl-PL" b="1" dirty="0"/>
              <a:t>Umorzenie postępowania </a:t>
            </a:r>
            <a:r>
              <a:rPr lang="pl-PL" b="1" dirty="0">
                <a:sym typeface="Wingdings" panose="05000000000000000000" pitchFamily="2" charset="2"/>
              </a:rPr>
              <a:t> sąd wydaje </a:t>
            </a:r>
            <a:r>
              <a:rPr lang="pl-PL" b="1" u="sng" dirty="0">
                <a:sym typeface="Wingdings" panose="05000000000000000000" pitchFamily="2" charset="2"/>
              </a:rPr>
              <a:t>postanowienie</a:t>
            </a:r>
            <a:r>
              <a:rPr lang="pl-PL" b="1" dirty="0">
                <a:sym typeface="Wingdings" panose="05000000000000000000" pitchFamily="2" charset="2"/>
              </a:rPr>
              <a:t>. Na postanowienie przysługuje zażalenie</a:t>
            </a:r>
            <a:endParaRPr lang="pl-PL" b="1" dirty="0"/>
          </a:p>
        </p:txBody>
      </p:sp>
    </p:spTree>
    <p:extLst>
      <p:ext uri="{BB962C8B-B14F-4D97-AF65-F5344CB8AC3E}">
        <p14:creationId xmlns:p14="http://schemas.microsoft.com/office/powerpoint/2010/main" xmlns="" val="19720863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Merytoryczna kontrola – art. 344a k.p.k.</a:t>
            </a:r>
            <a:endParaRPr lang="pl-PL" dirty="0"/>
          </a:p>
        </p:txBody>
      </p:sp>
      <p:sp>
        <p:nvSpPr>
          <p:cNvPr id="3" name="Symbol zastępczy zawartości 2"/>
          <p:cNvSpPr>
            <a:spLocks noGrp="1"/>
          </p:cNvSpPr>
          <p:nvPr>
            <p:ph idx="1"/>
          </p:nvPr>
        </p:nvSpPr>
        <p:spPr>
          <a:xfrm>
            <a:off x="457200" y="1600200"/>
            <a:ext cx="8291264" cy="4925144"/>
          </a:xfrm>
        </p:spPr>
        <p:txBody>
          <a:bodyPr>
            <a:normAutofit fontScale="70000" lnSpcReduction="20000"/>
          </a:bodyPr>
          <a:lstStyle/>
          <a:p>
            <a:pPr algn="just"/>
            <a:r>
              <a:rPr lang="pl-PL" dirty="0" smtClean="0">
                <a:latin typeface="Times New Roman" pitchFamily="18" charset="0"/>
                <a:cs typeface="Times New Roman" pitchFamily="18" charset="0"/>
              </a:rPr>
              <a:t>Zwrot sprawy prokuratorowi w celu uzupełnienia istotnych braków postępowania przygotowawczego.</a:t>
            </a:r>
          </a:p>
          <a:p>
            <a:pPr lvl="1" algn="just"/>
            <a:r>
              <a:rPr lang="pl-PL" dirty="0" smtClean="0">
                <a:latin typeface="Times New Roman" pitchFamily="18" charset="0"/>
                <a:cs typeface="Times New Roman" pitchFamily="18" charset="0"/>
              </a:rPr>
              <a:t>sprawa znowu jest w postępowaniu przygotowawczym, a prokurator może podjąć </a:t>
            </a:r>
            <a:r>
              <a:rPr lang="pl-PL" b="1" dirty="0" smtClean="0">
                <a:latin typeface="Times New Roman" pitchFamily="18" charset="0"/>
                <a:cs typeface="Times New Roman" pitchFamily="18" charset="0"/>
              </a:rPr>
              <a:t>każdą</a:t>
            </a:r>
            <a:r>
              <a:rPr lang="pl-PL" dirty="0" smtClean="0">
                <a:latin typeface="Times New Roman" pitchFamily="18" charset="0"/>
                <a:cs typeface="Times New Roman" pitchFamily="18" charset="0"/>
              </a:rPr>
              <a:t> decyzję co do jej dalszego biegu. Por.: art. 334b</a:t>
            </a:r>
          </a:p>
          <a:p>
            <a:pPr algn="just"/>
            <a:r>
              <a:rPr lang="pl-PL" dirty="0" smtClean="0">
                <a:latin typeface="Times New Roman" pitchFamily="18" charset="0"/>
                <a:cs typeface="Times New Roman" pitchFamily="18" charset="0"/>
              </a:rPr>
              <a:t>Ocena zupełności i prawidłowości czynności procesowych. Zwrot sprawy możliwy tylko wtedy, gdy dokonanie niezbędnych czynności przez sąd powodowałoby </a:t>
            </a:r>
            <a:r>
              <a:rPr lang="pl-PL" b="1" dirty="0" smtClean="0">
                <a:latin typeface="Times New Roman" pitchFamily="18" charset="0"/>
                <a:cs typeface="Times New Roman" pitchFamily="18" charset="0"/>
              </a:rPr>
              <a:t>znaczne trudności. </a:t>
            </a:r>
          </a:p>
          <a:p>
            <a:pPr algn="just"/>
            <a:r>
              <a:rPr lang="pl-PL" dirty="0" smtClean="0">
                <a:latin typeface="Times New Roman" pitchFamily="18" charset="0"/>
                <a:cs typeface="Times New Roman" pitchFamily="18" charset="0"/>
              </a:rPr>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a:p>
            <a:pPr marL="0" indent="0">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2583037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52536" y="188640"/>
            <a:ext cx="10058400" cy="1609344"/>
          </a:xfrm>
        </p:spPr>
        <p:txBody>
          <a:bodyPr/>
          <a:lstStyle/>
          <a:p>
            <a:r>
              <a:rPr lang="pl-PL" dirty="0"/>
              <a:t>Posiedzenia wyrokowe</a:t>
            </a:r>
          </a:p>
        </p:txBody>
      </p:sp>
      <p:sp>
        <p:nvSpPr>
          <p:cNvPr id="5" name="Symbol zastępczy zawartości 2"/>
          <p:cNvSpPr>
            <a:spLocks noGrp="1"/>
          </p:cNvSpPr>
          <p:nvPr>
            <p:ph idx="1"/>
          </p:nvPr>
        </p:nvSpPr>
        <p:spPr>
          <a:xfrm>
            <a:off x="179512" y="1772816"/>
            <a:ext cx="8964488" cy="4608512"/>
          </a:xfrm>
        </p:spPr>
        <p:txBody>
          <a:bodyPr>
            <a:normAutofit fontScale="92500"/>
          </a:bodyPr>
          <a:lstStyle/>
          <a:p>
            <a:pPr marL="457200" indent="-457200" algn="just">
              <a:buFont typeface="+mj-lt"/>
              <a:buAutoNum type="arabicPeriod"/>
            </a:pPr>
            <a:r>
              <a:rPr lang="pl-PL" dirty="0">
                <a:latin typeface="Times New Roman" pitchFamily="18" charset="0"/>
                <a:cs typeface="Times New Roman" pitchFamily="18" charset="0"/>
              </a:rPr>
              <a:t>Posiedzenie w przedmiocie warunkowego umorzenia postępowania z art. 341 </a:t>
            </a:r>
          </a:p>
          <a:p>
            <a:pPr marL="457200" indent="-457200" algn="just">
              <a:buFont typeface="+mj-lt"/>
              <a:buAutoNum type="arabicPeriod"/>
            </a:pPr>
            <a:r>
              <a:rPr lang="pl-PL" dirty="0">
                <a:latin typeface="Times New Roman" pitchFamily="18" charset="0"/>
                <a:cs typeface="Times New Roman" pitchFamily="18" charset="0"/>
              </a:rPr>
              <a:t>Posiedzenie w przedmiocie rozpoznania wniosku o skazanie bez rozprawy (art. 335 § 1 i 2)</a:t>
            </a:r>
          </a:p>
          <a:p>
            <a:pPr marL="457200" indent="-457200" algn="just">
              <a:buFont typeface="+mj-lt"/>
              <a:buAutoNum type="arabicPeriod"/>
            </a:pPr>
            <a:r>
              <a:rPr lang="pl-PL" dirty="0">
                <a:latin typeface="Times New Roman" pitchFamily="18" charset="0"/>
                <a:cs typeface="Times New Roman" pitchFamily="18" charset="0"/>
              </a:rPr>
              <a:t>Posiedzenie w przedmiocie rozpoznania wniosku oskarżonego o dobrowolne poddanie się odpowiedzialności karnej na posiedzeniu (art. 338a) </a:t>
            </a:r>
          </a:p>
          <a:p>
            <a:pPr marL="457200" indent="-457200" algn="just">
              <a:buFont typeface="+mj-lt"/>
              <a:buAutoNum type="arabicPeriod"/>
            </a:pPr>
            <a:r>
              <a:rPr lang="pl-PL" dirty="0">
                <a:latin typeface="Times New Roman" pitchFamily="18" charset="0"/>
                <a:cs typeface="Times New Roman" pitchFamily="18" charset="0"/>
              </a:rPr>
              <a:t>Posiedzenie (niejawne) w przedmiocie wydania wyroku nakazowego (art. 500 § 1)</a:t>
            </a:r>
          </a:p>
          <a:p>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58865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257538" y="-20320"/>
            <a:ext cx="11515060" cy="1280890"/>
          </a:xfrm>
        </p:spPr>
        <p:txBody>
          <a:bodyPr/>
          <a:lstStyle/>
          <a:p>
            <a:r>
              <a:rPr lang="pl-PL" dirty="0"/>
              <a:t>Skazanie bez rozprawy – przesłanki</a:t>
            </a:r>
          </a:p>
        </p:txBody>
      </p:sp>
      <p:sp>
        <p:nvSpPr>
          <p:cNvPr id="5" name="Symbol zastępczy tekstu 3"/>
          <p:cNvSpPr txBox="1">
            <a:spLocks/>
          </p:cNvSpPr>
          <p:nvPr/>
        </p:nvSpPr>
        <p:spPr>
          <a:xfrm>
            <a:off x="-684584" y="1099599"/>
            <a:ext cx="5029200" cy="57626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smtClean="0"/>
              <a:t>335 § 1 </a:t>
            </a:r>
            <a:endParaRPr lang="pl-PL" dirty="0"/>
          </a:p>
        </p:txBody>
      </p:sp>
      <p:sp>
        <p:nvSpPr>
          <p:cNvPr id="6" name="Symbol zastępczy zawartości 4"/>
          <p:cNvSpPr>
            <a:spLocks noGrp="1"/>
          </p:cNvSpPr>
          <p:nvPr>
            <p:ph sz="half" idx="4294967295"/>
          </p:nvPr>
        </p:nvSpPr>
        <p:spPr>
          <a:xfrm>
            <a:off x="30376" y="1671565"/>
            <a:ext cx="4314240" cy="4997795"/>
          </a:xfrm>
          <a:prstGeom prst="rect">
            <a:avLst/>
          </a:prstGeom>
        </p:spPr>
        <p:txBody>
          <a:bodyPr/>
          <a:lstStyle/>
          <a:p>
            <a:pPr algn="just">
              <a:buAutoNum type="arabicPeriod"/>
            </a:pPr>
            <a:r>
              <a:rPr lang="pl-PL" sz="2000" dirty="0">
                <a:latin typeface="Times New Roman" pitchFamily="18" charset="0"/>
                <a:cs typeface="Times New Roman" pitchFamily="18" charset="0"/>
              </a:rPr>
              <a:t>Oskarżony </a:t>
            </a:r>
            <a:r>
              <a:rPr lang="pl-PL" sz="2000" b="1" dirty="0">
                <a:latin typeface="Times New Roman" pitchFamily="18" charset="0"/>
                <a:cs typeface="Times New Roman" pitchFamily="18" charset="0"/>
              </a:rPr>
              <a:t>przyznaje się </a:t>
            </a:r>
            <a:r>
              <a:rPr lang="pl-PL" sz="2000" dirty="0">
                <a:latin typeface="Times New Roman" pitchFamily="18" charset="0"/>
                <a:cs typeface="Times New Roman" pitchFamily="18" charset="0"/>
              </a:rPr>
              <a:t>do winy </a:t>
            </a:r>
          </a:p>
          <a:p>
            <a:pPr algn="just">
              <a:buAutoNum type="arabicPeriod"/>
            </a:pPr>
            <a:r>
              <a:rPr lang="pl-PL" sz="2000" dirty="0">
                <a:latin typeface="Times New Roman" pitchFamily="18" charset="0"/>
                <a:cs typeface="Times New Roman" pitchFamily="18" charset="0"/>
              </a:rPr>
              <a:t>W świetle jego wyjaśnień okoliczności popełnienia przestępstwa i wina nie budzą wątpliwości </a:t>
            </a:r>
          </a:p>
          <a:p>
            <a:pPr algn="just">
              <a:buAutoNum type="arabicPeriod"/>
            </a:pPr>
            <a:r>
              <a:rPr lang="pl-PL" sz="2000" dirty="0">
                <a:latin typeface="Times New Roman" pitchFamily="18" charset="0"/>
                <a:cs typeface="Times New Roman" pitchFamily="18" charset="0"/>
              </a:rPr>
              <a:t>Postawa oskarżonego wskazuje, że cele postępowania zostaną osiągnięte</a:t>
            </a:r>
          </a:p>
          <a:p>
            <a:pPr algn="just">
              <a:buAutoNum type="arabicPeriod"/>
            </a:pPr>
            <a:r>
              <a:rPr lang="pl-PL" sz="2000" dirty="0">
                <a:latin typeface="Times New Roman" pitchFamily="18" charset="0"/>
                <a:cs typeface="Times New Roman" pitchFamily="18" charset="0"/>
              </a:rPr>
              <a:t>Uzgodnione zostały kary lub inne środki przewidziane w prawie karnym za zarzucony mu </a:t>
            </a:r>
            <a:r>
              <a:rPr lang="pl-PL" sz="2000" b="1" u="sng" dirty="0">
                <a:latin typeface="Times New Roman" pitchFamily="18" charset="0"/>
                <a:cs typeface="Times New Roman" pitchFamily="18" charset="0"/>
              </a:rPr>
              <a:t>występek</a:t>
            </a:r>
            <a:r>
              <a:rPr lang="pl-PL" sz="2000" dirty="0">
                <a:latin typeface="Times New Roman" pitchFamily="18" charset="0"/>
                <a:cs typeface="Times New Roman" pitchFamily="18" charset="0"/>
              </a:rPr>
              <a:t> ewentualnie także kosztów procesu</a:t>
            </a:r>
          </a:p>
          <a:p>
            <a:pPr algn="just">
              <a:buAutoNum type="arabicPeriod"/>
            </a:pPr>
            <a:r>
              <a:rPr lang="pl-PL" sz="2000" dirty="0">
                <a:latin typeface="Times New Roman" pitchFamily="18" charset="0"/>
                <a:cs typeface="Times New Roman" pitchFamily="18" charset="0"/>
              </a:rPr>
              <a:t>Uwzględnione zostały prawnie chronione interesy pokrzywdzonego</a:t>
            </a:r>
          </a:p>
        </p:txBody>
      </p:sp>
      <p:sp>
        <p:nvSpPr>
          <p:cNvPr id="7" name="Symbol zastępczy tekstu 5"/>
          <p:cNvSpPr txBox="1">
            <a:spLocks/>
          </p:cNvSpPr>
          <p:nvPr/>
        </p:nvSpPr>
        <p:spPr>
          <a:xfrm>
            <a:off x="4499992" y="1099599"/>
            <a:ext cx="5039831" cy="5762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smtClean="0"/>
              <a:t>335 § 2 </a:t>
            </a:r>
            <a:endParaRPr lang="pl-PL" dirty="0"/>
          </a:p>
        </p:txBody>
      </p:sp>
      <p:sp>
        <p:nvSpPr>
          <p:cNvPr id="8" name="Symbol zastępczy zawartości 6"/>
          <p:cNvSpPr>
            <a:spLocks noGrp="1"/>
          </p:cNvSpPr>
          <p:nvPr>
            <p:ph sz="quarter" idx="4294967295"/>
          </p:nvPr>
        </p:nvSpPr>
        <p:spPr>
          <a:xfrm>
            <a:off x="5004049" y="1691885"/>
            <a:ext cx="3888432" cy="4905467"/>
          </a:xfrm>
          <a:prstGeom prst="rect">
            <a:avLst/>
          </a:prstGeom>
        </p:spPr>
        <p:txBody>
          <a:bodyPr>
            <a:normAutofit fontScale="92500" lnSpcReduction="10000"/>
          </a:bodyPr>
          <a:lstStyle/>
          <a:p>
            <a:pPr algn="just">
              <a:buAutoNum type="arabicPeriod"/>
            </a:pPr>
            <a:r>
              <a:rPr lang="pl-PL" sz="2000" dirty="0">
                <a:latin typeface="Times New Roman" pitchFamily="18" charset="0"/>
                <a:cs typeface="Times New Roman" pitchFamily="18" charset="0"/>
              </a:rPr>
              <a:t>Oświadczenia dowodowe oskarżonego </a:t>
            </a:r>
            <a:r>
              <a:rPr lang="pl-PL" sz="2000" b="1" dirty="0">
                <a:latin typeface="Times New Roman" pitchFamily="18" charset="0"/>
                <a:cs typeface="Times New Roman" pitchFamily="18" charset="0"/>
              </a:rPr>
              <a:t>nie są sprzeczne z dokonanymi ustaleniami </a:t>
            </a:r>
          </a:p>
          <a:p>
            <a:pPr algn="just">
              <a:buAutoNum type="arabicPeriod"/>
            </a:pPr>
            <a:r>
              <a:rPr lang="pl-PL" sz="2000" dirty="0">
                <a:latin typeface="Times New Roman" pitchFamily="18" charset="0"/>
                <a:cs typeface="Times New Roman" pitchFamily="18" charset="0"/>
              </a:rPr>
              <a:t>Okoliczności popełnienia przestępstwa i wina oskarżonego nie budzą wątpliwości</a:t>
            </a:r>
          </a:p>
          <a:p>
            <a:pPr algn="just">
              <a:buFont typeface="Wingdings 3" charset="2"/>
              <a:buAutoNum type="arabicPeriod"/>
            </a:pPr>
            <a:r>
              <a:rPr lang="pl-PL" sz="2000" dirty="0">
                <a:latin typeface="Times New Roman" pitchFamily="18" charset="0"/>
                <a:cs typeface="Times New Roman" pitchFamily="18" charset="0"/>
              </a:rPr>
              <a:t>Postawa oskarżonego wskazuje, że cele postępowania zostaną osiągnięte</a:t>
            </a:r>
          </a:p>
          <a:p>
            <a:pPr algn="just">
              <a:buFont typeface="Wingdings 3" charset="2"/>
              <a:buAutoNum type="arabicPeriod"/>
            </a:pPr>
            <a:r>
              <a:rPr lang="pl-PL" sz="2000" dirty="0">
                <a:latin typeface="Times New Roman" pitchFamily="18" charset="0"/>
                <a:cs typeface="Times New Roman" pitchFamily="18" charset="0"/>
              </a:rPr>
              <a:t>Uzgodnione zostały kary lub inne środki przewidziane w prawie karnym za zarzucony mu </a:t>
            </a:r>
            <a:r>
              <a:rPr lang="pl-PL" sz="2000" b="1" u="sng" dirty="0">
                <a:latin typeface="Times New Roman" pitchFamily="18" charset="0"/>
                <a:cs typeface="Times New Roman" pitchFamily="18" charset="0"/>
              </a:rPr>
              <a:t>występek</a:t>
            </a:r>
            <a:r>
              <a:rPr lang="pl-PL" sz="2000" dirty="0">
                <a:latin typeface="Times New Roman" pitchFamily="18" charset="0"/>
                <a:cs typeface="Times New Roman" pitchFamily="18" charset="0"/>
              </a:rPr>
              <a:t> ewentualnie także kosztów procesu</a:t>
            </a:r>
          </a:p>
          <a:p>
            <a:pPr algn="just">
              <a:buFont typeface="Wingdings 3" charset="2"/>
              <a:buAutoNum type="arabicPeriod"/>
            </a:pPr>
            <a:r>
              <a:rPr lang="pl-PL" sz="2000" dirty="0">
                <a:latin typeface="Times New Roman" pitchFamily="18" charset="0"/>
                <a:cs typeface="Times New Roman" pitchFamily="18" charset="0"/>
              </a:rPr>
              <a:t>Uwzględnione zostały prawnie chronione interesy pokrzywdzonego</a:t>
            </a:r>
          </a:p>
        </p:txBody>
      </p:sp>
    </p:spTree>
    <p:extLst>
      <p:ext uri="{BB962C8B-B14F-4D97-AF65-F5344CB8AC3E}">
        <p14:creationId xmlns:p14="http://schemas.microsoft.com/office/powerpoint/2010/main" xmlns="" val="2895127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6"/>
          <p:cNvSpPr>
            <a:spLocks noGrp="1"/>
          </p:cNvSpPr>
          <p:nvPr>
            <p:ph type="title"/>
          </p:nvPr>
        </p:nvSpPr>
        <p:spPr>
          <a:xfrm>
            <a:off x="-612576" y="-315416"/>
            <a:ext cx="10058400" cy="1609344"/>
          </a:xfrm>
        </p:spPr>
        <p:txBody>
          <a:bodyPr/>
          <a:lstStyle/>
          <a:p>
            <a:r>
              <a:rPr lang="pl-PL" dirty="0"/>
              <a:t>Skazanie bez rozprawy </a:t>
            </a:r>
          </a:p>
        </p:txBody>
      </p:sp>
      <p:sp>
        <p:nvSpPr>
          <p:cNvPr id="5" name="Symbol zastępczy zawartości 7"/>
          <p:cNvSpPr>
            <a:spLocks noGrp="1"/>
          </p:cNvSpPr>
          <p:nvPr>
            <p:ph idx="1"/>
          </p:nvPr>
        </p:nvSpPr>
        <p:spPr>
          <a:xfrm>
            <a:off x="-14208" y="1196752"/>
            <a:ext cx="8978696" cy="5544616"/>
          </a:xfrm>
        </p:spPr>
        <p:txBody>
          <a:bodyPr>
            <a:normAutofit fontScale="62500" lnSpcReduction="20000"/>
          </a:bodyPr>
          <a:lstStyle/>
          <a:p>
            <a:pPr algn="just"/>
            <a:r>
              <a:rPr lang="pl-PL" dirty="0">
                <a:latin typeface="Times New Roman" pitchFamily="18" charset="0"/>
                <a:cs typeface="Times New Roman" pitchFamily="18" charset="0"/>
              </a:rPr>
              <a:t>Uwzględnienie wniosku o skazanie bez rozprawy jest możliwe tylko wtedy, gdy nie sprzeciwi się temu pokrzywdzony, należycie powiadomiony o terminie posiedzenia. </a:t>
            </a:r>
          </a:p>
          <a:p>
            <a:pPr algn="just"/>
            <a:r>
              <a:rPr lang="pl-PL" dirty="0">
                <a:latin typeface="Times New Roman" pitchFamily="18" charset="0"/>
                <a:cs typeface="Times New Roman" pitchFamily="18" charset="0"/>
              </a:rPr>
              <a:t>Sąd może uzależnić uwzględnienie wniosku od dokonania w nim przez prokuratora wskazanej przez siebie zmiany, zaakceptowanej przez oskarżonego. </a:t>
            </a:r>
          </a:p>
          <a:p>
            <a:pPr algn="just"/>
            <a:r>
              <a:rPr lang="pl-PL" dirty="0">
                <a:latin typeface="Times New Roman" pitchFamily="18" charset="0"/>
                <a:cs typeface="Times New Roman" pitchFamily="18" charset="0"/>
              </a:rPr>
              <a:t>Nie prowadzi się postępowania dowodowego </a:t>
            </a:r>
            <a:r>
              <a:rPr lang="pl-PL" dirty="0">
                <a:latin typeface="Times New Roman" pitchFamily="18" charset="0"/>
                <a:cs typeface="Times New Roman" pitchFamily="18" charset="0"/>
                <a:sym typeface="Wingdings" panose="05000000000000000000" pitchFamily="2" charset="2"/>
              </a:rPr>
              <a:t> orzeczenie wydawane na podstawie materiałów z postępowania przygotowawczego. </a:t>
            </a:r>
          </a:p>
          <a:p>
            <a:pPr algn="just"/>
            <a:r>
              <a:rPr lang="pl-PL" dirty="0">
                <a:latin typeface="Times New Roman" pitchFamily="18" charset="0"/>
                <a:cs typeface="Times New Roman" pitchFamily="18" charset="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latin typeface="Times New Roman" pitchFamily="18" charset="0"/>
                <a:cs typeface="Times New Roman" pitchFamily="18" charset="0"/>
                <a:sym typeface="Wingdings" panose="05000000000000000000" pitchFamily="2" charset="2"/>
              </a:rPr>
              <a:t>Jeżeli sąd uzna, że nie zachodzą podstawy do uwzględnienia wniosku z art. 335 </a:t>
            </a:r>
            <a:r>
              <a:rPr lang="pl-PL" dirty="0">
                <a:latin typeface="Times New Roman" pitchFamily="18" charset="0"/>
                <a:cs typeface="Times New Roman" pitchFamily="18" charset="0"/>
              </a:rPr>
              <a:t>§ 1, zwraca sprawę prokuratorowi. </a:t>
            </a:r>
          </a:p>
          <a:p>
            <a:pPr algn="just"/>
            <a:r>
              <a:rPr lang="pl-PL" dirty="0">
                <a:latin typeface="Times New Roman" pitchFamily="18" charset="0"/>
                <a:cs typeface="Times New Roman" pitchFamily="18" charset="0"/>
              </a:rPr>
              <a:t>W razie nieuwzględnienia wniosku z art. 335 § 2 sprawę kieruje się na rozprawę a prokurator w terminie 7 dni od dnia posiedzenia, dokonuje czynności określonych w art. 333 § 1 – 2. </a:t>
            </a:r>
          </a:p>
          <a:p>
            <a:pPr algn="just"/>
            <a:r>
              <a:rPr lang="pl-PL" b="1" u="sng" dirty="0">
                <a:latin typeface="Times New Roman" pitchFamily="18" charset="0"/>
                <a:cs typeface="Times New Roman" pitchFamily="18" charset="0"/>
              </a:rPr>
              <a:t>SĄD UWZGLĘDNIAJĄC WNIOSEK SKAZUJE OSKARŻONEGO </a:t>
            </a:r>
            <a:r>
              <a:rPr lang="pl-PL" b="1" u="sng" dirty="0">
                <a:solidFill>
                  <a:srgbClr val="FF0000"/>
                </a:solidFill>
                <a:latin typeface="Times New Roman" pitchFamily="18" charset="0"/>
                <a:cs typeface="Times New Roman" pitchFamily="18" charset="0"/>
              </a:rPr>
              <a:t>WYROKIEM</a:t>
            </a:r>
          </a:p>
          <a:p>
            <a:pPr marL="0" indent="0" algn="just">
              <a:buNone/>
            </a:pPr>
            <a:endParaRPr lang="pl-PL" b="1" u="sng" dirty="0">
              <a:latin typeface="Times New Roman" pitchFamily="18" charset="0"/>
              <a:cs typeface="Times New Roman" pitchFamily="18" charset="0"/>
            </a:endParaRPr>
          </a:p>
        </p:txBody>
      </p:sp>
    </p:spTree>
    <p:extLst>
      <p:ext uri="{BB962C8B-B14F-4D97-AF65-F5344CB8AC3E}">
        <p14:creationId xmlns:p14="http://schemas.microsoft.com/office/powerpoint/2010/main" xmlns="" val="3997053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 y="-1"/>
            <a:ext cx="8892481" cy="1606013"/>
          </a:xfrm>
        </p:spPr>
        <p:txBody>
          <a:bodyPr>
            <a:normAutofit/>
          </a:bodyPr>
          <a:lstStyle/>
          <a:p>
            <a:r>
              <a:rPr lang="pl-PL" sz="3200" dirty="0"/>
              <a:t>Dobrowolne poddanie się karze na posiedzeniu przed rozprawą – art. 338a w zw. z 343a</a:t>
            </a:r>
          </a:p>
        </p:txBody>
      </p:sp>
      <p:sp>
        <p:nvSpPr>
          <p:cNvPr id="5" name="Symbol zastępczy tekstu 3"/>
          <p:cNvSpPr txBox="1">
            <a:spLocks/>
          </p:cNvSpPr>
          <p:nvPr/>
        </p:nvSpPr>
        <p:spPr>
          <a:xfrm>
            <a:off x="0" y="1874557"/>
            <a:ext cx="3992732" cy="57626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smtClean="0"/>
              <a:t>Przesłanki </a:t>
            </a:r>
            <a:endParaRPr lang="pl-PL" dirty="0"/>
          </a:p>
        </p:txBody>
      </p:sp>
      <p:sp>
        <p:nvSpPr>
          <p:cNvPr id="6" name="Symbol zastępczy zawartości 2"/>
          <p:cNvSpPr>
            <a:spLocks noGrp="1"/>
          </p:cNvSpPr>
          <p:nvPr>
            <p:ph sz="half" idx="4294967295"/>
          </p:nvPr>
        </p:nvSpPr>
        <p:spPr>
          <a:xfrm>
            <a:off x="0" y="2610211"/>
            <a:ext cx="4578361" cy="4247789"/>
          </a:xfrm>
          <a:prstGeom prst="rect">
            <a:avLst/>
          </a:prstGeom>
        </p:spPr>
        <p:txBody>
          <a:bodyPr>
            <a:normAutofit fontScale="62500" lnSpcReduction="2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7" name="Symbol zastępczy tekstu 4"/>
          <p:cNvSpPr txBox="1">
            <a:spLocks/>
          </p:cNvSpPr>
          <p:nvPr/>
        </p:nvSpPr>
        <p:spPr>
          <a:xfrm>
            <a:off x="4195792" y="1631450"/>
            <a:ext cx="5816009" cy="5762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smtClean="0"/>
              <a:t>Tryb orzekania </a:t>
            </a:r>
            <a:endParaRPr lang="pl-PL" dirty="0"/>
          </a:p>
        </p:txBody>
      </p:sp>
      <p:sp>
        <p:nvSpPr>
          <p:cNvPr id="8" name="Symbol zastępczy zawartości 5"/>
          <p:cNvSpPr>
            <a:spLocks noGrp="1"/>
          </p:cNvSpPr>
          <p:nvPr>
            <p:ph sz="quarter" idx="4294967295"/>
          </p:nvPr>
        </p:nvSpPr>
        <p:spPr>
          <a:xfrm>
            <a:off x="4499993" y="2182275"/>
            <a:ext cx="4644008" cy="4675725"/>
          </a:xfrm>
          <a:prstGeom prst="rect">
            <a:avLst/>
          </a:prstGeom>
        </p:spPr>
        <p:txBody>
          <a:bodyPr>
            <a:normAutofit fontScale="70000" lnSpcReduction="2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xmlns="" val="3950852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normAutofit/>
          </a:bodyPr>
          <a:lstStyle/>
          <a:p>
            <a:r>
              <a:rPr lang="pl-PL" sz="2800" b="1" dirty="0" smtClean="0"/>
              <a:t>Przygotowanie do rozprawy głównej – posiedzenie przygotowawcze</a:t>
            </a:r>
            <a:endParaRPr lang="pl-PL" sz="2800" b="1" dirty="0"/>
          </a:p>
        </p:txBody>
      </p:sp>
      <p:sp>
        <p:nvSpPr>
          <p:cNvPr id="3" name="Symbol zastępczy zawartości 2"/>
          <p:cNvSpPr>
            <a:spLocks noGrp="1"/>
          </p:cNvSpPr>
          <p:nvPr>
            <p:ph idx="1"/>
          </p:nvPr>
        </p:nvSpPr>
        <p:spPr>
          <a:xfrm>
            <a:off x="0" y="1268760"/>
            <a:ext cx="8892480" cy="5589240"/>
          </a:xfrm>
        </p:spPr>
        <p:txBody>
          <a:bodyPr>
            <a:normAutofit/>
          </a:bodyPr>
          <a:lstStyle/>
          <a:p>
            <a:pPr marL="0" indent="0">
              <a:buNone/>
            </a:pPr>
            <a:r>
              <a:rPr lang="pl-PL" sz="1500" b="1" dirty="0" smtClean="0">
                <a:latin typeface="Times New Roman" pitchFamily="18" charset="0"/>
                <a:cs typeface="Times New Roman" pitchFamily="18" charset="0"/>
              </a:rPr>
              <a:t>Art. 349 k.p.k.</a:t>
            </a:r>
          </a:p>
          <a:p>
            <a:pPr algn="just"/>
            <a:r>
              <a:rPr lang="pl-PL" sz="1500" dirty="0" smtClean="0">
                <a:latin typeface="Times New Roman" pitchFamily="18" charset="0"/>
                <a:cs typeface="Times New Roman" pitchFamily="18" charset="0"/>
              </a:rPr>
              <a:t>Nowa konstrukcja posiedzenia przygotowawczego, której celem jest przyspieszenie i usprawnienie postępowania oraz należyte zaplanowanie czynności procesowych, co sprzyja koncentracji materiału dowodowego na rozprawie. </a:t>
            </a:r>
          </a:p>
          <a:p>
            <a:pPr algn="just"/>
            <a:r>
              <a:rPr lang="pl-PL" sz="1500" dirty="0" smtClean="0">
                <a:latin typeface="Times New Roman" pitchFamily="18" charset="0"/>
                <a:cs typeface="Times New Roman" pitchFamily="18" charset="0"/>
              </a:rPr>
              <a:t>Jeżeli przewidywany zakres postępowania dowodowego uzasadnia przypuszczenie, że w sprawie niezbędne będzie wyznaczenie co najmniej 5 terminów rozprawy, prezes sądu niezwłocznie wyznacza sędziego albo członków składu orzekającego oraz kieruje sprawę na posiedzenie. </a:t>
            </a:r>
          </a:p>
          <a:p>
            <a:pPr lvl="1" algn="just"/>
            <a:r>
              <a:rPr lang="pl-PL" sz="1500" dirty="0" smtClean="0">
                <a:latin typeface="Times New Roman" pitchFamily="18" charset="0"/>
                <a:cs typeface="Times New Roman" pitchFamily="18" charset="0"/>
                <a:sym typeface="Wingdings" panose="05000000000000000000" pitchFamily="2" charset="2"/>
              </a:rPr>
              <a:t>obligatoryjne posiedzenie przygotowawcze </a:t>
            </a:r>
            <a:endParaRPr lang="pl-PL" sz="1500" dirty="0" smtClean="0">
              <a:latin typeface="Times New Roman" pitchFamily="18" charset="0"/>
              <a:cs typeface="Times New Roman" pitchFamily="18" charset="0"/>
            </a:endParaRPr>
          </a:p>
          <a:p>
            <a:pPr algn="just"/>
            <a:r>
              <a:rPr lang="pl-PL" sz="1500" dirty="0" smtClean="0">
                <a:latin typeface="Times New Roman" pitchFamily="18" charset="0"/>
                <a:cs typeface="Times New Roman" pitchFamily="18" charset="0"/>
              </a:rPr>
              <a:t>W innych sprawach można skierować sprawę na posiedzenie jeżeli ze względu na jej zawiłość lub z innych ważnych przyczyn prezes sądu uzna, że może to przyczynić się do usprawnienia postępowania, a zwłaszcza należytego planowania i organizacji rozprawy. </a:t>
            </a:r>
          </a:p>
          <a:p>
            <a:pPr algn="just"/>
            <a:r>
              <a:rPr lang="pl-PL" sz="1500" dirty="0" smtClean="0">
                <a:latin typeface="Times New Roman" pitchFamily="18" charset="0"/>
                <a:cs typeface="Times New Roman" pitchFamily="18" charset="0"/>
              </a:rPr>
              <a:t>Posiedzenie przygotowawcze powinno odbyć się w ciągu 30 dni od daty jego wyznaczenia.</a:t>
            </a:r>
          </a:p>
          <a:p>
            <a:pPr algn="just"/>
            <a:r>
              <a:rPr lang="pl-PL" sz="1500" dirty="0" smtClean="0">
                <a:latin typeface="Times New Roman" pitchFamily="18" charset="0"/>
                <a:cs typeface="Times New Roman" pitchFamily="18" charset="0"/>
              </a:rPr>
              <a:t>Oskarżyciel publiczny, obrońcy i pełnomocnicy mają prawo wziąć udział w posiedzeniu. Prezes sądu może uznać ich udział za obowiązkowy. </a:t>
            </a:r>
          </a:p>
          <a:p>
            <a:pPr lvl="1" algn="just"/>
            <a:r>
              <a:rPr lang="pl-PL" sz="1500" dirty="0" smtClean="0">
                <a:latin typeface="Times New Roman" pitchFamily="18" charset="0"/>
                <a:cs typeface="Times New Roman" pitchFamily="18" charset="0"/>
              </a:rPr>
              <a:t>Założenie, że posiedzenie przygotowawcze powinno być forum przeznaczonym dla profesjonalnych reprezentantów stron procesowych </a:t>
            </a:r>
          </a:p>
          <a:p>
            <a:pPr lvl="1" algn="just"/>
            <a:r>
              <a:rPr lang="pl-PL" sz="1500" dirty="0" smtClean="0">
                <a:latin typeface="Times New Roman" pitchFamily="18" charset="0"/>
                <a:cs typeface="Times New Roman" pitchFamily="18" charset="0"/>
              </a:rPr>
              <a:t>Prezes sądu może zawiadomić o posiedzeniu także pozostałe strony jeżeli uzna, że przyczyni się to do usprawnienia postępowania.</a:t>
            </a:r>
          </a:p>
          <a:p>
            <a:pPr algn="just"/>
            <a:r>
              <a:rPr lang="pl-PL" sz="1500" dirty="0" smtClean="0">
                <a:latin typeface="Times New Roman" pitchFamily="18" charset="0"/>
                <a:cs typeface="Times New Roman" pitchFamily="18" charset="0"/>
              </a:rPr>
              <a:t>Wyznaczając posiedzenie, wzywa oskarżyciela publicznego, obrońców i pełnomocników do przedstawienia pisemnego stanowiska dotyczącego planowania przebiegu rozprawy orz jej organizacji, w tym dowodów, które powinny być przeprowadzone jako pierwsze na tych rozprawach w terminie 7 dni od dnia doręczenia wezwania. </a:t>
            </a:r>
          </a:p>
          <a:p>
            <a:pPr marL="0" indent="0">
              <a:buNone/>
            </a:pPr>
            <a:endParaRPr lang="pl-PL" sz="15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114929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259632" y="2060848"/>
            <a:ext cx="6954586" cy="2308324"/>
          </a:xfrm>
          <a:prstGeom prst="rect">
            <a:avLst/>
          </a:prstGeom>
          <a:noFill/>
        </p:spPr>
        <p:txBody>
          <a:bodyPr wrap="square" lIns="91440" tIns="45720" rIns="91440" bIns="45720">
            <a:spAutoFit/>
          </a:bodyPr>
          <a:lstStyle/>
          <a:p>
            <a:pPr algn="ctr"/>
            <a:r>
              <a:rPr lang="pl-PL" sz="7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ROZPRAWA GŁÓWNA</a:t>
            </a:r>
            <a:endParaRPr lang="pl-PL" sz="7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xmlns="" val="42172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Postanowienie o zamknięciu PP</a:t>
            </a:r>
            <a:endParaRPr lang="pl-PL"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latin typeface="Times New Roman" pitchFamily="18" charset="0"/>
                <a:cs typeface="Times New Roman" pitchFamily="18" charset="0"/>
              </a:rPr>
              <a:t>Art. 321 § 5 k.p.k. </a:t>
            </a:r>
            <a:r>
              <a:rPr lang="pl-PL" dirty="0" smtClean="0">
                <a:latin typeface="Times New Roman" pitchFamily="18" charset="0"/>
                <a:cs typeface="Times New Roman" pitchFamily="18" charset="0"/>
                <a:sym typeface="Wingdings" panose="05000000000000000000" pitchFamily="2" charset="2"/>
              </a:rPr>
              <a:t> Jeżeli nie zachodzi potrzeba uzupełnienia śledztwa, wydaje się </a:t>
            </a:r>
            <a:r>
              <a:rPr lang="pl-PL" b="1" u="sng" dirty="0" smtClean="0">
                <a:latin typeface="Times New Roman" pitchFamily="18" charset="0"/>
                <a:cs typeface="Times New Roman" pitchFamily="18" charset="0"/>
                <a:sym typeface="Wingdings" panose="05000000000000000000" pitchFamily="2" charset="2"/>
              </a:rPr>
              <a:t>postanowienie o jego zamknięciu. </a:t>
            </a:r>
          </a:p>
          <a:p>
            <a:pPr algn="just"/>
            <a:r>
              <a:rPr lang="pl-PL" dirty="0" smtClean="0">
                <a:latin typeface="Times New Roman" pitchFamily="18" charset="0"/>
                <a:cs typeface="Times New Roman" pitchFamily="18" charset="0"/>
                <a:sym typeface="Wingdings" panose="05000000000000000000" pitchFamily="2" charset="2"/>
              </a:rPr>
              <a:t>Postanowienie o zamknięciu śledztwa wydaje prokurator. Od tej daty liczony jest termin do sporządzenia aktu oskarżenia. </a:t>
            </a:r>
          </a:p>
          <a:p>
            <a:pPr algn="just"/>
            <a:r>
              <a:rPr lang="pl-PL" dirty="0" smtClean="0">
                <a:latin typeface="Times New Roman" pitchFamily="18" charset="0"/>
                <a:cs typeface="Times New Roman" pitchFamily="18" charset="0"/>
                <a:sym typeface="Wingdings" panose="05000000000000000000" pitchFamily="2" charset="2"/>
              </a:rPr>
              <a:t>Wydanie tego postanowienia nie jest konieczne, jeżeli:</a:t>
            </a:r>
          </a:p>
          <a:p>
            <a:pPr lvl="1" algn="just"/>
            <a:r>
              <a:rPr lang="pl-PL" dirty="0" smtClean="0">
                <a:latin typeface="Times New Roman" pitchFamily="18" charset="0"/>
                <a:cs typeface="Times New Roman" pitchFamily="18" charset="0"/>
              </a:rPr>
              <a:t>Postępowanie jest umarzane – art. 322 § 1 </a:t>
            </a:r>
          </a:p>
          <a:p>
            <a:pPr lvl="1" algn="just"/>
            <a:r>
              <a:rPr lang="pl-PL" dirty="0" smtClean="0">
                <a:latin typeface="Times New Roman" pitchFamily="18" charset="0"/>
                <a:cs typeface="Times New Roman" pitchFamily="18" charset="0"/>
              </a:rPr>
              <a:t>W dochodzeniu – chyba że podejrzany jest tymczasowo aresztowany</a:t>
            </a:r>
          </a:p>
          <a:p>
            <a:pPr algn="just"/>
            <a:r>
              <a:rPr lang="pl-PL" dirty="0" smtClean="0">
                <a:latin typeface="Times New Roman" pitchFamily="18" charset="0"/>
                <a:cs typeface="Times New Roman" pitchFamily="18" charset="0"/>
              </a:rPr>
              <a:t>O wydaniu postanowienia o zamknięciu śledztwa zawiadamia się podejrzanego i jego obrońcę.</a:t>
            </a:r>
          </a:p>
          <a:p>
            <a:pPr marL="0" indent="0">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11023344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95536" y="-459432"/>
            <a:ext cx="8429369" cy="1807041"/>
          </a:xfrm>
        </p:spPr>
        <p:txBody>
          <a:bodyPr/>
          <a:lstStyle/>
          <a:p>
            <a:r>
              <a:rPr lang="pl-PL" dirty="0"/>
              <a:t>Przebieg rozprawy głównej</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xmlns="" val="1026869037"/>
              </p:ext>
            </p:extLst>
          </p:nvPr>
        </p:nvGraphicFramePr>
        <p:xfrm>
          <a:off x="0" y="1268760"/>
          <a:ext cx="8964488"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227072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540568" y="-315416"/>
            <a:ext cx="10058400" cy="1609344"/>
          </a:xfrm>
        </p:spPr>
        <p:txBody>
          <a:bodyPr>
            <a:normAutofit/>
          </a:bodyPr>
          <a:lstStyle/>
          <a:p>
            <a:r>
              <a:rPr lang="pl-PL" sz="4000" dirty="0"/>
              <a:t>Przejawy kontradyktoryjności na rozprawie  </a:t>
            </a:r>
          </a:p>
        </p:txBody>
      </p:sp>
      <p:sp>
        <p:nvSpPr>
          <p:cNvPr id="5" name="Symbol zastępczy zawartości 6"/>
          <p:cNvSpPr txBox="1">
            <a:spLocks noGrp="1"/>
          </p:cNvSpPr>
          <p:nvPr>
            <p:ph idx="1"/>
          </p:nvPr>
        </p:nvSpPr>
        <p:spPr>
          <a:xfrm>
            <a:off x="251520" y="836712"/>
            <a:ext cx="8712968" cy="8069901"/>
          </a:xfrm>
          <a:prstGeom prst="rect">
            <a:avLst/>
          </a:prstGeom>
          <a:noFill/>
        </p:spPr>
        <p:txBody>
          <a:bodyPr wrap="square" rtlCol="0">
            <a:spAutoFit/>
          </a:bodyPr>
          <a:lstStyle/>
          <a:p>
            <a:pPr marL="342900" indent="-342900" algn="just">
              <a:buAutoNum type="arabicPeriod"/>
            </a:pPr>
            <a:r>
              <a:rPr lang="pl-PL" dirty="0"/>
              <a:t>Trójstronny stosunek prawny – oddzielenie funkcji oskarżenia, obrony i orzekania – </a:t>
            </a:r>
            <a:r>
              <a:rPr lang="pl-PL" i="1" dirty="0"/>
              <a:t>obecnie trochę zachwiane</a:t>
            </a:r>
          </a:p>
          <a:p>
            <a:pPr marL="342900" indent="-342900" algn="just">
              <a:buAutoNum type="arabicPeriod"/>
            </a:pPr>
            <a:r>
              <a:rPr lang="pl-PL" dirty="0"/>
              <a:t>Znajomość aktu oskarżenia i możliwość wniesienia odpowiedzi na akt oskarżenia</a:t>
            </a:r>
          </a:p>
          <a:p>
            <a:pPr marL="342900" indent="-342900" algn="just">
              <a:buAutoNum type="arabicPeriod"/>
            </a:pPr>
            <a:r>
              <a:rPr lang="pl-PL" dirty="0"/>
              <a:t>Jawność wewnętrzna – udział stron w czynnościach postępowania</a:t>
            </a:r>
          </a:p>
          <a:p>
            <a:pPr marL="342900" indent="-342900" algn="just">
              <a:buAutoNum type="arabicPeriod"/>
            </a:pPr>
            <a:r>
              <a:rPr lang="pl-PL" dirty="0"/>
              <a:t>Inicjatywa dowodowa należy do stron – to strony dysponują przedmiotem procesu </a:t>
            </a:r>
          </a:p>
          <a:p>
            <a:pPr marL="342900" indent="-342900" algn="just">
              <a:buAutoNum type="arabicPeriod"/>
            </a:pPr>
            <a:r>
              <a:rPr lang="pl-PL" dirty="0"/>
              <a:t>Równouprawnienie stron procesowych </a:t>
            </a:r>
          </a:p>
          <a:p>
            <a:pPr marL="342900" indent="-342900" algn="just">
              <a:buAutoNum type="arabicPeriod"/>
            </a:pPr>
            <a:r>
              <a:rPr lang="pl-PL" dirty="0"/>
              <a:t>art. 370 – kolejność zadawania pytań świadkom </a:t>
            </a:r>
          </a:p>
          <a:p>
            <a:pPr marL="342900" indent="-342900" algn="just">
              <a:buAutoNum type="arabicPeriod"/>
            </a:pPr>
            <a:r>
              <a:rPr lang="pl-PL" dirty="0"/>
              <a:t>art. 367 – prawo zabrania głosu, jeżeli w jakiejkolwiek kwestii jedna ze stron zabrała głos (</a:t>
            </a:r>
            <a:r>
              <a:rPr lang="pl-PL" i="1" dirty="0" err="1"/>
              <a:t>audiatur</a:t>
            </a:r>
            <a:r>
              <a:rPr lang="pl-PL" i="1" dirty="0"/>
              <a:t> et </a:t>
            </a:r>
            <a:r>
              <a:rPr lang="pl-PL" i="1" dirty="0" err="1"/>
              <a:t>altera</a:t>
            </a:r>
            <a:r>
              <a:rPr lang="pl-PL" i="1" dirty="0"/>
              <a:t> pars</a:t>
            </a:r>
            <a:r>
              <a:rPr lang="pl-PL" dirty="0"/>
              <a:t>) oraz prawo oskarżonego do ostatniego głosu (</a:t>
            </a:r>
            <a:r>
              <a:rPr lang="pl-PL" i="1" dirty="0" err="1"/>
              <a:t>favor</a:t>
            </a:r>
            <a:r>
              <a:rPr lang="pl-PL" i="1" dirty="0"/>
              <a:t> </a:t>
            </a:r>
            <a:r>
              <a:rPr lang="pl-PL" i="1" dirty="0" err="1"/>
              <a:t>defensionis</a:t>
            </a:r>
            <a:r>
              <a:rPr lang="pl-PL" dirty="0"/>
              <a:t>)</a:t>
            </a:r>
          </a:p>
        </p:txBody>
      </p:sp>
    </p:spTree>
    <p:extLst>
      <p:ext uri="{BB962C8B-B14F-4D97-AF65-F5344CB8AC3E}">
        <p14:creationId xmlns:p14="http://schemas.microsoft.com/office/powerpoint/2010/main" xmlns="" val="1607851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52535" y="0"/>
            <a:ext cx="9793088" cy="692696"/>
          </a:xfrm>
        </p:spPr>
        <p:txBody>
          <a:bodyPr>
            <a:normAutofit/>
          </a:bodyPr>
          <a:lstStyle/>
          <a:p>
            <a:r>
              <a:rPr lang="pl-PL" sz="2800" b="1" dirty="0"/>
              <a:t>Obecność stron na rozprawie głównej</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xmlns="" val="1956984432"/>
              </p:ext>
            </p:extLst>
          </p:nvPr>
        </p:nvGraphicFramePr>
        <p:xfrm>
          <a:off x="0" y="908720"/>
          <a:ext cx="8964488" cy="587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120446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52536" y="0"/>
            <a:ext cx="10058400" cy="1609344"/>
          </a:xfrm>
        </p:spPr>
        <p:txBody>
          <a:bodyPr/>
          <a:lstStyle/>
          <a:p>
            <a:r>
              <a:rPr lang="pl-PL" dirty="0"/>
              <a:t>Uprawnienia pokrzywdzonego</a:t>
            </a:r>
          </a:p>
        </p:txBody>
      </p:sp>
      <p:sp>
        <p:nvSpPr>
          <p:cNvPr id="5" name="Symbol zastępczy zawartości 2"/>
          <p:cNvSpPr>
            <a:spLocks noGrp="1"/>
          </p:cNvSpPr>
          <p:nvPr>
            <p:ph idx="1"/>
          </p:nvPr>
        </p:nvSpPr>
        <p:spPr>
          <a:xfrm>
            <a:off x="251520" y="1484784"/>
            <a:ext cx="8640960" cy="4968552"/>
          </a:xfrm>
        </p:spPr>
        <p:txBody>
          <a:bodyPr>
            <a:normAutofit fontScale="92500" lnSpcReduction="20000"/>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xmlns="" val="1529038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Wywołanie sprawy</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latin typeface="Times New Roman" pitchFamily="18" charset="0"/>
                <a:cs typeface="Times New Roman" pitchFamily="18" charset="0"/>
              </a:rPr>
              <a:t>Art. 381 k.p.k.</a:t>
            </a:r>
          </a:p>
          <a:p>
            <a:pPr marL="0" indent="0" algn="just">
              <a:buNone/>
            </a:pPr>
            <a:r>
              <a:rPr lang="pl-PL" dirty="0" smtClean="0">
                <a:latin typeface="Times New Roman" pitchFamily="18" charset="0"/>
                <a:cs typeface="Times New Roman" pitchFamily="18" charset="0"/>
              </a:rPr>
              <a:t>Rozprawę główną rozpoczyna wywołanie sprawy. Następnie przewodniczący sprawdza, czy wszyscy wezwani stawili się oraz czy nie ma przeszkód do rozpoznania sprawy.</a:t>
            </a:r>
          </a:p>
          <a:p>
            <a:pPr marL="0" indent="0" algn="just">
              <a:buNone/>
            </a:pPr>
            <a:endParaRPr lang="pl-PL" dirty="0" smtClean="0">
              <a:latin typeface="Times New Roman" pitchFamily="18" charset="0"/>
              <a:cs typeface="Times New Roman" pitchFamily="18" charset="0"/>
            </a:endParaRPr>
          </a:p>
          <a:p>
            <a:pPr marL="0" indent="0" algn="just">
              <a:buNone/>
            </a:pPr>
            <a:r>
              <a:rPr lang="pl-PL" dirty="0" smtClean="0">
                <a:latin typeface="Times New Roman" pitchFamily="18" charset="0"/>
                <a:cs typeface="Times New Roman" pitchFamily="18" charset="0"/>
              </a:rPr>
              <a:t>Art. 382 k.p.k. </a:t>
            </a:r>
          </a:p>
          <a:p>
            <a:pPr marL="0" indent="0" algn="just">
              <a:buNone/>
            </a:pPr>
            <a:r>
              <a:rPr lang="pl-PL" dirty="0" smtClean="0">
                <a:latin typeface="Times New Roman" pitchFamily="18" charset="0"/>
                <a:cs typeface="Times New Roman" pitchFamily="18" charset="0"/>
              </a:rPr>
              <a:t>W razie nieusprawiedliwionego niestawiennictwa oskarżonego, którego obecność jest obowiązkowa, przewodniczący zarządza jego natychmiastowe zatrzymanie i doprowadzenie lub przerywa w tym celu rozprawę albo też sąd ją odracza.</a:t>
            </a: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3118244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Rozpoczęcie rozprawy</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latin typeface="Times New Roman" pitchFamily="18" charset="0"/>
                <a:cs typeface="Times New Roman" pitchFamily="18" charset="0"/>
              </a:rPr>
              <a:t>Art. 384 k.p.k.</a:t>
            </a:r>
          </a:p>
          <a:p>
            <a:pPr marL="0" indent="0" algn="just">
              <a:buNone/>
            </a:pPr>
            <a:r>
              <a:rPr lang="pl-PL" dirty="0" smtClean="0">
                <a:latin typeface="Times New Roman" pitchFamily="18" charset="0"/>
                <a:cs typeface="Times New Roman" pitchFamily="18" charset="0"/>
              </a:rPr>
              <a:t>§ 1. Po sprawdzeniu obecności przewodniczący zarządza opuszczenie sali rozpraw przez świadków. Biegli pozostają na sali, jeżeli przewodniczący nie zarządzi inaczej.</a:t>
            </a:r>
          </a:p>
          <a:p>
            <a:pPr marL="0" indent="0" algn="just">
              <a:buNone/>
            </a:pPr>
            <a:r>
              <a:rPr lang="pl-PL" dirty="0" smtClean="0">
                <a:latin typeface="Times New Roman" pitchFamily="18" charset="0"/>
                <a:cs typeface="Times New Roman" pitchFamily="18" charset="0"/>
              </a:rPr>
              <a:t>§ 2. Pokrzywdzony ma prawo wziąć udział  w rozprawie, jeżeli się stawi i pozostać na sali, choćby miał składać zeznania jako świadek. W tym wypadku sądu przesłuchuje go w pierwszej kolejności.</a:t>
            </a:r>
          </a:p>
          <a:p>
            <a:pPr marL="0" indent="0" algn="just">
              <a:buNone/>
            </a:pPr>
            <a:r>
              <a:rPr lang="pl-PL" dirty="0" smtClean="0">
                <a:latin typeface="Times New Roman" pitchFamily="18" charset="0"/>
                <a:cs typeface="Times New Roman" pitchFamily="18" charset="0"/>
              </a:rPr>
              <a:t>§ 3. Uznając to za celowe sąd może zobowiązać pokrzywdzonego do obecności na rozprawie lub jej części.</a:t>
            </a:r>
          </a:p>
          <a:p>
            <a:pPr marL="0" indent="0" algn="just">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38997600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PRZEWÓD SĄDOWY</a:t>
            </a:r>
            <a:endParaRPr lang="pl-PL" dirty="0"/>
          </a:p>
        </p:txBody>
      </p:sp>
      <p:sp>
        <p:nvSpPr>
          <p:cNvPr id="3" name="Symbol zastępczy zawartości 2"/>
          <p:cNvSpPr>
            <a:spLocks noGrp="1"/>
          </p:cNvSpPr>
          <p:nvPr>
            <p:ph idx="1"/>
          </p:nvPr>
        </p:nvSpPr>
        <p:spPr/>
        <p:txBody>
          <a:bodyPr/>
          <a:lstStyle/>
          <a:p>
            <a:pPr marL="0" indent="0" algn="just">
              <a:buNone/>
            </a:pPr>
            <a:r>
              <a:rPr lang="pl-PL" b="1" dirty="0" smtClean="0"/>
              <a:t>Przewód sądowy to </a:t>
            </a:r>
            <a:r>
              <a:rPr lang="pl-PL" b="1" u="sng" dirty="0" smtClean="0"/>
              <a:t>jawne i ustne zapoznanie się z </a:t>
            </a:r>
            <a:r>
              <a:rPr lang="pl-PL" b="1" i="1" u="sng" dirty="0" smtClean="0"/>
              <a:t>meritum </a:t>
            </a:r>
            <a:r>
              <a:rPr lang="pl-PL" b="1" u="sng" dirty="0" smtClean="0"/>
              <a:t>sprawy.</a:t>
            </a:r>
          </a:p>
          <a:p>
            <a:pPr marL="0" indent="0" algn="just">
              <a:buNone/>
            </a:pPr>
            <a:r>
              <a:rPr lang="pl-PL" dirty="0" smtClean="0"/>
              <a:t>Jest to najważniejsza część rozprawy  głównej, która trwa od przytoczenia podstaw oskarżenia do głosów stron.</a:t>
            </a:r>
          </a:p>
          <a:p>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Rozpoczęcie przewodu sądowego jako moment wygaśnięcia niektórych uprawnień procesowych</a:t>
            </a:r>
            <a:endParaRPr lang="pl-PL" sz="2000" dirty="0"/>
          </a:p>
        </p:txBody>
      </p:sp>
      <p:sp>
        <p:nvSpPr>
          <p:cNvPr id="3" name="Symbol zastępczy zawartości 2"/>
          <p:cNvSpPr>
            <a:spLocks noGrp="1"/>
          </p:cNvSpPr>
          <p:nvPr>
            <p:ph idx="1"/>
          </p:nvPr>
        </p:nvSpPr>
        <p:spPr/>
        <p:txBody>
          <a:bodyPr>
            <a:normAutofit fontScale="62500" lnSpcReduction="20000"/>
          </a:bodyPr>
          <a:lstStyle/>
          <a:p>
            <a:pPr algn="just">
              <a:buFont typeface="+mj-lt"/>
              <a:buAutoNum type="arabicPeriod"/>
            </a:pPr>
            <a:r>
              <a:rPr lang="pl-PL" dirty="0" smtClean="0"/>
              <a:t>Pokrzywdzony może do tego momentu złożyć wniosek o działaniu w charakterze oskarżyciela posiłkowego (art. 54 § 1 k.p.k.)</a:t>
            </a:r>
          </a:p>
          <a:p>
            <a:pPr lvl="1" algn="just"/>
            <a:r>
              <a:rPr lang="pl-PL" dirty="0" smtClean="0"/>
              <a:t>Ciekawe orzeczenie </a:t>
            </a:r>
            <a:r>
              <a:rPr lang="pl-PL" dirty="0" smtClean="0">
                <a:sym typeface="Wingdings" pitchFamily="2" charset="2"/>
              </a:rPr>
              <a:t> postanowienie SN z dnia 25 czerwca 2013 r., V KZ 43/13</a:t>
            </a:r>
            <a:endParaRPr lang="pl-PL" dirty="0" smtClean="0"/>
          </a:p>
          <a:p>
            <a:pPr algn="just">
              <a:buFont typeface="+mj-lt"/>
              <a:buAutoNum type="arabicPeriod"/>
            </a:pPr>
            <a:r>
              <a:rPr lang="pl-PL" dirty="0" smtClean="0"/>
              <a:t>Do tego momentu można zgłosić wniosek o wyłączenie sędziego z powodu uzasadnionych wątpliwości co do jego bezstronności (</a:t>
            </a:r>
            <a:r>
              <a:rPr lang="pl-PL" i="1" dirty="0" err="1" smtClean="0"/>
              <a:t>iudex</a:t>
            </a:r>
            <a:r>
              <a:rPr lang="pl-PL" i="1" dirty="0" smtClean="0"/>
              <a:t> </a:t>
            </a:r>
            <a:r>
              <a:rPr lang="pl-PL" i="1" dirty="0" err="1" smtClean="0"/>
              <a:t>suspectus</a:t>
            </a:r>
            <a:r>
              <a:rPr lang="pl-PL" dirty="0" smtClean="0"/>
              <a:t>). Później tylko wtedy, gdy strona uprawdopodobni, że okoliczność ta powstała lub stała się stronie wiadoma później (art. 41 § 2)</a:t>
            </a:r>
          </a:p>
          <a:p>
            <a:pPr algn="just">
              <a:buFont typeface="+mj-lt"/>
              <a:buAutoNum type="arabicPeriod"/>
            </a:pPr>
            <a:r>
              <a:rPr lang="pl-PL" dirty="0" smtClean="0"/>
              <a:t>Oskarżyciel publiczny może cofnąć akt oskarżenia – art. 14 § 2. W toku przewodu sądowego – tylko za zgodą oskarżonego </a:t>
            </a:r>
          </a:p>
          <a:p>
            <a:pPr algn="just">
              <a:buFont typeface="+mj-lt"/>
              <a:buAutoNum type="arabicPeriod"/>
            </a:pPr>
            <a:r>
              <a:rPr lang="pl-PL" dirty="0" smtClean="0"/>
              <a:t>Oskarżyciel prywatny może odstąpić od oskarżenia niezależnie od zgody oskarżonego </a:t>
            </a:r>
          </a:p>
          <a:p>
            <a:pPr algn="just">
              <a:buFont typeface="+mj-lt"/>
              <a:buAutoNum type="arabicPeriod"/>
            </a:pPr>
            <a:r>
              <a:rPr lang="pl-PL" dirty="0" smtClean="0"/>
              <a:t>Po rozpoczęciu przewodu sądowego ma znaczenie podział na przesłanki uniewinnienia i umorzenia. Zasadą jest, że na rozprawie powinien zapaść wyrok uniewinniający. </a:t>
            </a:r>
          </a:p>
          <a:p>
            <a:pPr algn="just">
              <a:buFont typeface="+mj-lt"/>
              <a:buAutoNum type="arabicPeriod"/>
            </a:pPr>
            <a:r>
              <a:rPr lang="pl-PL" dirty="0" smtClean="0"/>
              <a:t>Do rozpoczęcia przewodu sądowego można cofnąć wniosek o ściganie (art. 12 § 3 k.p.k.)</a:t>
            </a:r>
          </a:p>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0829" y="0"/>
            <a:ext cx="9133171" cy="864096"/>
          </a:xfrm>
        </p:spPr>
        <p:txBody>
          <a:bodyPr>
            <a:normAutofit/>
          </a:bodyPr>
          <a:lstStyle/>
          <a:p>
            <a:r>
              <a:rPr lang="pl-PL" sz="2500" b="1" dirty="0">
                <a:latin typeface="Times New Roman" pitchFamily="18" charset="0"/>
                <a:cs typeface="Times New Roman" pitchFamily="18" charset="0"/>
              </a:rPr>
              <a:t>Sposoby zakończenia postępowania przygotowawczego </a:t>
            </a:r>
          </a:p>
        </p:txBody>
      </p:sp>
      <p:sp>
        <p:nvSpPr>
          <p:cNvPr id="5" name="Prostokąt zaokrąglony 4"/>
          <p:cNvSpPr/>
          <p:nvPr/>
        </p:nvSpPr>
        <p:spPr>
          <a:xfrm>
            <a:off x="395536" y="1143788"/>
            <a:ext cx="295232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UMORZENIE</a:t>
            </a:r>
            <a:endParaRPr lang="pl-PL" b="1" dirty="0"/>
          </a:p>
        </p:txBody>
      </p:sp>
      <p:sp>
        <p:nvSpPr>
          <p:cNvPr id="6" name="Prostokąt zaokrąglony 5"/>
          <p:cNvSpPr/>
          <p:nvPr/>
        </p:nvSpPr>
        <p:spPr>
          <a:xfrm>
            <a:off x="4168368" y="1109016"/>
            <a:ext cx="38164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SKIEROWANIE SPRAWY DO SĄDU</a:t>
            </a:r>
          </a:p>
        </p:txBody>
      </p:sp>
      <p:sp>
        <p:nvSpPr>
          <p:cNvPr id="7" name="pole tekstowe 6"/>
          <p:cNvSpPr txBox="1"/>
          <p:nvPr/>
        </p:nvSpPr>
        <p:spPr>
          <a:xfrm>
            <a:off x="499252" y="2013011"/>
            <a:ext cx="2952328" cy="3293209"/>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a:t>Umorzenie z art. 322 („zwykłe”)</a:t>
            </a:r>
          </a:p>
          <a:p>
            <a:pPr marL="742950" lvl="1" indent="-285750" algn="just">
              <a:buFont typeface="Arial" panose="020B0604020202020204" pitchFamily="34" charset="0"/>
              <a:buChar char="•"/>
            </a:pPr>
            <a:r>
              <a:rPr lang="pl-PL" sz="1600" dirty="0"/>
              <a:t>umorzenie z powodu negatywnej przesłanki procesowej </a:t>
            </a:r>
          </a:p>
          <a:p>
            <a:pPr marL="742950" lvl="1" indent="-285750" algn="just">
              <a:buFont typeface="Arial" panose="020B0604020202020204" pitchFamily="34" charset="0"/>
              <a:buChar char="•"/>
            </a:pPr>
            <a:r>
              <a:rPr lang="pl-PL" sz="1600" dirty="0"/>
              <a:t>umorzenie absorpcyjne (art.11)</a:t>
            </a:r>
          </a:p>
          <a:p>
            <a:pPr marL="742950" lvl="1" indent="-285750" algn="just">
              <a:buFont typeface="Arial" panose="020B0604020202020204" pitchFamily="34" charset="0"/>
              <a:buChar char="•"/>
            </a:pPr>
            <a:r>
              <a:rPr lang="pl-PL" sz="1600" dirty="0"/>
              <a:t>niewykrycie sprawcy</a:t>
            </a:r>
          </a:p>
          <a:p>
            <a:pPr marL="285750" indent="-285750" algn="just">
              <a:buFont typeface="Arial" panose="020B0604020202020204" pitchFamily="34" charset="0"/>
              <a:buChar char="•"/>
            </a:pPr>
            <a:r>
              <a:rPr lang="pl-PL" sz="1600" dirty="0"/>
              <a:t>Umorzenie rejestrowe – art. 325f</a:t>
            </a:r>
          </a:p>
          <a:p>
            <a:pPr algn="just"/>
            <a:r>
              <a:rPr lang="pl-PL" sz="1600" dirty="0"/>
              <a:t>.</a:t>
            </a:r>
          </a:p>
          <a:p>
            <a:pPr algn="just"/>
            <a:endParaRPr lang="pl-PL" sz="1600" dirty="0"/>
          </a:p>
        </p:txBody>
      </p:sp>
      <p:sp>
        <p:nvSpPr>
          <p:cNvPr id="8" name="pole tekstowe 7"/>
          <p:cNvSpPr txBox="1"/>
          <p:nvPr/>
        </p:nvSpPr>
        <p:spPr>
          <a:xfrm>
            <a:off x="4259796" y="2204864"/>
            <a:ext cx="4464496" cy="2308324"/>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a:t>Akt oskarżenia </a:t>
            </a:r>
          </a:p>
          <a:p>
            <a:pPr marL="285750" indent="-285750" algn="just">
              <a:buFont typeface="Arial" panose="020B0604020202020204" pitchFamily="34" charset="0"/>
              <a:buChar char="•"/>
            </a:pPr>
            <a:r>
              <a:rPr lang="pl-PL" sz="1600" dirty="0"/>
              <a:t>Wniosek z 335 § 1 </a:t>
            </a:r>
          </a:p>
          <a:p>
            <a:pPr marL="285750" indent="-285750" algn="just">
              <a:buFont typeface="Arial" panose="020B0604020202020204" pitchFamily="34" charset="0"/>
              <a:buChar char="•"/>
            </a:pPr>
            <a:r>
              <a:rPr lang="pl-PL" sz="1600" dirty="0"/>
              <a:t>Wniosek o umorzenie postępowania i zastosowanie środków zabezpieczających </a:t>
            </a:r>
          </a:p>
          <a:p>
            <a:pPr marL="285750" indent="-285750" algn="just">
              <a:buFont typeface="Arial" panose="020B0604020202020204" pitchFamily="34" charset="0"/>
              <a:buChar char="•"/>
            </a:pPr>
            <a:r>
              <a:rPr lang="pl-PL" sz="1600" dirty="0"/>
              <a:t>Wniosek o warunkowe umorzenie postępowania</a:t>
            </a:r>
          </a:p>
          <a:p>
            <a:pPr marL="285750" indent="-285750" algn="just">
              <a:buFont typeface="Arial" panose="020B0604020202020204" pitchFamily="34" charset="0"/>
              <a:buChar char="•"/>
            </a:pPr>
            <a:r>
              <a:rPr lang="pl-PL" sz="1600" dirty="0"/>
              <a:t>W trybie przyspieszonym – wniosek o rozpoznanie sprawy w trybie przyspieszonym </a:t>
            </a:r>
          </a:p>
        </p:txBody>
      </p:sp>
      <p:sp>
        <p:nvSpPr>
          <p:cNvPr id="9" name="pole tekstowe 8"/>
          <p:cNvSpPr txBox="1"/>
          <p:nvPr/>
        </p:nvSpPr>
        <p:spPr>
          <a:xfrm>
            <a:off x="4151784" y="4887528"/>
            <a:ext cx="4680520" cy="646331"/>
          </a:xfrm>
          <a:prstGeom prst="rect">
            <a:avLst/>
          </a:prstGeom>
          <a:noFill/>
        </p:spPr>
        <p:txBody>
          <a:bodyPr wrap="square" rtlCol="0">
            <a:spAutoFit/>
          </a:bodyPr>
          <a:lstStyle/>
          <a:p>
            <a:r>
              <a:rPr lang="pl-PL" b="1" dirty="0"/>
              <a:t>Rozwiązanie pośrednie</a:t>
            </a:r>
          </a:p>
          <a:p>
            <a:endParaRPr lang="pl-PL" b="1" dirty="0"/>
          </a:p>
        </p:txBody>
      </p:sp>
      <p:graphicFrame>
        <p:nvGraphicFramePr>
          <p:cNvPr id="10" name="Diagram 9"/>
          <p:cNvGraphicFramePr/>
          <p:nvPr>
            <p:extLst>
              <p:ext uri="{D42A27DB-BD31-4B8C-83A1-F6EECF244321}">
                <p14:modId xmlns:p14="http://schemas.microsoft.com/office/powerpoint/2010/main" xmlns="" val="2559535228"/>
              </p:ext>
            </p:extLst>
          </p:nvPr>
        </p:nvGraphicFramePr>
        <p:xfrm>
          <a:off x="614460" y="3933056"/>
          <a:ext cx="852954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7885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7032" y="0"/>
            <a:ext cx="9171032" cy="1412776"/>
          </a:xfrm>
        </p:spPr>
        <p:txBody>
          <a:bodyPr>
            <a:normAutofit/>
          </a:bodyPr>
          <a:lstStyle/>
          <a:p>
            <a:r>
              <a:rPr lang="pl-PL" sz="3200" dirty="0"/>
              <a:t>Umorzenie postępowania przygotowawczego – „zwykłe” (art. 322) </a:t>
            </a:r>
          </a:p>
        </p:txBody>
      </p:sp>
      <p:sp>
        <p:nvSpPr>
          <p:cNvPr id="5" name="Symbol zastępczy zawartości 2"/>
          <p:cNvSpPr>
            <a:spLocks noGrp="1"/>
          </p:cNvSpPr>
          <p:nvPr>
            <p:ph idx="1"/>
          </p:nvPr>
        </p:nvSpPr>
        <p:spPr>
          <a:xfrm>
            <a:off x="0" y="1412776"/>
            <a:ext cx="9144000" cy="5184576"/>
          </a:xfrm>
        </p:spPr>
        <p:txBody>
          <a:bodyPr>
            <a:noAutofit/>
          </a:bodyPr>
          <a:lstStyle/>
          <a:p>
            <a:pPr marL="109728" indent="0" algn="just">
              <a:buNone/>
            </a:pPr>
            <a:r>
              <a:rPr lang="pl-PL" sz="1800" dirty="0">
                <a:latin typeface="Times New Roman" pitchFamily="18" charset="0"/>
                <a:cs typeface="Times New Roman" pitchFamily="18" charset="0"/>
              </a:rPr>
              <a:t>J</a:t>
            </a:r>
            <a:r>
              <a:rPr lang="pl-PL" sz="1800" dirty="0" smtClean="0">
                <a:latin typeface="Times New Roman" pitchFamily="18" charset="0"/>
                <a:cs typeface="Times New Roman" pitchFamily="18" charset="0"/>
              </a:rPr>
              <a:t>eżeli </a:t>
            </a:r>
            <a:r>
              <a:rPr lang="pl-PL" sz="1800" dirty="0">
                <a:latin typeface="Times New Roman" pitchFamily="18" charset="0"/>
                <a:cs typeface="Times New Roman" pitchFamily="18" charset="0"/>
              </a:rPr>
              <a:t>postępowanie nie dostarczyło podstaw do wniesienia aktu oskarżenia i nie zachodzą warunki określone w art. 324 (skierowanie do sądu wniosku o umorzenie postępowania wobec sprawcy, który popełnił przestępstwo w stanie niepoczytalności i orzeczenie środków zabezpieczających) </a:t>
            </a:r>
            <a:r>
              <a:rPr lang="pl-PL" sz="1800" b="1" dirty="0">
                <a:latin typeface="Times New Roman" pitchFamily="18" charset="0"/>
                <a:cs typeface="Times New Roman" pitchFamily="18" charset="0"/>
              </a:rPr>
              <a:t>umarza się śledztwo (lub dochodzenie) </a:t>
            </a:r>
            <a:r>
              <a:rPr lang="pl-PL" sz="1800" dirty="0">
                <a:latin typeface="Times New Roman" pitchFamily="18" charset="0"/>
                <a:cs typeface="Times New Roman" pitchFamily="18" charset="0"/>
              </a:rPr>
              <a:t>bez konieczności uprzedniego zapoznania z materiałami postępowania i jego zamknięcia. </a:t>
            </a:r>
          </a:p>
          <a:p>
            <a:pPr marL="109728" indent="0" algn="just">
              <a:buNone/>
            </a:pPr>
            <a:endParaRPr lang="pl-PL" sz="1800" dirty="0">
              <a:latin typeface="Times New Roman" pitchFamily="18" charset="0"/>
              <a:cs typeface="Times New Roman" pitchFamily="18" charset="0"/>
            </a:endParaRPr>
          </a:p>
          <a:p>
            <a:pPr marL="109728" indent="0" algn="ctr">
              <a:buNone/>
            </a:pPr>
            <a:r>
              <a:rPr lang="pl-PL" sz="1800" b="1" u="sng" dirty="0" smtClean="0">
                <a:latin typeface="Times New Roman" pitchFamily="18" charset="0"/>
                <a:cs typeface="Times New Roman" pitchFamily="18" charset="0"/>
              </a:rPr>
              <a:t>Przesłanki umorzenia: </a:t>
            </a:r>
          </a:p>
          <a:p>
            <a:pPr marL="109728" indent="0" algn="just">
              <a:buNone/>
            </a:pPr>
            <a:r>
              <a:rPr lang="pl-PL" sz="1800" dirty="0" smtClean="0">
                <a:latin typeface="Times New Roman" pitchFamily="18" charset="0"/>
                <a:cs typeface="Times New Roman" pitchFamily="18" charset="0"/>
              </a:rPr>
              <a:t>Postępowanie nie dostarczyło podstaw do wniesienia aktu oskarżenia i nie istnieją podstawy do zastosowania środków zabezpieczających. </a:t>
            </a:r>
          </a:p>
          <a:p>
            <a:pPr marL="624078" indent="-514350" algn="just">
              <a:buFont typeface="+mj-lt"/>
              <a:buAutoNum type="arabicPeriod"/>
            </a:pPr>
            <a:r>
              <a:rPr lang="pl-PL" sz="1800" dirty="0" smtClean="0">
                <a:latin typeface="Times New Roman" pitchFamily="18" charset="0"/>
                <a:cs typeface="Times New Roman" pitchFamily="18" charset="0"/>
              </a:rPr>
              <a:t>Zachodzi negatywna przesłanka procesowa – art. 17 § 1 </a:t>
            </a:r>
          </a:p>
          <a:p>
            <a:pPr marL="624078" indent="-514350" algn="just">
              <a:buFont typeface="+mj-lt"/>
              <a:buAutoNum type="arabicPeriod"/>
            </a:pPr>
            <a:r>
              <a:rPr lang="pl-PL" sz="1800" dirty="0" smtClean="0">
                <a:latin typeface="Times New Roman" pitchFamily="18" charset="0"/>
                <a:cs typeface="Times New Roman" pitchFamily="18" charset="0"/>
              </a:rPr>
              <a:t>Art. 11 § 1 – tzw. umorzenie absorpcyjne </a:t>
            </a:r>
          </a:p>
          <a:p>
            <a:pPr marL="624078" indent="-514350" algn="just">
              <a:buFont typeface="+mj-lt"/>
              <a:buAutoNum type="arabicPeriod"/>
            </a:pPr>
            <a:r>
              <a:rPr lang="pl-PL" sz="1800" dirty="0" smtClean="0">
                <a:latin typeface="Times New Roman" pitchFamily="18" charset="0"/>
                <a:cs typeface="Times New Roman" pitchFamily="18" charset="0"/>
              </a:rPr>
              <a:t>Inna podstawa np. abolicja, art. 9 ustawy o świadku koronnym </a:t>
            </a:r>
          </a:p>
          <a:p>
            <a:pPr marL="109728" indent="0" algn="just">
              <a:buNone/>
            </a:pPr>
            <a:r>
              <a:rPr lang="pl-PL" sz="1800" dirty="0" smtClean="0">
                <a:latin typeface="Times New Roman" pitchFamily="18" charset="0"/>
                <a:cs typeface="Times New Roman" pitchFamily="18" charset="0"/>
              </a:rPr>
              <a:t>Umorzenie postępowania może nastąpić zarówno w fazie </a:t>
            </a:r>
            <a:r>
              <a:rPr lang="pl-PL" sz="1800" i="1" dirty="0" smtClean="0">
                <a:latin typeface="Times New Roman" pitchFamily="18" charset="0"/>
                <a:cs typeface="Times New Roman" pitchFamily="18" charset="0"/>
              </a:rPr>
              <a:t>in rem </a:t>
            </a:r>
            <a:r>
              <a:rPr lang="pl-PL" sz="1800" dirty="0" smtClean="0">
                <a:latin typeface="Times New Roman" pitchFamily="18" charset="0"/>
                <a:cs typeface="Times New Roman" pitchFamily="18" charset="0"/>
              </a:rPr>
              <a:t>jak i </a:t>
            </a:r>
            <a:r>
              <a:rPr lang="pl-PL" sz="1800" i="1" dirty="0" smtClean="0">
                <a:latin typeface="Times New Roman" pitchFamily="18" charset="0"/>
                <a:cs typeface="Times New Roman" pitchFamily="18" charset="0"/>
              </a:rPr>
              <a:t>in personam.</a:t>
            </a:r>
            <a:endParaRPr lang="pl-PL" sz="1800" i="1" dirty="0">
              <a:latin typeface="Times New Roman" pitchFamily="18" charset="0"/>
              <a:cs typeface="Times New Roman" pitchFamily="18" charset="0"/>
            </a:endParaRPr>
          </a:p>
          <a:p>
            <a:pPr marL="109728" lvl="1" indent="0" algn="just">
              <a:buNone/>
            </a:pPr>
            <a:r>
              <a:rPr lang="pl-PL" sz="1800" dirty="0" smtClean="0">
                <a:latin typeface="Times New Roman" pitchFamily="18" charset="0"/>
                <a:cs typeface="Times New Roman" pitchFamily="18" charset="0"/>
              </a:rPr>
              <a:t>Istotne konsekwencje prawne w zależności od stadium postępowania, w którym doszło do umorzenia - </a:t>
            </a:r>
            <a:r>
              <a:rPr lang="pl-PL" sz="1800" dirty="0">
                <a:latin typeface="Times New Roman" pitchFamily="18" charset="0"/>
                <a:cs typeface="Times New Roman" pitchFamily="18" charset="0"/>
              </a:rPr>
              <a:t>p</a:t>
            </a:r>
            <a:r>
              <a:rPr lang="pl-PL" sz="1800" dirty="0" smtClean="0">
                <a:latin typeface="Times New Roman" pitchFamily="18" charset="0"/>
                <a:cs typeface="Times New Roman" pitchFamily="18" charset="0"/>
              </a:rPr>
              <a:t>or. art. 327 § 1 i 2 oraz 328 k.p.k.</a:t>
            </a:r>
          </a:p>
          <a:p>
            <a:pPr marL="109728" indent="0" algn="just">
              <a:buNone/>
            </a:pPr>
            <a:endParaRPr lang="pl-PL" sz="1800" dirty="0" smtClean="0">
              <a:latin typeface="Times New Roman" pitchFamily="18" charset="0"/>
              <a:cs typeface="Times New Roman" pitchFamily="18" charset="0"/>
            </a:endParaRPr>
          </a:p>
          <a:p>
            <a:pPr marL="0" indent="0" algn="just">
              <a:buNone/>
            </a:pPr>
            <a:endParaRPr lang="pl-PL" sz="1800" dirty="0">
              <a:latin typeface="Times New Roman" pitchFamily="18" charset="0"/>
              <a:cs typeface="Times New Roman" pitchFamily="18" charset="0"/>
            </a:endParaRPr>
          </a:p>
          <a:p>
            <a:pPr marL="411480" lvl="1" indent="0" algn="just">
              <a:buNone/>
            </a:pPr>
            <a:endParaRPr lang="pl-PL" sz="1800" dirty="0">
              <a:latin typeface="Times New Roman" pitchFamily="18" charset="0"/>
              <a:cs typeface="Times New Roman" pitchFamily="18" charset="0"/>
              <a:sym typeface="Wingdings" panose="05000000000000000000" pitchFamily="2" charset="2"/>
            </a:endParaRPr>
          </a:p>
        </p:txBody>
      </p:sp>
    </p:spTree>
    <p:extLst>
      <p:ext uri="{BB962C8B-B14F-4D97-AF65-F5344CB8AC3E}">
        <p14:creationId xmlns:p14="http://schemas.microsoft.com/office/powerpoint/2010/main" xmlns="" val="2551797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0" y="20320"/>
            <a:ext cx="8938272" cy="1516270"/>
          </a:xfrm>
        </p:spPr>
        <p:txBody>
          <a:bodyPr/>
          <a:lstStyle/>
          <a:p>
            <a:r>
              <a:rPr lang="pl-PL" dirty="0"/>
              <a:t>Tzw. umorzenie rejestrowe </a:t>
            </a:r>
          </a:p>
        </p:txBody>
      </p:sp>
      <p:sp>
        <p:nvSpPr>
          <p:cNvPr id="5" name="Symbol zastępczy zawartości 2"/>
          <p:cNvSpPr>
            <a:spLocks noGrp="1"/>
          </p:cNvSpPr>
          <p:nvPr>
            <p:ph idx="1"/>
          </p:nvPr>
        </p:nvSpPr>
        <p:spPr>
          <a:xfrm>
            <a:off x="0" y="1554922"/>
            <a:ext cx="9073008" cy="5335374"/>
          </a:xfrm>
        </p:spPr>
        <p:txBody>
          <a:bodyPr>
            <a:normAutofit fontScale="62500" lnSpcReduction="20000"/>
          </a:bodyPr>
          <a:lstStyle/>
          <a:p>
            <a:pPr algn="just"/>
            <a:r>
              <a:rPr lang="pl-PL" dirty="0">
                <a:latin typeface="Times New Roman" pitchFamily="18" charset="0"/>
                <a:cs typeface="Times New Roman" pitchFamily="18" charset="0"/>
              </a:rPr>
              <a:t>Szczególny sposób zakończenia </a:t>
            </a:r>
            <a:r>
              <a:rPr lang="pl-PL" b="1" dirty="0">
                <a:latin typeface="Times New Roman" pitchFamily="18" charset="0"/>
                <a:cs typeface="Times New Roman" pitchFamily="18" charset="0"/>
              </a:rPr>
              <a:t>dochodzenia </a:t>
            </a:r>
            <a:r>
              <a:rPr lang="pl-PL" dirty="0">
                <a:latin typeface="Times New Roman" pitchFamily="18" charset="0"/>
                <a:cs typeface="Times New Roman" pitchFamily="18" charset="0"/>
                <a:sym typeface="Wingdings" panose="05000000000000000000" pitchFamily="2" charset="2"/>
              </a:rPr>
              <a:t> </a:t>
            </a:r>
            <a:r>
              <a:rPr lang="pl-PL" b="1" dirty="0">
                <a:solidFill>
                  <a:srgbClr val="FF0000"/>
                </a:solidFill>
                <a:latin typeface="Times New Roman" pitchFamily="18" charset="0"/>
                <a:cs typeface="Times New Roman" pitchFamily="18" charset="0"/>
                <a:sym typeface="Wingdings" panose="05000000000000000000" pitchFamily="2" charset="2"/>
              </a:rPr>
              <a:t>niedopuszczalny w śledztwie</a:t>
            </a:r>
          </a:p>
          <a:p>
            <a:pPr algn="just"/>
            <a:r>
              <a:rPr lang="pl-PL" dirty="0">
                <a:latin typeface="Times New Roman" pitchFamily="18" charset="0"/>
                <a:cs typeface="Times New Roman" pitchFamily="18" charset="0"/>
                <a:sym typeface="Wingdings" panose="05000000000000000000" pitchFamily="2" charset="2"/>
              </a:rPr>
              <a:t>Art. 325f </a:t>
            </a:r>
            <a:r>
              <a:rPr lang="pl-PL" dirty="0" smtClean="0">
                <a:latin typeface="Times New Roman" pitchFamily="18" charset="0"/>
                <a:cs typeface="Times New Roman" pitchFamily="18" charset="0"/>
                <a:sym typeface="Wingdings" panose="05000000000000000000" pitchFamily="2" charset="2"/>
              </a:rPr>
              <a:t>k.p.k.</a:t>
            </a:r>
            <a:endParaRPr lang="pl-PL" dirty="0">
              <a:latin typeface="Times New Roman" pitchFamily="18" charset="0"/>
              <a:cs typeface="Times New Roman" pitchFamily="18" charset="0"/>
              <a:sym typeface="Wingdings" panose="05000000000000000000" pitchFamily="2" charset="2"/>
            </a:endParaRPr>
          </a:p>
          <a:p>
            <a:pPr marL="0" indent="0" algn="just">
              <a:buNone/>
            </a:pPr>
            <a:r>
              <a:rPr lang="pl-PL" dirty="0">
                <a:latin typeface="Times New Roman" pitchFamily="18" charset="0"/>
                <a:cs typeface="Times New Roman" pitchFamily="18" charset="0"/>
                <a:sym typeface="Wingdings" panose="05000000000000000000" pitchFamily="2" charset="2"/>
              </a:rPr>
              <a:t>Jeżeli dane uzyskane w toku czynności w niezbędnym zakresie (art. 308 </a:t>
            </a:r>
            <a:r>
              <a:rPr lang="pl-PL" dirty="0">
                <a:latin typeface="Times New Roman" pitchFamily="18" charset="0"/>
                <a:cs typeface="Times New Roman" pitchFamily="18" charset="0"/>
              </a:rPr>
              <a:t>§ 1) lub dochodzenia prowadzonego przez okres co najmniej 5 dni nie stwarzają </a:t>
            </a:r>
            <a:r>
              <a:rPr lang="pl-PL" u="sng" dirty="0">
                <a:latin typeface="Times New Roman" pitchFamily="18" charset="0"/>
                <a:cs typeface="Times New Roman" pitchFamily="18" charset="0"/>
              </a:rPr>
              <a:t>dostatecznych podstaw do wykrycia sprawcy w drodze dalszych czynności procesowych</a:t>
            </a:r>
            <a:r>
              <a:rPr lang="pl-PL" dirty="0">
                <a:latin typeface="Times New Roman" pitchFamily="18" charset="0"/>
                <a:cs typeface="Times New Roman" pitchFamily="18" charset="0"/>
              </a:rPr>
              <a:t>, można wydać postanowienie o </a:t>
            </a:r>
            <a:r>
              <a:rPr lang="pl-PL" b="1" dirty="0">
                <a:latin typeface="Times New Roman" pitchFamily="18" charset="0"/>
                <a:cs typeface="Times New Roman" pitchFamily="18" charset="0"/>
              </a:rPr>
              <a:t>umorzeniu dochodzeniu i wpisaniu sprawy do rejestru przestępstw. </a:t>
            </a:r>
          </a:p>
          <a:p>
            <a:pPr marL="411480" lvl="1" indent="0" algn="just">
              <a:buNone/>
            </a:pPr>
            <a:r>
              <a:rPr lang="pl-PL" b="1" dirty="0">
                <a:latin typeface="Times New Roman" pitchFamily="18" charset="0"/>
                <a:cs typeface="Times New Roman" pitchFamily="18" charset="0"/>
              </a:rPr>
              <a:t>Postanowienie </a:t>
            </a:r>
            <a:r>
              <a:rPr lang="pl-PL" b="1" u="sng" dirty="0">
                <a:latin typeface="Times New Roman" pitchFamily="18" charset="0"/>
                <a:cs typeface="Times New Roman" pitchFamily="18" charset="0"/>
              </a:rPr>
              <a:t>nie wymaga </a:t>
            </a:r>
            <a:r>
              <a:rPr lang="pl-PL" b="1" dirty="0">
                <a:latin typeface="Times New Roman" pitchFamily="18" charset="0"/>
                <a:cs typeface="Times New Roman" pitchFamily="18" charset="0"/>
              </a:rPr>
              <a:t>zatwierdzenia </a:t>
            </a:r>
            <a:r>
              <a:rPr lang="pl-PL" b="1" dirty="0" smtClean="0">
                <a:latin typeface="Times New Roman" pitchFamily="18" charset="0"/>
                <a:cs typeface="Times New Roman" pitchFamily="18" charset="0"/>
              </a:rPr>
              <a:t>prokuratora. </a:t>
            </a:r>
            <a:endParaRPr lang="pl-PL" b="1" dirty="0">
              <a:latin typeface="Times New Roman" pitchFamily="18" charset="0"/>
              <a:cs typeface="Times New Roman" pitchFamily="18" charset="0"/>
            </a:endParaRPr>
          </a:p>
          <a:p>
            <a:pPr algn="just"/>
            <a:r>
              <a:rPr lang="pl-PL" dirty="0">
                <a:latin typeface="Times New Roman" pitchFamily="18" charset="0"/>
                <a:cs typeface="Times New Roman" pitchFamily="18" charset="0"/>
              </a:rPr>
              <a:t>Po wydaniu postanowienia o umorzeniu rejestrowym Policja prowadzi dalsze czynności w celu wykrycia sprawcy i uzyskania dowodów </a:t>
            </a:r>
          </a:p>
          <a:p>
            <a:pPr lvl="2" algn="just"/>
            <a:r>
              <a:rPr lang="pl-PL" dirty="0">
                <a:latin typeface="Times New Roman" pitchFamily="18" charset="0"/>
                <a:cs typeface="Times New Roman" pitchFamily="18" charset="0"/>
              </a:rPr>
              <a:t>Czynności </a:t>
            </a:r>
            <a:r>
              <a:rPr lang="pl-PL" dirty="0" err="1">
                <a:latin typeface="Times New Roman" pitchFamily="18" charset="0"/>
                <a:cs typeface="Times New Roman" pitchFamily="18" charset="0"/>
              </a:rPr>
              <a:t>pozaprocesowe</a:t>
            </a:r>
            <a:r>
              <a:rPr lang="pl-PL" dirty="0">
                <a:latin typeface="Times New Roman" pitchFamily="18" charset="0"/>
                <a:cs typeface="Times New Roman" pitchFamily="18" charset="0"/>
              </a:rPr>
              <a:t>, prowadzone na podstawie odrębnych przepisów (m.in. ustawy o Policji)</a:t>
            </a:r>
          </a:p>
          <a:p>
            <a:pPr algn="just"/>
            <a:r>
              <a:rPr lang="pl-PL" dirty="0">
                <a:latin typeface="Times New Roman" pitchFamily="18" charset="0"/>
                <a:cs typeface="Times New Roman" pitchFamily="18" charset="0"/>
              </a:rPr>
              <a:t>Jeżeli zostaną ujawnione dane pozwalające na wykrycie sprawcy, </a:t>
            </a:r>
            <a:r>
              <a:rPr lang="pl-PL" b="1" dirty="0">
                <a:latin typeface="Times New Roman" pitchFamily="18" charset="0"/>
                <a:cs typeface="Times New Roman" pitchFamily="18" charset="0"/>
              </a:rPr>
              <a:t>Policja wydaje postanowienie o podjęciu na nowo dochodzenia</a:t>
            </a:r>
            <a:r>
              <a:rPr lang="pl-PL" dirty="0">
                <a:latin typeface="Times New Roman" pitchFamily="18" charset="0"/>
                <a:cs typeface="Times New Roman" pitchFamily="18" charset="0"/>
              </a:rPr>
              <a:t>. </a:t>
            </a:r>
          </a:p>
          <a:p>
            <a:pPr lvl="1" algn="just"/>
            <a:r>
              <a:rPr lang="pl-PL" dirty="0">
                <a:latin typeface="Times New Roman" pitchFamily="18" charset="0"/>
                <a:cs typeface="Times New Roman" pitchFamily="18" charset="0"/>
              </a:rPr>
              <a:t>Zawiadamia się osoby, instytucje państwowe, samorządowe lub społeczne, które złożyły zawiadomienie o popełnieniu przestępstwa oraz ujawnionego pokrzywdzonego. </a:t>
            </a:r>
          </a:p>
          <a:p>
            <a:pPr lvl="1" algn="just"/>
            <a:r>
              <a:rPr lang="pl-PL" dirty="0">
                <a:latin typeface="Times New Roman" pitchFamily="18" charset="0"/>
                <a:cs typeface="Times New Roman" pitchFamily="18" charset="0"/>
              </a:rPr>
              <a:t>Nie trzeba zawiadamiać prokuratora o podjęciu na nowo „rejestrowo” umorzonego dochodzenia </a:t>
            </a:r>
          </a:p>
          <a:p>
            <a:pPr lvl="1" algn="just"/>
            <a:r>
              <a:rPr lang="pl-PL" dirty="0">
                <a:latin typeface="Times New Roman" pitchFamily="18" charset="0"/>
                <a:cs typeface="Times New Roman" pitchFamily="18" charset="0"/>
              </a:rPr>
              <a:t>Art. 325f § 3 </a:t>
            </a:r>
            <a:r>
              <a:rPr lang="pl-PL" dirty="0">
                <a:latin typeface="Times New Roman" pitchFamily="18" charset="0"/>
                <a:cs typeface="Times New Roman" pitchFamily="18" charset="0"/>
                <a:sym typeface="Wingdings" panose="05000000000000000000" pitchFamily="2" charset="2"/>
              </a:rPr>
              <a:t> nie stosuje się art. 327 </a:t>
            </a:r>
            <a:r>
              <a:rPr lang="pl-PL" dirty="0">
                <a:latin typeface="Times New Roman" pitchFamily="18" charset="0"/>
                <a:cs typeface="Times New Roman" pitchFamily="18" charset="0"/>
              </a:rPr>
              <a:t>§ 1 </a:t>
            </a:r>
          </a:p>
          <a:p>
            <a:pPr lvl="2" algn="just"/>
            <a:r>
              <a:rPr lang="pl-PL" dirty="0">
                <a:latin typeface="Times New Roman" pitchFamily="18" charset="0"/>
                <a:cs typeface="Times New Roman" pitchFamily="18" charset="0"/>
              </a:rPr>
              <a:t>Podjęcie na nowo rejestrowo umorzonego dochodzenia to wyjątek od zasad dotyczących podejmowania na nowo postępowania przygotowawczego określonych w art. 327 § 1 </a:t>
            </a:r>
          </a:p>
        </p:txBody>
      </p:sp>
    </p:spTree>
    <p:extLst>
      <p:ext uri="{BB962C8B-B14F-4D97-AF65-F5344CB8AC3E}">
        <p14:creationId xmlns:p14="http://schemas.microsoft.com/office/powerpoint/2010/main" xmlns="" val="2641239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0" y="27856"/>
            <a:ext cx="9692640" cy="1397124"/>
          </a:xfrm>
        </p:spPr>
        <p:txBody>
          <a:bodyPr/>
          <a:lstStyle/>
          <a:p>
            <a:r>
              <a:rPr lang="pl-PL" dirty="0"/>
              <a:t>Subsydiarny akt oskarżenia </a:t>
            </a:r>
          </a:p>
        </p:txBody>
      </p:sp>
      <p:sp>
        <p:nvSpPr>
          <p:cNvPr id="5" name="Symbol zastępczy zawartości 2"/>
          <p:cNvSpPr>
            <a:spLocks noGrp="1"/>
          </p:cNvSpPr>
          <p:nvPr>
            <p:ph idx="1"/>
          </p:nvPr>
        </p:nvSpPr>
        <p:spPr>
          <a:xfrm>
            <a:off x="0" y="1052736"/>
            <a:ext cx="8964488" cy="5805264"/>
          </a:xfrm>
        </p:spPr>
        <p:txBody>
          <a:bodyPr>
            <a:noAutofit/>
          </a:bodyPr>
          <a:lstStyle/>
          <a:p>
            <a:pPr algn="just"/>
            <a:r>
              <a:rPr lang="pl-PL" sz="1800" dirty="0">
                <a:latin typeface="Times New Roman" pitchFamily="18" charset="0"/>
                <a:cs typeface="Times New Roman" pitchFamily="18" charset="0"/>
              </a:rPr>
              <a:t>Art. 55 § 1 </a:t>
            </a:r>
            <a:r>
              <a:rPr lang="pl-PL" sz="1800" dirty="0" smtClean="0">
                <a:latin typeface="Times New Roman" pitchFamily="18" charset="0"/>
                <a:cs typeface="Times New Roman" pitchFamily="18" charset="0"/>
              </a:rPr>
              <a:t>k.p.k.</a:t>
            </a:r>
            <a:endParaRPr lang="pl-PL" sz="1800" dirty="0">
              <a:latin typeface="Times New Roman" pitchFamily="18" charset="0"/>
              <a:cs typeface="Times New Roman" pitchFamily="18" charset="0"/>
              <a:sym typeface="Wingdings" panose="05000000000000000000" pitchFamily="2" charset="2"/>
            </a:endParaRPr>
          </a:p>
          <a:p>
            <a:pPr marL="0" indent="0" algn="just">
              <a:buNone/>
            </a:pPr>
            <a:r>
              <a:rPr lang="pl-PL" sz="1800" dirty="0">
                <a:latin typeface="Times New Roman" pitchFamily="18" charset="0"/>
                <a:cs typeface="Times New Roman" pitchFamily="18" charset="0"/>
                <a:sym typeface="Wingdings" panose="05000000000000000000" pitchFamily="2" charset="2"/>
              </a:rPr>
              <a:t>W razie powtórnego wydania postanowienia o odmowie wszczęcia lub umorzeniu postępowania w wypadku, o którym mowa w art. 330 </a:t>
            </a:r>
            <a:r>
              <a:rPr lang="pl-PL" sz="1800" dirty="0">
                <a:latin typeface="Times New Roman" pitchFamily="18" charset="0"/>
                <a:cs typeface="Times New Roman" pitchFamily="18" charset="0"/>
              </a:rPr>
              <a:t>§ 2, pokrzywdzony może w </a:t>
            </a:r>
            <a:r>
              <a:rPr lang="pl-PL" sz="1800" b="1" dirty="0">
                <a:latin typeface="Times New Roman" pitchFamily="18" charset="0"/>
                <a:cs typeface="Times New Roman" pitchFamily="18" charset="0"/>
              </a:rPr>
              <a:t>terminie miesiąca </a:t>
            </a:r>
            <a:r>
              <a:rPr lang="pl-PL" sz="1800" dirty="0">
                <a:latin typeface="Times New Roman" pitchFamily="18" charset="0"/>
                <a:cs typeface="Times New Roman" pitchFamily="18" charset="0"/>
              </a:rPr>
              <a:t>od doręczenia mu zawiadomienia o postanowieniu wnieść akt oskarżenia do sądu dołączając po jednym odpisie dla każdego oskarżonego oraz dla prokuratora. </a:t>
            </a:r>
          </a:p>
          <a:p>
            <a:pPr lvl="1" algn="just"/>
            <a:r>
              <a:rPr lang="pl-PL" sz="1800" dirty="0">
                <a:latin typeface="Times New Roman" pitchFamily="18" charset="0"/>
                <a:cs typeface="Times New Roman" pitchFamily="18" charset="0"/>
              </a:rPr>
              <a:t>Termin prekluzyjny </a:t>
            </a:r>
          </a:p>
          <a:p>
            <a:pPr marL="1019556" lvl="2" indent="-342900" algn="just"/>
            <a:r>
              <a:rPr lang="pl-PL" sz="1800" dirty="0">
                <a:latin typeface="Times New Roman" pitchFamily="18" charset="0"/>
                <a:cs typeface="Times New Roman" pitchFamily="18" charset="0"/>
              </a:rPr>
              <a:t>ma charakter gwarancyjny dla domniemanego sprawcy przestępstwa </a:t>
            </a:r>
          </a:p>
          <a:p>
            <a:pPr algn="just"/>
            <a:r>
              <a:rPr lang="pl-PL" sz="1800" dirty="0">
                <a:latin typeface="Times New Roman" pitchFamily="18" charset="0"/>
                <a:cs typeface="Times New Roman" pitchFamily="18" charset="0"/>
              </a:rPr>
              <a:t>Akt oskarżenia wniesiony przez pokrzywdzonego </a:t>
            </a:r>
            <a:r>
              <a:rPr lang="pl-PL" sz="1800" b="1" dirty="0">
                <a:latin typeface="Times New Roman" pitchFamily="18" charset="0"/>
                <a:cs typeface="Times New Roman" pitchFamily="18" charset="0"/>
              </a:rPr>
              <a:t>powinien być sporządzony i podpisany przez pełnomocnika. </a:t>
            </a:r>
            <a:endParaRPr lang="pl-PL" sz="1800" dirty="0">
              <a:latin typeface="Times New Roman" pitchFamily="18" charset="0"/>
              <a:cs typeface="Times New Roman" pitchFamily="18" charset="0"/>
            </a:endParaRPr>
          </a:p>
          <a:p>
            <a:pPr marL="916686" lvl="1" indent="-514350" algn="just"/>
            <a:r>
              <a:rPr lang="pl-PL" sz="1800" dirty="0">
                <a:latin typeface="Times New Roman" pitchFamily="18" charset="0"/>
                <a:cs typeface="Times New Roman" pitchFamily="18" charset="0"/>
              </a:rPr>
              <a:t>Warunki formalne subsydiarnego aktu oskarżenia – art. 332 i 333 § 1 </a:t>
            </a:r>
          </a:p>
          <a:p>
            <a:pPr marL="624078" indent="-514350" algn="just"/>
            <a:r>
              <a:rPr lang="pl-PL" sz="1800" dirty="0">
                <a:latin typeface="Times New Roman" pitchFamily="18" charset="0"/>
                <a:cs typeface="Times New Roman" pitchFamily="18" charset="0"/>
              </a:rPr>
              <a:t>Pokrzywdzony może złożyć wniosek o wyznaczenie pełnomocnika z urzędu, który sporządzi akt oskarżenia </a:t>
            </a:r>
          </a:p>
          <a:p>
            <a:pPr marL="916686" lvl="1" indent="-514350" algn="just"/>
            <a:r>
              <a:rPr lang="pl-PL" sz="1800" dirty="0">
                <a:latin typeface="Times New Roman" pitchFamily="18" charset="0"/>
                <a:cs typeface="Times New Roman" pitchFamily="18" charset="0"/>
              </a:rPr>
              <a:t>Miesięczny termin z art. 55 § 1 ulega </a:t>
            </a:r>
            <a:r>
              <a:rPr lang="pl-PL" sz="1800" b="1" dirty="0">
                <a:latin typeface="Times New Roman" pitchFamily="18" charset="0"/>
                <a:cs typeface="Times New Roman" pitchFamily="18" charset="0"/>
              </a:rPr>
              <a:t>zawieszeniu </a:t>
            </a:r>
            <a:r>
              <a:rPr lang="pl-PL" sz="1800" dirty="0">
                <a:latin typeface="Times New Roman" pitchFamily="18" charset="0"/>
                <a:cs typeface="Times New Roman" pitchFamily="18" charset="0"/>
              </a:rPr>
              <a:t>na czas rozpoznania wniosku o przyznanie pomocy prawnej z urzędu. </a:t>
            </a:r>
          </a:p>
          <a:p>
            <a:pPr marL="916686" lvl="1" indent="-514350" algn="just"/>
            <a:r>
              <a:rPr lang="pl-PL" sz="1800" dirty="0">
                <a:latin typeface="Times New Roman" pitchFamily="18" charset="0"/>
                <a:cs typeface="Times New Roman" pitchFamily="18" charset="0"/>
              </a:rPr>
              <a:t>W przypadku wyznaczenia pełnomocnika z urzędu termin do dokonania czynności procesowej przez wyznaczonego przedstawiciela procesowego rozpoczyna bieg od daty doręczenia mu postanowienia lub zarządzenia o tym </a:t>
            </a:r>
            <a:r>
              <a:rPr lang="pl-PL" sz="1800" dirty="0" smtClean="0">
                <a:latin typeface="Times New Roman" pitchFamily="18" charset="0"/>
                <a:cs typeface="Times New Roman" pitchFamily="18" charset="0"/>
              </a:rPr>
              <a:t>wyznaczeniu</a:t>
            </a:r>
            <a:endParaRPr lang="pl-PL"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78790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Skierowanie sprawy do sądu</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latin typeface="Times New Roman" pitchFamily="18" charset="0"/>
                <a:cs typeface="Times New Roman" pitchFamily="18" charset="0"/>
              </a:rPr>
              <a:t>Skarga oskarżyciela  </a:t>
            </a:r>
          </a:p>
          <a:p>
            <a:pPr algn="just"/>
            <a:r>
              <a:rPr lang="pl-PL" dirty="0" smtClean="0">
                <a:latin typeface="Times New Roman" pitchFamily="18" charset="0"/>
                <a:cs typeface="Times New Roman" pitchFamily="18" charset="0"/>
              </a:rPr>
              <a:t>Zasada skargowości – art. 14 § 1 </a:t>
            </a:r>
            <a:r>
              <a:rPr lang="pl-PL" dirty="0" smtClean="0">
                <a:latin typeface="Times New Roman" pitchFamily="18" charset="0"/>
                <a:cs typeface="Times New Roman" pitchFamily="18" charset="0"/>
                <a:sym typeface="Wingdings" panose="05000000000000000000" pitchFamily="2" charset="2"/>
              </a:rPr>
              <a:t> wszczęcie postępowania sądowego następuje na żądanie uprawnionego oskarżyciela publicznego lub innego uprawnionego podmiotu</a:t>
            </a:r>
            <a:endParaRPr lang="pl-PL" dirty="0" smtClean="0">
              <a:latin typeface="Times New Roman" pitchFamily="18" charset="0"/>
              <a:cs typeface="Times New Roman" pitchFamily="18" charset="0"/>
            </a:endParaRPr>
          </a:p>
          <a:p>
            <a:pPr algn="just"/>
            <a:r>
              <a:rPr lang="pl-PL" dirty="0" smtClean="0">
                <a:latin typeface="Times New Roman" pitchFamily="18" charset="0"/>
                <a:cs typeface="Times New Roman" pitchFamily="18" charset="0"/>
              </a:rPr>
              <a:t>Obowiązek oskarżyciela publicznego – art. 10 § 1 k.k. (zasada legalizmu)</a:t>
            </a:r>
          </a:p>
          <a:p>
            <a:pPr lvl="1" algn="just"/>
            <a:r>
              <a:rPr lang="pl-PL" dirty="0" smtClean="0">
                <a:latin typeface="Times New Roman" pitchFamily="18" charset="0"/>
                <a:cs typeface="Times New Roman" pitchFamily="18" charset="0"/>
              </a:rPr>
              <a:t>Oskarżycielem przed wszystkimi sądami jest prokurator </a:t>
            </a:r>
          </a:p>
          <a:p>
            <a:pPr lvl="1" algn="just"/>
            <a:r>
              <a:rPr lang="pl-PL" dirty="0" smtClean="0">
                <a:latin typeface="Times New Roman" pitchFamily="18" charset="0"/>
                <a:cs typeface="Times New Roman" pitchFamily="18" charset="0"/>
              </a:rPr>
              <a:t>Inny organ może być uprawniony do pełnienia funkcji oskarżyciela publicznego na mocy przepisów szczególnych – konieczne dokładne określenie zakresu uprawnień nieprokuratorskich organów upoważnionych do wniesienia aktu oskarżenia </a:t>
            </a:r>
          </a:p>
          <a:p>
            <a:pPr lvl="2" algn="just"/>
            <a:r>
              <a:rPr lang="pl-PL" dirty="0" smtClean="0">
                <a:latin typeface="Times New Roman" pitchFamily="18" charset="0"/>
                <a:cs typeface="Times New Roman" pitchFamily="18" charset="0"/>
              </a:rPr>
              <a:t>M.in. Inspekcja Handlowa, Państwowa Inspekcja Sanitarna, urzędy skarbowe i inspektorzy kontroli skarbowej, Prezes Urzędu Komunikacji Elektronicznej</a:t>
            </a:r>
          </a:p>
          <a:p>
            <a:pPr algn="just"/>
            <a:r>
              <a:rPr lang="pl-PL" dirty="0" smtClean="0">
                <a:latin typeface="Times New Roman" pitchFamily="18" charset="0"/>
                <a:cs typeface="Times New Roman" pitchFamily="18" charset="0"/>
              </a:rPr>
              <a:t>Inne uprawnione podmioty to m.in. pokrzywdzony, który wnosi subsydiarny akt oskarżenia</a:t>
            </a:r>
          </a:p>
          <a:p>
            <a:pPr lvl="2" algn="just"/>
            <a:r>
              <a:rPr lang="pl-PL" dirty="0" smtClean="0">
                <a:latin typeface="Times New Roman" pitchFamily="18" charset="0"/>
                <a:cs typeface="Times New Roman" pitchFamily="18" charset="0"/>
              </a:rPr>
              <a:t> subsydiarny akt oskarżenia </a:t>
            </a:r>
            <a:r>
              <a:rPr lang="pl-PL" dirty="0" smtClean="0">
                <a:latin typeface="Times New Roman" pitchFamily="18" charset="0"/>
                <a:cs typeface="Times New Roman" pitchFamily="18" charset="0"/>
                <a:sym typeface="Wingdings" panose="05000000000000000000" pitchFamily="2" charset="2"/>
              </a:rPr>
              <a:t> wcześniejsze slajdy </a:t>
            </a:r>
          </a:p>
          <a:p>
            <a:pPr marL="109728" indent="0" algn="just">
              <a:buNone/>
            </a:pPr>
            <a:endParaRPr lang="pl-PL" dirty="0" smtClean="0">
              <a:latin typeface="Times New Roman" pitchFamily="18" charset="0"/>
              <a:cs typeface="Times New Roman" pitchFamily="18" charset="0"/>
            </a:endParaRPr>
          </a:p>
          <a:p>
            <a:pPr marL="0" indent="0">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84964996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4992</Words>
  <Application>Microsoft Office PowerPoint</Application>
  <PresentationFormat>Pokaz na ekranie (4:3)</PresentationFormat>
  <Paragraphs>378</Paragraphs>
  <Slides>48</Slides>
  <Notes>0</Notes>
  <HiddenSlides>0</HiddenSlides>
  <MMClips>0</MMClips>
  <ScaleCrop>false</ScaleCrop>
  <HeadingPairs>
    <vt:vector size="4" baseType="variant">
      <vt:variant>
        <vt:lpstr>Motyw</vt:lpstr>
      </vt:variant>
      <vt:variant>
        <vt:i4>1</vt:i4>
      </vt:variant>
      <vt:variant>
        <vt:lpstr>Tytuły slajdów</vt:lpstr>
      </vt:variant>
      <vt:variant>
        <vt:i4>48</vt:i4>
      </vt:variant>
    </vt:vector>
  </HeadingPairs>
  <TitlesOfParts>
    <vt:vector size="49" baseType="lpstr">
      <vt:lpstr>Motyw pakietu Office</vt:lpstr>
      <vt:lpstr> Zakończenie postępowania przygotowawczego.  Akt oskarżenia.  Postępowanie międzyinstancyjne. Tryby konsensualne.  Postępowanie sądowe – wstęp.</vt:lpstr>
      <vt:lpstr>Czynności związane z zakończeniem PP</vt:lpstr>
      <vt:lpstr>Zaznajomienie z aktami postępowania</vt:lpstr>
      <vt:lpstr>Postanowienie o zamknięciu PP</vt:lpstr>
      <vt:lpstr>Sposoby zakończenia postępowania przygotowawczego </vt:lpstr>
      <vt:lpstr>Umorzenie postępowania przygotowawczego – „zwykłe” (art. 322) </vt:lpstr>
      <vt:lpstr>Tzw. umorzenie rejestrowe </vt:lpstr>
      <vt:lpstr>Subsydiarny akt oskarżenia </vt:lpstr>
      <vt:lpstr>Skierowanie sprawy do sądu</vt:lpstr>
      <vt:lpstr>Slajd 10</vt:lpstr>
      <vt:lpstr>Akt oskarżenia </vt:lpstr>
      <vt:lpstr>Slajd 12</vt:lpstr>
      <vt:lpstr>Slajd 13</vt:lpstr>
      <vt:lpstr>Slajd 14</vt:lpstr>
      <vt:lpstr>Slajd 15</vt:lpstr>
      <vt:lpstr>Art. 335 § 1 k.p.k. – samoistny wniosek o skazanie bez rozprawy </vt:lpstr>
      <vt:lpstr>Wniosek o warunkowe umorzenie postępowania </vt:lpstr>
      <vt:lpstr>Wniesienie wniosku o umorzenie postępowania i orzeczenie środków zabezpieczających </vt:lpstr>
      <vt:lpstr>Tzw. tryby konsensualne</vt:lpstr>
      <vt:lpstr>Akt oskarżenia a tryby konsensualne </vt:lpstr>
      <vt:lpstr>Slajd 21</vt:lpstr>
      <vt:lpstr>Ogólne informacje o postępowaniu jurysdykcyjnym </vt:lpstr>
      <vt:lpstr>Postępowanie przed sądem I instancji można podzielić na 3 etapy:</vt:lpstr>
      <vt:lpstr>Ogólne informacje o postępowaniu jurysdykcyjnym – strony i organy </vt:lpstr>
      <vt:lpstr>Skargi inicjujące postępowanie sądowe </vt:lpstr>
      <vt:lpstr>Postępowanie przejściowe </vt:lpstr>
      <vt:lpstr>Kontrola formalna skargi oskarżyciela</vt:lpstr>
      <vt:lpstr>Slajd 28</vt:lpstr>
      <vt:lpstr>Doręczenie aktu oskarżenia</vt:lpstr>
      <vt:lpstr>Slajd 30</vt:lpstr>
      <vt:lpstr>Skierowanie sprawy na posiedzenie</vt:lpstr>
      <vt:lpstr>Merytoryczna kontrola aktu oskarżenia </vt:lpstr>
      <vt:lpstr>Merytoryczna kontrola – art. 344a k.p.k.</vt:lpstr>
      <vt:lpstr>Posiedzenia wyrokowe</vt:lpstr>
      <vt:lpstr>Skazanie bez rozprawy – przesłanki</vt:lpstr>
      <vt:lpstr>Skazanie bez rozprawy </vt:lpstr>
      <vt:lpstr>Dobrowolne poddanie się karze na posiedzeniu przed rozprawą – art. 338a w zw. z 343a</vt:lpstr>
      <vt:lpstr>Przygotowanie do rozprawy głównej – posiedzenie przygotowawcze</vt:lpstr>
      <vt:lpstr>Slajd 39</vt:lpstr>
      <vt:lpstr>Przebieg rozprawy głównej</vt:lpstr>
      <vt:lpstr>Przejawy kontradyktoryjności na rozprawie  </vt:lpstr>
      <vt:lpstr>Obecność stron na rozprawie głównej</vt:lpstr>
      <vt:lpstr>Uprawnienia pokrzywdzonego</vt:lpstr>
      <vt:lpstr>Wywołanie sprawy</vt:lpstr>
      <vt:lpstr>Rozpoczęcie rozprawy</vt:lpstr>
      <vt:lpstr>PRZEWÓD SĄDOWY</vt:lpstr>
      <vt:lpstr>Rozpoczęcie przewodu sądowego jako moment wygaśnięcia niektórych uprawnień procesowych</vt:lpstr>
      <vt:lpstr>Slajd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Zajęcia nr 10: Zakończenie postępowania przygotowawczego. Akt oskarżenia. Postępowanie międzyinstancyjne. Tryby konsensualne. Postępowanie sądowe – wstęp.</dc:title>
  <dc:creator>Blazej</dc:creator>
  <cp:lastModifiedBy>Microsoft</cp:lastModifiedBy>
  <cp:revision>18</cp:revision>
  <dcterms:created xsi:type="dcterms:W3CDTF">2017-05-06T10:31:13Z</dcterms:created>
  <dcterms:modified xsi:type="dcterms:W3CDTF">2019-04-23T20:07:23Z</dcterms:modified>
</cp:coreProperties>
</file>