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57" r:id="rId9"/>
    <p:sldId id="258" r:id="rId10"/>
    <p:sldId id="259" r:id="rId11"/>
    <p:sldId id="260" r:id="rId12"/>
    <p:sldId id="267" r:id="rId13"/>
    <p:sldId id="268" r:id="rId14"/>
    <p:sldId id="272" r:id="rId15"/>
    <p:sldId id="269" r:id="rId16"/>
    <p:sldId id="270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529-17F4-40E0-AF91-A07B571CFB9E}" type="datetimeFigureOut">
              <a:rPr lang="pl-PL" smtClean="0"/>
              <a:pPr/>
              <a:t>2013-10-10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FF8D-08D8-4B00-A094-90DB8FEDFB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529-17F4-40E0-AF91-A07B571CFB9E}" type="datetimeFigureOut">
              <a:rPr lang="pl-PL" smtClean="0"/>
              <a:pPr/>
              <a:t>2013-10-10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FF8D-08D8-4B00-A094-90DB8FEDFB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529-17F4-40E0-AF91-A07B571CFB9E}" type="datetimeFigureOut">
              <a:rPr lang="pl-PL" smtClean="0"/>
              <a:pPr/>
              <a:t>2013-10-10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FF8D-08D8-4B00-A094-90DB8FEDFB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529-17F4-40E0-AF91-A07B571CFB9E}" type="datetimeFigureOut">
              <a:rPr lang="pl-PL" smtClean="0"/>
              <a:pPr/>
              <a:t>2013-10-10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FF8D-08D8-4B00-A094-90DB8FEDFB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529-17F4-40E0-AF91-A07B571CFB9E}" type="datetimeFigureOut">
              <a:rPr lang="pl-PL" smtClean="0"/>
              <a:pPr/>
              <a:t>2013-10-10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FF8D-08D8-4B00-A094-90DB8FEDFB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529-17F4-40E0-AF91-A07B571CFB9E}" type="datetimeFigureOut">
              <a:rPr lang="pl-PL" smtClean="0"/>
              <a:pPr/>
              <a:t>2013-10-10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FF8D-08D8-4B00-A094-90DB8FEDFB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529-17F4-40E0-AF91-A07B571CFB9E}" type="datetimeFigureOut">
              <a:rPr lang="pl-PL" smtClean="0"/>
              <a:pPr/>
              <a:t>2013-10-10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FF8D-08D8-4B00-A094-90DB8FEDFB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529-17F4-40E0-AF91-A07B571CFB9E}" type="datetimeFigureOut">
              <a:rPr lang="pl-PL" smtClean="0"/>
              <a:pPr/>
              <a:t>2013-10-10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FF8D-08D8-4B00-A094-90DB8FEDFB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529-17F4-40E0-AF91-A07B571CFB9E}" type="datetimeFigureOut">
              <a:rPr lang="pl-PL" smtClean="0"/>
              <a:pPr/>
              <a:t>2013-10-10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FF8D-08D8-4B00-A094-90DB8FEDFB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529-17F4-40E0-AF91-A07B571CFB9E}" type="datetimeFigureOut">
              <a:rPr lang="pl-PL" smtClean="0"/>
              <a:pPr/>
              <a:t>2013-10-10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FF8D-08D8-4B00-A094-90DB8FEDFB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529-17F4-40E0-AF91-A07B571CFB9E}" type="datetimeFigureOut">
              <a:rPr lang="pl-PL" smtClean="0"/>
              <a:pPr/>
              <a:t>2013-10-10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FF8D-08D8-4B00-A094-90DB8FEDFB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5D529-17F4-40E0-AF91-A07B571CFB9E}" type="datetimeFigureOut">
              <a:rPr lang="pl-PL" smtClean="0"/>
              <a:pPr/>
              <a:t>2013-10-10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1FF8D-08D8-4B00-A094-90DB8FEDFBD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7355160" cy="5801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363272" cy="4824536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/>
              <a:t>    1. Przyjmując zawiadomienie należy ustalić w szczególności: </a:t>
            </a:r>
          </a:p>
          <a:p>
            <a:r>
              <a:rPr lang="pl-PL" dirty="0" smtClean="0"/>
              <a:t>1) pełne dane personalne osoby zaginionej;</a:t>
            </a:r>
          </a:p>
          <a:p>
            <a:r>
              <a:rPr lang="pl-PL" dirty="0" smtClean="0"/>
              <a:t>2) cechy wyglądu zewnętrznego z uwzględnieniem znaków szczególnych;</a:t>
            </a:r>
          </a:p>
          <a:p>
            <a:r>
              <a:rPr lang="pl-PL" dirty="0" smtClean="0"/>
              <a:t>3) opis ubioru z uwzględnieniem znaków firmowych poszczególnych elementów;</a:t>
            </a:r>
          </a:p>
          <a:p>
            <a:r>
              <a:rPr lang="pl-PL" dirty="0" smtClean="0"/>
              <a:t>4) oznaczenie grupy krwi;</a:t>
            </a:r>
          </a:p>
          <a:p>
            <a:r>
              <a:rPr lang="pl-PL" dirty="0" smtClean="0"/>
              <a:t>5) opis przedmiotów posiadanych w czasie zaginięcia;</a:t>
            </a:r>
          </a:p>
          <a:p>
            <a:r>
              <a:rPr lang="pl-PL" dirty="0" smtClean="0"/>
              <a:t>6) miejsce i okoliczności zaginięcia;</a:t>
            </a:r>
          </a:p>
          <a:p>
            <a:r>
              <a:rPr lang="pl-PL" dirty="0" smtClean="0"/>
              <a:t>7) rodzaj chorób, nałogów oraz charakter nawyków i skłonności z uwzględnieniem prób samobójczych;</a:t>
            </a:r>
          </a:p>
          <a:p>
            <a:r>
              <a:rPr lang="pl-PL" dirty="0" smtClean="0"/>
              <a:t>8) rodzaj, czas trwania i skutki poprzednich oddaleń z miejsca pobytu;</a:t>
            </a:r>
          </a:p>
          <a:p>
            <a:r>
              <a:rPr lang="pl-PL" dirty="0" smtClean="0"/>
              <a:t>9) prawdopodobną przyczynę zaginięcia w kontekście sytuacji rodzinnej, zawodowej, konfliktów, wypowiedzi, pozostawionych listów;</a:t>
            </a:r>
          </a:p>
          <a:p>
            <a:r>
              <a:rPr lang="pl-PL" dirty="0" smtClean="0"/>
              <a:t>10) adresy osób i instytucji, do których mogła udać się osoba zaginiona;</a:t>
            </a:r>
          </a:p>
          <a:p>
            <a:r>
              <a:rPr lang="pl-PL" dirty="0" smtClean="0"/>
              <a:t>11) rodzaj i zakres czynności poszukiwawczych podjętych dotychczas przez rodzinę, znajomych lub podmioty </a:t>
            </a:r>
            <a:r>
              <a:rPr lang="pl-PL" dirty="0" err="1" smtClean="0"/>
              <a:t>pozapolicyjne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/>
              <a:t>Sposób i zakres prowadzenia poszukiwania </a:t>
            </a:r>
            <a:r>
              <a:rPr lang="pl-PL" sz="2400" b="1" dirty="0" smtClean="0"/>
              <a:t>(1)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5661248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1) zorganizować i przeprowadzić penetrację terenu ostatniego miejsca pobytu osoby zaginionej, wykorzystując w miarę potrzeb i możliwości siły i środki innych jednostek Policji, w tym środki techniczne, psy policyjne, a także podmioty </a:t>
            </a:r>
            <a:r>
              <a:rPr lang="pl-PL" dirty="0" err="1" smtClean="0"/>
              <a:t>pozapolicyjne</a:t>
            </a:r>
            <a:r>
              <a:rPr lang="pl-PL" dirty="0" smtClean="0"/>
              <a:t>; w trakcie penetracji poszczególnych elementów zabudowań czy pomieszczeń należy dążyć do ujawnienia miejsc, w których osoba zaginiona mogła się ukryć, nie może się z nich wydostać lub gdzie mogą znajdować się jej zwłoki;</a:t>
            </a:r>
          </a:p>
          <a:p>
            <a:r>
              <a:rPr lang="pl-PL" dirty="0" smtClean="0"/>
              <a:t>2) szczegółowo rozpylać osoby, które jako ostatnie miały kontakt z osobą zaginioną;</a:t>
            </a:r>
          </a:p>
          <a:p>
            <a:r>
              <a:rPr lang="pl-PL" dirty="0" smtClean="0"/>
              <a:t>3) dokonać sprawdzenia szpitali, pogotowia ratunkowego lub opiekuńczego, izb bądź domów dziecka, noclegowni, izb wytrzeźwień, zakładów prawnej izolacji albo opieki społecznej w rejonie miejsca zaginięcia lub miejsca pobytu;</a:t>
            </a:r>
          </a:p>
          <a:p>
            <a:r>
              <a:rPr lang="pl-PL" dirty="0" smtClean="0"/>
              <a:t>4) dokonać lustracji ostatniego miejsca pobytu osoby zaginionej celem ujawnienia, zabezpieczenia i utrwalenia śladów i dowodów mogących ukierunkować czynności poszukiwawcze, służące celom identyfikacyjnym, w tym śladów linii papilarnych, materiału biologicznego i próbek pisma ręcznego; z czynności tej należy sporządzić notatkę urzędową;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/>
              <a:t>Sposób i zakres prowadzenia poszukiwania </a:t>
            </a:r>
            <a:r>
              <a:rPr lang="pl-PL" sz="2400" b="1" dirty="0" smtClean="0"/>
              <a:t>(2)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997152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5) dokonać sprawdzenia, czy w rejonie miejsca zaginięcia osoby odnaleziono NN osoby lub NN zwłoki, odpowiadające rysopisowi zaginionej osoby;</a:t>
            </a:r>
          </a:p>
          <a:p>
            <a:r>
              <a:rPr lang="pl-PL" dirty="0" smtClean="0"/>
              <a:t>6) uzyskać fotografię osoby zaginionej i zarejestrować w ewidencji policyjnej;</a:t>
            </a:r>
          </a:p>
          <a:p>
            <a:r>
              <a:rPr lang="pl-PL" dirty="0" smtClean="0"/>
              <a:t>7</a:t>
            </a:r>
            <a:r>
              <a:rPr lang="pl-PL" dirty="0" smtClean="0"/>
              <a:t>) dokonać rejestracji w ewidencji policyjnej przedmiotów i dokumentów, które osoba zaginiona miała przy sobie lub nimi dysponowała;</a:t>
            </a:r>
          </a:p>
          <a:p>
            <a:r>
              <a:rPr lang="pl-PL" dirty="0" smtClean="0"/>
              <a:t>8) spowodować publikację o poszukiwaniu osoby zaginionej w środkach masowego przekazu;</a:t>
            </a:r>
          </a:p>
          <a:p>
            <a:r>
              <a:rPr lang="pl-PL" dirty="0" smtClean="0"/>
              <a:t>9) zlecić laboratorium kryminalistycznemu właściwej miejscowo komendy wojewódzkiej Policji oznaczenie kodu genetycznego materiału biologicznego pochodzącego od osoby zaginionej celem porównania ze zbiorem danych genetycznych.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Teczka poszukiwania osoby zaginionej powinna zawierać: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   </a:t>
            </a:r>
          </a:p>
          <a:p>
            <a:r>
              <a:rPr lang="pl-PL" dirty="0" smtClean="0"/>
              <a:t>1) zawiadomienie o zaginięciu osoby,</a:t>
            </a:r>
          </a:p>
          <a:p>
            <a:r>
              <a:rPr lang="pl-PL" dirty="0" smtClean="0"/>
              <a:t>2) potwierdzenie rejestracji w ewidencji policyjnej informacji o poszukiwaniu osoby zaginionej,</a:t>
            </a:r>
          </a:p>
          <a:p>
            <a:r>
              <a:rPr lang="pl-PL" dirty="0" smtClean="0"/>
              <a:t>3) plan czynności poszukiwawczych, systematycznie aktualizowany,</a:t>
            </a:r>
          </a:p>
          <a:p>
            <a:r>
              <a:rPr lang="pl-PL" dirty="0" smtClean="0"/>
              <a:t>4) dokumenty dotyczące wykonywanych czynności poszukiwawczych,</a:t>
            </a:r>
          </a:p>
          <a:p>
            <a:r>
              <a:rPr lang="pl-PL" dirty="0" smtClean="0"/>
              <a:t>5) kartę nadzoru służbowego.</a:t>
            </a:r>
          </a:p>
          <a:p>
            <a:r>
              <a:rPr lang="pl-PL" dirty="0" smtClean="0"/>
              <a:t>    6. Dokumenty z wykonywanych czynności poszukiwawczych gromadzi się w układzie chronologicznym zgodnie z obowiązującymi przepisami o pracy kancelaryjno-biurowej.</a:t>
            </a:r>
          </a:p>
          <a:p>
            <a:r>
              <a:rPr lang="pl-PL" dirty="0" smtClean="0"/>
              <a:t>    7. Dokumentację czynności prowadzonych przez jednostkę Policji w sprawach poszukiwania osób zaginionych zakwalifikowanych do kategorii II włącza się do jednej zbiorczej teczki poszukiwania, prowadzonej w komórce organizacyjnej służby kryminalnej lub przez policjanta wyznaczonego przez kierownika jednostki Policji.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. W przypadku znalezienia NN zwłok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472608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    </a:t>
            </a:r>
            <a:r>
              <a:rPr lang="pl-PL" dirty="0" smtClean="0"/>
              <a:t>dyżurny </a:t>
            </a:r>
            <a:r>
              <a:rPr lang="pl-PL" dirty="0" smtClean="0"/>
              <a:t>właściwej miejscowo jednostki Policji podejmuje działania określone w przepisach o metodach i formach wykonywania zadań przez dyżurnego jednostki organizacyjnej Policji, a w szczególności: </a:t>
            </a:r>
          </a:p>
          <a:p>
            <a:r>
              <a:rPr lang="pl-PL" dirty="0" smtClean="0"/>
              <a:t>1) organizuje zabezpieczenie miejsca znalezienia zwłok;</a:t>
            </a:r>
          </a:p>
          <a:p>
            <a:r>
              <a:rPr lang="pl-PL" dirty="0" smtClean="0"/>
              <a:t>2) zapewnia przyjazd lekarza celem stwierdzenia zgonu;</a:t>
            </a:r>
          </a:p>
          <a:p>
            <a:r>
              <a:rPr lang="pl-PL" dirty="0" smtClean="0"/>
              <a:t>3) kieruje na miejsce zdarzenia policjantów grupy operacyjno-procesowej celem wykonania czynności w niezbędnym zakresie i wyznacza kierownika tej grupy;</a:t>
            </a:r>
          </a:p>
          <a:p>
            <a:r>
              <a:rPr lang="pl-PL" dirty="0" smtClean="0"/>
              <a:t>4) zawiadamia właściwego miejscowo prokuratora rejonowego.</a:t>
            </a:r>
          </a:p>
          <a:p>
            <a:r>
              <a:rPr lang="pl-PL" dirty="0" smtClean="0"/>
              <a:t>    2. Kierownik grupy operacyjno-procesowej jest odpowiedzialny za zorganizowanie, przeprowadzenie i udokumentowanie czynności w niezbędnym zakresie, podjętych na miejscu znalezienia NN zwłok.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Czynności na </a:t>
            </a:r>
            <a:r>
              <a:rPr lang="pl-PL" sz="2800" dirty="0" smtClean="0"/>
              <a:t>miejscu znalezienia NN zwłok 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328592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    </a:t>
            </a:r>
          </a:p>
          <a:p>
            <a:r>
              <a:rPr lang="pl-PL" dirty="0" smtClean="0"/>
              <a:t>1) dokonać oględzin zwłok i miejsca ich znalezienia oraz zabezpieczyć znalezione ślady i przedmioty;</a:t>
            </a:r>
          </a:p>
          <a:p>
            <a:r>
              <a:rPr lang="pl-PL" dirty="0" smtClean="0"/>
              <a:t>2) pobrać odciski linii papilarnych palców rąk i dłoni;</a:t>
            </a:r>
          </a:p>
          <a:p>
            <a:r>
              <a:rPr lang="pl-PL" dirty="0" smtClean="0"/>
              <a:t>3) wykonać zdjęcia zwłok, spełniające wymogi określone w odrębnych przepisach;</a:t>
            </a:r>
          </a:p>
          <a:p>
            <a:r>
              <a:rPr lang="pl-PL" dirty="0" smtClean="0"/>
              <a:t>4) przeprowadzić penetrację terenu przyległego do miejsca znalezienia zwłok;</a:t>
            </a:r>
          </a:p>
          <a:p>
            <a:r>
              <a:rPr lang="pl-PL" dirty="0" smtClean="0"/>
              <a:t>5) przeprowadzić rozpoznanie posesyjne;</a:t>
            </a:r>
          </a:p>
          <a:p>
            <a:r>
              <a:rPr lang="pl-PL" dirty="0" smtClean="0"/>
              <a:t>6) spowodować zabezpieczenie zwłok do czasu ich otwarcia;</a:t>
            </a:r>
          </a:p>
          <a:p>
            <a:r>
              <a:rPr lang="pl-PL" dirty="0" smtClean="0"/>
              <a:t>7) uzyskać wstępną ocenę biegłego lekarza co do przyczyny śmierci.</a:t>
            </a:r>
          </a:p>
          <a:p>
            <a:r>
              <a:rPr lang="pl-PL" dirty="0" smtClean="0"/>
              <a:t>    2. W przypadku, gdy prokurator podjął decyzję o osobistym dokonaniu oględzin lub innych czynności procesowych, kierownik grupy operacyjno-procesowej współdziała z prokuratorem podczas dokonywania tych czynności.</a:t>
            </a:r>
          </a:p>
          <a:p>
            <a:r>
              <a:rPr lang="pl-PL" dirty="0" smtClean="0"/>
              <a:t>    3. Oględziny zwłok powinny być przeprowadzone z udziałem biegłego lekarza, w miarę możliwości z zakresu medycyny sądowej.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Prowadząc identyfikację NN zwłok należy stosować następujące metody identyfikacji: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5257800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   </a:t>
            </a:r>
            <a:r>
              <a:rPr lang="pl-PL" dirty="0" smtClean="0"/>
              <a:t>1</a:t>
            </a:r>
            <a:r>
              <a:rPr lang="pl-PL" dirty="0" smtClean="0"/>
              <a:t>) porównanie kodu genetycznego DNA;</a:t>
            </a:r>
          </a:p>
          <a:p>
            <a:r>
              <a:rPr lang="pl-PL" dirty="0" smtClean="0"/>
              <a:t>2) porównanie odcisków linii papilarnych;</a:t>
            </a:r>
          </a:p>
          <a:p>
            <a:r>
              <a:rPr lang="pl-PL" dirty="0" smtClean="0"/>
              <a:t>3) badanie uzębienia i innych danych odontologicznych;</a:t>
            </a:r>
          </a:p>
          <a:p>
            <a:r>
              <a:rPr lang="pl-PL" dirty="0" smtClean="0"/>
              <a:t>4) badanie radiologiczne;</a:t>
            </a:r>
          </a:p>
          <a:p>
            <a:r>
              <a:rPr lang="pl-PL" dirty="0" smtClean="0"/>
              <a:t>5) porównanie danych medycznych o przebytych zabiegach leczniczych i chirurgicznych;</a:t>
            </a:r>
          </a:p>
          <a:p>
            <a:r>
              <a:rPr lang="pl-PL" dirty="0" smtClean="0"/>
              <a:t>6) porównanie znaków szczególnych, w tym blizn i tatuaży;</a:t>
            </a:r>
          </a:p>
          <a:p>
            <a:r>
              <a:rPr lang="pl-PL" dirty="0" smtClean="0"/>
              <a:t>7) porównanie cech </a:t>
            </a:r>
            <a:r>
              <a:rPr lang="pl-PL" dirty="0" err="1" smtClean="0"/>
              <a:t>rysopisowych</a:t>
            </a:r>
            <a:r>
              <a:rPr lang="pl-PL" dirty="0" smtClean="0"/>
              <a:t>;</a:t>
            </a:r>
          </a:p>
          <a:p>
            <a:r>
              <a:rPr lang="pl-PL" dirty="0" smtClean="0"/>
              <a:t>8) identyfikacja rzeczy osobistych;</a:t>
            </a:r>
          </a:p>
          <a:p>
            <a:r>
              <a:rPr lang="pl-PL" dirty="0" smtClean="0"/>
              <a:t>9) identyfikacja na podstawie dokumentów ujawnionych przy zwłokach lub szczątkach zwłok;</a:t>
            </a:r>
          </a:p>
          <a:p>
            <a:r>
              <a:rPr lang="pl-PL" dirty="0" smtClean="0"/>
              <a:t>10) rozpoznanie przez świadków, członków rodziny lub znajomych.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NN zwłoki uważa się za zidentyfikowane, gdy: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1</a:t>
            </a:r>
            <a:r>
              <a:rPr lang="pl-PL" dirty="0" smtClean="0"/>
              <a:t>) rozpoznał je członek najbliższej rodziny, opiekun prawny lub co najmniej dwie osoby, które bezpośrednio znały zmarłego;</a:t>
            </a:r>
          </a:p>
          <a:p>
            <a:r>
              <a:rPr lang="pl-PL" dirty="0" smtClean="0"/>
              <a:t>2) uzyskano pozytywny wynik wywiadu daktyloskopijnego lub pozytywną ekspertyzę daktyloskopijną;</a:t>
            </a:r>
          </a:p>
          <a:p>
            <a:r>
              <a:rPr lang="pl-PL" dirty="0" smtClean="0"/>
              <a:t>3) zebrano inne dowody stwierdzające tożsamość nieznanych zwłok, w tym pozytywną ekspertyzę badań genetycznych.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Właściciel\Desktop\Ataman foto\Ataman pośrednie\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09825" cy="6212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Users\Właściciel\Desktop\Ataman foto\Ataman pośrednie\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7"/>
            <a:ext cx="8496944" cy="6123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J:\georadar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5738" y="865188"/>
            <a:ext cx="6284912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J:\marzec 15, 2013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00213"/>
            <a:ext cx="82550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J:\georadar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827088"/>
            <a:ext cx="83851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J:\georadar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916113"/>
            <a:ext cx="86677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275040" cy="418058"/>
          </a:xfrm>
        </p:spPr>
        <p:txBody>
          <a:bodyPr>
            <a:normAutofit fontScale="90000"/>
          </a:bodyPr>
          <a:lstStyle/>
          <a:p>
            <a:r>
              <a:rPr lang="pl-PL" sz="2400" b="1" dirty="0" smtClean="0"/>
              <a:t>                     Kategorie zaginionych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219256" cy="5217443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O</a:t>
            </a:r>
            <a:r>
              <a:rPr lang="pl-PL" b="1" dirty="0" smtClean="0"/>
              <a:t>soba </a:t>
            </a:r>
            <a:r>
              <a:rPr lang="pl-PL" b="1" dirty="0" smtClean="0"/>
              <a:t>zaginiona kategorii l</a:t>
            </a:r>
            <a:r>
              <a:rPr lang="pl-PL" dirty="0" smtClean="0"/>
              <a:t> - osobę, która opuściła nagle ostatnie miejsce swojego pobytu w okolicznościach uzasadniających podejrzenie popełnienia na jej szkodę przestępstwa przeciwko życiu, zdrowiu lub wolności, albo uzasadniających podejrzenie zagrożenia dla jej życia, zdrowia lub wolności, a w szczególności:</a:t>
            </a:r>
          </a:p>
          <a:p>
            <a:r>
              <a:rPr lang="pl-PL" dirty="0" smtClean="0"/>
              <a:t>a) wskazujących na realną możliwość popełnienia przez nią samobójstwa,</a:t>
            </a:r>
          </a:p>
          <a:p>
            <a:r>
              <a:rPr lang="pl-PL" dirty="0" smtClean="0"/>
              <a:t>b) jeśli jest to osoba małoletnia do lat 15 i jej zaginięcie zgłoszono po raz pierwszy,</a:t>
            </a:r>
          </a:p>
          <a:p>
            <a:r>
              <a:rPr lang="pl-PL" dirty="0" smtClean="0"/>
              <a:t>c) jeśli jest to osoba, która z powodu wieku, choroby, upośledzenia umysłowego lub innego zakłócenia czynności psychicznych nie może kierować swoim postępowaniem albo wymaga opieki lub pomocy innych osób;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274042"/>
          </a:xfrm>
        </p:spPr>
        <p:txBody>
          <a:bodyPr>
            <a:normAutofit fontScale="90000"/>
          </a:bodyPr>
          <a:lstStyle/>
          <a:p>
            <a:r>
              <a:rPr lang="pl-PL" sz="2400" b="1" dirty="0" smtClean="0"/>
              <a:t>osoba zaginiona kategorii II</a:t>
            </a:r>
            <a:r>
              <a:rPr lang="pl-PL" sz="2400" dirty="0" smtClean="0"/>
              <a:t> 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36712"/>
            <a:ext cx="8435280" cy="568863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/>
              <a:t>Osoba, </a:t>
            </a:r>
            <a:r>
              <a:rPr lang="pl-PL" dirty="0" smtClean="0"/>
              <a:t>która opuściła ostatnie miejsce swojego pobytu w okolicznościach nieuzasadniających niezwłocznej potrzeby zapewnienia ochrony jej życia, zdrowia lub wolności, albo udzielenia pomocy, a w szczególności, gdy:</a:t>
            </a:r>
          </a:p>
          <a:p>
            <a:r>
              <a:rPr lang="pl-PL" dirty="0" smtClean="0"/>
              <a:t>a) nie istnieją przesłanki wymienione w </a:t>
            </a:r>
            <a:r>
              <a:rPr lang="pl-PL" dirty="0" err="1" smtClean="0"/>
              <a:t>pkt</a:t>
            </a:r>
            <a:r>
              <a:rPr lang="pl-PL" dirty="0" smtClean="0"/>
              <a:t> 2,</a:t>
            </a:r>
          </a:p>
          <a:p>
            <a:r>
              <a:rPr lang="pl-PL" dirty="0" smtClean="0"/>
              <a:t>b) osoba zaginiona okazywała wcześniej niezadowolenie z własnej sytuacji życiowej lub zamiar jej zmiany albo zabrała ze sobą rzeczy osobiste,</a:t>
            </a:r>
          </a:p>
          <a:p>
            <a:r>
              <a:rPr lang="pl-PL" dirty="0" smtClean="0"/>
              <a:t>c) osoba zaginiona opuściła ostatnie miejsce swojego pobytu z własnej woli, a w przypadku osoby małoletniej jej zaginięcie nie jest samowolnym oddaleniem się z domu rodzinnego, ze schroniska dla nieletnich, zakładu poprawczego, placówki interwencyjnej, domu dziecka, ośrodka szkolno-wychowawczego lub innej tego rodzaju placówki, w której przebywała ona na mocy orzeczenia sądu; w szczególności, jeżeli fakty takich ucieczek zgłaszane były wcześniej </a:t>
            </a:r>
            <a:r>
              <a:rPr lang="pl-PL" dirty="0" smtClean="0"/>
              <a:t>Policji</a:t>
            </a:r>
            <a:endParaRPr lang="pl-PL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623</Words>
  <Application>Microsoft Office PowerPoint</Application>
  <PresentationFormat>Pokaz na ekranie (4:3)</PresentationFormat>
  <Paragraphs>75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                     Kategorie zaginionych</vt:lpstr>
      <vt:lpstr>osoba zaginiona kategorii II </vt:lpstr>
      <vt:lpstr>Slajd 10</vt:lpstr>
      <vt:lpstr>Sposób i zakres prowadzenia poszukiwania (1)</vt:lpstr>
      <vt:lpstr>Sposób i zakres prowadzenia poszukiwania (2)</vt:lpstr>
      <vt:lpstr>Teczka poszukiwania osoby zaginionej powinna zawierać:</vt:lpstr>
      <vt:lpstr>. W przypadku znalezienia NN zwłok</vt:lpstr>
      <vt:lpstr>Czynności na miejscu znalezienia NN zwłok </vt:lpstr>
      <vt:lpstr>Prowadząc identyfikację NN zwłok należy stosować następujące metody identyfikacji:</vt:lpstr>
      <vt:lpstr>NN zwłoki uważa się za zidentyfikowane, gdy:</vt:lpstr>
      <vt:lpstr>Slajd 18</vt:lpstr>
      <vt:lpstr>Slajd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 </dc:creator>
  <cp:lastModifiedBy> </cp:lastModifiedBy>
  <cp:revision>5</cp:revision>
  <dcterms:created xsi:type="dcterms:W3CDTF">2013-09-19T14:55:08Z</dcterms:created>
  <dcterms:modified xsi:type="dcterms:W3CDTF">2013-10-10T16:45:30Z</dcterms:modified>
</cp:coreProperties>
</file>