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75" r:id="rId12"/>
    <p:sldId id="376" r:id="rId13"/>
    <p:sldId id="332" r:id="rId14"/>
    <p:sldId id="384" r:id="rId15"/>
    <p:sldId id="385" r:id="rId16"/>
    <p:sldId id="386" r:id="rId17"/>
    <p:sldId id="387" r:id="rId18"/>
    <p:sldId id="388" r:id="rId19"/>
    <p:sldId id="389" r:id="rId20"/>
    <p:sldId id="395" r:id="rId21"/>
    <p:sldId id="390" r:id="rId22"/>
    <p:sldId id="391" r:id="rId23"/>
    <p:sldId id="392" r:id="rId24"/>
    <p:sldId id="393" r:id="rId25"/>
    <p:sldId id="394" r:id="rId26"/>
    <p:sldId id="396" r:id="rId27"/>
    <p:sldId id="397" r:id="rId28"/>
    <p:sldId id="398" r:id="rId29"/>
    <p:sldId id="399" r:id="rId30"/>
    <p:sldId id="400" r:id="rId3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719954"/>
            <a:ext cx="67687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STOSUNKI </a:t>
            </a:r>
          </a:p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PRACY NA PODSTAWIE POWOŁANIA, WYBORU ORAZ MIANOWANIA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78025" y="1387714"/>
            <a:ext cx="7956376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+mj-lt"/>
              </a:rPr>
              <a:t>SPOSOBY ROZWIĄZANIA STOSUKU PRACY Z POWOŁANIA: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ODWOŁANIE RÓWNOZNACZNE Z WYPOWIEDZENIEM UMOWY O PRACĘ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ODWOŁANIE RÓWNOZNACZNE Z ROZWIĄZANIEM UMOWY O PRACĘ BEZ WYPOWIEDZENIA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POROZUMIENIE</a:t>
            </a:r>
          </a:p>
          <a:p>
            <a:pPr marL="566928" lvl="0" indent="-4572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+mj-lt"/>
              <a:buAutoNum type="arabicPeriod"/>
              <a:defRPr/>
            </a:pPr>
            <a:r>
              <a:rPr lang="pl-PL" sz="2500" dirty="0" smtClean="0">
                <a:solidFill>
                  <a:prstClr val="black"/>
                </a:solidFill>
                <a:latin typeface="+mj-lt"/>
              </a:rPr>
              <a:t>UPŁYW TERMINU</a:t>
            </a: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043608" y="1772816"/>
            <a:ext cx="8229600" cy="468052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strike="noStrike" kern="1200" cap="none" spc="0" normalizeH="0" baseline="0" noProof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ea typeface="+mj-ea"/>
                <a:cs typeface="+mj-cs"/>
              </a:rPr>
              <a:t>ODWOŁANIE RÓWNOZNACZNE Z WYPOWIEDZENIEM: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b="0" noProof="0" dirty="0" smtClean="0">
                <a:solidFill>
                  <a:srgbClr val="464646"/>
                </a:solidFill>
                <a:effectLst/>
              </a:rPr>
              <a:t>W KAŻDYM CZASIE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400" b="0" strike="noStrike" kern="1200" cap="none" spc="0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ea typeface="+mj-ea"/>
                <a:cs typeface="+mj-cs"/>
              </a:rPr>
              <a:t>FORMA</a:t>
            </a:r>
            <a:r>
              <a:rPr kumimoji="0" lang="pl-PL" sz="2400" b="0" strike="noStrike" kern="1200" cap="none" spc="0" normalizeH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ea typeface="+mj-ea"/>
                <a:cs typeface="+mj-cs"/>
              </a:rPr>
              <a:t> PISEMNA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b="0" baseline="0" noProof="0" dirty="0" smtClean="0">
                <a:solidFill>
                  <a:srgbClr val="464646"/>
                </a:solidFill>
                <a:effectLst/>
              </a:rPr>
              <a:t>NIE</a:t>
            </a:r>
            <a:r>
              <a:rPr lang="pl-PL" sz="2400" b="0" noProof="0" dirty="0" smtClean="0">
                <a:solidFill>
                  <a:srgbClr val="464646"/>
                </a:solidFill>
                <a:effectLst/>
              </a:rPr>
              <a:t> MUSI WSKAZYWAĆ PRZYCZYNY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400" b="0" strike="noStrike" kern="1200" cap="none" spc="0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ea typeface="+mj-ea"/>
                <a:cs typeface="+mj-cs"/>
              </a:rPr>
              <a:t>PROWADZI</a:t>
            </a:r>
            <a:r>
              <a:rPr kumimoji="0" lang="pl-PL" sz="2400" b="0" strike="noStrike" kern="1200" cap="none" spc="0" normalizeH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ea typeface="+mj-ea"/>
                <a:cs typeface="+mj-cs"/>
              </a:rPr>
              <a:t> DO ROZWIĄZANIA STOSUNKU PRACY PO UPŁYWIE OKRESU WYPOWIEDZNIA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400" b="0" baseline="0" noProof="0" dirty="0" smtClean="0">
                <a:solidFill>
                  <a:srgbClr val="464646"/>
                </a:solidFill>
                <a:effectLst/>
              </a:rPr>
              <a:t>W</a:t>
            </a:r>
            <a:r>
              <a:rPr lang="pl-PL" sz="2400" b="0" noProof="0" dirty="0" smtClean="0">
                <a:solidFill>
                  <a:srgbClr val="464646"/>
                </a:solidFill>
                <a:effectLst/>
              </a:rPr>
              <a:t> OKRESIE WYPOWIEDZNIA: PRAWO DO WYNAGRODZENIA, ZWOLNIENIE Z OBOWIĄZKU ŚWIADCZENIA PRACY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400" b="0" strike="noStrike" kern="1200" cap="none" spc="0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ea typeface="+mj-ea"/>
                <a:cs typeface="+mj-cs"/>
              </a:rPr>
              <a:t>FRAGMANTARYCZNA  OCHRONA SZCZEGÓLNA</a:t>
            </a:r>
            <a:endParaRPr kumimoji="0" lang="pl-PL" sz="2500" b="0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5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300" b="0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043608" y="980728"/>
            <a:ext cx="784842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Art.  72.  [Odwołanie w czasie ochrony]§  1. </a:t>
            </a:r>
            <a:r>
              <a:rPr lang="pl-PL" dirty="0"/>
              <a:t>Jeżeli odwołanie nastąpiło w okresie </a:t>
            </a:r>
            <a:r>
              <a:rPr lang="pl-PL" b="1" dirty="0"/>
              <a:t>usprawiedliwionej nieobecności w pracy</a:t>
            </a:r>
            <a:r>
              <a:rPr lang="pl-PL" dirty="0"/>
              <a:t>, bieg wypowiedzenia rozpoczyna się po upływie tego okresu. Jeżeli jednak usprawiedliwiona nieobecność trwa dłużej niż okres przewidziany w art. 53 § 1 i 2, organ, który pracownika powołał, może rozwiązać stosunek pracy bez wypowiedzenia.</a:t>
            </a:r>
          </a:p>
          <a:p>
            <a:r>
              <a:rPr lang="pl-PL" b="1" dirty="0"/>
              <a:t>§  2. </a:t>
            </a:r>
            <a:r>
              <a:rPr lang="pl-PL" dirty="0"/>
              <a:t>W razie odwołania </a:t>
            </a:r>
            <a:r>
              <a:rPr lang="pl-PL" b="1" dirty="0"/>
              <a:t>pracownicy w okresie ciąży</a:t>
            </a:r>
            <a:r>
              <a:rPr lang="pl-PL" dirty="0"/>
              <a:t>, organ odwołujący jest obowiązany zapewnić jej inną pracę, odpowiednią ze względu na jej kwalifikacje zawodowe, przy czym przez okres równy okresowi wypowiedzenia pracownica ma prawo do wynagrodzenia w wysokości przysługującej przed odwołaniem. Jeżeli jednak pracownica nie wyrazi zgody na podjęcie innej pracy, stosunek pracy ulega rozwiązaniu z upływem okresu równego okresowi wypowiedzenia, którego bieg rozpoczyna się od dnia zaproponowania na piśmie innej pracy.</a:t>
            </a:r>
          </a:p>
          <a:p>
            <a:r>
              <a:rPr lang="pl-PL" b="1" dirty="0"/>
              <a:t>§  3. </a:t>
            </a:r>
            <a:r>
              <a:rPr lang="pl-PL" dirty="0"/>
              <a:t>Przepis § 2 stosuje się odpowiednio w razie odwołania pracownika, któremu brakuje nie więcej niż 2 lata do nabycia prawa do emerytury z Funduszu Ubezpieczeń Społecznych.</a:t>
            </a:r>
          </a:p>
          <a:p>
            <a:r>
              <a:rPr lang="pl-PL" b="1" dirty="0"/>
              <a:t>§  4. </a:t>
            </a:r>
            <a:r>
              <a:rPr lang="pl-PL" dirty="0"/>
              <a:t>W razie naruszenia przepisów § 1-3, pracownikowi przysługuje prawo odwołania do sądu pracy.</a:t>
            </a:r>
          </a:p>
          <a:p>
            <a:pPr algn="just"/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187624" y="1772816"/>
            <a:ext cx="7704856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>
                <a:solidFill>
                  <a:prstClr val="black"/>
                </a:solidFill>
                <a:latin typeface="Calibri"/>
              </a:rPr>
              <a:t>ODWOŁANIE RÓWNOZNACZNE Z ROZWIĄZANIEM UMOWY O PRACĘ BEZ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WYPOWIEDZENIA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z przyczyn określonych w art. 52 lub 53 </a:t>
            </a:r>
            <a:r>
              <a:rPr lang="pl-PL" sz="2500" dirty="0" err="1" smtClean="0">
                <a:solidFill>
                  <a:prstClr val="black"/>
                </a:solidFill>
                <a:latin typeface="Calibri"/>
              </a:rPr>
              <a:t>k.p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n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a piśmie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c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zy musi zawierać uzasadnienie?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endParaRPr lang="pl-PL" sz="25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014347" y="1052736"/>
            <a:ext cx="79924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3600" b="1" dirty="0" smtClean="0">
                <a:solidFill>
                  <a:prstClr val="black"/>
                </a:solidFill>
                <a:latin typeface="+mn-lt"/>
              </a:rPr>
              <a:t>TRYB DOCHODZENIA ROSZCZEŃ PRZEZ PRACOWNIKA POWOŁANEGO</a:t>
            </a:r>
          </a:p>
          <a:p>
            <a:pPr marL="342900" lvl="0" indent="-34290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+mn-lt"/>
              </a:rPr>
              <a:t>INNY TRYB DOT. ROZWIĄZANIA RÓWNOZNACZNEGO Z WYPOWIEDZNIEM/ROZWIĄZANIEM BEZ WYPOWIEDZNIA</a:t>
            </a:r>
          </a:p>
          <a:p>
            <a:pPr marL="342900" lvl="0" indent="-34290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</a:pPr>
            <a:r>
              <a:rPr lang="pl-PL" sz="2400" b="1" dirty="0" smtClean="0">
                <a:solidFill>
                  <a:prstClr val="black"/>
                </a:solidFill>
                <a:latin typeface="+mn-lt"/>
              </a:rPr>
              <a:t>W TYM WYPADKU MOŻNA DOCHODZIĆ WYŁĄCZNIE    ODSZKODOWANIA! </a:t>
            </a:r>
            <a:r>
              <a:rPr lang="pl-PL" sz="2400" dirty="0" smtClean="0">
                <a:solidFill>
                  <a:prstClr val="black"/>
                </a:solidFill>
                <a:latin typeface="+mn-lt"/>
              </a:rPr>
              <a:t>(wyjątek- pracownik podlegający ochronie szczególnej)</a:t>
            </a:r>
          </a:p>
          <a:p>
            <a:pPr marL="342900" lvl="0" indent="-34290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+mn-lt"/>
              </a:rPr>
              <a:t>ZASADA: niedopuszczalna droga administracyjna WYJĄTEK: np. uchwała powołująca JST </a:t>
            </a:r>
            <a:endParaRPr lang="pl-PL" sz="2400" dirty="0">
              <a:solidFill>
                <a:srgbClr val="333333"/>
              </a:solidFill>
              <a:latin typeface="+mn-lt"/>
            </a:endParaRPr>
          </a:p>
          <a:p>
            <a:pPr lvl="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sz="20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1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140139" y="1412776"/>
            <a:ext cx="799244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3200" b="1" dirty="0" smtClean="0">
                <a:latin typeface="+mn-lt"/>
              </a:rPr>
              <a:t>WYBÓR</a:t>
            </a:r>
          </a:p>
          <a:p>
            <a:pPr lvl="0" algn="ctr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sz="3200" b="1" dirty="0" smtClean="0">
              <a:latin typeface="+mn-lt"/>
            </a:endParaRPr>
          </a:p>
          <a:p>
            <a:pPr algn="just"/>
            <a:r>
              <a:rPr lang="pl-PL" sz="2400" b="1" dirty="0">
                <a:solidFill>
                  <a:srgbClr val="000000"/>
                </a:solidFill>
                <a:latin typeface="arial"/>
              </a:rPr>
              <a:t>Art. 73. § 1.</a:t>
            </a:r>
            <a:r>
              <a:rPr lang="pl-PL" sz="2400" dirty="0">
                <a:solidFill>
                  <a:srgbClr val="000000"/>
                </a:solidFill>
                <a:latin typeface="arial"/>
              </a:rPr>
              <a:t> Nawiązanie stosunku pracy następuje na podstawie wyboru, jeżeli z wyboru wynika obowiązek wykonywania pracy w charakterze pracownika.</a:t>
            </a:r>
          </a:p>
          <a:p>
            <a:pPr algn="just"/>
            <a:r>
              <a:rPr lang="pl-PL" sz="2400" b="1" dirty="0">
                <a:solidFill>
                  <a:srgbClr val="000000"/>
                </a:solidFill>
                <a:latin typeface="arial"/>
              </a:rPr>
              <a:t>§ 2.</a:t>
            </a:r>
            <a:r>
              <a:rPr lang="pl-PL" sz="2400" dirty="0">
                <a:solidFill>
                  <a:srgbClr val="000000"/>
                </a:solidFill>
                <a:latin typeface="arial"/>
              </a:rPr>
              <a:t> Stosunek pracy z wyboru rozwiązuje się z wygaśnięciem mandatu</a:t>
            </a:r>
          </a:p>
          <a:p>
            <a:pPr lvl="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sz="2400" dirty="0">
              <a:solidFill>
                <a:prstClr val="black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7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1021780" y="1536174"/>
            <a:ext cx="7992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333333"/>
                </a:solidFill>
                <a:latin typeface="Open Sans"/>
              </a:rPr>
              <a:t>NAWIĄZANIE</a:t>
            </a:r>
          </a:p>
          <a:p>
            <a:pPr algn="ctr"/>
            <a:endParaRPr lang="pl-PL" sz="2400" b="1" dirty="0" smtClean="0">
              <a:solidFill>
                <a:srgbClr val="333333"/>
              </a:solidFill>
              <a:latin typeface="Open Sans"/>
            </a:endParaRPr>
          </a:p>
          <a:p>
            <a:pPr algn="just"/>
            <a:r>
              <a:rPr lang="pl-PL" sz="2400" i="0" dirty="0" smtClean="0">
                <a:solidFill>
                  <a:srgbClr val="333333"/>
                </a:solidFill>
                <a:effectLst/>
                <a:latin typeface="Open Sans"/>
              </a:rPr>
              <a:t>POWIERZENIE STANOWISKA W DRODZE KOLEGIALNIE PODJĘTEGO AKTU (jednocześnie z tego aktu wynika obowiązek świadczenia pracy)</a:t>
            </a:r>
            <a:endParaRPr lang="pl-PL" sz="240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7318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14001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l-PL" dirty="0" smtClean="0">
                <a:solidFill>
                  <a:srgbClr val="575F6D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rgbClr val="575F6D"/>
                </a:solidFill>
                <a:latin typeface="Century Schoolbook"/>
              </a:rPr>
            </a:br>
            <a:endParaRPr lang="pl-PL" dirty="0">
              <a:solidFill>
                <a:srgbClr val="575F6D"/>
              </a:solidFill>
              <a:latin typeface="Century Schoolbook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15616" y="1443841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latin typeface="Open Sans"/>
              </a:rPr>
              <a:t>NP.:</a:t>
            </a:r>
          </a:p>
          <a:p>
            <a:endParaRPr lang="pl-PL" sz="2000" b="1" i="0" dirty="0">
              <a:effectLst/>
              <a:latin typeface="Open Sans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000" b="1" dirty="0">
                <a:latin typeface="Open Sans"/>
              </a:rPr>
              <a:t>o</a:t>
            </a:r>
            <a:r>
              <a:rPr lang="pl-PL" sz="2000" b="1" dirty="0" smtClean="0">
                <a:latin typeface="Open Sans"/>
              </a:rPr>
              <a:t>rganizacje społeczne, polityczne, związkowe</a:t>
            </a:r>
          </a:p>
          <a:p>
            <a:pPr marL="342900" indent="-342900">
              <a:buFont typeface="Arial" pitchFamily="34" charset="0"/>
              <a:buChar char="•"/>
            </a:pPr>
            <a:endParaRPr lang="pl-PL" sz="2000" b="1" dirty="0">
              <a:latin typeface="Open Sans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000" b="1" dirty="0">
                <a:latin typeface="Open Sans"/>
              </a:rPr>
              <a:t>u</a:t>
            </a:r>
            <a:r>
              <a:rPr lang="pl-PL" sz="2000" b="1" dirty="0" smtClean="0">
                <a:latin typeface="Open Sans"/>
              </a:rPr>
              <a:t>stawa o pracownikach samorządowych:  marszałek województwa, wicemarszałek, członkowie zarządu, starosta, wicestarosta</a:t>
            </a:r>
            <a:endParaRPr lang="pl-PL" sz="2000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761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59632" y="1550049"/>
            <a:ext cx="7467600" cy="252028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575F6D"/>
                </a:solidFill>
                <a:latin typeface="+mn-lt"/>
              </a:rPr>
              <a:t>Stosunek pracy z wyboru nie ma charakteru samodzielnego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575F6D"/>
                </a:solidFill>
                <a:latin typeface="+mn-lt"/>
              </a:rPr>
              <a:t>Służy wykonywaniu mandatu i trwa przez jego okres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575F6D"/>
                </a:solidFill>
                <a:latin typeface="+mn-lt"/>
              </a:rPr>
              <a:t>Akt wyboru = podwójnie kwalifikowana czynność prawna, która rodzi stosunek organizacyjny i stosunek pracy</a:t>
            </a: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000" dirty="0">
              <a:solidFill>
                <a:srgbClr val="575F6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61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9725" y="1124744"/>
            <a:ext cx="7467600" cy="525658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pl-PL" sz="2400" b="1" dirty="0" smtClean="0">
                <a:solidFill>
                  <a:prstClr val="black"/>
                </a:solidFill>
              </a:rPr>
              <a:t>TREŚĆ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 err="1" smtClean="0">
                <a:solidFill>
                  <a:prstClr val="black"/>
                </a:solidFill>
                <a:latin typeface="+mn-lt"/>
              </a:rPr>
              <a:t>K.p</a:t>
            </a:r>
            <a:r>
              <a:rPr lang="pl-PL" sz="2400" dirty="0" smtClean="0">
                <a:solidFill>
                  <a:prstClr val="black"/>
                </a:solidFill>
                <a:latin typeface="+mn-lt"/>
              </a:rPr>
              <a:t>., chyba że są przepisy szczególne (np. ustawa o pracownikach samorządowych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+mn-lt"/>
            </a:endParaRP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+mn-lt"/>
              </a:rPr>
              <a:t>Obowiązek udzielenia urlopu na czas trwania mandatu  pełnienia funkcji związkowej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+mn-lt"/>
            </a:endParaRP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000" dirty="0" smtClean="0">
              <a:solidFill>
                <a:schemeClr val="tx1"/>
              </a:solidFill>
              <a:latin typeface="+mn-lt"/>
            </a:endParaRPr>
          </a:p>
          <a:p>
            <a:pPr fontAlgn="auto">
              <a:spcAft>
                <a:spcPts val="0"/>
              </a:spcAft>
            </a:pPr>
            <a:r>
              <a:rPr lang="pl-PL" dirty="0" smtClean="0">
                <a:solidFill>
                  <a:schemeClr val="tx1"/>
                </a:solidFill>
                <a:latin typeface="Century Schoolbook"/>
              </a:rPr>
              <a:t/>
            </a:r>
            <a:br>
              <a:rPr lang="pl-PL" dirty="0" smtClean="0">
                <a:solidFill>
                  <a:schemeClr val="tx1"/>
                </a:solidFill>
                <a:latin typeface="Century Schoolbook"/>
              </a:rPr>
            </a:br>
            <a:endParaRPr lang="pl-PL" dirty="0">
              <a:solidFill>
                <a:schemeClr val="tx1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6580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427295"/>
            <a:ext cx="810039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POWOŁANIE</a:t>
            </a:r>
          </a:p>
          <a:p>
            <a:pPr algn="just"/>
            <a:endParaRPr lang="pl-PL" sz="2800" b="1" cap="all" dirty="0" smtClean="0">
              <a:solidFill>
                <a:srgbClr val="333333"/>
              </a:solidFill>
              <a:latin typeface="+mj-lt"/>
            </a:endParaRPr>
          </a:p>
          <a:p>
            <a:r>
              <a:rPr lang="pl-PL" sz="2800" b="1" dirty="0">
                <a:solidFill>
                  <a:srgbClr val="333333"/>
                </a:solidFill>
                <a:latin typeface="Open Sans"/>
              </a:rPr>
              <a:t>Art.  68.  [Stosunek pracy na podstawie powołania</a:t>
            </a:r>
            <a:r>
              <a:rPr lang="pl-PL" sz="2800" b="1" dirty="0" smtClean="0">
                <a:solidFill>
                  <a:srgbClr val="333333"/>
                </a:solidFill>
                <a:latin typeface="Open Sans"/>
              </a:rPr>
              <a:t>]</a:t>
            </a:r>
          </a:p>
          <a:p>
            <a:r>
              <a:rPr lang="pl-PL" sz="2800" b="1" dirty="0" smtClean="0">
                <a:solidFill>
                  <a:srgbClr val="333333"/>
                </a:solidFill>
                <a:latin typeface="Open Sans"/>
              </a:rPr>
              <a:t>§</a:t>
            </a:r>
            <a:r>
              <a:rPr lang="pl-PL" sz="2800" b="1" dirty="0">
                <a:solidFill>
                  <a:srgbClr val="333333"/>
                </a:solidFill>
                <a:latin typeface="Open Sans"/>
              </a:rPr>
              <a:t>  1. </a:t>
            </a:r>
            <a:r>
              <a:rPr lang="pl-PL" sz="2800" dirty="0">
                <a:solidFill>
                  <a:srgbClr val="333333"/>
                </a:solidFill>
                <a:latin typeface="Open Sans"/>
              </a:rPr>
              <a:t>Stosunek pracy nawiązuje się na podstawie powołania </a:t>
            </a:r>
            <a:r>
              <a:rPr lang="pl-PL" sz="2800" b="1" dirty="0">
                <a:solidFill>
                  <a:srgbClr val="333333"/>
                </a:solidFill>
                <a:latin typeface="Open Sans"/>
              </a:rPr>
              <a:t>w przypadkach określonych w </a:t>
            </a:r>
            <a:r>
              <a:rPr lang="pl-PL" sz="2800" b="1" dirty="0">
                <a:latin typeface="Open Sans"/>
              </a:rPr>
              <a:t>odrębnych przepisach</a:t>
            </a:r>
            <a:r>
              <a:rPr lang="pl-PL" sz="2800" dirty="0">
                <a:latin typeface="Open Sans"/>
              </a:rPr>
              <a:t>.</a:t>
            </a:r>
          </a:p>
          <a:p>
            <a:pPr algn="just"/>
            <a:endParaRPr lang="pl-PL" sz="2800" cap="all" dirty="0" smtClean="0">
              <a:solidFill>
                <a:srgbClr val="333333"/>
              </a:solidFill>
              <a:latin typeface="+mj-lt"/>
            </a:endParaRPr>
          </a:p>
          <a:p>
            <a:pPr algn="just"/>
            <a:r>
              <a:rPr lang="pl-PL" sz="2800" cap="all" dirty="0" smtClean="0">
                <a:solidFill>
                  <a:srgbClr val="333333"/>
                </a:solidFill>
                <a:latin typeface="+mj-lt"/>
              </a:rPr>
              <a:t>- Nie można domniemywać</a:t>
            </a:r>
            <a:endParaRPr lang="pl-PL" sz="2400" cap="all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dirty="0">
              <a:solidFill>
                <a:sysClr val="windowText" lastClr="00000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75656" y="1268760"/>
            <a:ext cx="71287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Aft>
                <a:spcPts val="0"/>
              </a:spcAft>
            </a:pP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ROZWIĄZANIE STOSUNKU PRACY Z WYBORU</a:t>
            </a:r>
          </a:p>
          <a:p>
            <a:pPr lvl="0" fontAlgn="auto">
              <a:spcAft>
                <a:spcPts val="0"/>
              </a:spcAft>
            </a:pPr>
            <a:endParaRPr lang="pl-PL" sz="2400" b="1" dirty="0">
              <a:solidFill>
                <a:prstClr val="black"/>
              </a:solidFill>
              <a:latin typeface="Century Schoolbook"/>
            </a:endParaRPr>
          </a:p>
          <a:p>
            <a:pPr marL="285750" lvl="0" indent="-285750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Rozwiązanie następuje wraz z wygaśnięciem mandatu:</a:t>
            </a:r>
          </a:p>
          <a:p>
            <a:pPr marL="285750" lvl="0" indent="-285750" fontAlgn="auto">
              <a:spcAft>
                <a:spcPts val="0"/>
              </a:spcAft>
              <a:buFont typeface="Arial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457200" lvl="0" indent="-457200" fontAlgn="auto">
              <a:spcAft>
                <a:spcPts val="0"/>
              </a:spcAft>
              <a:buAutoNum type="arabicParenR"/>
            </a:pP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ustąpienie ze stanowiska</a:t>
            </a: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u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pływ kadencji</a:t>
            </a: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o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dwołanie ze stanowiska</a:t>
            </a: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mierć pracownika</a:t>
            </a: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342900" lvl="0" indent="-342900" fontAlgn="auto">
              <a:spcAft>
                <a:spcPts val="0"/>
              </a:spcAft>
              <a:buAutoNum type="arabicParenR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053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75656" y="1268760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+mn-lt"/>
              </a:rPr>
              <a:t>BRAK </a:t>
            </a:r>
            <a:r>
              <a:rPr lang="pl-PL" sz="2400" dirty="0" smtClean="0">
                <a:latin typeface="+mn-lt"/>
              </a:rPr>
              <a:t>możliwości wypowiedzenia ani rozwiązania bez wypowiedzenia przez którąkolwiek ze stron, ale istnieje możliwość ODWOŁANIA/ZRZECENIA SIĘ MANDATU</a:t>
            </a:r>
          </a:p>
          <a:p>
            <a:endParaRPr lang="pl-PL" sz="2400" dirty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400" dirty="0" smtClean="0">
                <a:latin typeface="+mn-lt"/>
              </a:rPr>
              <a:t>Obowiązek ponownego przyjęcia do pracy (gdy pracownik nie przebywał na urlopie bezpłatnym- 1-miesięczna odprawa)</a:t>
            </a:r>
          </a:p>
          <a:p>
            <a:pPr marL="342900" indent="-342900">
              <a:buFont typeface="Arial" pitchFamily="34" charset="0"/>
              <a:buChar char="•"/>
            </a:pPr>
            <a:endParaRPr lang="pl-PL" sz="2400" dirty="0">
              <a:latin typeface="+mn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400" dirty="0" smtClean="0">
                <a:latin typeface="+mn-lt"/>
              </a:rPr>
              <a:t>Pracownik samorządowy- 3-miesięczna odprawa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  <a:p>
            <a:endParaRPr lang="pl-PL" b="1" dirty="0" smtClean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50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971600" y="1028700"/>
            <a:ext cx="7467600" cy="470455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ANALOGIA</a:t>
            </a:r>
            <a:r>
              <a:rPr kumimoji="0" lang="pl-PL" sz="2400" b="1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DO UMOWY O PRACĘ NA CZAS OKREŚLONY- </a:t>
            </a: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bezprawne odwołanie =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i="0" u="none" strike="noStrike" kern="1200" cap="sm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roszczenia o odszkodowanie/przywrócenie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b="0" baseline="0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/>
            </a:r>
            <a:b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626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9716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SRTOSUNEK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  <a:cs typeface="+mn-cs"/>
              </a:rPr>
              <a:t> PACY Z MIANOWANIA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</a:rPr>
              <a:t>p</a:t>
            </a:r>
            <a:r>
              <a:rPr lang="pl-PL" baseline="0" dirty="0" smtClean="0">
                <a:solidFill>
                  <a:sysClr val="windowText" lastClr="000000"/>
                </a:solidFill>
              </a:rPr>
              <a:t>ojęcie</a:t>
            </a:r>
            <a:r>
              <a:rPr lang="pl-PL" dirty="0" smtClean="0">
                <a:solidFill>
                  <a:sysClr val="windowText" lastClr="000000"/>
                </a:solidFill>
              </a:rPr>
              <a:t> mianowania wywodzi się z instytucji stosunku służbowego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Ustawa o służbie cywilnej z 1922 r.</a:t>
            </a:r>
            <a:r>
              <a:rPr kumimoji="0" lang="pl-PL" sz="240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(publicznoprawny charakter)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baseline="0" dirty="0" smtClean="0">
                <a:solidFill>
                  <a:sysClr val="windowText" lastClr="000000"/>
                </a:solidFill>
              </a:rPr>
              <a:t>Kodyfikacja</a:t>
            </a:r>
            <a:r>
              <a:rPr lang="pl-PL" dirty="0" smtClean="0">
                <a:solidFill>
                  <a:sysClr val="windowText" lastClr="000000"/>
                </a:solidFill>
              </a:rPr>
              <a:t> prawa pracy= podporządkowanie części stosunków służbowych </a:t>
            </a:r>
            <a:r>
              <a:rPr lang="pl-PL" dirty="0" err="1" smtClean="0">
                <a:solidFill>
                  <a:sysClr val="windowText" lastClr="000000"/>
                </a:solidFill>
              </a:rPr>
              <a:t>k.p</a:t>
            </a:r>
            <a:r>
              <a:rPr lang="pl-PL" dirty="0" smtClean="0">
                <a:solidFill>
                  <a:sysClr val="windowText" lastClr="000000"/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 smtClean="0">
                <a:solidFill>
                  <a:sysClr val="windowText" lastClr="000000"/>
                </a:solidFill>
              </a:rPr>
              <a:t>Obecnie: stosunki służbowe typu administracyjnego oraz pracownicze stosunki </a:t>
            </a:r>
            <a:r>
              <a:rPr lang="pl-PL" dirty="0" err="1" smtClean="0">
                <a:solidFill>
                  <a:sysClr val="windowText" lastClr="000000"/>
                </a:solidFill>
              </a:rPr>
              <a:t>słuzbowe</a:t>
            </a: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405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239193" y="126876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NAIĄZANIE STOSUNKU PRACY Z MIANOWANIA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b="1" dirty="0" smtClean="0">
                <a:solidFill>
                  <a:sysClr val="windowText" lastClr="000000"/>
                </a:solidFill>
                <a:latin typeface="+mj-lt"/>
              </a:rPr>
              <a:t>Akt mianowania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: 1) akt administracyjny (nie decyzja) – sędziowie, prokuratorzy; 2) akt z zakresu prawa pracy nauczyciel, pracownik samorządowy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b="1" dirty="0" smtClean="0">
                <a:solidFill>
                  <a:sysClr val="windowText" lastClr="000000"/>
                </a:solidFill>
                <a:latin typeface="+mj-lt"/>
              </a:rPr>
              <a:t>Organ mianujący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: kierownik jednostki lub organ spoza struktury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b="1" dirty="0" smtClean="0">
                <a:solidFill>
                  <a:sysClr val="windowText" lastClr="000000"/>
                </a:solidFill>
                <a:latin typeface="+mj-lt"/>
              </a:rPr>
              <a:t>Pracodawca 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2 stanowiska: 1) wewnętrzny pracodawca 2) każda osoba prawna jest pracodawcą, chyba że z przepisów regulujących jej ustrój wynika, że pracodawcą jest któraś jednostka składowa</a:t>
            </a:r>
            <a:endParaRPr lang="pl-PL" b="1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  <a:latin typeface="+mj-lt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indent="0" algn="just" fontAlgn="auto">
              <a:spcAft>
                <a:spcPts val="0"/>
              </a:spcAft>
              <a:buClr>
                <a:srgbClr val="FE8637"/>
              </a:buClr>
              <a:buNone/>
              <a:defRPr/>
            </a:pPr>
            <a:endParaRPr kumimoji="0" lang="pl-PL" sz="24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20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TREŚĆ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STOSUNKU PRACY Z MIANOWANIA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STOSUNKI SŁUŻBOWE: </a:t>
            </a:r>
          </a:p>
          <a:p>
            <a:pPr marL="457200" indent="-457200" algn="just" fontAlgn="auto">
              <a:spcAft>
                <a:spcPts val="0"/>
              </a:spcAft>
              <a:buClr>
                <a:srgbClr val="FE8637"/>
              </a:buClr>
              <a:buAutoNum type="arabicParenR"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pracowniczo-służbowe (służba cywilna)</a:t>
            </a:r>
          </a:p>
          <a:p>
            <a:pPr marL="457200" indent="-457200" algn="just" fontAlgn="auto">
              <a:spcAft>
                <a:spcPts val="0"/>
              </a:spcAft>
              <a:buClr>
                <a:srgbClr val="FE8637"/>
              </a:buClr>
              <a:buAutoNum type="arabicParenR"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s</a:t>
            </a:r>
            <a:r>
              <a:rPr lang="pl-PL" noProof="0" dirty="0" err="1" smtClean="0">
                <a:solidFill>
                  <a:sysClr val="windowText" lastClr="000000"/>
                </a:solidFill>
                <a:latin typeface="+mj-lt"/>
              </a:rPr>
              <a:t>łużbowo</a:t>
            </a:r>
            <a:r>
              <a:rPr lang="pl-PL" noProof="0" dirty="0" smtClean="0">
                <a:solidFill>
                  <a:sysClr val="windowText" lastClr="000000"/>
                </a:solidFill>
                <a:latin typeface="+mj-lt"/>
              </a:rPr>
              <a:t>-pracownicze (sędzia, prokurator)</a:t>
            </a:r>
          </a:p>
          <a:p>
            <a:pPr marL="457200" indent="-457200" algn="just" fontAlgn="auto">
              <a:spcAft>
                <a:spcPts val="0"/>
              </a:spcAft>
              <a:buClr>
                <a:srgbClr val="FE8637"/>
              </a:buClr>
              <a:buAutoNum type="arabicParenR"/>
              <a:defRPr/>
            </a:pPr>
            <a:r>
              <a:rPr lang="pl-PL" dirty="0">
                <a:solidFill>
                  <a:sysClr val="windowText" lastClr="000000"/>
                </a:solidFill>
                <a:latin typeface="+mj-lt"/>
              </a:rPr>
              <a:t>p</a:t>
            </a:r>
            <a:r>
              <a:rPr lang="pl-PL" dirty="0" smtClean="0">
                <a:solidFill>
                  <a:sysClr val="windowText" lastClr="000000"/>
                </a:solidFill>
                <a:latin typeface="+mj-lt"/>
              </a:rPr>
              <a:t>racownicze z elementami służby (nauczyciel)</a:t>
            </a:r>
            <a:endParaRPr lang="pl-PL" noProof="0" dirty="0" smtClean="0">
              <a:solidFill>
                <a:sysClr val="windowText" lastClr="000000"/>
              </a:solidFill>
              <a:latin typeface="+mj-lt"/>
            </a:endParaRPr>
          </a:p>
          <a:p>
            <a:pPr marL="457200" indent="-457200" algn="just" fontAlgn="auto">
              <a:spcAft>
                <a:spcPts val="0"/>
              </a:spcAft>
              <a:buClr>
                <a:srgbClr val="FE8637"/>
              </a:buClr>
              <a:buAutoNum type="arabicParenR"/>
              <a:defRPr/>
            </a:pPr>
            <a:endParaRPr kumimoji="0" lang="pl-PL" sz="2400" i="0" u="none" strike="noStrike" kern="120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8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r>
              <a:rPr lang="pl-PL" b="1" dirty="0" smtClean="0">
                <a:solidFill>
                  <a:sysClr val="windowText" lastClr="000000"/>
                </a:solidFill>
              </a:rPr>
              <a:t>CECHY WSPÓLNE WSZYSTKICH STOSUNKÓW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</a:rPr>
              <a:t>j</a:t>
            </a:r>
            <a:r>
              <a:rPr lang="pl-PL" dirty="0" smtClean="0">
                <a:solidFill>
                  <a:sysClr val="windowText" lastClr="000000"/>
                </a:solidFill>
              </a:rPr>
              <a:t>ednostronne ustalenie warunków zatrudnienia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</a:rPr>
              <a:t>t</a:t>
            </a:r>
            <a:r>
              <a:rPr lang="pl-PL" dirty="0" smtClean="0">
                <a:solidFill>
                  <a:sysClr val="windowText" lastClr="000000"/>
                </a:solidFill>
              </a:rPr>
              <a:t>rwałość stosunku zatrudnienia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</a:rPr>
              <a:t>o</a:t>
            </a:r>
            <a:r>
              <a:rPr lang="pl-PL" dirty="0" smtClean="0">
                <a:solidFill>
                  <a:sysClr val="windowText" lastClr="000000"/>
                </a:solidFill>
              </a:rPr>
              <a:t>bowiązki pracownika traktowane jako obowiązki względem państwa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</a:rPr>
              <a:t>p</a:t>
            </a:r>
            <a:r>
              <a:rPr lang="pl-PL" dirty="0" smtClean="0">
                <a:solidFill>
                  <a:sysClr val="windowText" lastClr="000000"/>
                </a:solidFill>
              </a:rPr>
              <a:t>odporządkowanie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</a:rPr>
              <a:t>w</a:t>
            </a:r>
            <a:r>
              <a:rPr lang="pl-PL" dirty="0" smtClean="0">
                <a:solidFill>
                  <a:sysClr val="windowText" lastClr="000000"/>
                </a:solidFill>
              </a:rPr>
              <a:t>zmocnione rygory odpowiedzialności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>
                <a:solidFill>
                  <a:sysClr val="windowText" lastClr="000000"/>
                </a:solidFill>
              </a:rPr>
              <a:t>o</a:t>
            </a:r>
            <a:r>
              <a:rPr lang="pl-PL" dirty="0" smtClean="0">
                <a:solidFill>
                  <a:sysClr val="windowText" lastClr="000000"/>
                </a:solidFill>
              </a:rPr>
              <a:t>graniczenie niektórych uprawnień obywatelskich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dirty="0" smtClean="0">
              <a:solidFill>
                <a:sysClr val="windowText" lastClr="000000"/>
              </a:solidFill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8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latin typeface="TimesNewRomanPS-BoldMT"/>
              </a:rPr>
              <a:t>ZMIANA STOSUNKU Z MIANOWANIA</a:t>
            </a:r>
            <a:endParaRPr lang="pl-PL" sz="2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p</a:t>
            </a:r>
            <a:r>
              <a:rPr lang="pl-PL" sz="2400" dirty="0" smtClean="0">
                <a:latin typeface="+mj-lt"/>
              </a:rPr>
              <a:t>rzeniesienie na inne stanowisko jako wyraz dyspozycyjności (dot. miejsca, stanowiska, rodzaju pracy)</a:t>
            </a:r>
          </a:p>
          <a:p>
            <a:endParaRPr lang="pl-PL" sz="2400" dirty="0" smtClean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 przeniesienie za zgodą zainteresowanego</a:t>
            </a:r>
          </a:p>
          <a:p>
            <a:pPr marL="285750" indent="-285750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przeniesienie z inicjatywy pracownika</a:t>
            </a:r>
          </a:p>
          <a:p>
            <a:endParaRPr lang="pl-PL" sz="2400" dirty="0" smtClean="0">
              <a:latin typeface="+mj-lt"/>
            </a:endParaRPr>
          </a:p>
          <a:p>
            <a:r>
              <a:rPr lang="pl-PL" sz="2400" b="1" dirty="0" smtClean="0">
                <a:latin typeface="+mj-lt"/>
              </a:rPr>
              <a:t>BRAK MOŻLIWOŚCI WYPOWIEDZENIA WARUNKÓW PRACY I PŁACY!</a:t>
            </a:r>
            <a:endParaRPr lang="pl-PL" sz="2400" b="1" dirty="0"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94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USTANIE STOSUNKU PRACY Z MIANOWANIA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prstClr val="black"/>
                </a:solidFill>
                <a:latin typeface="+mj-lt"/>
              </a:rPr>
              <a:t>TRWAŁOŚĆ STOSUNKU PRACY: </a:t>
            </a:r>
          </a:p>
          <a:p>
            <a:pPr algn="just"/>
            <a:r>
              <a:rPr lang="pl-PL" sz="2000" dirty="0" smtClean="0">
                <a:solidFill>
                  <a:prstClr val="black"/>
                </a:solidFill>
                <a:latin typeface="+mj-lt"/>
              </a:rPr>
              <a:t>      PRZESŁANKI OBLIGUJĄCE/UMOŻLIWIAJĄCE</a:t>
            </a:r>
          </a:p>
          <a:p>
            <a:pPr algn="just"/>
            <a:endParaRPr lang="pl-PL" sz="2000" dirty="0">
              <a:solidFill>
                <a:prstClr val="black"/>
              </a:solidFill>
              <a:latin typeface="+mj-lt"/>
            </a:endParaRPr>
          </a:p>
          <a:p>
            <a:pPr marL="457200" indent="-457200" algn="just">
              <a:buAutoNum type="arabicParenR"/>
            </a:pPr>
            <a:r>
              <a:rPr lang="pl-PL" sz="2000" dirty="0" smtClean="0">
                <a:solidFill>
                  <a:prstClr val="black"/>
                </a:solidFill>
                <a:latin typeface="+mj-lt"/>
              </a:rPr>
              <a:t>Wypowiedzenie przez pracodawcę</a:t>
            </a:r>
          </a:p>
          <a:p>
            <a:pPr marL="457200" indent="-457200" algn="just">
              <a:buAutoNum type="arabicParenR"/>
            </a:pPr>
            <a:endParaRPr lang="pl-PL" sz="2000" dirty="0">
              <a:solidFill>
                <a:prstClr val="black"/>
              </a:solidFill>
              <a:latin typeface="+mj-lt"/>
            </a:endParaRPr>
          </a:p>
          <a:p>
            <a:pPr marL="457200" indent="-457200" algn="just">
              <a:buAutoNum type="arabicParenR"/>
            </a:pPr>
            <a:r>
              <a:rPr lang="pl-PL" sz="2000" dirty="0" smtClean="0">
                <a:solidFill>
                  <a:prstClr val="black"/>
                </a:solidFill>
                <a:latin typeface="+mj-lt"/>
              </a:rPr>
              <a:t>Rozwiązanie bez wypowiedzenia</a:t>
            </a:r>
          </a:p>
          <a:p>
            <a:pPr marL="457200" indent="-457200" algn="just">
              <a:buAutoNum type="arabicParenR"/>
            </a:pPr>
            <a:endParaRPr lang="pl-PL" sz="2000" dirty="0">
              <a:solidFill>
                <a:prstClr val="black"/>
              </a:solidFill>
              <a:latin typeface="+mj-lt"/>
            </a:endParaRPr>
          </a:p>
          <a:p>
            <a:pPr marL="457200" indent="-457200" algn="just">
              <a:buAutoNum type="arabicParenR"/>
            </a:pPr>
            <a:r>
              <a:rPr lang="pl-PL" sz="2000" dirty="0" smtClean="0">
                <a:solidFill>
                  <a:prstClr val="black"/>
                </a:solidFill>
                <a:latin typeface="+mj-lt"/>
              </a:rPr>
              <a:t>Wypowiedzenie przez pracownika (np., nauczyciel, inne: rezygnacja ze służby)</a:t>
            </a:r>
          </a:p>
          <a:p>
            <a:pPr marL="457200" indent="-457200" algn="just">
              <a:buAutoNum type="arabicParenR"/>
            </a:pPr>
            <a:endParaRPr lang="pl-PL" sz="2000" dirty="0">
              <a:solidFill>
                <a:prstClr val="black"/>
              </a:solidFill>
              <a:latin typeface="+mj-lt"/>
            </a:endParaRPr>
          </a:p>
          <a:p>
            <a:pPr marL="457200" indent="-457200" algn="just">
              <a:buAutoNum type="arabicParenR"/>
            </a:pPr>
            <a:r>
              <a:rPr lang="pl-PL" sz="2000" dirty="0" smtClean="0">
                <a:solidFill>
                  <a:prstClr val="black"/>
                </a:solidFill>
                <a:latin typeface="+mj-lt"/>
              </a:rPr>
              <a:t>Porozumienie</a:t>
            </a:r>
          </a:p>
          <a:p>
            <a:pPr marL="457200" indent="-457200" algn="just">
              <a:buAutoNum type="arabicParenR"/>
            </a:pPr>
            <a:endParaRPr lang="pl-PL" sz="2000" dirty="0">
              <a:solidFill>
                <a:prstClr val="black"/>
              </a:solidFill>
              <a:latin typeface="+mj-lt"/>
            </a:endParaRPr>
          </a:p>
          <a:p>
            <a:pPr marL="457200" indent="-457200" algn="just">
              <a:buAutoNum type="arabicParenR"/>
            </a:pPr>
            <a:r>
              <a:rPr lang="pl-PL" sz="2000" dirty="0" smtClean="0">
                <a:solidFill>
                  <a:prstClr val="black"/>
                </a:solidFill>
                <a:latin typeface="+mj-lt"/>
              </a:rPr>
              <a:t>Wygaśnięcie  </a:t>
            </a:r>
            <a:endParaRPr lang="pl-PL" sz="20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69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prstClr val="black"/>
                </a:solidFill>
                <a:latin typeface="+mj-lt"/>
              </a:rPr>
              <a:t>ODPOWIEDZIALNOŚĆ DYSCYPLINARNA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d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otyczy naruszeń reguł wykonywania zawodu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</a:rPr>
              <a:t>a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kt wymierzenia kary dyscyplinarnej ma 2 aspekty:</a:t>
            </a: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 1) publiczny (np. pozbawienie funkcji publicznej) 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r>
              <a:rPr lang="pl-PL" dirty="0" smtClean="0">
                <a:solidFill>
                  <a:prstClr val="black"/>
                </a:solidFill>
                <a:latin typeface="Calibri"/>
              </a:rPr>
              <a:t>2) </a:t>
            </a:r>
            <a:r>
              <a:rPr lang="pl-PL" dirty="0" err="1" smtClean="0">
                <a:solidFill>
                  <a:prstClr val="black"/>
                </a:solidFill>
                <a:latin typeface="Calibri"/>
              </a:rPr>
              <a:t>Prawnopracowniczy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 (zmiana/ustanie stosunku pracy)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6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627626"/>
            <a:ext cx="8172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przedsiębiorstwach państwowych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samorządach: gminy, powiatu, województwa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systemie oświaty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1600200"/>
            <a:ext cx="857885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E8637"/>
              </a:buClr>
            </a:pP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39193" y="15748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endParaRPr lang="pl-PL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41538" y="1263303"/>
            <a:ext cx="7365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prstClr val="black"/>
                </a:solidFill>
                <a:latin typeface="Times New Roman"/>
              </a:rPr>
              <a:t>ROZPATRYWANIE SPORÓW</a:t>
            </a:r>
            <a:endParaRPr lang="pl-PL" sz="2000" dirty="0">
              <a:solidFill>
                <a:prstClr val="black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39193" y="1988840"/>
            <a:ext cx="76532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prstClr val="black"/>
                </a:solidFill>
                <a:latin typeface="Calibri"/>
              </a:rPr>
              <a:t>ZASADA: sąd pracy, chyba że ustawa stanowi inaczej </a:t>
            </a:r>
          </a:p>
          <a:p>
            <a:endParaRPr lang="pl-PL" sz="2000" dirty="0">
              <a:solidFill>
                <a:prstClr val="black"/>
              </a:solidFill>
              <a:latin typeface="Calibri"/>
            </a:endParaRPr>
          </a:p>
          <a:p>
            <a:r>
              <a:rPr lang="pl-PL" sz="2000" dirty="0" smtClean="0">
                <a:solidFill>
                  <a:prstClr val="black"/>
                </a:solidFill>
                <a:latin typeface="Calibri"/>
              </a:rPr>
              <a:t>Niektóre spory rozpatrują sądy administracyjne: NIK, PIP</a:t>
            </a: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  <a:p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01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39995" y="1432513"/>
            <a:ext cx="799244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latin typeface="+mj-lt"/>
              </a:rPr>
              <a:t>NAWIĄZANIE STOSUNKU ZATRUDNIENIA Z POWOŁANIA: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800" dirty="0" smtClean="0">
                <a:latin typeface="+mj-lt"/>
              </a:rPr>
              <a:t>POWOŁANIE STANOWI AKT ORGANIZACYJNY O PODWÓJNYM CHARAKTERZE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800" b="1" dirty="0" smtClean="0">
                <a:latin typeface="+mj-lt"/>
              </a:rPr>
              <a:t>ZASADA: NA CZAS NIEOKREŚLONY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800" dirty="0" smtClean="0">
                <a:latin typeface="+mj-lt"/>
              </a:rPr>
              <a:t>MOŻLIWOŚĆ POPRZEDZENIA POWOŁANIA KONKURSEM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800" dirty="0" smtClean="0">
                <a:latin typeface="+mj-lt"/>
              </a:rPr>
              <a:t>ODPOWIEDNIE ZASTOSOWANIE PRZEPISÓW DOT. FORMY, TREŚCI UMOWY O PRACĘ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pl-PL" sz="2800" dirty="0" smtClean="0">
                <a:latin typeface="+mj-lt"/>
              </a:rPr>
              <a:t>JEDNOSTRONNOŚĆ AKTU POWOŁANIA (FORMALNA, ZGODA= WARUNEK WAŻNOŚCI I SKUTECZNOŚCI AKTU)</a:t>
            </a:r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333333"/>
                </a:solidFill>
                <a:latin typeface="Open Sans"/>
              </a:rPr>
              <a:t>Art.  68</a:t>
            </a:r>
            <a:r>
              <a:rPr lang="pl-PL" b="1" baseline="30000" dirty="0">
                <a:solidFill>
                  <a:srgbClr val="333333"/>
                </a:solidFill>
                <a:latin typeface="Open Sans"/>
              </a:rPr>
              <a:t>1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.  [Powołanie w wyniku konkursu]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Powołanie może być poprzedzone konkursem, choćby przepisy szczególne nie przewidywały wymogu wyłonienia kandydata na stanowisko wyłącznie w wyniku konkursu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  <a:p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r>
              <a:rPr lang="pl-PL" b="1" dirty="0">
                <a:solidFill>
                  <a:srgbClr val="333333"/>
                </a:solidFill>
                <a:latin typeface="Open Sans"/>
              </a:rPr>
              <a:t>Art.  68</a:t>
            </a:r>
            <a:r>
              <a:rPr lang="pl-PL" b="1" baseline="30000" dirty="0">
                <a:solidFill>
                  <a:srgbClr val="333333"/>
                </a:solidFill>
                <a:latin typeface="Open Sans"/>
              </a:rPr>
              <a:t>2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.  [Nawiązanie stosunku pracy na podstawie powołania – forma, termin]§  1. 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Stosunek pracy na podstawie powołania nawiązuje się w terminie określonym w powołaniu, a jeżeli termin ten nie został określony - w dniu doręczenia powołania, chyba że przepisy szczególne stanowią inaczej.</a:t>
            </a:r>
          </a:p>
          <a:p>
            <a:r>
              <a:rPr lang="pl-PL" b="1" dirty="0">
                <a:solidFill>
                  <a:srgbClr val="333333"/>
                </a:solidFill>
                <a:latin typeface="Open Sans"/>
              </a:rPr>
              <a:t>§  2. 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Powołanie powinno być dokonane na piśmie.</a:t>
            </a:r>
          </a:p>
          <a:p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2121804"/>
            <a:ext cx="792043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b="1" dirty="0">
                <a:solidFill>
                  <a:srgbClr val="333333"/>
                </a:solidFill>
                <a:latin typeface="Open Sans"/>
              </a:rPr>
              <a:t>Art.  68</a:t>
            </a:r>
            <a:r>
              <a:rPr lang="pl-PL" b="1" baseline="30000" dirty="0">
                <a:solidFill>
                  <a:srgbClr val="333333"/>
                </a:solidFill>
                <a:latin typeface="Open Sans"/>
              </a:rPr>
              <a:t>3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.  [Rozwiązanie poprzedniego stosunku pracy w związku z powołaniem]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Jeżeli pracownik powołany na stanowisko w wyniku konkursu pozostaje w stosunku pracy z innym pracodawcą i obowiązuje go trzymiesięczny okres wypowiedzenia,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może on rozwiązać ten stosunek za jednomiesięcznym wypowiedzeniem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. Rozwiązanie stosunku pracy w tym trybie pociąga za sobą skutki, jakie przepisy prawa pracy wiążą z rozwiązaniem umowy o pracę przez pracodawcę za wypowiedzeniem.</a:t>
            </a: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488560"/>
            <a:ext cx="8100392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 smtClean="0">
                <a:latin typeface="Open Sans"/>
              </a:rPr>
              <a:t>TREŚĆ STOSUNKU PRACY Z POWOŁANIA</a:t>
            </a:r>
          </a:p>
          <a:p>
            <a:pPr algn="just"/>
            <a:endParaRPr lang="pl-PL" sz="2000" b="1" cap="all" dirty="0">
              <a:latin typeface="Open Sans"/>
            </a:endParaRPr>
          </a:p>
          <a:p>
            <a:r>
              <a:rPr lang="pl-PL" sz="2000" b="1" dirty="0">
                <a:solidFill>
                  <a:srgbClr val="333333"/>
                </a:solidFill>
                <a:latin typeface="Open Sans"/>
              </a:rPr>
              <a:t/>
            </a:r>
            <a:br>
              <a:rPr lang="pl-PL" sz="2000" b="1" dirty="0">
                <a:solidFill>
                  <a:srgbClr val="333333"/>
                </a:solidFill>
                <a:latin typeface="Open Sans"/>
              </a:rPr>
            </a:br>
            <a:r>
              <a:rPr lang="pl-PL" sz="2000" b="1" dirty="0">
                <a:solidFill>
                  <a:srgbClr val="333333"/>
                </a:solidFill>
                <a:latin typeface="Open Sans"/>
              </a:rPr>
              <a:t>Art.  69.  [Stosowanie przepisów dotyczących umów na czas nieokreślony]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Jeżeli przepisy niniejszego oddziału nie stanowią inaczej, do stosunku pracy na podstawie powołania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stosuje się przepisy dotyczące umowy o pracę na czas nieokreślony</a:t>
            </a:r>
            <a:r>
              <a:rPr lang="pl-PL" sz="2000" u="sng" dirty="0">
                <a:solidFill>
                  <a:srgbClr val="FF0000"/>
                </a:solidFill>
                <a:latin typeface="Open Sans"/>
              </a:rPr>
              <a:t>, z wyłączeniem przepisów regulujących:</a:t>
            </a:r>
          </a:p>
          <a:p>
            <a:r>
              <a:rPr lang="pl-PL" sz="2000" dirty="0">
                <a:solidFill>
                  <a:srgbClr val="333333"/>
                </a:solidFill>
                <a:latin typeface="Open Sans"/>
              </a:rPr>
              <a:t>1)tryb postępowania przy rozwiązywaniu umów o pracę;</a:t>
            </a:r>
          </a:p>
          <a:p>
            <a:r>
              <a:rPr lang="pl-PL" sz="2000" dirty="0">
                <a:solidFill>
                  <a:srgbClr val="333333"/>
                </a:solidFill>
                <a:latin typeface="Open Sans"/>
              </a:rPr>
              <a:t>2)rozpatrywanie sporów ze stosunku pracy w części dotyczącej orzekania</a:t>
            </a:r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: a)o 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bezskuteczności </a:t>
            </a:r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wypowiedzeń, b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)(uchylona),</a:t>
            </a:r>
          </a:p>
          <a:p>
            <a:r>
              <a:rPr lang="pl-PL" sz="2000" dirty="0">
                <a:solidFill>
                  <a:srgbClr val="333333"/>
                </a:solidFill>
                <a:latin typeface="Open Sans"/>
              </a:rPr>
              <a:t>c)o przywracaniu do pracy.</a:t>
            </a:r>
          </a:p>
          <a:p>
            <a:pPr algn="just"/>
            <a:endParaRPr lang="pl-PL" sz="2000" cap="all" dirty="0" smtClean="0">
              <a:latin typeface="Open Sans"/>
            </a:endParaRPr>
          </a:p>
          <a:p>
            <a:pPr algn="just"/>
            <a:r>
              <a:rPr lang="pl-PL" sz="2000" cap="all" dirty="0" smtClean="0">
                <a:latin typeface="Open Sans"/>
              </a:rPr>
              <a:t>PRZEPISY STOSUJE SIĘ WPROST I BEZPOŚREDNIO!</a:t>
            </a:r>
            <a:endParaRPr lang="pl-PL" sz="2000" cap="all" dirty="0">
              <a:latin typeface="Open Sans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259632" y="3085226"/>
            <a:ext cx="77764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cap="all" dirty="0" smtClean="0">
                <a:solidFill>
                  <a:srgbClr val="333333"/>
                </a:solidFill>
                <a:latin typeface="Open Sans"/>
              </a:rPr>
              <a:t>Orzecznictwo wskazuje na ograniczenia w stosowaniu niektórych przepisów w odniesieniu do powołania:</a:t>
            </a:r>
          </a:p>
          <a:p>
            <a:pPr algn="just"/>
            <a:endParaRPr lang="pl-PL" cap="all" dirty="0" smtClean="0">
              <a:solidFill>
                <a:srgbClr val="333333"/>
              </a:solidFill>
              <a:latin typeface="Open Sans"/>
            </a:endParaRPr>
          </a:p>
          <a:p>
            <a:pPr algn="just"/>
            <a:r>
              <a:rPr lang="pl-PL" b="1" cap="all" dirty="0" smtClean="0">
                <a:solidFill>
                  <a:srgbClr val="333333"/>
                </a:solidFill>
                <a:latin typeface="Open Sans"/>
              </a:rPr>
              <a:t>- np. instytucji wypowiedzenia warunków pracy i płacy</a:t>
            </a:r>
            <a:endParaRPr lang="pl-PL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ROZWIĄZANIE STOSUNKU PRACY Z POWOŁANIA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ODWOŁANIE STANOWI AKT O PODWÓJNYM SKUTKU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ODWOŁANIE MOŻE NASTĄPIĆ W KAŻDYM CZASIE I NIE PODLEGA KONTROLI SĄDU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r>
              <a:rPr lang="pl-PL" sz="2300" dirty="0" smtClean="0">
                <a:solidFill>
                  <a:prstClr val="black"/>
                </a:solidFill>
                <a:latin typeface="+mj-lt"/>
              </a:rPr>
              <a:t>NIE STOSUJE SIĘ TRYBU DOT. ROZWIĄZYWANIA STOSUNKU PRACY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itchFamily="34" charset="0"/>
              <a:buChar char="•"/>
              <a:defRPr/>
            </a:pPr>
            <a:endParaRPr lang="pl-PL" sz="23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b="1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910</Words>
  <Application>Microsoft Office PowerPoint</Application>
  <PresentationFormat>Pokaz na ekranie (4:3)</PresentationFormat>
  <Paragraphs>204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255</cp:revision>
  <dcterms:created xsi:type="dcterms:W3CDTF">2014-01-18T14:20:26Z</dcterms:created>
  <dcterms:modified xsi:type="dcterms:W3CDTF">2018-04-17T13:41:31Z</dcterms:modified>
</cp:coreProperties>
</file>