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59" r:id="rId5"/>
    <p:sldId id="281" r:id="rId6"/>
    <p:sldId id="262" r:id="rId7"/>
    <p:sldId id="276" r:id="rId8"/>
    <p:sldId id="275" r:id="rId9"/>
    <p:sldId id="264" r:id="rId10"/>
    <p:sldId id="282" r:id="rId11"/>
    <p:sldId id="271" r:id="rId12"/>
    <p:sldId id="261" r:id="rId13"/>
    <p:sldId id="265" r:id="rId14"/>
    <p:sldId id="266" r:id="rId15"/>
    <p:sldId id="283" r:id="rId16"/>
    <p:sldId id="267" r:id="rId17"/>
    <p:sldId id="284" r:id="rId18"/>
    <p:sldId id="286" r:id="rId19"/>
    <p:sldId id="269" r:id="rId20"/>
    <p:sldId id="285" r:id="rId21"/>
    <p:sldId id="268" r:id="rId22"/>
    <p:sldId id="287" r:id="rId23"/>
    <p:sldId id="289" r:id="rId24"/>
    <p:sldId id="303" r:id="rId25"/>
    <p:sldId id="304" r:id="rId26"/>
    <p:sldId id="305" r:id="rId27"/>
    <p:sldId id="306" r:id="rId28"/>
    <p:sldId id="307" r:id="rId29"/>
    <p:sldId id="308" r:id="rId30"/>
    <p:sldId id="301" r:id="rId31"/>
    <p:sldId id="302" r:id="rId32"/>
    <p:sldId id="278" r:id="rId3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2" autoAdjust="0"/>
    <p:restoredTop sz="94660"/>
  </p:normalViewPr>
  <p:slideViewPr>
    <p:cSldViewPr snapToGrid="0">
      <p:cViewPr varScale="1">
        <p:scale>
          <a:sx n="97" d="100"/>
          <a:sy n="97" d="100"/>
        </p:scale>
        <p:origin x="90"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AD5E2C-E31D-4B8E-81AD-646ADE09CA75}" type="doc">
      <dgm:prSet loTypeId="urn:microsoft.com/office/officeart/2005/8/layout/radial2" loCatId="relationship" qsTypeId="urn:microsoft.com/office/officeart/2005/8/quickstyle/3d3" qsCatId="3D" csTypeId="urn:microsoft.com/office/officeart/2005/8/colors/colorful4" csCatId="colorful" phldr="1"/>
      <dgm:spPr/>
      <dgm:t>
        <a:bodyPr/>
        <a:lstStyle/>
        <a:p>
          <a:endParaRPr lang="pl-PL"/>
        </a:p>
      </dgm:t>
    </dgm:pt>
    <dgm:pt modelId="{D780332B-90CF-4A90-B50C-9D4A509F524B}">
      <dgm:prSet phldrT="[Tekst]" custT="1"/>
      <dgm:spPr/>
      <dgm:t>
        <a:bodyPr/>
        <a:lstStyle/>
        <a:p>
          <a:r>
            <a:rPr lang="pl-PL" sz="2000" dirty="0" smtClean="0"/>
            <a:t>reżyser</a:t>
          </a:r>
          <a:endParaRPr lang="pl-PL" sz="2000" dirty="0"/>
        </a:p>
      </dgm:t>
    </dgm:pt>
    <dgm:pt modelId="{6761B9EF-C591-41E6-87A5-61539769EF26}" type="parTrans" cxnId="{EF49AB39-01AE-411A-B4C5-2656B8836ED3}">
      <dgm:prSet/>
      <dgm:spPr/>
      <dgm:t>
        <a:bodyPr/>
        <a:lstStyle/>
        <a:p>
          <a:endParaRPr lang="pl-PL"/>
        </a:p>
      </dgm:t>
    </dgm:pt>
    <dgm:pt modelId="{0497796D-12CC-4F67-A657-3DE1C4FAAF4B}" type="sibTrans" cxnId="{EF49AB39-01AE-411A-B4C5-2656B8836ED3}">
      <dgm:prSet/>
      <dgm:spPr/>
      <dgm:t>
        <a:bodyPr/>
        <a:lstStyle/>
        <a:p>
          <a:endParaRPr lang="pl-PL"/>
        </a:p>
      </dgm:t>
    </dgm:pt>
    <dgm:pt modelId="{E813BC55-A11B-4C46-BDDB-50A11077E74B}">
      <dgm:prSet phldrT="[Tekst]" custT="1"/>
      <dgm:spPr/>
      <dgm:t>
        <a:bodyPr/>
        <a:lstStyle/>
        <a:p>
          <a:r>
            <a:rPr lang="pl-PL" sz="1600" dirty="0" smtClean="0"/>
            <a:t>operator</a:t>
          </a:r>
          <a:r>
            <a:rPr lang="pl-PL" sz="1200" dirty="0" smtClean="0"/>
            <a:t> obrazu</a:t>
          </a:r>
          <a:endParaRPr lang="pl-PL" sz="1200" dirty="0"/>
        </a:p>
      </dgm:t>
    </dgm:pt>
    <dgm:pt modelId="{2F4AF191-6E19-4289-A0AC-4758EF9FC7CF}" type="parTrans" cxnId="{36C80FCF-A0AA-4D7A-A848-BAFCF98B78E7}">
      <dgm:prSet/>
      <dgm:spPr/>
      <dgm:t>
        <a:bodyPr/>
        <a:lstStyle/>
        <a:p>
          <a:endParaRPr lang="pl-PL"/>
        </a:p>
      </dgm:t>
    </dgm:pt>
    <dgm:pt modelId="{FCE044AA-A165-4BBC-A313-D7D92A9F654F}" type="sibTrans" cxnId="{36C80FCF-A0AA-4D7A-A848-BAFCF98B78E7}">
      <dgm:prSet/>
      <dgm:spPr/>
      <dgm:t>
        <a:bodyPr/>
        <a:lstStyle/>
        <a:p>
          <a:endParaRPr lang="pl-PL"/>
        </a:p>
      </dgm:t>
    </dgm:pt>
    <dgm:pt modelId="{23DF11FF-2FDC-4B2B-A9DB-DF6DC6630DDA}">
      <dgm:prSet phldrT="[Tekst]" custT="1"/>
      <dgm:spPr/>
      <dgm:t>
        <a:bodyPr/>
        <a:lstStyle/>
        <a:p>
          <a:r>
            <a:rPr lang="pl-PL" sz="1200" dirty="0" smtClean="0"/>
            <a:t>scenarzysta</a:t>
          </a:r>
          <a:endParaRPr lang="pl-PL" sz="1200" dirty="0"/>
        </a:p>
      </dgm:t>
    </dgm:pt>
    <dgm:pt modelId="{BD0D9EDE-EC74-467B-899B-689E8F3F1FF0}" type="parTrans" cxnId="{8CE193C0-6425-4472-874A-51032C3C66F8}">
      <dgm:prSet/>
      <dgm:spPr/>
      <dgm:t>
        <a:bodyPr/>
        <a:lstStyle/>
        <a:p>
          <a:endParaRPr lang="pl-PL"/>
        </a:p>
      </dgm:t>
    </dgm:pt>
    <dgm:pt modelId="{35D559EF-9815-4598-A572-AE83B4E17FF3}" type="sibTrans" cxnId="{8CE193C0-6425-4472-874A-51032C3C66F8}">
      <dgm:prSet/>
      <dgm:spPr/>
      <dgm:t>
        <a:bodyPr/>
        <a:lstStyle/>
        <a:p>
          <a:endParaRPr lang="pl-PL"/>
        </a:p>
      </dgm:t>
    </dgm:pt>
    <dgm:pt modelId="{B015867D-AEA8-4EA4-97CD-CB0E322F1C82}">
      <dgm:prSet phldrT="[Tekst]"/>
      <dgm:spPr/>
      <dgm:t>
        <a:bodyPr/>
        <a:lstStyle/>
        <a:p>
          <a:r>
            <a:rPr lang="pl-PL" dirty="0" smtClean="0"/>
            <a:t>scenograf</a:t>
          </a:r>
          <a:endParaRPr lang="pl-PL" dirty="0"/>
        </a:p>
      </dgm:t>
    </dgm:pt>
    <dgm:pt modelId="{E28F7EAA-7B1C-4679-B1BC-58E58C3F66E7}" type="parTrans" cxnId="{61513608-705D-455B-B2E7-F079F8489CE5}">
      <dgm:prSet/>
      <dgm:spPr/>
      <dgm:t>
        <a:bodyPr/>
        <a:lstStyle/>
        <a:p>
          <a:endParaRPr lang="pl-PL"/>
        </a:p>
      </dgm:t>
    </dgm:pt>
    <dgm:pt modelId="{724B0A64-01A6-45DF-A00E-2F9BBFA387C3}" type="sibTrans" cxnId="{61513608-705D-455B-B2E7-F079F8489CE5}">
      <dgm:prSet/>
      <dgm:spPr/>
      <dgm:t>
        <a:bodyPr/>
        <a:lstStyle/>
        <a:p>
          <a:endParaRPr lang="pl-PL"/>
        </a:p>
      </dgm:t>
    </dgm:pt>
    <dgm:pt modelId="{F211BD15-1DB6-456F-BB86-ED06B3CB1A96}">
      <dgm:prSet phldrT="[Tekst]"/>
      <dgm:spPr/>
      <dgm:t>
        <a:bodyPr/>
        <a:lstStyle/>
        <a:p>
          <a:r>
            <a:rPr lang="pl-PL" dirty="0" smtClean="0"/>
            <a:t>twórca kostiumów</a:t>
          </a:r>
          <a:endParaRPr lang="pl-PL" dirty="0"/>
        </a:p>
      </dgm:t>
    </dgm:pt>
    <dgm:pt modelId="{7121EA5D-A55F-4597-BC5E-F05E0D6EE7BA}" type="parTrans" cxnId="{CA406B7A-2D38-4F97-8F77-FDA7303C64C2}">
      <dgm:prSet/>
      <dgm:spPr/>
      <dgm:t>
        <a:bodyPr/>
        <a:lstStyle/>
        <a:p>
          <a:endParaRPr lang="pl-PL"/>
        </a:p>
      </dgm:t>
    </dgm:pt>
    <dgm:pt modelId="{FD033388-7637-4E05-8DDD-FC69A9276C38}" type="sibTrans" cxnId="{CA406B7A-2D38-4F97-8F77-FDA7303C64C2}">
      <dgm:prSet/>
      <dgm:spPr/>
      <dgm:t>
        <a:bodyPr/>
        <a:lstStyle/>
        <a:p>
          <a:endParaRPr lang="pl-PL"/>
        </a:p>
      </dgm:t>
    </dgm:pt>
    <dgm:pt modelId="{B38D7002-A3E6-440A-8F55-2953C245A4F5}">
      <dgm:prSet phldrT="[Tekst]"/>
      <dgm:spPr/>
      <dgm:t>
        <a:bodyPr/>
        <a:lstStyle/>
        <a:p>
          <a:r>
            <a:rPr lang="pl-PL" dirty="0" smtClean="0"/>
            <a:t>autor efektów specjalnych</a:t>
          </a:r>
          <a:endParaRPr lang="pl-PL" dirty="0"/>
        </a:p>
      </dgm:t>
    </dgm:pt>
    <dgm:pt modelId="{6676AF0E-E84F-465F-AB2C-ECE764EFDFFB}" type="parTrans" cxnId="{74F7E0F4-2500-4F38-B04C-9C6ABD08E1BA}">
      <dgm:prSet/>
      <dgm:spPr/>
      <dgm:t>
        <a:bodyPr/>
        <a:lstStyle/>
        <a:p>
          <a:endParaRPr lang="pl-PL"/>
        </a:p>
      </dgm:t>
    </dgm:pt>
    <dgm:pt modelId="{09592179-E020-48FB-938A-562E9052E736}" type="sibTrans" cxnId="{74F7E0F4-2500-4F38-B04C-9C6ABD08E1BA}">
      <dgm:prSet/>
      <dgm:spPr/>
      <dgm:t>
        <a:bodyPr/>
        <a:lstStyle/>
        <a:p>
          <a:endParaRPr lang="pl-PL"/>
        </a:p>
      </dgm:t>
    </dgm:pt>
    <dgm:pt modelId="{06CDF33B-5565-4F47-8FF3-16DDA6605FB3}">
      <dgm:prSet phldrT="[Tekst]"/>
      <dgm:spPr/>
      <dgm:t>
        <a:bodyPr/>
        <a:lstStyle/>
        <a:p>
          <a:r>
            <a:rPr lang="pl-PL" dirty="0" smtClean="0"/>
            <a:t>autor muzyki</a:t>
          </a:r>
          <a:endParaRPr lang="pl-PL" dirty="0"/>
        </a:p>
      </dgm:t>
    </dgm:pt>
    <dgm:pt modelId="{58D5DA60-EAFB-4870-B264-54900D1F2DF5}" type="parTrans" cxnId="{2886C6E0-BE69-493C-8455-30ECE8E0A3D0}">
      <dgm:prSet/>
      <dgm:spPr/>
      <dgm:t>
        <a:bodyPr/>
        <a:lstStyle/>
        <a:p>
          <a:endParaRPr lang="pl-PL"/>
        </a:p>
      </dgm:t>
    </dgm:pt>
    <dgm:pt modelId="{1C6DC820-23C0-41F5-901B-281DF0DEC5DF}" type="sibTrans" cxnId="{2886C6E0-BE69-493C-8455-30ECE8E0A3D0}">
      <dgm:prSet/>
      <dgm:spPr/>
      <dgm:t>
        <a:bodyPr/>
        <a:lstStyle/>
        <a:p>
          <a:endParaRPr lang="pl-PL"/>
        </a:p>
      </dgm:t>
    </dgm:pt>
    <dgm:pt modelId="{22219D6F-70A4-4D50-8927-0433C898CCEB}" type="pres">
      <dgm:prSet presAssocID="{DFAD5E2C-E31D-4B8E-81AD-646ADE09CA75}" presName="composite" presStyleCnt="0">
        <dgm:presLayoutVars>
          <dgm:chMax val="5"/>
          <dgm:dir val="rev"/>
          <dgm:animLvl val="ctr"/>
          <dgm:resizeHandles val="exact"/>
        </dgm:presLayoutVars>
      </dgm:prSet>
      <dgm:spPr/>
      <dgm:t>
        <a:bodyPr/>
        <a:lstStyle/>
        <a:p>
          <a:endParaRPr lang="pl-PL"/>
        </a:p>
      </dgm:t>
    </dgm:pt>
    <dgm:pt modelId="{E920A745-262B-49BE-BC18-A40AFE45C85C}" type="pres">
      <dgm:prSet presAssocID="{DFAD5E2C-E31D-4B8E-81AD-646ADE09CA75}" presName="cycle" presStyleCnt="0"/>
      <dgm:spPr/>
    </dgm:pt>
    <dgm:pt modelId="{C8D96F89-3123-4182-94C8-0E494A27FD7D}" type="pres">
      <dgm:prSet presAssocID="{DFAD5E2C-E31D-4B8E-81AD-646ADE09CA75}" presName="centerShape" presStyleCnt="0"/>
      <dgm:spPr/>
    </dgm:pt>
    <dgm:pt modelId="{4AFC49F1-1299-456F-B44D-C39E6E5F7718}" type="pres">
      <dgm:prSet presAssocID="{DFAD5E2C-E31D-4B8E-81AD-646ADE09CA75}" presName="connSite" presStyleLbl="node1" presStyleIdx="0" presStyleCnt="8"/>
      <dgm:spPr/>
    </dgm:pt>
    <dgm:pt modelId="{D929A917-5180-4800-B1BE-EA6603811655}" type="pres">
      <dgm:prSet presAssocID="{DFAD5E2C-E31D-4B8E-81AD-646ADE09CA75}" presName="visible" presStyleLbl="node1" presStyleIdx="0" presStyleCnt="8" custAng="14779570" custScaleX="223628" custScaleY="217550" custLinFactNeighborX="-32867" custLinFactNeighborY="6762"/>
      <dgm:spPr/>
    </dgm:pt>
    <dgm:pt modelId="{4FB3A1A7-0CF6-44AE-BAC9-57EF7B24489B}" type="pres">
      <dgm:prSet presAssocID="{6761B9EF-C591-41E6-87A5-61539769EF26}" presName="Name25" presStyleLbl="parChTrans1D1" presStyleIdx="0" presStyleCnt="7" custScaleX="2000000"/>
      <dgm:spPr/>
      <dgm:t>
        <a:bodyPr/>
        <a:lstStyle/>
        <a:p>
          <a:endParaRPr lang="pl-PL"/>
        </a:p>
      </dgm:t>
    </dgm:pt>
    <dgm:pt modelId="{5ED9EB1F-8066-42A5-AE8A-142EE4FD7278}" type="pres">
      <dgm:prSet presAssocID="{D780332B-90CF-4A90-B50C-9D4A509F524B}" presName="node" presStyleCnt="0"/>
      <dgm:spPr/>
    </dgm:pt>
    <dgm:pt modelId="{4105FC84-BF3D-4742-9554-4168E16BA4D1}" type="pres">
      <dgm:prSet presAssocID="{D780332B-90CF-4A90-B50C-9D4A509F524B}" presName="parentNode" presStyleLbl="node1" presStyleIdx="1" presStyleCnt="8" custAng="0" custScaleX="162185" custScaleY="159609">
        <dgm:presLayoutVars>
          <dgm:chMax val="1"/>
          <dgm:bulletEnabled val="1"/>
        </dgm:presLayoutVars>
      </dgm:prSet>
      <dgm:spPr/>
      <dgm:t>
        <a:bodyPr/>
        <a:lstStyle/>
        <a:p>
          <a:endParaRPr lang="pl-PL"/>
        </a:p>
      </dgm:t>
    </dgm:pt>
    <dgm:pt modelId="{18F720C5-B9E0-41A2-A9E9-9C462F269D6C}" type="pres">
      <dgm:prSet presAssocID="{D780332B-90CF-4A90-B50C-9D4A509F524B}" presName="childNode" presStyleLbl="revTx" presStyleIdx="0" presStyleCnt="0">
        <dgm:presLayoutVars>
          <dgm:bulletEnabled val="1"/>
        </dgm:presLayoutVars>
      </dgm:prSet>
      <dgm:spPr/>
      <dgm:t>
        <a:bodyPr/>
        <a:lstStyle/>
        <a:p>
          <a:endParaRPr lang="pl-PL"/>
        </a:p>
      </dgm:t>
    </dgm:pt>
    <dgm:pt modelId="{3888D4A8-2744-420D-8C52-CE4AB86A98F7}" type="pres">
      <dgm:prSet presAssocID="{2F4AF191-6E19-4289-A0AC-4758EF9FC7CF}" presName="Name25" presStyleLbl="parChTrans1D1" presStyleIdx="1" presStyleCnt="7" custScaleX="2000000"/>
      <dgm:spPr/>
      <dgm:t>
        <a:bodyPr/>
        <a:lstStyle/>
        <a:p>
          <a:endParaRPr lang="pl-PL"/>
        </a:p>
      </dgm:t>
    </dgm:pt>
    <dgm:pt modelId="{4EC0E46B-F9D0-4B39-B961-E24CFAD2C6FD}" type="pres">
      <dgm:prSet presAssocID="{E813BC55-A11B-4C46-BDDB-50A11077E74B}" presName="node" presStyleCnt="0"/>
      <dgm:spPr/>
    </dgm:pt>
    <dgm:pt modelId="{0EA6E9EE-D49D-4681-9731-0611C66EF34A}" type="pres">
      <dgm:prSet presAssocID="{E813BC55-A11B-4C46-BDDB-50A11077E74B}" presName="parentNode" presStyleLbl="node1" presStyleIdx="2" presStyleCnt="8" custAng="0" custScaleX="162185" custScaleY="159609">
        <dgm:presLayoutVars>
          <dgm:chMax val="1"/>
          <dgm:bulletEnabled val="1"/>
        </dgm:presLayoutVars>
      </dgm:prSet>
      <dgm:spPr/>
      <dgm:t>
        <a:bodyPr/>
        <a:lstStyle/>
        <a:p>
          <a:endParaRPr lang="pl-PL"/>
        </a:p>
      </dgm:t>
    </dgm:pt>
    <dgm:pt modelId="{44BAC4AB-AF32-44A6-97A3-06B350D289F6}" type="pres">
      <dgm:prSet presAssocID="{E813BC55-A11B-4C46-BDDB-50A11077E74B}" presName="childNode" presStyleLbl="revTx" presStyleIdx="0" presStyleCnt="0">
        <dgm:presLayoutVars>
          <dgm:bulletEnabled val="1"/>
        </dgm:presLayoutVars>
      </dgm:prSet>
      <dgm:spPr/>
      <dgm:t>
        <a:bodyPr/>
        <a:lstStyle/>
        <a:p>
          <a:endParaRPr lang="pl-PL"/>
        </a:p>
      </dgm:t>
    </dgm:pt>
    <dgm:pt modelId="{2745C41B-A04A-4092-815F-17485A15FFE1}" type="pres">
      <dgm:prSet presAssocID="{BD0D9EDE-EC74-467B-899B-689E8F3F1FF0}" presName="Name25" presStyleLbl="parChTrans1D1" presStyleIdx="2" presStyleCnt="7" custScaleX="2000000"/>
      <dgm:spPr/>
      <dgm:t>
        <a:bodyPr/>
        <a:lstStyle/>
        <a:p>
          <a:endParaRPr lang="pl-PL"/>
        </a:p>
      </dgm:t>
    </dgm:pt>
    <dgm:pt modelId="{E0C811E1-D430-4599-B561-AC7265B1B1C8}" type="pres">
      <dgm:prSet presAssocID="{23DF11FF-2FDC-4B2B-A9DB-DF6DC6630DDA}" presName="node" presStyleCnt="0"/>
      <dgm:spPr/>
    </dgm:pt>
    <dgm:pt modelId="{36A64A6A-C56B-4497-BD2E-3E79D17A784C}" type="pres">
      <dgm:prSet presAssocID="{23DF11FF-2FDC-4B2B-A9DB-DF6DC6630DDA}" presName="parentNode" presStyleLbl="node1" presStyleIdx="3" presStyleCnt="8" custAng="0" custScaleX="162185" custScaleY="159609">
        <dgm:presLayoutVars>
          <dgm:chMax val="1"/>
          <dgm:bulletEnabled val="1"/>
        </dgm:presLayoutVars>
      </dgm:prSet>
      <dgm:spPr/>
      <dgm:t>
        <a:bodyPr/>
        <a:lstStyle/>
        <a:p>
          <a:endParaRPr lang="pl-PL"/>
        </a:p>
      </dgm:t>
    </dgm:pt>
    <dgm:pt modelId="{1B0ADB07-6C93-4A4F-8095-310AB3E0F25B}" type="pres">
      <dgm:prSet presAssocID="{23DF11FF-2FDC-4B2B-A9DB-DF6DC6630DDA}" presName="childNode" presStyleLbl="revTx" presStyleIdx="0" presStyleCnt="0">
        <dgm:presLayoutVars>
          <dgm:bulletEnabled val="1"/>
        </dgm:presLayoutVars>
      </dgm:prSet>
      <dgm:spPr/>
      <dgm:t>
        <a:bodyPr/>
        <a:lstStyle/>
        <a:p>
          <a:endParaRPr lang="pl-PL"/>
        </a:p>
      </dgm:t>
    </dgm:pt>
    <dgm:pt modelId="{BC8D8ECC-206C-49F4-95C4-37065F90A54D}" type="pres">
      <dgm:prSet presAssocID="{E28F7EAA-7B1C-4679-B1BC-58E58C3F66E7}" presName="Name25" presStyleLbl="parChTrans1D1" presStyleIdx="3" presStyleCnt="7" custScaleX="2000000"/>
      <dgm:spPr/>
      <dgm:t>
        <a:bodyPr/>
        <a:lstStyle/>
        <a:p>
          <a:endParaRPr lang="pl-PL"/>
        </a:p>
      </dgm:t>
    </dgm:pt>
    <dgm:pt modelId="{508A582E-CB73-420F-ADC4-2B964D2A4F47}" type="pres">
      <dgm:prSet presAssocID="{B015867D-AEA8-4EA4-97CD-CB0E322F1C82}" presName="node" presStyleCnt="0"/>
      <dgm:spPr/>
    </dgm:pt>
    <dgm:pt modelId="{65F545AB-0029-4A7C-ADDC-A984422D9AB4}" type="pres">
      <dgm:prSet presAssocID="{B015867D-AEA8-4EA4-97CD-CB0E322F1C82}" presName="parentNode" presStyleLbl="node1" presStyleIdx="4" presStyleCnt="8" custAng="0" custScaleX="162185" custScaleY="159609">
        <dgm:presLayoutVars>
          <dgm:chMax val="1"/>
          <dgm:bulletEnabled val="1"/>
        </dgm:presLayoutVars>
      </dgm:prSet>
      <dgm:spPr/>
      <dgm:t>
        <a:bodyPr/>
        <a:lstStyle/>
        <a:p>
          <a:endParaRPr lang="pl-PL"/>
        </a:p>
      </dgm:t>
    </dgm:pt>
    <dgm:pt modelId="{35548F93-DFBE-4BE9-B2C2-76454E2C9CBD}" type="pres">
      <dgm:prSet presAssocID="{B015867D-AEA8-4EA4-97CD-CB0E322F1C82}" presName="childNode" presStyleLbl="revTx" presStyleIdx="0" presStyleCnt="0">
        <dgm:presLayoutVars>
          <dgm:bulletEnabled val="1"/>
        </dgm:presLayoutVars>
      </dgm:prSet>
      <dgm:spPr/>
    </dgm:pt>
    <dgm:pt modelId="{95EE1525-7C37-49B5-B07E-8F64D0C4C5B1}" type="pres">
      <dgm:prSet presAssocID="{7121EA5D-A55F-4597-BC5E-F05E0D6EE7BA}" presName="Name25" presStyleLbl="parChTrans1D1" presStyleIdx="4" presStyleCnt="7" custScaleX="2000000"/>
      <dgm:spPr/>
      <dgm:t>
        <a:bodyPr/>
        <a:lstStyle/>
        <a:p>
          <a:endParaRPr lang="pl-PL"/>
        </a:p>
      </dgm:t>
    </dgm:pt>
    <dgm:pt modelId="{30943FBA-F14A-468F-B0CE-AF6286235253}" type="pres">
      <dgm:prSet presAssocID="{F211BD15-1DB6-456F-BB86-ED06B3CB1A96}" presName="node" presStyleCnt="0"/>
      <dgm:spPr/>
    </dgm:pt>
    <dgm:pt modelId="{D87B977E-4E7B-49CD-9970-64938CA51FCD}" type="pres">
      <dgm:prSet presAssocID="{F211BD15-1DB6-456F-BB86-ED06B3CB1A96}" presName="parentNode" presStyleLbl="node1" presStyleIdx="5" presStyleCnt="8" custAng="0" custScaleX="162185" custScaleY="159609">
        <dgm:presLayoutVars>
          <dgm:chMax val="1"/>
          <dgm:bulletEnabled val="1"/>
        </dgm:presLayoutVars>
      </dgm:prSet>
      <dgm:spPr/>
      <dgm:t>
        <a:bodyPr/>
        <a:lstStyle/>
        <a:p>
          <a:endParaRPr lang="pl-PL"/>
        </a:p>
      </dgm:t>
    </dgm:pt>
    <dgm:pt modelId="{751D5789-B887-409C-8FD9-98C477083D0B}" type="pres">
      <dgm:prSet presAssocID="{F211BD15-1DB6-456F-BB86-ED06B3CB1A96}" presName="childNode" presStyleLbl="revTx" presStyleIdx="0" presStyleCnt="0">
        <dgm:presLayoutVars>
          <dgm:bulletEnabled val="1"/>
        </dgm:presLayoutVars>
      </dgm:prSet>
      <dgm:spPr/>
      <dgm:t>
        <a:bodyPr/>
        <a:lstStyle/>
        <a:p>
          <a:endParaRPr lang="pl-PL"/>
        </a:p>
      </dgm:t>
    </dgm:pt>
    <dgm:pt modelId="{203312AD-18FF-42D4-BB2E-BF5409678377}" type="pres">
      <dgm:prSet presAssocID="{6676AF0E-E84F-465F-AB2C-ECE764EFDFFB}" presName="Name25" presStyleLbl="parChTrans1D1" presStyleIdx="5" presStyleCnt="7" custScaleX="2000000"/>
      <dgm:spPr/>
      <dgm:t>
        <a:bodyPr/>
        <a:lstStyle/>
        <a:p>
          <a:endParaRPr lang="pl-PL"/>
        </a:p>
      </dgm:t>
    </dgm:pt>
    <dgm:pt modelId="{2DF4DA96-D64C-4B13-BFC9-261012142CC9}" type="pres">
      <dgm:prSet presAssocID="{B38D7002-A3E6-440A-8F55-2953C245A4F5}" presName="node" presStyleCnt="0"/>
      <dgm:spPr/>
    </dgm:pt>
    <dgm:pt modelId="{17CDE21A-FA4F-417D-87F0-8547AF193C51}" type="pres">
      <dgm:prSet presAssocID="{B38D7002-A3E6-440A-8F55-2953C245A4F5}" presName="parentNode" presStyleLbl="node1" presStyleIdx="6" presStyleCnt="8" custAng="0" custScaleX="162185" custScaleY="159609">
        <dgm:presLayoutVars>
          <dgm:chMax val="1"/>
          <dgm:bulletEnabled val="1"/>
        </dgm:presLayoutVars>
      </dgm:prSet>
      <dgm:spPr/>
      <dgm:t>
        <a:bodyPr/>
        <a:lstStyle/>
        <a:p>
          <a:endParaRPr lang="pl-PL"/>
        </a:p>
      </dgm:t>
    </dgm:pt>
    <dgm:pt modelId="{7E2D02C4-0C8C-449D-8E6E-B719B6202A78}" type="pres">
      <dgm:prSet presAssocID="{B38D7002-A3E6-440A-8F55-2953C245A4F5}" presName="childNode" presStyleLbl="revTx" presStyleIdx="0" presStyleCnt="0">
        <dgm:presLayoutVars>
          <dgm:bulletEnabled val="1"/>
        </dgm:presLayoutVars>
      </dgm:prSet>
      <dgm:spPr/>
      <dgm:t>
        <a:bodyPr/>
        <a:lstStyle/>
        <a:p>
          <a:endParaRPr lang="pl-PL"/>
        </a:p>
      </dgm:t>
    </dgm:pt>
    <dgm:pt modelId="{A2AE5E37-0C4A-4A45-8600-579B726F1EE7}" type="pres">
      <dgm:prSet presAssocID="{58D5DA60-EAFB-4870-B264-54900D1F2DF5}" presName="Name25" presStyleLbl="parChTrans1D1" presStyleIdx="6" presStyleCnt="7" custScaleX="2000000"/>
      <dgm:spPr/>
      <dgm:t>
        <a:bodyPr/>
        <a:lstStyle/>
        <a:p>
          <a:endParaRPr lang="pl-PL"/>
        </a:p>
      </dgm:t>
    </dgm:pt>
    <dgm:pt modelId="{6726EBD7-BF95-4B22-B6B8-FE3C72627DC0}" type="pres">
      <dgm:prSet presAssocID="{06CDF33B-5565-4F47-8FF3-16DDA6605FB3}" presName="node" presStyleCnt="0"/>
      <dgm:spPr/>
    </dgm:pt>
    <dgm:pt modelId="{08147A00-4F70-48EB-AA0E-09D746525707}" type="pres">
      <dgm:prSet presAssocID="{06CDF33B-5565-4F47-8FF3-16DDA6605FB3}" presName="parentNode" presStyleLbl="node1" presStyleIdx="7" presStyleCnt="8" custAng="0" custScaleX="162185" custScaleY="159609">
        <dgm:presLayoutVars>
          <dgm:chMax val="1"/>
          <dgm:bulletEnabled val="1"/>
        </dgm:presLayoutVars>
      </dgm:prSet>
      <dgm:spPr/>
      <dgm:t>
        <a:bodyPr/>
        <a:lstStyle/>
        <a:p>
          <a:endParaRPr lang="pl-PL"/>
        </a:p>
      </dgm:t>
    </dgm:pt>
    <dgm:pt modelId="{F3EC5C01-9C27-4E1E-A3EA-9EEA84C7C811}" type="pres">
      <dgm:prSet presAssocID="{06CDF33B-5565-4F47-8FF3-16DDA6605FB3}" presName="childNode" presStyleLbl="revTx" presStyleIdx="0" presStyleCnt="0">
        <dgm:presLayoutVars>
          <dgm:bulletEnabled val="1"/>
        </dgm:presLayoutVars>
      </dgm:prSet>
      <dgm:spPr/>
    </dgm:pt>
  </dgm:ptLst>
  <dgm:cxnLst>
    <dgm:cxn modelId="{50C54FEB-3A36-4C44-AF81-170AC7EFCF9C}" type="presOf" srcId="{B015867D-AEA8-4EA4-97CD-CB0E322F1C82}" destId="{65F545AB-0029-4A7C-ADDC-A984422D9AB4}" srcOrd="0" destOrd="0" presId="urn:microsoft.com/office/officeart/2005/8/layout/radial2"/>
    <dgm:cxn modelId="{61513608-705D-455B-B2E7-F079F8489CE5}" srcId="{DFAD5E2C-E31D-4B8E-81AD-646ADE09CA75}" destId="{B015867D-AEA8-4EA4-97CD-CB0E322F1C82}" srcOrd="3" destOrd="0" parTransId="{E28F7EAA-7B1C-4679-B1BC-58E58C3F66E7}" sibTransId="{724B0A64-01A6-45DF-A00E-2F9BBFA387C3}"/>
    <dgm:cxn modelId="{EF49AB39-01AE-411A-B4C5-2656B8836ED3}" srcId="{DFAD5E2C-E31D-4B8E-81AD-646ADE09CA75}" destId="{D780332B-90CF-4A90-B50C-9D4A509F524B}" srcOrd="0" destOrd="0" parTransId="{6761B9EF-C591-41E6-87A5-61539769EF26}" sibTransId="{0497796D-12CC-4F67-A657-3DE1C4FAAF4B}"/>
    <dgm:cxn modelId="{74F7E0F4-2500-4F38-B04C-9C6ABD08E1BA}" srcId="{DFAD5E2C-E31D-4B8E-81AD-646ADE09CA75}" destId="{B38D7002-A3E6-440A-8F55-2953C245A4F5}" srcOrd="5" destOrd="0" parTransId="{6676AF0E-E84F-465F-AB2C-ECE764EFDFFB}" sibTransId="{09592179-E020-48FB-938A-562E9052E736}"/>
    <dgm:cxn modelId="{5E09CC7F-D894-41D6-8A3B-301632DB50DD}" type="presOf" srcId="{BD0D9EDE-EC74-467B-899B-689E8F3F1FF0}" destId="{2745C41B-A04A-4092-815F-17485A15FFE1}" srcOrd="0" destOrd="0" presId="urn:microsoft.com/office/officeart/2005/8/layout/radial2"/>
    <dgm:cxn modelId="{8CE193C0-6425-4472-874A-51032C3C66F8}" srcId="{DFAD5E2C-E31D-4B8E-81AD-646ADE09CA75}" destId="{23DF11FF-2FDC-4B2B-A9DB-DF6DC6630DDA}" srcOrd="2" destOrd="0" parTransId="{BD0D9EDE-EC74-467B-899B-689E8F3F1FF0}" sibTransId="{35D559EF-9815-4598-A572-AE83B4E17FF3}"/>
    <dgm:cxn modelId="{C94E4BBE-BC84-4ACE-8D76-89ADCD128AEC}" type="presOf" srcId="{D780332B-90CF-4A90-B50C-9D4A509F524B}" destId="{4105FC84-BF3D-4742-9554-4168E16BA4D1}" srcOrd="0" destOrd="0" presId="urn:microsoft.com/office/officeart/2005/8/layout/radial2"/>
    <dgm:cxn modelId="{E315143B-C0E3-424E-A2FB-650BE7ECAED4}" type="presOf" srcId="{23DF11FF-2FDC-4B2B-A9DB-DF6DC6630DDA}" destId="{36A64A6A-C56B-4497-BD2E-3E79D17A784C}" srcOrd="0" destOrd="0" presId="urn:microsoft.com/office/officeart/2005/8/layout/radial2"/>
    <dgm:cxn modelId="{F42C3E7D-C4FC-4D71-A614-2D2A86EE8761}" type="presOf" srcId="{DFAD5E2C-E31D-4B8E-81AD-646ADE09CA75}" destId="{22219D6F-70A4-4D50-8927-0433C898CCEB}" srcOrd="0" destOrd="0" presId="urn:microsoft.com/office/officeart/2005/8/layout/radial2"/>
    <dgm:cxn modelId="{B608071C-9E99-4C8E-BE38-92A89B8414E5}" type="presOf" srcId="{2F4AF191-6E19-4289-A0AC-4758EF9FC7CF}" destId="{3888D4A8-2744-420D-8C52-CE4AB86A98F7}" srcOrd="0" destOrd="0" presId="urn:microsoft.com/office/officeart/2005/8/layout/radial2"/>
    <dgm:cxn modelId="{A2E05869-4C7D-42EC-BDD2-EFB91BA28E7C}" type="presOf" srcId="{58D5DA60-EAFB-4870-B264-54900D1F2DF5}" destId="{A2AE5E37-0C4A-4A45-8600-579B726F1EE7}" srcOrd="0" destOrd="0" presId="urn:microsoft.com/office/officeart/2005/8/layout/radial2"/>
    <dgm:cxn modelId="{3895CDAC-2B39-4755-A85F-BDA263CA7A2A}" type="presOf" srcId="{B38D7002-A3E6-440A-8F55-2953C245A4F5}" destId="{17CDE21A-FA4F-417D-87F0-8547AF193C51}" srcOrd="0" destOrd="0" presId="urn:microsoft.com/office/officeart/2005/8/layout/radial2"/>
    <dgm:cxn modelId="{49014877-D8E6-43EA-B565-4630CF5C0CAF}" type="presOf" srcId="{E28F7EAA-7B1C-4679-B1BC-58E58C3F66E7}" destId="{BC8D8ECC-206C-49F4-95C4-37065F90A54D}" srcOrd="0" destOrd="0" presId="urn:microsoft.com/office/officeart/2005/8/layout/radial2"/>
    <dgm:cxn modelId="{36C80FCF-A0AA-4D7A-A848-BAFCF98B78E7}" srcId="{DFAD5E2C-E31D-4B8E-81AD-646ADE09CA75}" destId="{E813BC55-A11B-4C46-BDDB-50A11077E74B}" srcOrd="1" destOrd="0" parTransId="{2F4AF191-6E19-4289-A0AC-4758EF9FC7CF}" sibTransId="{FCE044AA-A165-4BBC-A313-D7D92A9F654F}"/>
    <dgm:cxn modelId="{EECD0055-5DC6-4AB8-B754-180D0DAED3AF}" type="presOf" srcId="{6676AF0E-E84F-465F-AB2C-ECE764EFDFFB}" destId="{203312AD-18FF-42D4-BB2E-BF5409678377}" srcOrd="0" destOrd="0" presId="urn:microsoft.com/office/officeart/2005/8/layout/radial2"/>
    <dgm:cxn modelId="{2886C6E0-BE69-493C-8455-30ECE8E0A3D0}" srcId="{DFAD5E2C-E31D-4B8E-81AD-646ADE09CA75}" destId="{06CDF33B-5565-4F47-8FF3-16DDA6605FB3}" srcOrd="6" destOrd="0" parTransId="{58D5DA60-EAFB-4870-B264-54900D1F2DF5}" sibTransId="{1C6DC820-23C0-41F5-901B-281DF0DEC5DF}"/>
    <dgm:cxn modelId="{0DF61590-7816-447A-83F8-1AB296AFA24D}" type="presOf" srcId="{F211BD15-1DB6-456F-BB86-ED06B3CB1A96}" destId="{D87B977E-4E7B-49CD-9970-64938CA51FCD}" srcOrd="0" destOrd="0" presId="urn:microsoft.com/office/officeart/2005/8/layout/radial2"/>
    <dgm:cxn modelId="{3B5E0610-F946-4E9D-97BA-7D9AEE21F84A}" type="presOf" srcId="{7121EA5D-A55F-4597-BC5E-F05E0D6EE7BA}" destId="{95EE1525-7C37-49B5-B07E-8F64D0C4C5B1}" srcOrd="0" destOrd="0" presId="urn:microsoft.com/office/officeart/2005/8/layout/radial2"/>
    <dgm:cxn modelId="{E1766C21-C1DF-4E55-ABDB-35D1D81CCFA1}" type="presOf" srcId="{06CDF33B-5565-4F47-8FF3-16DDA6605FB3}" destId="{08147A00-4F70-48EB-AA0E-09D746525707}" srcOrd="0" destOrd="0" presId="urn:microsoft.com/office/officeart/2005/8/layout/radial2"/>
    <dgm:cxn modelId="{42DDE0D7-B201-4FE3-8065-D1071BB601AA}" type="presOf" srcId="{6761B9EF-C591-41E6-87A5-61539769EF26}" destId="{4FB3A1A7-0CF6-44AE-BAC9-57EF7B24489B}" srcOrd="0" destOrd="0" presId="urn:microsoft.com/office/officeart/2005/8/layout/radial2"/>
    <dgm:cxn modelId="{CA406B7A-2D38-4F97-8F77-FDA7303C64C2}" srcId="{DFAD5E2C-E31D-4B8E-81AD-646ADE09CA75}" destId="{F211BD15-1DB6-456F-BB86-ED06B3CB1A96}" srcOrd="4" destOrd="0" parTransId="{7121EA5D-A55F-4597-BC5E-F05E0D6EE7BA}" sibTransId="{FD033388-7637-4E05-8DDD-FC69A9276C38}"/>
    <dgm:cxn modelId="{6E329A4B-BC18-4CD4-85B2-ECA9D4E26190}" type="presOf" srcId="{E813BC55-A11B-4C46-BDDB-50A11077E74B}" destId="{0EA6E9EE-D49D-4681-9731-0611C66EF34A}" srcOrd="0" destOrd="0" presId="urn:microsoft.com/office/officeart/2005/8/layout/radial2"/>
    <dgm:cxn modelId="{CEB25DB4-2A1A-4AA4-A1B2-121F15BF8B29}" type="presParOf" srcId="{22219D6F-70A4-4D50-8927-0433C898CCEB}" destId="{E920A745-262B-49BE-BC18-A40AFE45C85C}" srcOrd="0" destOrd="0" presId="urn:microsoft.com/office/officeart/2005/8/layout/radial2"/>
    <dgm:cxn modelId="{E984918B-78D9-403C-BDF8-9690A6E468ED}" type="presParOf" srcId="{E920A745-262B-49BE-BC18-A40AFE45C85C}" destId="{C8D96F89-3123-4182-94C8-0E494A27FD7D}" srcOrd="0" destOrd="0" presId="urn:microsoft.com/office/officeart/2005/8/layout/radial2"/>
    <dgm:cxn modelId="{A6965D27-ABF8-40E7-8A57-8020AE7D6C14}" type="presParOf" srcId="{C8D96F89-3123-4182-94C8-0E494A27FD7D}" destId="{4AFC49F1-1299-456F-B44D-C39E6E5F7718}" srcOrd="0" destOrd="0" presId="urn:microsoft.com/office/officeart/2005/8/layout/radial2"/>
    <dgm:cxn modelId="{1F89BE25-9103-4EF2-91A8-984C651D61DA}" type="presParOf" srcId="{C8D96F89-3123-4182-94C8-0E494A27FD7D}" destId="{D929A917-5180-4800-B1BE-EA6603811655}" srcOrd="1" destOrd="0" presId="urn:microsoft.com/office/officeart/2005/8/layout/radial2"/>
    <dgm:cxn modelId="{16C7B592-DAEB-49E4-A79D-F1059A9C34C4}" type="presParOf" srcId="{E920A745-262B-49BE-BC18-A40AFE45C85C}" destId="{4FB3A1A7-0CF6-44AE-BAC9-57EF7B24489B}" srcOrd="1" destOrd="0" presId="urn:microsoft.com/office/officeart/2005/8/layout/radial2"/>
    <dgm:cxn modelId="{27819E1D-9582-41F5-91AE-27865124ACA9}" type="presParOf" srcId="{E920A745-262B-49BE-BC18-A40AFE45C85C}" destId="{5ED9EB1F-8066-42A5-AE8A-142EE4FD7278}" srcOrd="2" destOrd="0" presId="urn:microsoft.com/office/officeart/2005/8/layout/radial2"/>
    <dgm:cxn modelId="{A9597865-1D43-4AE1-A581-ABD25BE1138E}" type="presParOf" srcId="{5ED9EB1F-8066-42A5-AE8A-142EE4FD7278}" destId="{4105FC84-BF3D-4742-9554-4168E16BA4D1}" srcOrd="0" destOrd="0" presId="urn:microsoft.com/office/officeart/2005/8/layout/radial2"/>
    <dgm:cxn modelId="{EA82EA88-B109-458F-BC61-B962AAAED3A6}" type="presParOf" srcId="{5ED9EB1F-8066-42A5-AE8A-142EE4FD7278}" destId="{18F720C5-B9E0-41A2-A9E9-9C462F269D6C}" srcOrd="1" destOrd="0" presId="urn:microsoft.com/office/officeart/2005/8/layout/radial2"/>
    <dgm:cxn modelId="{8E3150AF-3294-4F67-B05C-7F218F595A73}" type="presParOf" srcId="{E920A745-262B-49BE-BC18-A40AFE45C85C}" destId="{3888D4A8-2744-420D-8C52-CE4AB86A98F7}" srcOrd="3" destOrd="0" presId="urn:microsoft.com/office/officeart/2005/8/layout/radial2"/>
    <dgm:cxn modelId="{82E37601-DED7-4249-8349-49029A985AE4}" type="presParOf" srcId="{E920A745-262B-49BE-BC18-A40AFE45C85C}" destId="{4EC0E46B-F9D0-4B39-B961-E24CFAD2C6FD}" srcOrd="4" destOrd="0" presId="urn:microsoft.com/office/officeart/2005/8/layout/radial2"/>
    <dgm:cxn modelId="{01BF3B92-E501-4EF9-8E2D-D0007812B8DB}" type="presParOf" srcId="{4EC0E46B-F9D0-4B39-B961-E24CFAD2C6FD}" destId="{0EA6E9EE-D49D-4681-9731-0611C66EF34A}" srcOrd="0" destOrd="0" presId="urn:microsoft.com/office/officeart/2005/8/layout/radial2"/>
    <dgm:cxn modelId="{FB07D240-C64A-4A35-A6BA-75AECF90E56D}" type="presParOf" srcId="{4EC0E46B-F9D0-4B39-B961-E24CFAD2C6FD}" destId="{44BAC4AB-AF32-44A6-97A3-06B350D289F6}" srcOrd="1" destOrd="0" presId="urn:microsoft.com/office/officeart/2005/8/layout/radial2"/>
    <dgm:cxn modelId="{034DBDD8-B7D0-4C87-839A-F553175AA801}" type="presParOf" srcId="{E920A745-262B-49BE-BC18-A40AFE45C85C}" destId="{2745C41B-A04A-4092-815F-17485A15FFE1}" srcOrd="5" destOrd="0" presId="urn:microsoft.com/office/officeart/2005/8/layout/radial2"/>
    <dgm:cxn modelId="{41044CC0-25C2-4A3E-B12B-652350651330}" type="presParOf" srcId="{E920A745-262B-49BE-BC18-A40AFE45C85C}" destId="{E0C811E1-D430-4599-B561-AC7265B1B1C8}" srcOrd="6" destOrd="0" presId="urn:microsoft.com/office/officeart/2005/8/layout/radial2"/>
    <dgm:cxn modelId="{8F637CCC-569B-47D4-BFBE-3EEC9597D328}" type="presParOf" srcId="{E0C811E1-D430-4599-B561-AC7265B1B1C8}" destId="{36A64A6A-C56B-4497-BD2E-3E79D17A784C}" srcOrd="0" destOrd="0" presId="urn:microsoft.com/office/officeart/2005/8/layout/radial2"/>
    <dgm:cxn modelId="{BEE19D66-900C-423E-8F19-86DE80595AA0}" type="presParOf" srcId="{E0C811E1-D430-4599-B561-AC7265B1B1C8}" destId="{1B0ADB07-6C93-4A4F-8095-310AB3E0F25B}" srcOrd="1" destOrd="0" presId="urn:microsoft.com/office/officeart/2005/8/layout/radial2"/>
    <dgm:cxn modelId="{1ED1C0BB-DFF9-4AA8-B858-53D2AC71852F}" type="presParOf" srcId="{E920A745-262B-49BE-BC18-A40AFE45C85C}" destId="{BC8D8ECC-206C-49F4-95C4-37065F90A54D}" srcOrd="7" destOrd="0" presId="urn:microsoft.com/office/officeart/2005/8/layout/radial2"/>
    <dgm:cxn modelId="{AD3AA67F-78B1-4AF0-BC08-3725A1A39F43}" type="presParOf" srcId="{E920A745-262B-49BE-BC18-A40AFE45C85C}" destId="{508A582E-CB73-420F-ADC4-2B964D2A4F47}" srcOrd="8" destOrd="0" presId="urn:microsoft.com/office/officeart/2005/8/layout/radial2"/>
    <dgm:cxn modelId="{284BB208-F48C-4528-9A70-0810527F9E20}" type="presParOf" srcId="{508A582E-CB73-420F-ADC4-2B964D2A4F47}" destId="{65F545AB-0029-4A7C-ADDC-A984422D9AB4}" srcOrd="0" destOrd="0" presId="urn:microsoft.com/office/officeart/2005/8/layout/radial2"/>
    <dgm:cxn modelId="{50FA8DF3-38F1-4017-A70F-92A763EEBB33}" type="presParOf" srcId="{508A582E-CB73-420F-ADC4-2B964D2A4F47}" destId="{35548F93-DFBE-4BE9-B2C2-76454E2C9CBD}" srcOrd="1" destOrd="0" presId="urn:microsoft.com/office/officeart/2005/8/layout/radial2"/>
    <dgm:cxn modelId="{C682E76E-44A4-4124-B6DA-0BA08BF29A49}" type="presParOf" srcId="{E920A745-262B-49BE-BC18-A40AFE45C85C}" destId="{95EE1525-7C37-49B5-B07E-8F64D0C4C5B1}" srcOrd="9" destOrd="0" presId="urn:microsoft.com/office/officeart/2005/8/layout/radial2"/>
    <dgm:cxn modelId="{832C7255-C4A6-438E-A965-917704EECB8A}" type="presParOf" srcId="{E920A745-262B-49BE-BC18-A40AFE45C85C}" destId="{30943FBA-F14A-468F-B0CE-AF6286235253}" srcOrd="10" destOrd="0" presId="urn:microsoft.com/office/officeart/2005/8/layout/radial2"/>
    <dgm:cxn modelId="{6CD1334C-E352-4FA3-A385-F041B961D7BE}" type="presParOf" srcId="{30943FBA-F14A-468F-B0CE-AF6286235253}" destId="{D87B977E-4E7B-49CD-9970-64938CA51FCD}" srcOrd="0" destOrd="0" presId="urn:microsoft.com/office/officeart/2005/8/layout/radial2"/>
    <dgm:cxn modelId="{E7F9A0EB-0C46-4700-8EEB-F8C996567938}" type="presParOf" srcId="{30943FBA-F14A-468F-B0CE-AF6286235253}" destId="{751D5789-B887-409C-8FD9-98C477083D0B}" srcOrd="1" destOrd="0" presId="urn:microsoft.com/office/officeart/2005/8/layout/radial2"/>
    <dgm:cxn modelId="{6C2461DB-E011-433C-A030-F8D58D72E76A}" type="presParOf" srcId="{E920A745-262B-49BE-BC18-A40AFE45C85C}" destId="{203312AD-18FF-42D4-BB2E-BF5409678377}" srcOrd="11" destOrd="0" presId="urn:microsoft.com/office/officeart/2005/8/layout/radial2"/>
    <dgm:cxn modelId="{FD400A26-A358-4AA4-B3AA-7DA8DCBBC8A9}" type="presParOf" srcId="{E920A745-262B-49BE-BC18-A40AFE45C85C}" destId="{2DF4DA96-D64C-4B13-BFC9-261012142CC9}" srcOrd="12" destOrd="0" presId="urn:microsoft.com/office/officeart/2005/8/layout/radial2"/>
    <dgm:cxn modelId="{762F22D4-C6D1-4E9C-BB4B-39318A330DEE}" type="presParOf" srcId="{2DF4DA96-D64C-4B13-BFC9-261012142CC9}" destId="{17CDE21A-FA4F-417D-87F0-8547AF193C51}" srcOrd="0" destOrd="0" presId="urn:microsoft.com/office/officeart/2005/8/layout/radial2"/>
    <dgm:cxn modelId="{D791E1FD-11D1-4ECF-818D-BF8FD041FF7C}" type="presParOf" srcId="{2DF4DA96-D64C-4B13-BFC9-261012142CC9}" destId="{7E2D02C4-0C8C-449D-8E6E-B719B6202A78}" srcOrd="1" destOrd="0" presId="urn:microsoft.com/office/officeart/2005/8/layout/radial2"/>
    <dgm:cxn modelId="{C9085A18-9E99-4B4B-9CB8-3A5163A99BDD}" type="presParOf" srcId="{E920A745-262B-49BE-BC18-A40AFE45C85C}" destId="{A2AE5E37-0C4A-4A45-8600-579B726F1EE7}" srcOrd="13" destOrd="0" presId="urn:microsoft.com/office/officeart/2005/8/layout/radial2"/>
    <dgm:cxn modelId="{5F983022-A7CB-46B3-A00F-5DC8A9BDA640}" type="presParOf" srcId="{E920A745-262B-49BE-BC18-A40AFE45C85C}" destId="{6726EBD7-BF95-4B22-B6B8-FE3C72627DC0}" srcOrd="14" destOrd="0" presId="urn:microsoft.com/office/officeart/2005/8/layout/radial2"/>
    <dgm:cxn modelId="{D63979C0-23F0-4676-B00E-BF19DB27BA04}" type="presParOf" srcId="{6726EBD7-BF95-4B22-B6B8-FE3C72627DC0}" destId="{08147A00-4F70-48EB-AA0E-09D746525707}" srcOrd="0" destOrd="0" presId="urn:microsoft.com/office/officeart/2005/8/layout/radial2"/>
    <dgm:cxn modelId="{D2F0D0E4-1D80-4547-A772-64B2F8ADFC54}" type="presParOf" srcId="{6726EBD7-BF95-4B22-B6B8-FE3C72627DC0}" destId="{F3EC5C01-9C27-4E1E-A3EA-9EEA84C7C811}"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E5E37-0C4A-4A45-8600-579B726F1EE7}">
      <dsp:nvSpPr>
        <dsp:cNvPr id="0" name=""/>
        <dsp:cNvSpPr/>
      </dsp:nvSpPr>
      <dsp:spPr>
        <a:xfrm rot="7679448">
          <a:off x="2316824" y="4236522"/>
          <a:ext cx="2252063" cy="38759"/>
        </a:xfrm>
        <a:custGeom>
          <a:avLst/>
          <a:gdLst/>
          <a:ahLst/>
          <a:cxnLst/>
          <a:rect l="0" t="0" r="0" b="0"/>
          <a:pathLst>
            <a:path>
              <a:moveTo>
                <a:pt x="0" y="19379"/>
              </a:moveTo>
              <a:lnTo>
                <a:pt x="2252063" y="19379"/>
              </a:lnTo>
            </a:path>
          </a:pathLst>
        </a:custGeom>
        <a:noFill/>
        <a:ln w="127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03312AD-18FF-42D4-BB2E-BF5409678377}">
      <dsp:nvSpPr>
        <dsp:cNvPr id="0" name=""/>
        <dsp:cNvSpPr/>
      </dsp:nvSpPr>
      <dsp:spPr>
        <a:xfrm rot="8693455">
          <a:off x="2079369" y="3851800"/>
          <a:ext cx="2165140" cy="38759"/>
        </a:xfrm>
        <a:custGeom>
          <a:avLst/>
          <a:gdLst/>
          <a:ahLst/>
          <a:cxnLst/>
          <a:rect l="0" t="0" r="0" b="0"/>
          <a:pathLst>
            <a:path>
              <a:moveTo>
                <a:pt x="0" y="19379"/>
              </a:moveTo>
              <a:lnTo>
                <a:pt x="2165140" y="19379"/>
              </a:lnTo>
            </a:path>
          </a:pathLst>
        </a:custGeom>
        <a:noFill/>
        <a:ln w="127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5EE1525-7C37-49B5-B07E-8F64D0C4C5B1}">
      <dsp:nvSpPr>
        <dsp:cNvPr id="0" name=""/>
        <dsp:cNvSpPr/>
      </dsp:nvSpPr>
      <dsp:spPr>
        <a:xfrm rot="9738124">
          <a:off x="1932603" y="3403399"/>
          <a:ext cx="2166203" cy="38759"/>
        </a:xfrm>
        <a:custGeom>
          <a:avLst/>
          <a:gdLst/>
          <a:ahLst/>
          <a:cxnLst/>
          <a:rect l="0" t="0" r="0" b="0"/>
          <a:pathLst>
            <a:path>
              <a:moveTo>
                <a:pt x="0" y="19379"/>
              </a:moveTo>
              <a:lnTo>
                <a:pt x="2166203" y="19379"/>
              </a:lnTo>
            </a:path>
          </a:pathLst>
        </a:custGeom>
        <a:noFill/>
        <a:ln w="127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C8D8ECC-206C-49F4-95C4-37065F90A54D}">
      <dsp:nvSpPr>
        <dsp:cNvPr id="0" name=""/>
        <dsp:cNvSpPr/>
      </dsp:nvSpPr>
      <dsp:spPr>
        <a:xfrm rot="10800000">
          <a:off x="1885140" y="2945285"/>
          <a:ext cx="2162405" cy="38759"/>
        </a:xfrm>
        <a:custGeom>
          <a:avLst/>
          <a:gdLst/>
          <a:ahLst/>
          <a:cxnLst/>
          <a:rect l="0" t="0" r="0" b="0"/>
          <a:pathLst>
            <a:path>
              <a:moveTo>
                <a:pt x="0" y="19379"/>
              </a:moveTo>
              <a:lnTo>
                <a:pt x="2162405" y="19379"/>
              </a:lnTo>
            </a:path>
          </a:pathLst>
        </a:custGeom>
        <a:noFill/>
        <a:ln w="127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745C41B-A04A-4092-815F-17485A15FFE1}">
      <dsp:nvSpPr>
        <dsp:cNvPr id="0" name=""/>
        <dsp:cNvSpPr/>
      </dsp:nvSpPr>
      <dsp:spPr>
        <a:xfrm rot="11861876">
          <a:off x="1932603" y="2487170"/>
          <a:ext cx="2166203" cy="38759"/>
        </a:xfrm>
        <a:custGeom>
          <a:avLst/>
          <a:gdLst/>
          <a:ahLst/>
          <a:cxnLst/>
          <a:rect l="0" t="0" r="0" b="0"/>
          <a:pathLst>
            <a:path>
              <a:moveTo>
                <a:pt x="0" y="19379"/>
              </a:moveTo>
              <a:lnTo>
                <a:pt x="2166203" y="19379"/>
              </a:lnTo>
            </a:path>
          </a:pathLst>
        </a:custGeom>
        <a:noFill/>
        <a:ln w="127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888D4A8-2744-420D-8C52-CE4AB86A98F7}">
      <dsp:nvSpPr>
        <dsp:cNvPr id="0" name=""/>
        <dsp:cNvSpPr/>
      </dsp:nvSpPr>
      <dsp:spPr>
        <a:xfrm rot="12906545">
          <a:off x="2079369" y="2038769"/>
          <a:ext cx="2165140" cy="38759"/>
        </a:xfrm>
        <a:custGeom>
          <a:avLst/>
          <a:gdLst/>
          <a:ahLst/>
          <a:cxnLst/>
          <a:rect l="0" t="0" r="0" b="0"/>
          <a:pathLst>
            <a:path>
              <a:moveTo>
                <a:pt x="0" y="19379"/>
              </a:moveTo>
              <a:lnTo>
                <a:pt x="2165140" y="19379"/>
              </a:lnTo>
            </a:path>
          </a:pathLst>
        </a:custGeom>
        <a:noFill/>
        <a:ln w="127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FB3A1A7-0CF6-44AE-BAC9-57EF7B24489B}">
      <dsp:nvSpPr>
        <dsp:cNvPr id="0" name=""/>
        <dsp:cNvSpPr/>
      </dsp:nvSpPr>
      <dsp:spPr>
        <a:xfrm rot="13920552">
          <a:off x="2316824" y="1654047"/>
          <a:ext cx="2252063" cy="38759"/>
        </a:xfrm>
        <a:custGeom>
          <a:avLst/>
          <a:gdLst/>
          <a:ahLst/>
          <a:cxnLst/>
          <a:rect l="0" t="0" r="0" b="0"/>
          <a:pathLst>
            <a:path>
              <a:moveTo>
                <a:pt x="0" y="19379"/>
              </a:moveTo>
              <a:lnTo>
                <a:pt x="2252063" y="19379"/>
              </a:lnTo>
            </a:path>
          </a:pathLst>
        </a:custGeom>
        <a:noFill/>
        <a:ln w="127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929A917-5180-4800-B1BE-EA6603811655}">
      <dsp:nvSpPr>
        <dsp:cNvPr id="0" name=""/>
        <dsp:cNvSpPr/>
      </dsp:nvSpPr>
      <dsp:spPr>
        <a:xfrm rot="14779570">
          <a:off x="2782137" y="1787723"/>
          <a:ext cx="2580033" cy="2509910"/>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105FC84-BF3D-4742-9554-4168E16BA4D1}">
      <dsp:nvSpPr>
        <dsp:cNvPr id="0" name=""/>
        <dsp:cNvSpPr/>
      </dsp:nvSpPr>
      <dsp:spPr>
        <a:xfrm>
          <a:off x="1846308" y="-204437"/>
          <a:ext cx="1122693" cy="1104861"/>
        </a:xfrm>
        <a:prstGeom prst="ellipse">
          <a:avLst/>
        </a:prstGeom>
        <a:solidFill>
          <a:schemeClr val="accent4">
            <a:hueOff val="-283932"/>
            <a:satOff val="515"/>
            <a:lumOff val="-18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kern="1200" dirty="0" smtClean="0"/>
            <a:t>reżyser</a:t>
          </a:r>
          <a:endParaRPr lang="pl-PL" sz="2000" kern="1200" dirty="0"/>
        </a:p>
      </dsp:txBody>
      <dsp:txXfrm>
        <a:off x="2010723" y="-42634"/>
        <a:ext cx="793863" cy="781255"/>
      </dsp:txXfrm>
    </dsp:sp>
    <dsp:sp modelId="{0EA6E9EE-D49D-4681-9731-0611C66EF34A}">
      <dsp:nvSpPr>
        <dsp:cNvPr id="0" name=""/>
        <dsp:cNvSpPr/>
      </dsp:nvSpPr>
      <dsp:spPr>
        <a:xfrm>
          <a:off x="1258224" y="561967"/>
          <a:ext cx="1122693" cy="1104861"/>
        </a:xfrm>
        <a:prstGeom prst="ellipse">
          <a:avLst/>
        </a:prstGeom>
        <a:solidFill>
          <a:schemeClr val="accent4">
            <a:hueOff val="-567865"/>
            <a:satOff val="1031"/>
            <a:lumOff val="-369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l-PL" sz="1600" kern="1200" dirty="0" smtClean="0"/>
            <a:t>operator</a:t>
          </a:r>
          <a:r>
            <a:rPr lang="pl-PL" sz="1200" kern="1200" dirty="0" smtClean="0"/>
            <a:t> obrazu</a:t>
          </a:r>
          <a:endParaRPr lang="pl-PL" sz="1200" kern="1200" dirty="0"/>
        </a:p>
      </dsp:txBody>
      <dsp:txXfrm>
        <a:off x="1422639" y="723770"/>
        <a:ext cx="793863" cy="781255"/>
      </dsp:txXfrm>
    </dsp:sp>
    <dsp:sp modelId="{36A64A6A-C56B-4497-BD2E-3E79D17A784C}">
      <dsp:nvSpPr>
        <dsp:cNvPr id="0" name=""/>
        <dsp:cNvSpPr/>
      </dsp:nvSpPr>
      <dsp:spPr>
        <a:xfrm>
          <a:off x="888539" y="1454465"/>
          <a:ext cx="1122693" cy="1104861"/>
        </a:xfrm>
        <a:prstGeom prst="ellipse">
          <a:avLst/>
        </a:prstGeom>
        <a:solidFill>
          <a:schemeClr val="accent4">
            <a:hueOff val="-851797"/>
            <a:satOff val="1546"/>
            <a:lumOff val="-554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kern="1200" dirty="0" smtClean="0"/>
            <a:t>scenarzysta</a:t>
          </a:r>
          <a:endParaRPr lang="pl-PL" sz="1200" kern="1200" dirty="0"/>
        </a:p>
      </dsp:txBody>
      <dsp:txXfrm>
        <a:off x="1052954" y="1616268"/>
        <a:ext cx="793863" cy="781255"/>
      </dsp:txXfrm>
    </dsp:sp>
    <dsp:sp modelId="{65F545AB-0029-4A7C-ADDC-A984422D9AB4}">
      <dsp:nvSpPr>
        <dsp:cNvPr id="0" name=""/>
        <dsp:cNvSpPr/>
      </dsp:nvSpPr>
      <dsp:spPr>
        <a:xfrm>
          <a:off x="762447" y="2412234"/>
          <a:ext cx="1122693" cy="1104861"/>
        </a:xfrm>
        <a:prstGeom prst="ellipse">
          <a:avLst/>
        </a:prstGeom>
        <a:solidFill>
          <a:schemeClr val="accent4">
            <a:hueOff val="-1135729"/>
            <a:satOff val="2061"/>
            <a:lumOff val="-739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l-PL" sz="1300" kern="1200" dirty="0" smtClean="0"/>
            <a:t>scenograf</a:t>
          </a:r>
          <a:endParaRPr lang="pl-PL" sz="1300" kern="1200" dirty="0"/>
        </a:p>
      </dsp:txBody>
      <dsp:txXfrm>
        <a:off x="926862" y="2574037"/>
        <a:ext cx="793863" cy="781255"/>
      </dsp:txXfrm>
    </dsp:sp>
    <dsp:sp modelId="{D87B977E-4E7B-49CD-9970-64938CA51FCD}">
      <dsp:nvSpPr>
        <dsp:cNvPr id="0" name=""/>
        <dsp:cNvSpPr/>
      </dsp:nvSpPr>
      <dsp:spPr>
        <a:xfrm>
          <a:off x="888539" y="3370002"/>
          <a:ext cx="1122693" cy="1104861"/>
        </a:xfrm>
        <a:prstGeom prst="ellipse">
          <a:avLst/>
        </a:prstGeom>
        <a:solidFill>
          <a:schemeClr val="accent4">
            <a:hueOff val="-1419662"/>
            <a:satOff val="2576"/>
            <a:lumOff val="-924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l-PL" sz="1300" kern="1200" dirty="0" smtClean="0"/>
            <a:t>twórca kostiumów</a:t>
          </a:r>
          <a:endParaRPr lang="pl-PL" sz="1300" kern="1200" dirty="0"/>
        </a:p>
      </dsp:txBody>
      <dsp:txXfrm>
        <a:off x="1052954" y="3531805"/>
        <a:ext cx="793863" cy="781255"/>
      </dsp:txXfrm>
    </dsp:sp>
    <dsp:sp modelId="{17CDE21A-FA4F-417D-87F0-8547AF193C51}">
      <dsp:nvSpPr>
        <dsp:cNvPr id="0" name=""/>
        <dsp:cNvSpPr/>
      </dsp:nvSpPr>
      <dsp:spPr>
        <a:xfrm>
          <a:off x="1258224" y="4262500"/>
          <a:ext cx="1122693" cy="1104861"/>
        </a:xfrm>
        <a:prstGeom prst="ellipse">
          <a:avLst/>
        </a:prstGeom>
        <a:solidFill>
          <a:schemeClr val="accent4">
            <a:hueOff val="-1703594"/>
            <a:satOff val="3092"/>
            <a:lumOff val="-1109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l-PL" sz="1300" kern="1200" dirty="0" smtClean="0"/>
            <a:t>autor efektów specjalnych</a:t>
          </a:r>
          <a:endParaRPr lang="pl-PL" sz="1300" kern="1200" dirty="0"/>
        </a:p>
      </dsp:txBody>
      <dsp:txXfrm>
        <a:off x="1422639" y="4424303"/>
        <a:ext cx="793863" cy="781255"/>
      </dsp:txXfrm>
    </dsp:sp>
    <dsp:sp modelId="{08147A00-4F70-48EB-AA0E-09D746525707}">
      <dsp:nvSpPr>
        <dsp:cNvPr id="0" name=""/>
        <dsp:cNvSpPr/>
      </dsp:nvSpPr>
      <dsp:spPr>
        <a:xfrm>
          <a:off x="1846308" y="5028906"/>
          <a:ext cx="1122693" cy="1104861"/>
        </a:xfrm>
        <a:prstGeom prst="ellipse">
          <a:avLst/>
        </a:prstGeom>
        <a:solidFill>
          <a:schemeClr val="accent4">
            <a:hueOff val="-1987526"/>
            <a:satOff val="3607"/>
            <a:lumOff val="-1294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l-PL" sz="1300" kern="1200" dirty="0" smtClean="0"/>
            <a:t>autor muzyki</a:t>
          </a:r>
          <a:endParaRPr lang="pl-PL" sz="1300" kern="1200" dirty="0"/>
        </a:p>
      </dsp:txBody>
      <dsp:txXfrm>
        <a:off x="2010723" y="5190709"/>
        <a:ext cx="793863" cy="781255"/>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4FAEB3-1C92-4863-A0CF-975D9BF60F36}" type="datetimeFigureOut">
              <a:rPr lang="ru-RU" smtClean="0"/>
              <a:t>11.04.2019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E0144C-E37C-4C95-A7A6-3492AAB9A3EA}" type="slidenum">
              <a:rPr lang="ru-RU" smtClean="0"/>
              <a:t>‹#›</a:t>
            </a:fld>
            <a:endParaRPr lang="ru-RU"/>
          </a:p>
        </p:txBody>
      </p:sp>
    </p:spTree>
    <p:extLst>
      <p:ext uri="{BB962C8B-B14F-4D97-AF65-F5344CB8AC3E}">
        <p14:creationId xmlns:p14="http://schemas.microsoft.com/office/powerpoint/2010/main" val="3230328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A7E0144C-E37C-4C95-A7A6-3492AAB9A3EA}" type="slidenum">
              <a:rPr lang="ru-RU" smtClean="0"/>
              <a:t>9</a:t>
            </a:fld>
            <a:endParaRPr lang="ru-RU"/>
          </a:p>
        </p:txBody>
      </p:sp>
    </p:spTree>
    <p:extLst>
      <p:ext uri="{BB962C8B-B14F-4D97-AF65-F5344CB8AC3E}">
        <p14:creationId xmlns:p14="http://schemas.microsoft.com/office/powerpoint/2010/main" val="3821449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indent="0">
              <a:buNone/>
            </a:pPr>
            <a:r>
              <a:rPr lang="pl-PL" dirty="0" smtClean="0"/>
              <a:t>Niezależnie od praw majątkowych artysty wykonawcy, a nawet po ich przekazaniu, artysta ma, w odniesieniu do swoich artystycznych </a:t>
            </a:r>
            <a:r>
              <a:rPr lang="pl-PL" dirty="0" err="1" smtClean="0"/>
              <a:t>wykonań</a:t>
            </a:r>
            <a:r>
              <a:rPr lang="pl-PL" dirty="0" smtClean="0"/>
              <a:t> dźwiękowych oraz do ich utrwalonej wersji na fonogramach, prawo do żądania identyfikowania go jako twórcy – autorskie prawo osobiste. Wyjątek stanowią jednak przypadki, gdy pominięcie spowodowane jest sposobem korzystania z danego artystycznego wykonania (np. użycie utworu w reklamie).</a:t>
            </a:r>
            <a:br>
              <a:rPr lang="pl-PL" dirty="0" smtClean="0"/>
            </a:br>
            <a:r>
              <a:rPr lang="pl-PL" dirty="0" smtClean="0"/>
              <a:t/>
            </a:r>
            <a:br>
              <a:rPr lang="pl-PL" dirty="0" smtClean="0"/>
            </a:br>
            <a:r>
              <a:rPr lang="pl-PL" dirty="0" smtClean="0"/>
              <a:t>Artysta ma prawo do sprzeciwiania się jakimkolwiek zniekształceniom, </a:t>
            </a:r>
            <a:r>
              <a:rPr lang="pl-PL" dirty="0" err="1" smtClean="0"/>
              <a:t>okrojeniom</a:t>
            </a:r>
            <a:r>
              <a:rPr lang="pl-PL" dirty="0" smtClean="0"/>
              <a:t> bądź innym modyfikacjom jego artystycznego wykonania, które mogłoby naruszać jego dobre imię. Prawa te zostają utrzymane także po śmierci artysty wykonawcy, do czasu wygaśnięcia autorskich praw majątkowych. Traktat szczegółowo odnosi się także do:</a:t>
            </a:r>
            <a:br>
              <a:rPr lang="pl-PL" dirty="0" smtClean="0"/>
            </a:br>
            <a:r>
              <a:rPr lang="pl-PL" dirty="0" smtClean="0"/>
              <a:t>praw majątkowych artystów wykonawców do ich nieutrwalonych artystycznych </a:t>
            </a:r>
            <a:r>
              <a:rPr lang="pl-PL" dirty="0" err="1" smtClean="0"/>
              <a:t>wykonań</a:t>
            </a:r>
            <a:r>
              <a:rPr lang="pl-PL" dirty="0" smtClean="0"/>
              <a:t>;</a:t>
            </a:r>
          </a:p>
          <a:p>
            <a:r>
              <a:rPr lang="pl-PL" dirty="0" smtClean="0"/>
              <a:t>prawa zwielokrotnienia;</a:t>
            </a:r>
          </a:p>
          <a:p>
            <a:r>
              <a:rPr lang="pl-PL" dirty="0" smtClean="0"/>
              <a:t>prawa wprowadzenia do obrotu;</a:t>
            </a:r>
          </a:p>
          <a:p>
            <a:r>
              <a:rPr lang="pl-PL" dirty="0" smtClean="0"/>
              <a:t>prawa najmu;</a:t>
            </a:r>
          </a:p>
          <a:p>
            <a:r>
              <a:rPr lang="pl-PL" dirty="0" smtClean="0"/>
              <a:t>prawa publicznego udostępniania utrwalonych artystycznych </a:t>
            </a:r>
            <a:r>
              <a:rPr lang="pl-PL" dirty="0" err="1" smtClean="0"/>
              <a:t>wykonań</a:t>
            </a:r>
            <a:r>
              <a:rPr lang="pl-PL" dirty="0" smtClean="0"/>
              <a:t>.</a:t>
            </a:r>
          </a:p>
          <a:p>
            <a:endParaRPr lang="pl-PL" dirty="0"/>
          </a:p>
        </p:txBody>
      </p:sp>
      <p:sp>
        <p:nvSpPr>
          <p:cNvPr id="4" name="Symbol zastępczy numeru slajdu 3"/>
          <p:cNvSpPr>
            <a:spLocks noGrp="1"/>
          </p:cNvSpPr>
          <p:nvPr>
            <p:ph type="sldNum" sz="quarter" idx="10"/>
          </p:nvPr>
        </p:nvSpPr>
        <p:spPr/>
        <p:txBody>
          <a:bodyPr/>
          <a:lstStyle/>
          <a:p>
            <a:fld id="{A7E0144C-E37C-4C95-A7A6-3492AAB9A3EA}" type="slidenum">
              <a:rPr lang="ru-RU" smtClean="0"/>
              <a:t>10</a:t>
            </a:fld>
            <a:endParaRPr lang="ru-RU"/>
          </a:p>
        </p:txBody>
      </p:sp>
    </p:spTree>
    <p:extLst>
      <p:ext uri="{BB962C8B-B14F-4D97-AF65-F5344CB8AC3E}">
        <p14:creationId xmlns:p14="http://schemas.microsoft.com/office/powerpoint/2010/main" val="317747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A7E0144C-E37C-4C95-A7A6-3492AAB9A3EA}" type="slidenum">
              <a:rPr lang="ru-RU" smtClean="0"/>
              <a:t>11</a:t>
            </a:fld>
            <a:endParaRPr lang="ru-RU"/>
          </a:p>
        </p:txBody>
      </p:sp>
    </p:spTree>
    <p:extLst>
      <p:ext uri="{BB962C8B-B14F-4D97-AF65-F5344CB8AC3E}">
        <p14:creationId xmlns:p14="http://schemas.microsoft.com/office/powerpoint/2010/main" val="118880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Trips – handlowe aspekty praw własności intelektualnej. Załącznik do układu ustanawiającego  </a:t>
            </a:r>
            <a:r>
              <a:rPr lang="pl-PL" dirty="0" err="1" smtClean="0"/>
              <a:t>Swiatową</a:t>
            </a:r>
            <a:r>
              <a:rPr lang="pl-PL" baseline="0" dirty="0" smtClean="0"/>
              <a:t> </a:t>
            </a:r>
            <a:r>
              <a:rPr lang="pl-PL" baseline="0" dirty="0" err="1" smtClean="0"/>
              <a:t>Organizaję</a:t>
            </a:r>
            <a:r>
              <a:rPr lang="pl-PL" baseline="0" dirty="0" smtClean="0"/>
              <a:t> Handlu w Genewie (World Trade Organization) 195. </a:t>
            </a:r>
            <a:endParaRPr lang="pl-PL" dirty="0"/>
          </a:p>
        </p:txBody>
      </p:sp>
      <p:sp>
        <p:nvSpPr>
          <p:cNvPr id="4" name="Symbol zastępczy numeru slajdu 3"/>
          <p:cNvSpPr>
            <a:spLocks noGrp="1"/>
          </p:cNvSpPr>
          <p:nvPr>
            <p:ph type="sldNum" sz="quarter" idx="10"/>
          </p:nvPr>
        </p:nvSpPr>
        <p:spPr/>
        <p:txBody>
          <a:bodyPr/>
          <a:lstStyle/>
          <a:p>
            <a:fld id="{A7E0144C-E37C-4C95-A7A6-3492AAB9A3EA}" type="slidenum">
              <a:rPr lang="ru-RU" smtClean="0"/>
              <a:t>14</a:t>
            </a:fld>
            <a:endParaRPr lang="ru-RU"/>
          </a:p>
        </p:txBody>
      </p:sp>
    </p:spTree>
    <p:extLst>
      <p:ext uri="{BB962C8B-B14F-4D97-AF65-F5344CB8AC3E}">
        <p14:creationId xmlns:p14="http://schemas.microsoft.com/office/powerpoint/2010/main" val="1563049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https://www.elbphilharmonie.de/en/whats-on/mazowsze/11473</a:t>
            </a:r>
            <a:endParaRPr lang="pl-PL" dirty="0"/>
          </a:p>
        </p:txBody>
      </p:sp>
      <p:sp>
        <p:nvSpPr>
          <p:cNvPr id="4" name="Symbol zastępczy numeru slajdu 3"/>
          <p:cNvSpPr>
            <a:spLocks noGrp="1"/>
          </p:cNvSpPr>
          <p:nvPr>
            <p:ph type="sldNum" sz="quarter" idx="10"/>
          </p:nvPr>
        </p:nvSpPr>
        <p:spPr/>
        <p:txBody>
          <a:bodyPr/>
          <a:lstStyle/>
          <a:p>
            <a:fld id="{A7E0144C-E37C-4C95-A7A6-3492AAB9A3EA}" type="slidenum">
              <a:rPr lang="ru-RU" smtClean="0"/>
              <a:t>15</a:t>
            </a:fld>
            <a:endParaRPr lang="ru-RU"/>
          </a:p>
        </p:txBody>
      </p:sp>
    </p:spTree>
    <p:extLst>
      <p:ext uri="{BB962C8B-B14F-4D97-AF65-F5344CB8AC3E}">
        <p14:creationId xmlns:p14="http://schemas.microsoft.com/office/powerpoint/2010/main" val="1971144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A7E0144C-E37C-4C95-A7A6-3492AAB9A3EA}" type="slidenum">
              <a:rPr lang="ru-RU" smtClean="0"/>
              <a:t>21</a:t>
            </a:fld>
            <a:endParaRPr lang="ru-RU"/>
          </a:p>
        </p:txBody>
      </p:sp>
    </p:spTree>
    <p:extLst>
      <p:ext uri="{BB962C8B-B14F-4D97-AF65-F5344CB8AC3E}">
        <p14:creationId xmlns:p14="http://schemas.microsoft.com/office/powerpoint/2010/main" val="174117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F6EBB46A-F467-4A18-85EC-259255715BE5}" type="datetimeFigureOut">
              <a:rPr lang="ru-RU" smtClean="0"/>
              <a:t>11.04.2019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CFEC674-BA36-46EC-AA54-D0E1D57C2A7D}" type="slidenum">
              <a:rPr lang="ru-RU" smtClean="0"/>
              <a:t>‹#›</a:t>
            </a:fld>
            <a:endParaRPr lang="ru-RU"/>
          </a:p>
        </p:txBody>
      </p:sp>
    </p:spTree>
    <p:extLst>
      <p:ext uri="{BB962C8B-B14F-4D97-AF65-F5344CB8AC3E}">
        <p14:creationId xmlns:p14="http://schemas.microsoft.com/office/powerpoint/2010/main" val="190903919"/>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6EBB46A-F467-4A18-85EC-259255715BE5}" type="datetimeFigureOut">
              <a:rPr lang="ru-RU" smtClean="0"/>
              <a:t>11.04.2019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FEC674-BA36-46EC-AA54-D0E1D57C2A7D}" type="slidenum">
              <a:rPr lang="ru-RU" smtClean="0"/>
              <a:t>‹#›</a:t>
            </a:fld>
            <a:endParaRPr lang="ru-RU"/>
          </a:p>
        </p:txBody>
      </p:sp>
    </p:spTree>
    <p:extLst>
      <p:ext uri="{BB962C8B-B14F-4D97-AF65-F5344CB8AC3E}">
        <p14:creationId xmlns:p14="http://schemas.microsoft.com/office/powerpoint/2010/main" val="41476993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6EBB46A-F467-4A18-85EC-259255715BE5}" type="datetimeFigureOut">
              <a:rPr lang="ru-RU" smtClean="0"/>
              <a:t>11.04.2019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FEC674-BA36-46EC-AA54-D0E1D57C2A7D}" type="slidenum">
              <a:rPr lang="ru-RU" smtClean="0"/>
              <a:t>‹#›</a:t>
            </a:fld>
            <a:endParaRPr lang="ru-RU"/>
          </a:p>
        </p:txBody>
      </p:sp>
    </p:spTree>
    <p:extLst>
      <p:ext uri="{BB962C8B-B14F-4D97-AF65-F5344CB8AC3E}">
        <p14:creationId xmlns:p14="http://schemas.microsoft.com/office/powerpoint/2010/main" val="311325436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6EBB46A-F467-4A18-85EC-259255715BE5}" type="datetimeFigureOut">
              <a:rPr lang="ru-RU" smtClean="0"/>
              <a:t>11.04.2019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CFEC674-BA36-46EC-AA54-D0E1D57C2A7D}" type="slidenum">
              <a:rPr lang="ru-RU" smtClean="0"/>
              <a:t>‹#›</a:t>
            </a:fld>
            <a:endParaRPr lang="ru-RU"/>
          </a:p>
        </p:txBody>
      </p:sp>
    </p:spTree>
    <p:extLst>
      <p:ext uri="{BB962C8B-B14F-4D97-AF65-F5344CB8AC3E}">
        <p14:creationId xmlns:p14="http://schemas.microsoft.com/office/powerpoint/2010/main" val="383875876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F6EBB46A-F467-4A18-85EC-259255715BE5}" type="datetimeFigureOut">
              <a:rPr lang="ru-RU" smtClean="0"/>
              <a:t>11.04.2019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CFEC674-BA36-46EC-AA54-D0E1D57C2A7D}" type="slidenum">
              <a:rPr lang="ru-RU" smtClean="0"/>
              <a:t>‹#›</a:t>
            </a:fld>
            <a:endParaRPr lang="ru-RU"/>
          </a:p>
        </p:txBody>
      </p:sp>
    </p:spTree>
    <p:extLst>
      <p:ext uri="{BB962C8B-B14F-4D97-AF65-F5344CB8AC3E}">
        <p14:creationId xmlns:p14="http://schemas.microsoft.com/office/powerpoint/2010/main" val="1298298219"/>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7"/>
          <p:cNvSpPr>
            <a:spLocks noGrp="1"/>
          </p:cNvSpPr>
          <p:nvPr>
            <p:ph type="dt" sz="half" idx="10"/>
          </p:nvPr>
        </p:nvSpPr>
        <p:spPr/>
        <p:txBody>
          <a:bodyPr/>
          <a:lstStyle/>
          <a:p>
            <a:fld id="{F6EBB46A-F467-4A18-85EC-259255715BE5}" type="datetimeFigureOut">
              <a:rPr lang="ru-RU" smtClean="0"/>
              <a:t>11.04.2019</a:t>
            </a:fld>
            <a:endParaRPr lang="ru-RU"/>
          </a:p>
        </p:txBody>
      </p:sp>
      <p:sp>
        <p:nvSpPr>
          <p:cNvPr id="9" name="Footer Placeholder 8"/>
          <p:cNvSpPr>
            <a:spLocks noGrp="1"/>
          </p:cNvSpPr>
          <p:nvPr>
            <p:ph type="ftr" sz="quarter" idx="11"/>
          </p:nvPr>
        </p:nvSpPr>
        <p:spPr/>
        <p:txBody>
          <a:bodyPr/>
          <a:lstStyle/>
          <a:p>
            <a:endParaRPr lang="ru-RU"/>
          </a:p>
        </p:txBody>
      </p:sp>
      <p:sp>
        <p:nvSpPr>
          <p:cNvPr id="10" name="Slide Number Placeholder 9"/>
          <p:cNvSpPr>
            <a:spLocks noGrp="1"/>
          </p:cNvSpPr>
          <p:nvPr>
            <p:ph type="sldNum" sz="quarter" idx="12"/>
          </p:nvPr>
        </p:nvSpPr>
        <p:spPr/>
        <p:txBody>
          <a:bodyPr/>
          <a:lstStyle/>
          <a:p>
            <a:fld id="{2CFEC674-BA36-46EC-AA54-D0E1D57C2A7D}" type="slidenum">
              <a:rPr lang="ru-RU" smtClean="0"/>
              <a:t>‹#›</a:t>
            </a:fld>
            <a:endParaRPr lang="ru-RU"/>
          </a:p>
        </p:txBody>
      </p:sp>
    </p:spTree>
    <p:extLst>
      <p:ext uri="{BB962C8B-B14F-4D97-AF65-F5344CB8AC3E}">
        <p14:creationId xmlns:p14="http://schemas.microsoft.com/office/powerpoint/2010/main" val="422987773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583436" y="3143250"/>
            <a:ext cx="4270248" cy="2596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F6EBB46A-F467-4A18-85EC-259255715BE5}" type="datetimeFigureOut">
              <a:rPr lang="ru-RU" smtClean="0"/>
              <a:t>11.04.2019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CFEC674-BA36-46EC-AA54-D0E1D57C2A7D}"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369622649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6EBB46A-F467-4A18-85EC-259255715BE5}" type="datetimeFigureOut">
              <a:rPr lang="ru-RU" smtClean="0"/>
              <a:t>11.04.2019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CFEC674-BA36-46EC-AA54-D0E1D57C2A7D}" type="slidenum">
              <a:rPr lang="ru-RU" smtClean="0"/>
              <a:t>‹#›</a:t>
            </a:fld>
            <a:endParaRPr lang="ru-RU"/>
          </a:p>
        </p:txBody>
      </p:sp>
    </p:spTree>
    <p:extLst>
      <p:ext uri="{BB962C8B-B14F-4D97-AF65-F5344CB8AC3E}">
        <p14:creationId xmlns:p14="http://schemas.microsoft.com/office/powerpoint/2010/main" val="323808743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EBB46A-F467-4A18-85EC-259255715BE5}" type="datetimeFigureOut">
              <a:rPr lang="ru-RU" smtClean="0"/>
              <a:t>11.04.2019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CFEC674-BA36-46EC-AA54-D0E1D57C2A7D}" type="slidenum">
              <a:rPr lang="ru-RU" smtClean="0"/>
              <a:t>‹#›</a:t>
            </a:fld>
            <a:endParaRPr lang="ru-RU"/>
          </a:p>
        </p:txBody>
      </p:sp>
    </p:spTree>
    <p:extLst>
      <p:ext uri="{BB962C8B-B14F-4D97-AF65-F5344CB8AC3E}">
        <p14:creationId xmlns:p14="http://schemas.microsoft.com/office/powerpoint/2010/main" val="69403329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9" name="Date Placeholder 8"/>
          <p:cNvSpPr>
            <a:spLocks noGrp="1"/>
          </p:cNvSpPr>
          <p:nvPr>
            <p:ph type="dt" sz="half" idx="10"/>
          </p:nvPr>
        </p:nvSpPr>
        <p:spPr/>
        <p:txBody>
          <a:bodyPr/>
          <a:lstStyle/>
          <a:p>
            <a:fld id="{F6EBB46A-F467-4A18-85EC-259255715BE5}" type="datetimeFigureOut">
              <a:rPr lang="ru-RU" smtClean="0"/>
              <a:t>11.04.2019</a:t>
            </a:fld>
            <a:endParaRPr lang="ru-RU"/>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ru-RU"/>
          </a:p>
        </p:txBody>
      </p:sp>
      <p:sp>
        <p:nvSpPr>
          <p:cNvPr id="11" name="Slide Number Placeholder 10"/>
          <p:cNvSpPr>
            <a:spLocks noGrp="1"/>
          </p:cNvSpPr>
          <p:nvPr>
            <p:ph type="sldNum" sz="quarter" idx="12"/>
          </p:nvPr>
        </p:nvSpPr>
        <p:spPr/>
        <p:txBody>
          <a:bodyPr/>
          <a:lstStyle/>
          <a:p>
            <a:fld id="{2CFEC674-BA36-46EC-AA54-D0E1D57C2A7D}" type="slidenum">
              <a:rPr lang="ru-RU" smtClean="0"/>
              <a:t>‹#›</a:t>
            </a:fld>
            <a:endParaRPr lang="ru-RU"/>
          </a:p>
        </p:txBody>
      </p:sp>
    </p:spTree>
    <p:extLst>
      <p:ext uri="{BB962C8B-B14F-4D97-AF65-F5344CB8AC3E}">
        <p14:creationId xmlns:p14="http://schemas.microsoft.com/office/powerpoint/2010/main" val="217790220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F6EBB46A-F467-4A18-85EC-259255715BE5}" type="datetimeFigureOut">
              <a:rPr lang="ru-RU" smtClean="0"/>
              <a:t>11.04.2019</a:t>
            </a:fld>
            <a:endParaRPr lang="ru-RU"/>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ru-RU"/>
          </a:p>
        </p:txBody>
      </p:sp>
      <p:sp>
        <p:nvSpPr>
          <p:cNvPr id="10" name="Slide Number Placeholder 9"/>
          <p:cNvSpPr>
            <a:spLocks noGrp="1"/>
          </p:cNvSpPr>
          <p:nvPr>
            <p:ph type="sldNum" sz="quarter" idx="12"/>
          </p:nvPr>
        </p:nvSpPr>
        <p:spPr/>
        <p:txBody>
          <a:bodyPr/>
          <a:lstStyle/>
          <a:p>
            <a:fld id="{2CFEC674-BA36-46EC-AA54-D0E1D57C2A7D}" type="slidenum">
              <a:rPr lang="ru-RU" smtClean="0"/>
              <a:t>‹#›</a:t>
            </a:fld>
            <a:endParaRPr lang="ru-RU"/>
          </a:p>
        </p:txBody>
      </p:sp>
    </p:spTree>
    <p:extLst>
      <p:ext uri="{BB962C8B-B14F-4D97-AF65-F5344CB8AC3E}">
        <p14:creationId xmlns:p14="http://schemas.microsoft.com/office/powerpoint/2010/main" val="224350428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6EBB46A-F467-4A18-85EC-259255715BE5}" type="datetimeFigureOut">
              <a:rPr lang="ru-RU" smtClean="0"/>
              <a:t>11.04.2019</a:t>
            </a:fld>
            <a:endParaRPr lang="ru-RU"/>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ru-RU"/>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CFEC674-BA36-46EC-AA54-D0E1D57C2A7D}" type="slidenum">
              <a:rPr lang="ru-RU" smtClean="0"/>
              <a:t>‹#›</a:t>
            </a:fld>
            <a:endParaRPr lang="ru-RU"/>
          </a:p>
        </p:txBody>
      </p:sp>
    </p:spTree>
    <p:extLst>
      <p:ext uri="{BB962C8B-B14F-4D97-AF65-F5344CB8AC3E}">
        <p14:creationId xmlns:p14="http://schemas.microsoft.com/office/powerpoint/2010/main" val="2990339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s://www.wipo.int/portal/e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167018" y="2064512"/>
            <a:ext cx="5704114" cy="1645920"/>
          </a:xfrm>
          <a:ln>
            <a:noFill/>
          </a:ln>
        </p:spPr>
        <p:txBody>
          <a:bodyPr>
            <a:normAutofit/>
          </a:bodyPr>
          <a:lstStyle/>
          <a:p>
            <a:r>
              <a:rPr lang="pl-PL" sz="4000" dirty="0" smtClean="0"/>
              <a:t>Prawa pokrewne</a:t>
            </a:r>
            <a:endParaRPr lang="ru-RU" sz="4000" dirty="0"/>
          </a:p>
        </p:txBody>
      </p:sp>
      <p:sp>
        <p:nvSpPr>
          <p:cNvPr id="3" name="Подзаголовок 2"/>
          <p:cNvSpPr>
            <a:spLocks noGrp="1"/>
          </p:cNvSpPr>
          <p:nvPr>
            <p:ph type="subTitle" idx="1"/>
          </p:nvPr>
        </p:nvSpPr>
        <p:spPr>
          <a:xfrm>
            <a:off x="6703369" y="4700887"/>
            <a:ext cx="5476348" cy="1239894"/>
          </a:xfrm>
        </p:spPr>
        <p:txBody>
          <a:bodyPr/>
          <a:lstStyle/>
          <a:p>
            <a:endParaRPr lang="ru-RU" dirty="0"/>
          </a:p>
        </p:txBody>
      </p:sp>
    </p:spTree>
    <p:extLst>
      <p:ext uri="{BB962C8B-B14F-4D97-AF65-F5344CB8AC3E}">
        <p14:creationId xmlns:p14="http://schemas.microsoft.com/office/powerpoint/2010/main" val="211840162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19092" y="546680"/>
            <a:ext cx="7729728" cy="1188720"/>
          </a:xfrm>
        </p:spPr>
        <p:txBody>
          <a:bodyPr/>
          <a:lstStyle/>
          <a:p>
            <a:r>
              <a:rPr lang="pl-PL" dirty="0" smtClean="0"/>
              <a:t>WPPT 1996,    </a:t>
            </a:r>
            <a:r>
              <a:rPr lang="pl-PL" dirty="0" err="1" smtClean="0"/>
              <a:t>pl</a:t>
            </a:r>
            <a:r>
              <a:rPr lang="pl-PL" dirty="0" smtClean="0"/>
              <a:t> 2003</a:t>
            </a:r>
            <a:endParaRPr lang="pl-PL" dirty="0"/>
          </a:p>
        </p:txBody>
      </p:sp>
      <p:sp>
        <p:nvSpPr>
          <p:cNvPr id="3" name="Symbol zastępczy zawartości 2"/>
          <p:cNvSpPr>
            <a:spLocks noGrp="1"/>
          </p:cNvSpPr>
          <p:nvPr>
            <p:ph idx="1"/>
          </p:nvPr>
        </p:nvSpPr>
        <p:spPr>
          <a:xfrm>
            <a:off x="684494" y="2241804"/>
            <a:ext cx="5411506" cy="4219956"/>
          </a:xfrm>
        </p:spPr>
        <p:txBody>
          <a:bodyPr>
            <a:noAutofit/>
          </a:bodyPr>
          <a:lstStyle/>
          <a:p>
            <a:r>
              <a:rPr lang="pl-PL" sz="2400" dirty="0"/>
              <a:t>Traktat Światowej Organizacji Własności Intelektualnej o Artystycznych </a:t>
            </a:r>
            <a:r>
              <a:rPr lang="pl-PL" sz="2400" dirty="0" err="1"/>
              <a:t>Wykonaniach</a:t>
            </a:r>
            <a:r>
              <a:rPr lang="pl-PL" sz="2400" dirty="0"/>
              <a:t> i Fonogramach (WPPT)</a:t>
            </a:r>
          </a:p>
          <a:p>
            <a:pPr marL="0" indent="0">
              <a:buNone/>
            </a:pPr>
            <a:r>
              <a:rPr lang="pl-PL" sz="2400" dirty="0" smtClean="0"/>
              <a:t>Fonogramy to także cyfrowe </a:t>
            </a:r>
            <a:r>
              <a:rPr lang="pl-PL" sz="2400" dirty="0"/>
              <a:t>nagrania </a:t>
            </a:r>
            <a:r>
              <a:rPr lang="pl-PL" sz="2400" dirty="0" smtClean="0"/>
              <a:t>format MP3.np.</a:t>
            </a:r>
            <a:endParaRPr lang="pl-PL" sz="2400" dirty="0"/>
          </a:p>
          <a:p>
            <a:pPr marL="0" indent="0">
              <a:buNone/>
            </a:pPr>
            <a:r>
              <a:rPr lang="pl-PL" sz="2400" dirty="0"/>
              <a:t>Producenci fonogramów otrzymują tylko prawa majątkowe zaś twórcom przysługują autorskie prawa osobiste.</a:t>
            </a:r>
            <a:br>
              <a:rPr lang="pl-PL" sz="2400" dirty="0"/>
            </a:br>
            <a:r>
              <a:rPr lang="pl-PL" sz="2400" dirty="0" smtClean="0"/>
              <a:t>Artysta </a:t>
            </a:r>
            <a:r>
              <a:rPr lang="pl-PL" sz="2400" dirty="0"/>
              <a:t>ma, w odniesieniu do swoich artystycznych </a:t>
            </a:r>
            <a:r>
              <a:rPr lang="pl-PL" sz="2400" dirty="0" err="1"/>
              <a:t>wykonań</a:t>
            </a:r>
            <a:r>
              <a:rPr lang="pl-PL" sz="2400" dirty="0"/>
              <a:t> </a:t>
            </a:r>
            <a:r>
              <a:rPr lang="pl-PL" sz="2400" dirty="0" smtClean="0"/>
              <a:t> </a:t>
            </a:r>
            <a:r>
              <a:rPr lang="pl-PL" sz="2400" dirty="0"/>
              <a:t>prawo do żądania identyfikowania go jako twórcy – autorskie prawo osobiste. </a:t>
            </a:r>
          </a:p>
        </p:txBody>
      </p:sp>
      <p:sp>
        <p:nvSpPr>
          <p:cNvPr id="4" name="Symbol zastępczy zawartości 2"/>
          <p:cNvSpPr txBox="1">
            <a:spLocks/>
          </p:cNvSpPr>
          <p:nvPr/>
        </p:nvSpPr>
        <p:spPr>
          <a:xfrm>
            <a:off x="6183956" y="2241804"/>
            <a:ext cx="5799037" cy="421995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pl-PL" sz="2400" dirty="0" smtClean="0"/>
              <a:t>Wyjątek stanowią jednak przypadki, gdy pominięcie spowodowane jest sposobem korzystania z danego artystycznego wykonania (np. użycie utworu w reklamie).</a:t>
            </a:r>
          </a:p>
          <a:p>
            <a:r>
              <a:rPr lang="pl-PL" sz="2400" dirty="0" smtClean="0"/>
              <a:t>Artysta ma prawo do sprzeciwiania się jakimkolwiek zniekształceniom, </a:t>
            </a:r>
            <a:r>
              <a:rPr lang="pl-PL" sz="2400" dirty="0" err="1" smtClean="0"/>
              <a:t>okrojeniom</a:t>
            </a:r>
            <a:r>
              <a:rPr lang="pl-PL" sz="2400" dirty="0" smtClean="0"/>
              <a:t> bądź innym modyfikacjom jego artystycznego wykonania, które mogłoby naruszać jego dobre imię. Prawa te zostają utrzymane także po śmierci artysty wykonawcy, do czasu wygaśnięcia autorskich praw majątkowych. </a:t>
            </a:r>
            <a:endParaRPr lang="pl-PL" sz="2400" dirty="0"/>
          </a:p>
        </p:txBody>
      </p:sp>
    </p:spTree>
    <p:extLst>
      <p:ext uri="{BB962C8B-B14F-4D97-AF65-F5344CB8AC3E}">
        <p14:creationId xmlns:p14="http://schemas.microsoft.com/office/powerpoint/2010/main" val="275919921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1136" y="734424"/>
            <a:ext cx="7729728" cy="1188720"/>
          </a:xfrm>
        </p:spPr>
        <p:txBody>
          <a:bodyPr/>
          <a:lstStyle/>
          <a:p>
            <a:r>
              <a:rPr lang="pl-PL" dirty="0" smtClean="0"/>
              <a:t>Regulacje Europejskie </a:t>
            </a:r>
            <a:endParaRPr lang="en-US" dirty="0"/>
          </a:p>
        </p:txBody>
      </p:sp>
      <p:sp>
        <p:nvSpPr>
          <p:cNvPr id="5" name="Объект 4"/>
          <p:cNvSpPr>
            <a:spLocks noGrp="1"/>
          </p:cNvSpPr>
          <p:nvPr>
            <p:ph idx="1"/>
          </p:nvPr>
        </p:nvSpPr>
        <p:spPr>
          <a:xfrm>
            <a:off x="4076700" y="2075543"/>
            <a:ext cx="7984671" cy="4630057"/>
          </a:xfrm>
        </p:spPr>
        <p:txBody>
          <a:bodyPr>
            <a:normAutofit lnSpcReduction="10000"/>
          </a:bodyPr>
          <a:lstStyle/>
          <a:p>
            <a:pPr lvl="0" algn="ctr" eaLnBrk="0" fontAlgn="base" hangingPunct="0">
              <a:spcBef>
                <a:spcPct val="0"/>
              </a:spcBef>
              <a:spcAft>
                <a:spcPct val="0"/>
              </a:spcAft>
              <a:buClrTx/>
              <a:buFont typeface="Wingdings" panose="05000000000000000000" pitchFamily="2" charset="2"/>
              <a:buChar char="Ø"/>
            </a:pPr>
            <a:endParaRPr lang="pl-PL" altLang="ru-RU" sz="2000" dirty="0" smtClean="0">
              <a:solidFill>
                <a:schemeClr val="tx1"/>
              </a:solidFill>
              <a:cs typeface="Arial" panose="020B0604020202020204" pitchFamily="34" charset="0"/>
            </a:endParaRPr>
          </a:p>
          <a:p>
            <a:r>
              <a:rPr lang="pl-PL" sz="2000" dirty="0" smtClean="0"/>
              <a:t>DYREKTYWA RADY 93/98/EWG </a:t>
            </a:r>
          </a:p>
          <a:p>
            <a:r>
              <a:rPr lang="pl-PL" sz="2000" dirty="0" smtClean="0"/>
              <a:t>z </a:t>
            </a:r>
            <a:r>
              <a:rPr lang="pl-PL" sz="2000" dirty="0"/>
              <a:t>dnia 29 października 1993 r.</a:t>
            </a:r>
          </a:p>
          <a:p>
            <a:r>
              <a:rPr lang="pl-PL" sz="2000" dirty="0"/>
              <a:t>w sprawie harmonizacji czasu ochrony prawa autorskiego i niektórych praw pokrewnych</a:t>
            </a:r>
          </a:p>
          <a:p>
            <a:pPr lvl="0" algn="ctr" eaLnBrk="0" fontAlgn="base" hangingPunct="0">
              <a:spcBef>
                <a:spcPct val="0"/>
              </a:spcBef>
              <a:spcAft>
                <a:spcPct val="0"/>
              </a:spcAft>
              <a:buClrTx/>
              <a:buFont typeface="Wingdings" panose="05000000000000000000" pitchFamily="2" charset="2"/>
              <a:buChar char="Ø"/>
            </a:pPr>
            <a:endParaRPr lang="pl-PL" altLang="ru-RU" sz="2000" dirty="0">
              <a:solidFill>
                <a:schemeClr val="tx1"/>
              </a:solidFill>
              <a:cs typeface="Arial" panose="020B0604020202020204" pitchFamily="34" charset="0"/>
            </a:endParaRPr>
          </a:p>
          <a:p>
            <a:pPr lvl="0" algn="ctr" eaLnBrk="0" fontAlgn="base" hangingPunct="0">
              <a:spcBef>
                <a:spcPct val="0"/>
              </a:spcBef>
              <a:spcAft>
                <a:spcPct val="0"/>
              </a:spcAft>
              <a:buClrTx/>
              <a:buFont typeface="Wingdings" panose="05000000000000000000" pitchFamily="2" charset="2"/>
              <a:buChar char="Ø"/>
            </a:pPr>
            <a:endParaRPr lang="pl-PL" altLang="ru-RU" sz="2000" dirty="0" smtClean="0">
              <a:solidFill>
                <a:schemeClr val="tx1"/>
              </a:solidFill>
              <a:cs typeface="Arial" panose="020B0604020202020204" pitchFamily="34" charset="0"/>
            </a:endParaRPr>
          </a:p>
          <a:p>
            <a:r>
              <a:rPr lang="pl-PL" sz="2000" dirty="0"/>
              <a:t>DYREKTYWA PARLAMENTU EUROPEJSKIEGO I RADY 2014/26/UE</a:t>
            </a:r>
          </a:p>
          <a:p>
            <a:r>
              <a:rPr lang="pl-PL" sz="2000" dirty="0"/>
              <a:t>z dnia 26 lutego 2014 r.</a:t>
            </a:r>
          </a:p>
          <a:p>
            <a:r>
              <a:rPr lang="pl-PL" sz="2000" dirty="0"/>
              <a:t>w sprawie zbiorowego zarządzania prawami autorskimi i prawami pokrewnymi oraz udzielania licencji </a:t>
            </a:r>
            <a:r>
              <a:rPr lang="pl-PL" sz="2000" dirty="0" err="1"/>
              <a:t>wieloterytorialnych</a:t>
            </a:r>
            <a:r>
              <a:rPr lang="pl-PL" sz="2000" dirty="0"/>
              <a:t> dotyczących praw do utworów muzycznych do korzystania online na rynku wewnętrznym</a:t>
            </a:r>
          </a:p>
          <a:p>
            <a:endParaRPr lang="pl-PL" sz="2000" dirty="0"/>
          </a:p>
          <a:p>
            <a:pPr lvl="0" algn="ctr" eaLnBrk="0" fontAlgn="base" hangingPunct="0">
              <a:spcBef>
                <a:spcPct val="0"/>
              </a:spcBef>
              <a:spcAft>
                <a:spcPct val="0"/>
              </a:spcAft>
              <a:buClrTx/>
              <a:buFont typeface="Wingdings" panose="05000000000000000000" pitchFamily="2" charset="2"/>
              <a:buChar char="Ø"/>
            </a:pPr>
            <a:endParaRPr lang="pl-PL" altLang="ru-RU" sz="2000" dirty="0">
              <a:solidFill>
                <a:schemeClr val="tx1"/>
              </a:solidFill>
              <a:cs typeface="Arial" panose="020B0604020202020204" pitchFamily="34"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93" y="2365829"/>
            <a:ext cx="4049486" cy="4049486"/>
          </a:xfrm>
          <a:prstGeom prst="ellipse">
            <a:avLst/>
          </a:prstGeom>
        </p:spPr>
      </p:pic>
    </p:spTree>
    <p:extLst>
      <p:ext uri="{BB962C8B-B14F-4D97-AF65-F5344CB8AC3E}">
        <p14:creationId xmlns:p14="http://schemas.microsoft.com/office/powerpoint/2010/main" val="239007038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231136" y="964692"/>
            <a:ext cx="7729728" cy="1188720"/>
          </a:xfrm>
        </p:spPr>
        <p:txBody>
          <a:bodyPr>
            <a:normAutofit/>
          </a:bodyPr>
          <a:lstStyle/>
          <a:p>
            <a:r>
              <a:rPr lang="pl-PL" dirty="0" smtClean="0"/>
              <a:t>Prawa pokrewne </a:t>
            </a:r>
            <a:br>
              <a:rPr lang="pl-PL" dirty="0" smtClean="0"/>
            </a:br>
            <a:r>
              <a:rPr lang="pl-PL" dirty="0" smtClean="0"/>
              <a:t>a prawa autorskie</a:t>
            </a:r>
            <a:endParaRPr lang="en-US" dirty="0"/>
          </a:p>
        </p:txBody>
      </p:sp>
      <p:grpSp>
        <p:nvGrpSpPr>
          <p:cNvPr id="7" name="Группа 6"/>
          <p:cNvGrpSpPr/>
          <p:nvPr/>
        </p:nvGrpSpPr>
        <p:grpSpPr>
          <a:xfrm>
            <a:off x="3309256" y="2496457"/>
            <a:ext cx="8505372" cy="3962400"/>
            <a:chOff x="1625599" y="4238171"/>
            <a:chExt cx="8505372" cy="1501857"/>
          </a:xfrm>
        </p:grpSpPr>
        <p:sp>
          <p:nvSpPr>
            <p:cNvPr id="5" name="Скругленный прямоугольник 4"/>
            <p:cNvSpPr/>
            <p:nvPr/>
          </p:nvSpPr>
          <p:spPr>
            <a:xfrm>
              <a:off x="1625600" y="4238171"/>
              <a:ext cx="8505371" cy="406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pl-PL" sz="2800" b="1" dirty="0" smtClean="0"/>
                <a:t>Czy prawa pokrewne ograniczają prawa autorskie </a:t>
              </a:r>
              <a:r>
                <a:rPr lang="en-US" sz="2800" b="1" dirty="0" smtClean="0"/>
                <a:t>?</a:t>
              </a:r>
              <a:endParaRPr lang="en-US" sz="2800" dirty="0"/>
            </a:p>
          </p:txBody>
        </p:sp>
        <p:sp>
          <p:nvSpPr>
            <p:cNvPr id="6" name="Скругленный прямоугольник 5"/>
            <p:cNvSpPr/>
            <p:nvPr/>
          </p:nvSpPr>
          <p:spPr>
            <a:xfrm>
              <a:off x="1625599" y="4721344"/>
              <a:ext cx="8505371" cy="1018684"/>
            </a:xfrm>
            <a:prstGeom prst="roundRect">
              <a:avLst>
                <a:gd name="adj" fmla="val 953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pl-PL" sz="3200" dirty="0" smtClean="0"/>
                <a:t>Prawa pokrewne nie ograniczają ochrony </a:t>
              </a:r>
              <a:r>
                <a:rPr lang="pl-PL" sz="3200" dirty="0" err="1" smtClean="0"/>
                <a:t>prawno</a:t>
              </a:r>
              <a:r>
                <a:rPr lang="pl-PL" sz="3200" dirty="0" smtClean="0"/>
                <a:t> autorskiej do utworu, który jest wykonywany nagrywany czy nadawany</a:t>
              </a:r>
              <a:endParaRPr lang="en-US" sz="3200" dirty="0"/>
            </a:p>
          </p:txBody>
        </p:sp>
      </p:gr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326" y="2838904"/>
            <a:ext cx="2921000" cy="2921000"/>
          </a:xfrm>
          <a:prstGeom prst="rect">
            <a:avLst/>
          </a:prstGeom>
        </p:spPr>
      </p:pic>
    </p:spTree>
    <p:extLst>
      <p:ext uri="{BB962C8B-B14F-4D97-AF65-F5344CB8AC3E}">
        <p14:creationId xmlns:p14="http://schemas.microsoft.com/office/powerpoint/2010/main" val="11296230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22050" t="18836" r="10532" b="21269"/>
          <a:stretch/>
        </p:blipFill>
        <p:spPr>
          <a:xfrm>
            <a:off x="174171" y="2481944"/>
            <a:ext cx="6371771" cy="4107544"/>
          </a:xfrm>
          <a:prstGeom prst="rect">
            <a:avLst/>
          </a:prstGeom>
        </p:spPr>
      </p:pic>
      <p:sp>
        <p:nvSpPr>
          <p:cNvPr id="2" name="Заголовок 1"/>
          <p:cNvSpPr>
            <a:spLocks noGrp="1"/>
          </p:cNvSpPr>
          <p:nvPr>
            <p:ph type="title"/>
          </p:nvPr>
        </p:nvSpPr>
        <p:spPr/>
        <p:txBody>
          <a:bodyPr/>
          <a:lstStyle/>
          <a:p>
            <a:r>
              <a:rPr lang="pl-PL" dirty="0" smtClean="0"/>
              <a:t>Prawa pokrewne </a:t>
            </a:r>
            <a:r>
              <a:rPr lang="pl-PL" dirty="0" smtClean="0"/>
              <a:t> vs </a:t>
            </a:r>
            <a:br>
              <a:rPr lang="pl-PL" dirty="0" smtClean="0"/>
            </a:br>
            <a:r>
              <a:rPr lang="pl-PL" dirty="0" smtClean="0"/>
              <a:t>prawa </a:t>
            </a:r>
            <a:r>
              <a:rPr lang="pl-PL" dirty="0" smtClean="0"/>
              <a:t>autorskie</a:t>
            </a:r>
            <a:endParaRPr lang="en-US" dirty="0"/>
          </a:p>
        </p:txBody>
      </p:sp>
      <p:sp>
        <p:nvSpPr>
          <p:cNvPr id="3" name="Объект 2"/>
          <p:cNvSpPr>
            <a:spLocks noGrp="1"/>
          </p:cNvSpPr>
          <p:nvPr>
            <p:ph idx="1"/>
          </p:nvPr>
        </p:nvSpPr>
        <p:spPr>
          <a:xfrm>
            <a:off x="6647542" y="2481944"/>
            <a:ext cx="5544457" cy="4376056"/>
          </a:xfrm>
        </p:spPr>
        <p:txBody>
          <a:bodyPr>
            <a:noAutofit/>
          </a:bodyPr>
          <a:lstStyle/>
          <a:p>
            <a:pPr marL="0" indent="0" algn="just">
              <a:buNone/>
            </a:pPr>
            <a:r>
              <a:rPr lang="pl-PL" sz="2200" dirty="0" smtClean="0"/>
              <a:t>Prawa pokrewne są niezależne od praw autorskich </a:t>
            </a:r>
            <a:r>
              <a:rPr lang="en-US" sz="2200" dirty="0" smtClean="0">
                <a:sym typeface="Wingdings" panose="05000000000000000000" pitchFamily="2" charset="2"/>
              </a:rPr>
              <a:t> </a:t>
            </a:r>
            <a:r>
              <a:rPr lang="pl-PL" sz="2200" dirty="0" smtClean="0">
                <a:sym typeface="Wingdings" panose="05000000000000000000" pitchFamily="2" charset="2"/>
              </a:rPr>
              <a:t>nagranie piosenki na płytę </a:t>
            </a:r>
            <a:r>
              <a:rPr lang="en-US" sz="2200" dirty="0" smtClean="0"/>
              <a:t> </a:t>
            </a:r>
            <a:r>
              <a:rPr lang="en-US" sz="2200" dirty="0"/>
              <a:t>CD </a:t>
            </a:r>
            <a:r>
              <a:rPr lang="pl-PL" sz="2200" dirty="0" smtClean="0"/>
              <a:t>podlega ochronie przez 4 rodzaje praw</a:t>
            </a:r>
            <a:r>
              <a:rPr lang="en-US" sz="2200" dirty="0" smtClean="0"/>
              <a:t>:</a:t>
            </a:r>
            <a:endParaRPr lang="en-US" sz="2200" dirty="0"/>
          </a:p>
          <a:p>
            <a:pPr algn="just"/>
            <a:r>
              <a:rPr lang="pl-PL" sz="2200" dirty="0" smtClean="0"/>
              <a:t>Prawa autorskie kompozytora muzyki </a:t>
            </a:r>
            <a:endParaRPr lang="en-US" sz="2200" dirty="0"/>
          </a:p>
          <a:p>
            <a:pPr algn="just"/>
            <a:r>
              <a:rPr lang="pl-PL" sz="2200" dirty="0" smtClean="0"/>
              <a:t>Prawa autorskie twórcy tekstu piosenki</a:t>
            </a:r>
            <a:endParaRPr lang="en-US" sz="2200" dirty="0"/>
          </a:p>
          <a:p>
            <a:pPr algn="just"/>
            <a:r>
              <a:rPr lang="pl-PL" sz="2200" dirty="0" smtClean="0"/>
              <a:t>Prawa artysty wykonującego (piosenkarza)              i muzyków </a:t>
            </a:r>
            <a:endParaRPr lang="en-US" sz="2200" dirty="0"/>
          </a:p>
          <a:p>
            <a:pPr algn="just"/>
            <a:r>
              <a:rPr lang="pl-PL" sz="2200" dirty="0" smtClean="0"/>
              <a:t>Prawa producenta organizującego nagranie</a:t>
            </a:r>
            <a:endParaRPr lang="en-US" sz="2200" dirty="0"/>
          </a:p>
        </p:txBody>
      </p:sp>
    </p:spTree>
    <p:extLst>
      <p:ext uri="{BB962C8B-B14F-4D97-AF65-F5344CB8AC3E}">
        <p14:creationId xmlns:p14="http://schemas.microsoft.com/office/powerpoint/2010/main" val="104193755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pl-PL" dirty="0" smtClean="0"/>
              <a:t>Prawa artystów wykonawców</a:t>
            </a:r>
            <a:endParaRPr lang="en-US" dirty="0"/>
          </a:p>
        </p:txBody>
      </p:sp>
      <p:sp>
        <p:nvSpPr>
          <p:cNvPr id="3" name="Объект 2"/>
          <p:cNvSpPr>
            <a:spLocks noGrp="1"/>
          </p:cNvSpPr>
          <p:nvPr>
            <p:ph idx="1"/>
          </p:nvPr>
        </p:nvSpPr>
        <p:spPr>
          <a:xfrm>
            <a:off x="163282" y="2535482"/>
            <a:ext cx="7832272" cy="4322517"/>
          </a:xfrm>
        </p:spPr>
        <p:txBody>
          <a:bodyPr>
            <a:noAutofit/>
          </a:bodyPr>
          <a:lstStyle/>
          <a:p>
            <a:pPr algn="just"/>
            <a:r>
              <a:rPr lang="pl-PL" sz="2200" dirty="0" smtClean="0"/>
              <a:t>Wiele krajów przyznaje prawa osobiste </a:t>
            </a:r>
            <a:r>
              <a:rPr lang="pl-PL" sz="2200" b="1" u="sng" dirty="0"/>
              <a:t>wykonawcom</a:t>
            </a:r>
            <a:r>
              <a:rPr lang="pl-PL" sz="2200" dirty="0" smtClean="0"/>
              <a:t> obok praw majątkowych regulowanych Konwencją Rzymską </a:t>
            </a:r>
            <a:r>
              <a:rPr lang="en-US" sz="2200" dirty="0" smtClean="0"/>
              <a:t>(Art. 7–9),</a:t>
            </a:r>
            <a:endParaRPr lang="en-US" sz="2200" dirty="0"/>
          </a:p>
          <a:p>
            <a:pPr algn="just"/>
            <a:r>
              <a:rPr lang="pl-PL" sz="2200" dirty="0" smtClean="0"/>
              <a:t>Prawa autorskie osobiste wprowadził traktat </a:t>
            </a:r>
            <a:r>
              <a:rPr lang="en-US" sz="2200" dirty="0" smtClean="0"/>
              <a:t> WPPT (Art. 5).</a:t>
            </a:r>
          </a:p>
          <a:p>
            <a:pPr algn="just"/>
            <a:r>
              <a:rPr lang="en-US" sz="2200" dirty="0" smtClean="0"/>
              <a:t>Art</a:t>
            </a:r>
            <a:r>
              <a:rPr lang="pl-PL" sz="2200" dirty="0" err="1" smtClean="0"/>
              <a:t>ykuł</a:t>
            </a:r>
            <a:r>
              <a:rPr lang="pl-PL" sz="2200" dirty="0" smtClean="0"/>
              <a:t> </a:t>
            </a:r>
            <a:r>
              <a:rPr lang="en-US" sz="2200" dirty="0" smtClean="0"/>
              <a:t>14 </a:t>
            </a:r>
            <a:r>
              <a:rPr lang="pl-PL" sz="2200" dirty="0" smtClean="0"/>
              <a:t>Konwencji Rzymskiej wprowadza minimalny okres ochrony tych praw </a:t>
            </a:r>
            <a:r>
              <a:rPr lang="en-US" sz="2200" b="1" u="sng" dirty="0" smtClean="0"/>
              <a:t>20 </a:t>
            </a:r>
            <a:r>
              <a:rPr lang="pl-PL" sz="2200" b="1" u="sng" dirty="0" smtClean="0"/>
              <a:t>lat </a:t>
            </a:r>
            <a:r>
              <a:rPr lang="pl-PL" sz="2200" i="1" dirty="0" smtClean="0"/>
              <a:t>od końca roku utrwalenia, wykonania lub nadania</a:t>
            </a:r>
            <a:endParaRPr lang="en-US" sz="2200" b="1" i="1" dirty="0" smtClean="0"/>
          </a:p>
          <a:p>
            <a:pPr algn="just"/>
            <a:r>
              <a:rPr lang="pl-PL" sz="2200" dirty="0" smtClean="0"/>
              <a:t> 1995 porozumienie </a:t>
            </a:r>
            <a:r>
              <a:rPr lang="en-US" sz="2200" dirty="0" smtClean="0"/>
              <a:t>TRIPS </a:t>
            </a:r>
            <a:r>
              <a:rPr lang="pl-PL" sz="2200" dirty="0" smtClean="0"/>
              <a:t>1</a:t>
            </a:r>
            <a:r>
              <a:rPr lang="en-US" sz="2200" dirty="0" smtClean="0"/>
              <a:t>(Art. 14.5)  </a:t>
            </a:r>
            <a:r>
              <a:rPr lang="en-US" sz="2200" b="1" u="sng" dirty="0" smtClean="0"/>
              <a:t>50</a:t>
            </a:r>
            <a:r>
              <a:rPr lang="pl-PL" sz="2200" b="1" u="sng" dirty="0" smtClean="0"/>
              <a:t> lat</a:t>
            </a:r>
            <a:r>
              <a:rPr lang="en-US" sz="2200" b="1" u="sng" dirty="0" smtClean="0"/>
              <a:t> </a:t>
            </a:r>
          </a:p>
          <a:p>
            <a:pPr algn="just"/>
            <a:r>
              <a:rPr lang="en-US" sz="2200" dirty="0" smtClean="0"/>
              <a:t>EU,</a:t>
            </a:r>
            <a:r>
              <a:rPr lang="pl-PL" sz="2200" dirty="0" smtClean="0"/>
              <a:t> prawa wykonawców trwają </a:t>
            </a:r>
            <a:r>
              <a:rPr lang="en-US" sz="2200" dirty="0" smtClean="0"/>
              <a:t> </a:t>
            </a:r>
            <a:r>
              <a:rPr lang="en-US" sz="2200" b="1" dirty="0" smtClean="0"/>
              <a:t>50 </a:t>
            </a:r>
            <a:r>
              <a:rPr lang="pl-PL" sz="2200" b="1" dirty="0" smtClean="0"/>
              <a:t> lat </a:t>
            </a:r>
            <a:r>
              <a:rPr lang="pl-PL" sz="2200" dirty="0" smtClean="0"/>
              <a:t>od końca roku w którym wykonano utwór chyba że nagranie tego wykonania zostało opublikowane, wówczas </a:t>
            </a:r>
            <a:r>
              <a:rPr lang="pl-PL" sz="2200" b="1" dirty="0" smtClean="0"/>
              <a:t>50 lat </a:t>
            </a:r>
            <a:r>
              <a:rPr lang="pl-PL" sz="2200" dirty="0" smtClean="0"/>
              <a:t>od końca roku publikacji </a:t>
            </a:r>
            <a:r>
              <a:rPr lang="en-US" sz="2000" dirty="0" smtClean="0"/>
              <a:t>(</a:t>
            </a:r>
            <a:r>
              <a:rPr lang="en-US" sz="2000" dirty="0"/>
              <a:t>Art. 3(4), </a:t>
            </a:r>
            <a:r>
              <a:rPr lang="en-US" sz="2000" dirty="0" smtClean="0"/>
              <a:t>D</a:t>
            </a:r>
            <a:r>
              <a:rPr lang="pl-PL" sz="2000" dirty="0" err="1" smtClean="0"/>
              <a:t>yrektywa</a:t>
            </a:r>
            <a:r>
              <a:rPr lang="en-US" sz="2000" dirty="0" smtClean="0"/>
              <a:t> </a:t>
            </a:r>
            <a:r>
              <a:rPr lang="en-US" sz="2000" dirty="0"/>
              <a:t>93/98/EEC).</a:t>
            </a:r>
          </a:p>
          <a:p>
            <a:pPr algn="just"/>
            <a:endParaRPr lang="en-US" sz="2200" dirty="0"/>
          </a:p>
        </p:txBody>
      </p:sp>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t="7032" b="13971"/>
          <a:stretch/>
        </p:blipFill>
        <p:spPr>
          <a:xfrm>
            <a:off x="8243204" y="2305812"/>
            <a:ext cx="3435319" cy="4522978"/>
          </a:xfrm>
          <a:prstGeom prst="rect">
            <a:avLst/>
          </a:prstGeom>
        </p:spPr>
      </p:pic>
    </p:spTree>
    <p:extLst>
      <p:ext uri="{BB962C8B-B14F-4D97-AF65-F5344CB8AC3E}">
        <p14:creationId xmlns:p14="http://schemas.microsoft.com/office/powerpoint/2010/main" val="218592771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pOLSKA</a:t>
            </a:r>
            <a:endParaRPr lang="pl-PL" dirty="0"/>
          </a:p>
        </p:txBody>
      </p:sp>
      <p:pic>
        <p:nvPicPr>
          <p:cNvPr id="4" name="Symbol zastępczy zawartości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93257" y="2507796"/>
            <a:ext cx="3946354" cy="3788501"/>
          </a:xfrm>
        </p:spPr>
      </p:pic>
      <p:sp>
        <p:nvSpPr>
          <p:cNvPr id="5" name="pole tekstowe 4"/>
          <p:cNvSpPr txBox="1"/>
          <p:nvPr/>
        </p:nvSpPr>
        <p:spPr>
          <a:xfrm>
            <a:off x="1001486" y="2342606"/>
            <a:ext cx="5303520" cy="4708981"/>
          </a:xfrm>
          <a:prstGeom prst="rect">
            <a:avLst/>
          </a:prstGeom>
          <a:noFill/>
        </p:spPr>
        <p:txBody>
          <a:bodyPr wrap="square" rtlCol="0">
            <a:spAutoFit/>
          </a:bodyPr>
          <a:lstStyle/>
          <a:p>
            <a:r>
              <a:rPr lang="pl-PL" sz="2400" dirty="0" smtClean="0"/>
              <a:t>Prawo do wynagrodzenia </a:t>
            </a:r>
          </a:p>
          <a:p>
            <a:r>
              <a:rPr lang="pl-PL" sz="2400" dirty="0" smtClean="0"/>
              <a:t>art. 86, 70 ust. 2(1) pr. aut. </a:t>
            </a:r>
          </a:p>
          <a:p>
            <a:r>
              <a:rPr lang="pl-PL" sz="2400" dirty="0" smtClean="0"/>
              <a:t>Ochrona dóbr osobistych </a:t>
            </a:r>
            <a:r>
              <a:rPr lang="pl-PL" sz="2400" dirty="0" smtClean="0"/>
              <a:t>wykonawcy</a:t>
            </a:r>
          </a:p>
          <a:p>
            <a:r>
              <a:rPr lang="pl-PL" sz="2400" dirty="0" smtClean="0"/>
              <a:t>Tantiemy do ryczałtu – 95(3) </a:t>
            </a:r>
            <a:r>
              <a:rPr lang="pl-PL" sz="2400" dirty="0" err="1" smtClean="0"/>
              <a:t>pr.aut</a:t>
            </a:r>
            <a:r>
              <a:rPr lang="pl-PL" sz="2400" dirty="0" smtClean="0"/>
              <a:t>.</a:t>
            </a:r>
            <a:endParaRPr lang="pl-PL" sz="2400" dirty="0" smtClean="0"/>
          </a:p>
          <a:p>
            <a:endParaRPr lang="pl-PL" sz="2400" dirty="0" smtClean="0"/>
          </a:p>
          <a:p>
            <a:r>
              <a:rPr lang="pl-PL" sz="2400" dirty="0" smtClean="0"/>
              <a:t>Czas </a:t>
            </a:r>
            <a:r>
              <a:rPr lang="pl-PL" sz="2400" dirty="0" smtClean="0"/>
              <a:t>ochrony: </a:t>
            </a:r>
            <a:r>
              <a:rPr lang="pl-PL" sz="2400" b="1" dirty="0" smtClean="0"/>
              <a:t>50 lat </a:t>
            </a:r>
            <a:r>
              <a:rPr lang="pl-PL" sz="2400" dirty="0" smtClean="0"/>
              <a:t>od wykonania </a:t>
            </a:r>
            <a:endParaRPr lang="pl-PL" sz="2400" dirty="0" smtClean="0"/>
          </a:p>
          <a:p>
            <a:r>
              <a:rPr lang="pl-PL" sz="2400" dirty="0" smtClean="0"/>
              <a:t>(</a:t>
            </a:r>
            <a:r>
              <a:rPr lang="pl-PL" sz="2400" dirty="0" smtClean="0"/>
              <a:t>od końca roku)</a:t>
            </a:r>
          </a:p>
          <a:p>
            <a:r>
              <a:rPr lang="pl-PL" sz="2400" dirty="0"/>
              <a:t>	</a:t>
            </a:r>
            <a:r>
              <a:rPr lang="pl-PL" sz="2400" dirty="0" smtClean="0"/>
              <a:t>           </a:t>
            </a:r>
            <a:r>
              <a:rPr lang="pl-PL" sz="2400" b="1" dirty="0" smtClean="0"/>
              <a:t>50 lat </a:t>
            </a:r>
            <a:r>
              <a:rPr lang="pl-PL" sz="2400" dirty="0" smtClean="0"/>
              <a:t>od publikacji </a:t>
            </a:r>
          </a:p>
          <a:p>
            <a:r>
              <a:rPr lang="pl-PL" sz="2400" dirty="0" smtClean="0"/>
              <a:t>W </a:t>
            </a:r>
            <a:r>
              <a:rPr lang="pl-PL" sz="2400" dirty="0" smtClean="0"/>
              <a:t>przypadku wynagrodzenia za korzystanie </a:t>
            </a:r>
            <a:r>
              <a:rPr lang="pl-PL" sz="2400" b="1" dirty="0" smtClean="0"/>
              <a:t>70 lat </a:t>
            </a:r>
            <a:r>
              <a:rPr lang="pl-PL" sz="2400" dirty="0" smtClean="0"/>
              <a:t>od tych zdarzeń (wcześniejsze)	</a:t>
            </a:r>
          </a:p>
          <a:p>
            <a:endParaRPr lang="pl-PL" dirty="0" smtClean="0"/>
          </a:p>
          <a:p>
            <a:endParaRPr lang="pl-PL" dirty="0"/>
          </a:p>
        </p:txBody>
      </p:sp>
    </p:spTree>
    <p:extLst>
      <p:ext uri="{BB962C8B-B14F-4D97-AF65-F5344CB8AC3E}">
        <p14:creationId xmlns:p14="http://schemas.microsoft.com/office/powerpoint/2010/main" val="303222769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44347" y="555389"/>
            <a:ext cx="7729728" cy="1188720"/>
          </a:xfrm>
        </p:spPr>
        <p:txBody>
          <a:bodyPr/>
          <a:lstStyle/>
          <a:p>
            <a:r>
              <a:rPr lang="pl-PL" dirty="0" smtClean="0"/>
              <a:t>Producenci fonogramów</a:t>
            </a:r>
            <a:endParaRPr lang="en-US" dirty="0"/>
          </a:p>
        </p:txBody>
      </p:sp>
      <p:sp>
        <p:nvSpPr>
          <p:cNvPr id="3" name="Объект 2"/>
          <p:cNvSpPr>
            <a:spLocks noGrp="1"/>
          </p:cNvSpPr>
          <p:nvPr>
            <p:ph idx="1"/>
          </p:nvPr>
        </p:nvSpPr>
        <p:spPr>
          <a:xfrm>
            <a:off x="4833256" y="2153412"/>
            <a:ext cx="7072994" cy="4495038"/>
          </a:xfrm>
        </p:spPr>
        <p:txBody>
          <a:bodyPr>
            <a:noAutofit/>
          </a:bodyPr>
          <a:lstStyle/>
          <a:p>
            <a:pPr algn="just"/>
            <a:r>
              <a:rPr lang="pl-PL" sz="2400" dirty="0" smtClean="0"/>
              <a:t>Fonogram – jakiekolwiek </a:t>
            </a:r>
            <a:r>
              <a:rPr lang="pl-PL" sz="2400" b="1" dirty="0" smtClean="0"/>
              <a:t>nagranie dźwięku </a:t>
            </a:r>
            <a:r>
              <a:rPr lang="pl-PL" sz="2400" dirty="0" smtClean="0"/>
              <a:t>(szum wody np.) zjawiska akustyczne też.</a:t>
            </a:r>
            <a:endParaRPr lang="en-US" sz="2400" b="1" i="1" dirty="0" smtClean="0"/>
          </a:p>
          <a:p>
            <a:pPr algn="just"/>
            <a:r>
              <a:rPr lang="pl-PL" sz="2400" dirty="0" smtClean="0"/>
              <a:t>W ujęciu Rzymskiej Konwencji to jest nagranie tylko audio </a:t>
            </a:r>
            <a:r>
              <a:rPr lang="en-US" sz="2400" dirty="0" smtClean="0"/>
              <a:t> </a:t>
            </a:r>
            <a:r>
              <a:rPr lang="pl-PL" sz="2400" dirty="0" smtClean="0"/>
              <a:t>(tylko dźwięk)</a:t>
            </a:r>
            <a:endParaRPr lang="en-US" sz="2400" dirty="0" smtClean="0"/>
          </a:p>
          <a:p>
            <a:pPr algn="just"/>
            <a:r>
              <a:rPr lang="pl-PL" sz="2400" dirty="0" smtClean="0"/>
              <a:t>Niektóre kraje obejmują tą ochroną </a:t>
            </a:r>
            <a:r>
              <a:rPr lang="pl-PL" sz="2400" dirty="0" err="1" smtClean="0"/>
              <a:t>ścieżli</a:t>
            </a:r>
            <a:r>
              <a:rPr lang="pl-PL" sz="2400" dirty="0" smtClean="0"/>
              <a:t> dźwiękowe filmu jeżeli nie są chronione innym prawem</a:t>
            </a:r>
            <a:r>
              <a:rPr lang="en-US" sz="2400" dirty="0" smtClean="0"/>
              <a:t>. </a:t>
            </a:r>
            <a:endParaRPr lang="en-US" sz="2400" dirty="0" smtClean="0"/>
          </a:p>
          <a:p>
            <a:pPr algn="just"/>
            <a:r>
              <a:rPr lang="pl-PL" sz="2400" dirty="0" smtClean="0"/>
              <a:t>Producent fonogramu ma prawo zabraniać kopiowania i rozpowszechniania nagrania </a:t>
            </a:r>
            <a:r>
              <a:rPr lang="en-US" sz="2400" dirty="0" smtClean="0"/>
              <a:t>(</a:t>
            </a:r>
            <a:r>
              <a:rPr lang="en-US" sz="2400" b="1" u="sng" dirty="0"/>
              <a:t>Art. 10 </a:t>
            </a:r>
            <a:r>
              <a:rPr lang="pl-PL" sz="2400" b="1" u="sng" dirty="0" smtClean="0"/>
              <a:t>Konwencji Rzymskiej 1961</a:t>
            </a:r>
            <a:r>
              <a:rPr lang="en-US" sz="2400" b="1" u="sng" dirty="0" smtClean="0"/>
              <a:t>, </a:t>
            </a:r>
            <a:r>
              <a:rPr lang="en-US" sz="2400" b="1" u="sng" dirty="0"/>
              <a:t>Art. 2 </a:t>
            </a:r>
            <a:r>
              <a:rPr lang="pl-PL" sz="2400" b="1" u="sng" dirty="0" smtClean="0"/>
              <a:t>Konwencji Genewskiej 1971</a:t>
            </a:r>
            <a:r>
              <a:rPr lang="en-US" sz="2400" dirty="0" smtClean="0"/>
              <a:t>).</a:t>
            </a:r>
            <a:endParaRPr lang="en-US" sz="2400" dirty="0"/>
          </a:p>
        </p:txBody>
      </p:sp>
      <p:pic>
        <p:nvPicPr>
          <p:cNvPr id="5" name="Obraz 4"/>
          <p:cNvPicPr>
            <a:picLocks noChangeAspect="1"/>
          </p:cNvPicPr>
          <p:nvPr/>
        </p:nvPicPr>
        <p:blipFill>
          <a:blip r:embed="rId2"/>
          <a:stretch>
            <a:fillRect/>
          </a:stretch>
        </p:blipFill>
        <p:spPr>
          <a:xfrm>
            <a:off x="318220" y="2709971"/>
            <a:ext cx="4515036" cy="3381919"/>
          </a:xfrm>
          <a:prstGeom prst="rect">
            <a:avLst/>
          </a:prstGeom>
        </p:spPr>
      </p:pic>
    </p:spTree>
    <p:extLst>
      <p:ext uri="{BB962C8B-B14F-4D97-AF65-F5344CB8AC3E}">
        <p14:creationId xmlns:p14="http://schemas.microsoft.com/office/powerpoint/2010/main" val="375321810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Prawo do fonogramu vs</a:t>
            </a:r>
            <a:br>
              <a:rPr lang="pl-PL" dirty="0" smtClean="0"/>
            </a:br>
            <a:r>
              <a:rPr lang="pl-PL" dirty="0" smtClean="0"/>
              <a:t>prawo do głosu</a:t>
            </a:r>
            <a:endParaRPr lang="pl-PL" dirty="0"/>
          </a:p>
        </p:txBody>
      </p:sp>
      <p:sp>
        <p:nvSpPr>
          <p:cNvPr id="3" name="Symbol zastępczy zawartości 2"/>
          <p:cNvSpPr>
            <a:spLocks noGrp="1"/>
          </p:cNvSpPr>
          <p:nvPr>
            <p:ph idx="1"/>
          </p:nvPr>
        </p:nvSpPr>
        <p:spPr>
          <a:xfrm>
            <a:off x="4375186" y="2350661"/>
            <a:ext cx="7729728" cy="3101983"/>
          </a:xfrm>
        </p:spPr>
        <p:txBody>
          <a:bodyPr>
            <a:noAutofit/>
          </a:bodyPr>
          <a:lstStyle/>
          <a:p>
            <a:r>
              <a:rPr lang="pl-PL" sz="2400" dirty="0" smtClean="0"/>
              <a:t>Prawo do fonogramu przysługuje producentowi fonogramu</a:t>
            </a:r>
          </a:p>
          <a:p>
            <a:r>
              <a:rPr lang="pl-PL" sz="2400" dirty="0" smtClean="0"/>
              <a:t>Art. 94 </a:t>
            </a:r>
            <a:r>
              <a:rPr lang="pl-PL" sz="2400" dirty="0" err="1" smtClean="0"/>
              <a:t>Pr.Aut</a:t>
            </a:r>
            <a:r>
              <a:rPr lang="pl-PL" sz="2400" dirty="0" smtClean="0"/>
              <a:t>.</a:t>
            </a:r>
          </a:p>
          <a:p>
            <a:r>
              <a:rPr lang="pl-PL" sz="2400" dirty="0" smtClean="0"/>
              <a:t>Prawo do głosu przysługuje osobie fizycznej jako dobro osobiste z art. 23 </a:t>
            </a:r>
            <a:r>
              <a:rPr lang="pl-PL" sz="2400" dirty="0" err="1" smtClean="0"/>
              <a:t>kc</a:t>
            </a:r>
            <a:r>
              <a:rPr lang="pl-PL" sz="2400" dirty="0" smtClean="0"/>
              <a:t>.</a:t>
            </a:r>
          </a:p>
          <a:p>
            <a:endParaRPr lang="pl-PL" sz="2400" dirty="0"/>
          </a:p>
          <a:p>
            <a:endParaRPr lang="pl-PL" sz="2400" dirty="0" smtClean="0"/>
          </a:p>
          <a:p>
            <a:r>
              <a:rPr lang="pl-PL" sz="2400" dirty="0" smtClean="0"/>
              <a:t>Szerzej: Nicholas </a:t>
            </a:r>
            <a:r>
              <a:rPr lang="pl-PL" sz="2400" dirty="0" err="1" smtClean="0"/>
              <a:t>Ghazal</a:t>
            </a:r>
            <a:r>
              <a:rPr lang="pl-PL" sz="2400" dirty="0" smtClean="0"/>
              <a:t>, Prawo do fonogramu w świetle ustawy o prawie autorskim i prawach pokrewnych, Wolters Kluwer 2017</a:t>
            </a:r>
            <a:endParaRPr lang="pl-PL" sz="2400"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888" y="1766389"/>
            <a:ext cx="3124495" cy="4827873"/>
          </a:xfrm>
          <a:prstGeom prst="rect">
            <a:avLst/>
          </a:prstGeom>
        </p:spPr>
      </p:pic>
    </p:spTree>
    <p:extLst>
      <p:ext uri="{BB962C8B-B14F-4D97-AF65-F5344CB8AC3E}">
        <p14:creationId xmlns:p14="http://schemas.microsoft.com/office/powerpoint/2010/main" val="324461663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Producent fonogramu – czas ochrony </a:t>
            </a:r>
            <a:endParaRPr lang="pl-PL" dirty="0"/>
          </a:p>
        </p:txBody>
      </p:sp>
      <p:sp>
        <p:nvSpPr>
          <p:cNvPr id="3" name="Symbol zastępczy zawartości 2"/>
          <p:cNvSpPr>
            <a:spLocks noGrp="1"/>
          </p:cNvSpPr>
          <p:nvPr>
            <p:ph idx="1"/>
          </p:nvPr>
        </p:nvSpPr>
        <p:spPr/>
        <p:txBody>
          <a:bodyPr>
            <a:normAutofit/>
          </a:bodyPr>
          <a:lstStyle/>
          <a:p>
            <a:r>
              <a:rPr lang="pl-PL" sz="2400" dirty="0" smtClean="0"/>
              <a:t>art. 95 – </a:t>
            </a:r>
            <a:r>
              <a:rPr lang="pl-PL" sz="2400" b="1" dirty="0" smtClean="0"/>
              <a:t>50 lat od końca roku </a:t>
            </a:r>
            <a:r>
              <a:rPr lang="pl-PL" sz="2400" dirty="0" smtClean="0"/>
              <a:t>sporządzenia (utrwalenia)</a:t>
            </a:r>
          </a:p>
          <a:p>
            <a:r>
              <a:rPr lang="pl-PL" sz="2400" dirty="0" smtClean="0"/>
              <a:t>Jeżeli opublikowano w tym czasie to </a:t>
            </a:r>
            <a:r>
              <a:rPr lang="pl-PL" sz="2400" b="1" dirty="0" smtClean="0"/>
              <a:t>70 lat </a:t>
            </a:r>
            <a:r>
              <a:rPr lang="pl-PL" sz="2400" dirty="0" smtClean="0"/>
              <a:t>od końca roku opublikowania</a:t>
            </a:r>
          </a:p>
          <a:p>
            <a:endParaRPr lang="pl-PL" sz="2400" dirty="0"/>
          </a:p>
          <a:p>
            <a:r>
              <a:rPr lang="pl-PL" sz="2400" dirty="0" smtClean="0"/>
              <a:t>95 (2) </a:t>
            </a:r>
            <a:r>
              <a:rPr lang="pl-PL" sz="2400" dirty="0" err="1" smtClean="0"/>
              <a:t>pr</a:t>
            </a:r>
            <a:r>
              <a:rPr lang="pl-PL" sz="2400" dirty="0" smtClean="0"/>
              <a:t> aut. – wypowiedzenie przez artystów wykonawców = wygaśnięcie prawa.</a:t>
            </a:r>
            <a:endParaRPr lang="pl-PL" sz="2400" dirty="0"/>
          </a:p>
        </p:txBody>
      </p:sp>
    </p:spTree>
    <p:extLst>
      <p:ext uri="{BB962C8B-B14F-4D97-AF65-F5344CB8AC3E}">
        <p14:creationId xmlns:p14="http://schemas.microsoft.com/office/powerpoint/2010/main" val="362899028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7593" y="459594"/>
            <a:ext cx="7729728" cy="1188720"/>
          </a:xfrm>
        </p:spPr>
        <p:txBody>
          <a:bodyPr/>
          <a:lstStyle/>
          <a:p>
            <a:r>
              <a:rPr lang="en-US" dirty="0" smtClean="0"/>
              <a:t>Produce</a:t>
            </a:r>
            <a:r>
              <a:rPr lang="pl-PL" dirty="0" err="1" smtClean="0"/>
              <a:t>nt</a:t>
            </a:r>
            <a:r>
              <a:rPr lang="pl-PL" dirty="0" smtClean="0"/>
              <a:t> filmowy</a:t>
            </a:r>
            <a:endParaRPr lang="en-US" dirty="0"/>
          </a:p>
        </p:txBody>
      </p:sp>
      <p:sp>
        <p:nvSpPr>
          <p:cNvPr id="3" name="Объект 2"/>
          <p:cNvSpPr>
            <a:spLocks noGrp="1"/>
          </p:cNvSpPr>
          <p:nvPr>
            <p:ph idx="1"/>
          </p:nvPr>
        </p:nvSpPr>
        <p:spPr>
          <a:xfrm>
            <a:off x="3200400" y="2387600"/>
            <a:ext cx="8255000" cy="4330699"/>
          </a:xfrm>
        </p:spPr>
        <p:txBody>
          <a:bodyPr>
            <a:normAutofit/>
          </a:bodyPr>
          <a:lstStyle/>
          <a:p>
            <a:pPr algn="just"/>
            <a:r>
              <a:rPr lang="en-US" dirty="0" smtClean="0"/>
              <a:t>D</a:t>
            </a:r>
            <a:r>
              <a:rPr lang="pl-PL" dirty="0" err="1" smtClean="0"/>
              <a:t>yrektywa</a:t>
            </a:r>
            <a:r>
              <a:rPr lang="pl-PL" dirty="0" smtClean="0"/>
              <a:t> </a:t>
            </a:r>
            <a:r>
              <a:rPr lang="en-US" dirty="0" smtClean="0"/>
              <a:t>2006/115/EC</a:t>
            </a:r>
            <a:r>
              <a:rPr lang="en-US" dirty="0"/>
              <a:t> </a:t>
            </a:r>
            <a:r>
              <a:rPr lang="pl-PL" dirty="0" smtClean="0"/>
              <a:t>i</a:t>
            </a:r>
            <a:r>
              <a:rPr lang="en-US" dirty="0"/>
              <a:t> </a:t>
            </a:r>
            <a:r>
              <a:rPr lang="en-US" dirty="0" smtClean="0"/>
              <a:t>D</a:t>
            </a:r>
            <a:r>
              <a:rPr lang="pl-PL" dirty="0" err="1" smtClean="0"/>
              <a:t>yrektywa</a:t>
            </a:r>
            <a:r>
              <a:rPr lang="en-US" dirty="0" smtClean="0"/>
              <a:t> </a:t>
            </a:r>
            <a:r>
              <a:rPr lang="en-US" dirty="0" smtClean="0"/>
              <a:t>2001/29/EC</a:t>
            </a:r>
            <a:r>
              <a:rPr lang="en-US" dirty="0"/>
              <a:t> </a:t>
            </a:r>
            <a:r>
              <a:rPr lang="pl-PL" dirty="0" smtClean="0"/>
              <a:t>przyznają producentowi prawa do pierwszego nagrania (</a:t>
            </a:r>
            <a:r>
              <a:rPr lang="pl-PL" dirty="0" smtClean="0"/>
              <a:t>kopia matka,</a:t>
            </a:r>
            <a:r>
              <a:rPr lang="en-US" dirty="0" smtClean="0"/>
              <a:t> "</a:t>
            </a:r>
            <a:r>
              <a:rPr lang="en-US" dirty="0"/>
              <a:t>master copy") </a:t>
            </a:r>
            <a:r>
              <a:rPr lang="en-US" b="1" i="1" u="sng" dirty="0" smtClean="0"/>
              <a:t>film</a:t>
            </a:r>
            <a:r>
              <a:rPr lang="pl-PL" b="1" i="1" u="sng" dirty="0" smtClean="0"/>
              <a:t>u</a:t>
            </a:r>
            <a:r>
              <a:rPr lang="en-US" dirty="0" smtClean="0"/>
              <a:t> </a:t>
            </a:r>
            <a:r>
              <a:rPr lang="pl-PL" dirty="0" smtClean="0"/>
              <a:t>lub innego utworu audiowizualnego</a:t>
            </a:r>
            <a:r>
              <a:rPr lang="pl-PL" dirty="0" smtClean="0"/>
              <a:t>. Domniemanie art. 70 Pr. Aut.PL</a:t>
            </a:r>
          </a:p>
          <a:p>
            <a:pPr algn="just"/>
            <a:r>
              <a:rPr lang="pl-PL" dirty="0" smtClean="0"/>
              <a:t>Producent filmowy ma prawo zabraniać: </a:t>
            </a:r>
          </a:p>
          <a:p>
            <a:pPr algn="just"/>
            <a:r>
              <a:rPr lang="pl-PL" sz="2000" dirty="0" smtClean="0"/>
              <a:t>Bezpośredniego lub pośredniego kopiowania </a:t>
            </a:r>
            <a:r>
              <a:rPr lang="en-US" sz="2000" dirty="0" smtClean="0"/>
              <a:t>(</a:t>
            </a:r>
            <a:r>
              <a:rPr lang="en-US" sz="2000" dirty="0"/>
              <a:t>Art. 2, </a:t>
            </a:r>
            <a:r>
              <a:rPr lang="en-US" sz="2000" dirty="0" smtClean="0"/>
              <a:t>D</a:t>
            </a:r>
            <a:r>
              <a:rPr lang="pl-PL" sz="2000" dirty="0" err="1" smtClean="0"/>
              <a:t>yr</a:t>
            </a:r>
            <a:r>
              <a:rPr lang="pl-PL" sz="2000" dirty="0" smtClean="0"/>
              <a:t>. </a:t>
            </a:r>
            <a:r>
              <a:rPr lang="en-US" sz="2000" dirty="0" smtClean="0"/>
              <a:t>2001/29/EC</a:t>
            </a:r>
            <a:r>
              <a:rPr lang="en-US" sz="2000" dirty="0"/>
              <a:t>);</a:t>
            </a:r>
          </a:p>
          <a:p>
            <a:pPr algn="just"/>
            <a:r>
              <a:rPr lang="pl-PL" sz="2000" dirty="0" smtClean="0"/>
              <a:t>Rozpowszechniania lub dystrybucji filmu </a:t>
            </a:r>
            <a:r>
              <a:rPr lang="en-US" sz="2000" dirty="0" smtClean="0"/>
              <a:t>(</a:t>
            </a:r>
            <a:r>
              <a:rPr lang="pl-PL" sz="2000" dirty="0" smtClean="0"/>
              <a:t>lub jego kopii</a:t>
            </a:r>
            <a:r>
              <a:rPr lang="en-US" sz="2000" dirty="0" smtClean="0"/>
              <a:t>)</a:t>
            </a:r>
            <a:r>
              <a:rPr lang="pl-PL" sz="2000" dirty="0" smtClean="0"/>
              <a:t> w sprzedaży publicznej</a:t>
            </a:r>
            <a:r>
              <a:rPr lang="en-US" sz="2000" dirty="0" smtClean="0"/>
              <a:t> (</a:t>
            </a:r>
            <a:r>
              <a:rPr lang="en-US" sz="2000" dirty="0"/>
              <a:t>Art. 9, </a:t>
            </a:r>
            <a:r>
              <a:rPr lang="en-US" sz="2000" dirty="0" smtClean="0"/>
              <a:t>D</a:t>
            </a:r>
            <a:r>
              <a:rPr lang="pl-PL" sz="2000" dirty="0" err="1" smtClean="0"/>
              <a:t>yr</a:t>
            </a:r>
            <a:r>
              <a:rPr lang="pl-PL" sz="2000" dirty="0" smtClean="0"/>
              <a:t>. </a:t>
            </a:r>
            <a:r>
              <a:rPr lang="en-US" sz="2000" dirty="0" smtClean="0"/>
              <a:t> </a:t>
            </a:r>
            <a:r>
              <a:rPr lang="en-US" sz="2000" dirty="0"/>
              <a:t>92/100/EEC);</a:t>
            </a:r>
          </a:p>
          <a:p>
            <a:pPr algn="just"/>
            <a:r>
              <a:rPr lang="pl-PL" sz="2000" dirty="0" smtClean="0"/>
              <a:t>Udostępniania filmu publiczności (</a:t>
            </a:r>
            <a:r>
              <a:rPr lang="en-US" sz="2000" dirty="0" smtClean="0"/>
              <a:t>Art</a:t>
            </a:r>
            <a:r>
              <a:rPr lang="en-US" sz="2000" dirty="0"/>
              <a:t> 3, </a:t>
            </a:r>
            <a:r>
              <a:rPr lang="en-US" sz="2000" dirty="0" smtClean="0"/>
              <a:t>D</a:t>
            </a:r>
            <a:r>
              <a:rPr lang="pl-PL" sz="2000" dirty="0" err="1" smtClean="0"/>
              <a:t>yr</a:t>
            </a:r>
            <a:r>
              <a:rPr lang="pl-PL" sz="2000" dirty="0" smtClean="0"/>
              <a:t>..</a:t>
            </a:r>
            <a:r>
              <a:rPr lang="en-US" sz="2000" dirty="0" smtClean="0"/>
              <a:t> </a:t>
            </a:r>
            <a:r>
              <a:rPr lang="en-US" sz="2000" dirty="0"/>
              <a:t>2001/29/EC).</a:t>
            </a:r>
          </a:p>
          <a:p>
            <a:pPr algn="just"/>
            <a:r>
              <a:rPr lang="pl-PL" sz="2000" dirty="0" smtClean="0"/>
              <a:t>Czas ochrony to </a:t>
            </a:r>
            <a:r>
              <a:rPr lang="en-US" sz="2000" b="1" u="sng" dirty="0" smtClean="0"/>
              <a:t>50 </a:t>
            </a:r>
            <a:r>
              <a:rPr lang="pl-PL" sz="2000" b="1" u="sng" dirty="0" smtClean="0"/>
              <a:t>lat od końca roku </a:t>
            </a:r>
            <a:r>
              <a:rPr lang="pl-PL" sz="2000" dirty="0" smtClean="0"/>
              <a:t> w którym film udostępniono publiczności albo</a:t>
            </a:r>
            <a:r>
              <a:rPr lang="en-US" sz="2000" dirty="0" smtClean="0"/>
              <a:t> </a:t>
            </a:r>
            <a:r>
              <a:rPr lang="en-US" sz="2000" dirty="0" smtClean="0"/>
              <a:t>50 </a:t>
            </a:r>
            <a:r>
              <a:rPr lang="pl-PL" sz="2000" dirty="0" smtClean="0"/>
              <a:t>lat od końca roku wykonania kopii matki, jeżeli film nie był udostępniany </a:t>
            </a:r>
            <a:r>
              <a:rPr lang="en-US" sz="2000" dirty="0" smtClean="0"/>
              <a:t>(</a:t>
            </a:r>
            <a:r>
              <a:rPr lang="en-US" sz="2000" dirty="0"/>
              <a:t>Art. 3(3), </a:t>
            </a:r>
            <a:r>
              <a:rPr lang="en-US" sz="2000" dirty="0" smtClean="0"/>
              <a:t>D</a:t>
            </a:r>
            <a:r>
              <a:rPr lang="pl-PL" sz="2000" dirty="0" err="1" smtClean="0"/>
              <a:t>yr</a:t>
            </a:r>
            <a:r>
              <a:rPr lang="pl-PL" sz="2000" dirty="0" smtClean="0"/>
              <a:t>.</a:t>
            </a:r>
            <a:r>
              <a:rPr lang="en-US" sz="2000" dirty="0" smtClean="0"/>
              <a:t> </a:t>
            </a:r>
            <a:r>
              <a:rPr lang="en-US" sz="2000" dirty="0"/>
              <a:t>93/98/EEC).</a:t>
            </a:r>
          </a:p>
          <a:p>
            <a:pPr algn="just"/>
            <a:endParaRPr lang="en-US"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17806" r="20487" b="1893"/>
          <a:stretch/>
        </p:blipFill>
        <p:spPr>
          <a:xfrm>
            <a:off x="279400" y="2276170"/>
            <a:ext cx="2794000" cy="4442129"/>
          </a:xfrm>
          <a:prstGeom prst="rect">
            <a:avLst/>
          </a:prstGeom>
        </p:spPr>
      </p:pic>
    </p:spTree>
    <p:extLst>
      <p:ext uri="{BB962C8B-B14F-4D97-AF65-F5344CB8AC3E}">
        <p14:creationId xmlns:p14="http://schemas.microsoft.com/office/powerpoint/2010/main" val="370038447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defini</a:t>
            </a:r>
            <a:r>
              <a:rPr lang="pl-PL" dirty="0" err="1" smtClean="0"/>
              <a:t>cja</a:t>
            </a:r>
            <a:endParaRPr lang="en-US" dirty="0"/>
          </a:p>
        </p:txBody>
      </p:sp>
      <p:sp>
        <p:nvSpPr>
          <p:cNvPr id="5" name="Объект 4"/>
          <p:cNvSpPr>
            <a:spLocks noGrp="1"/>
          </p:cNvSpPr>
          <p:nvPr>
            <p:ph idx="1"/>
          </p:nvPr>
        </p:nvSpPr>
        <p:spPr>
          <a:xfrm>
            <a:off x="3730170" y="2681587"/>
            <a:ext cx="8055430" cy="3849842"/>
          </a:xfrm>
        </p:spPr>
        <p:txBody>
          <a:bodyPr>
            <a:normAutofit fontScale="92500" lnSpcReduction="20000"/>
          </a:bodyPr>
          <a:lstStyle/>
          <a:p>
            <a:pPr algn="just"/>
            <a:r>
              <a:rPr lang="pl-PL" sz="3200" b="1" dirty="0" smtClean="0"/>
              <a:t>Prawa pokrewne </a:t>
            </a:r>
            <a:r>
              <a:rPr lang="pl-PL" sz="3200" dirty="0" smtClean="0"/>
              <a:t>to prawa własności intelektualnej, które nie przysługują autorowi dzieła. </a:t>
            </a:r>
            <a:r>
              <a:rPr lang="pl-PL" sz="3200" dirty="0"/>
              <a:t>Prawa pokrewne chronią głównie interesy podmiotów, które uczestniczą w procesie przekazywania utworu publiczności — np. aktorów, recytatorów, dyrygentów, tancerzy, inżynierów dźwięku, ale też producentów czy wydawców wideogramów</a:t>
            </a:r>
          </a:p>
          <a:p>
            <a:pPr algn="just"/>
            <a:r>
              <a:rPr lang="pl-PL" sz="3200" b="1" dirty="0" err="1" smtClean="0"/>
              <a:t>Related</a:t>
            </a:r>
            <a:r>
              <a:rPr lang="pl-PL" sz="3200" b="1" dirty="0" smtClean="0"/>
              <a:t> </a:t>
            </a:r>
            <a:r>
              <a:rPr lang="pl-PL" sz="3200" b="1" dirty="0" err="1" smtClean="0"/>
              <a:t>rights</a:t>
            </a:r>
            <a:endParaRPr lang="pl-PL" sz="3200" b="1" dirty="0"/>
          </a:p>
        </p:txBody>
      </p:sp>
      <p:pic>
        <p:nvPicPr>
          <p:cNvPr id="6"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210" y="3011033"/>
            <a:ext cx="2743508" cy="2743508"/>
          </a:xfrm>
          <a:prstGeom prst="rect">
            <a:avLst/>
          </a:prstGeom>
        </p:spPr>
      </p:pic>
    </p:spTree>
    <p:extLst>
      <p:ext uri="{BB962C8B-B14F-4D97-AF65-F5344CB8AC3E}">
        <p14:creationId xmlns:p14="http://schemas.microsoft.com/office/powerpoint/2010/main" val="296880664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Producent filmowy</a:t>
            </a:r>
            <a:endParaRPr lang="pl-PL" dirty="0"/>
          </a:p>
        </p:txBody>
      </p:sp>
      <p:pic>
        <p:nvPicPr>
          <p:cNvPr id="4" name="Symbol zastępczy zawartości 3"/>
          <p:cNvPicPr>
            <a:picLocks noGrp="1" noChangeAspect="1"/>
          </p:cNvPicPr>
          <p:nvPr>
            <p:ph idx="1"/>
          </p:nvPr>
        </p:nvPicPr>
        <p:blipFill>
          <a:blip r:embed="rId2"/>
          <a:stretch>
            <a:fillRect/>
          </a:stretch>
        </p:blipFill>
        <p:spPr>
          <a:xfrm>
            <a:off x="1349829" y="2974605"/>
            <a:ext cx="4523001" cy="3009851"/>
          </a:xfrm>
          <a:prstGeom prst="rect">
            <a:avLst/>
          </a:prstGeom>
        </p:spPr>
      </p:pic>
      <p:pic>
        <p:nvPicPr>
          <p:cNvPr id="5" name="Obraz 4"/>
          <p:cNvPicPr>
            <a:picLocks noChangeAspect="1"/>
          </p:cNvPicPr>
          <p:nvPr/>
        </p:nvPicPr>
        <p:blipFill>
          <a:blip r:embed="rId3"/>
          <a:stretch>
            <a:fillRect/>
          </a:stretch>
        </p:blipFill>
        <p:spPr>
          <a:xfrm>
            <a:off x="6648817" y="2923999"/>
            <a:ext cx="4084674" cy="3060457"/>
          </a:xfrm>
          <a:prstGeom prst="rect">
            <a:avLst/>
          </a:prstGeom>
        </p:spPr>
      </p:pic>
    </p:spTree>
    <p:extLst>
      <p:ext uri="{BB962C8B-B14F-4D97-AF65-F5344CB8AC3E}">
        <p14:creationId xmlns:p14="http://schemas.microsoft.com/office/powerpoint/2010/main" val="206019289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1136" y="736092"/>
            <a:ext cx="7729728" cy="1188720"/>
          </a:xfrm>
        </p:spPr>
        <p:txBody>
          <a:bodyPr/>
          <a:lstStyle/>
          <a:p>
            <a:r>
              <a:rPr lang="en-US" dirty="0"/>
              <a:t>Broadcasting </a:t>
            </a:r>
            <a:r>
              <a:rPr lang="pl-PL" dirty="0" smtClean="0"/>
              <a:t>– nadania programów</a:t>
            </a:r>
            <a:endParaRPr lang="en-US" dirty="0"/>
          </a:p>
        </p:txBody>
      </p:sp>
      <p:sp>
        <p:nvSpPr>
          <p:cNvPr id="3" name="Объект 2"/>
          <p:cNvSpPr>
            <a:spLocks noGrp="1"/>
          </p:cNvSpPr>
          <p:nvPr>
            <p:ph idx="1"/>
          </p:nvPr>
        </p:nvSpPr>
        <p:spPr>
          <a:xfrm>
            <a:off x="4110736" y="2114550"/>
            <a:ext cx="7871714" cy="4610100"/>
          </a:xfrm>
        </p:spPr>
        <p:txBody>
          <a:bodyPr>
            <a:normAutofit/>
          </a:bodyPr>
          <a:lstStyle/>
          <a:p>
            <a:pPr marL="0" indent="0" algn="just">
              <a:buNone/>
            </a:pPr>
            <a:r>
              <a:rPr lang="en-US" sz="2400" b="1" dirty="0" smtClean="0"/>
              <a:t>Art</a:t>
            </a:r>
            <a:r>
              <a:rPr lang="pl-PL" sz="2400" b="1" dirty="0" smtClean="0"/>
              <a:t>.</a:t>
            </a:r>
            <a:r>
              <a:rPr lang="en-US" sz="2400" b="1" dirty="0" smtClean="0"/>
              <a:t>13 </a:t>
            </a:r>
            <a:r>
              <a:rPr lang="pl-PL" sz="2400" b="1" dirty="0" smtClean="0"/>
              <a:t>Konwencji Rzymskiej przewiduje, że organizacje radiowe i telewizyjne mają wyłączne prawo do: </a:t>
            </a:r>
            <a:endParaRPr lang="en-US" sz="2400" b="1" dirty="0" smtClean="0"/>
          </a:p>
          <a:p>
            <a:pPr algn="just"/>
            <a:r>
              <a:rPr lang="pl-PL" sz="2000" dirty="0" smtClean="0"/>
              <a:t>Nadań ich programów </a:t>
            </a:r>
            <a:r>
              <a:rPr lang="en-US" sz="2000" dirty="0" smtClean="0"/>
              <a:t>;</a:t>
            </a:r>
          </a:p>
          <a:p>
            <a:pPr algn="just"/>
            <a:r>
              <a:rPr lang="pl-PL" sz="2000" dirty="0" smtClean="0"/>
              <a:t>Utrwalania(nagrywania) tych programów</a:t>
            </a:r>
            <a:r>
              <a:rPr lang="en-US" sz="2000" dirty="0" smtClean="0"/>
              <a:t>;</a:t>
            </a:r>
            <a:endParaRPr lang="en-US" sz="2000" dirty="0"/>
          </a:p>
          <a:p>
            <a:pPr algn="just"/>
            <a:r>
              <a:rPr lang="pl-PL" sz="2000" dirty="0" smtClean="0"/>
              <a:t>Kopiowania tych nadań </a:t>
            </a:r>
            <a:r>
              <a:rPr lang="en-US" sz="2000" dirty="0" smtClean="0"/>
              <a:t>;</a:t>
            </a:r>
            <a:endParaRPr lang="en-US" sz="2000" dirty="0"/>
          </a:p>
          <a:p>
            <a:pPr algn="just"/>
            <a:r>
              <a:rPr lang="pl-PL" sz="2000" dirty="0" smtClean="0"/>
              <a:t>Udostępniania nadań publiczności w miejscach gdzie wstęp jest płatny </a:t>
            </a:r>
            <a:endParaRPr lang="en-US" sz="2000" dirty="0"/>
          </a:p>
          <a:p>
            <a:pPr algn="just"/>
            <a:r>
              <a:rPr lang="pl-PL" sz="2000" dirty="0" smtClean="0"/>
              <a:t>Termin minimalnej ochrony </a:t>
            </a:r>
            <a:r>
              <a:rPr lang="en-US" sz="2000" dirty="0" smtClean="0">
                <a:sym typeface="Wingdings" panose="05000000000000000000" pitchFamily="2" charset="2"/>
              </a:rPr>
              <a:t> </a:t>
            </a:r>
            <a:r>
              <a:rPr lang="en-US" sz="2000" b="1" u="sng" dirty="0" smtClean="0">
                <a:sym typeface="Wingdings" panose="05000000000000000000" pitchFamily="2" charset="2"/>
              </a:rPr>
              <a:t>20 </a:t>
            </a:r>
            <a:r>
              <a:rPr lang="pl-PL" sz="2000" b="1" u="sng" dirty="0" smtClean="0">
                <a:sym typeface="Wingdings" panose="05000000000000000000" pitchFamily="2" charset="2"/>
              </a:rPr>
              <a:t>lat od końca roku</a:t>
            </a:r>
            <a:r>
              <a:rPr lang="pl-PL" sz="2000" dirty="0" smtClean="0">
                <a:sym typeface="Wingdings" panose="05000000000000000000" pitchFamily="2" charset="2"/>
              </a:rPr>
              <a:t> sporządzenia nagrania </a:t>
            </a:r>
            <a:r>
              <a:rPr lang="en-US" sz="2000" dirty="0" smtClean="0"/>
              <a:t> (</a:t>
            </a:r>
            <a:r>
              <a:rPr lang="pl-PL" sz="2000" dirty="0" smtClean="0"/>
              <a:t>porozumienie </a:t>
            </a:r>
            <a:r>
              <a:rPr lang="en-US" sz="2000" dirty="0" smtClean="0"/>
              <a:t>TRIPS  </a:t>
            </a:r>
            <a:r>
              <a:rPr lang="en-US" sz="2000" dirty="0"/>
              <a:t>(Art. 14.5). </a:t>
            </a:r>
            <a:endParaRPr lang="en-US" sz="2000" dirty="0" smtClean="0"/>
          </a:p>
          <a:p>
            <a:pPr algn="just"/>
            <a:r>
              <a:rPr lang="pl-PL" sz="2000" dirty="0" smtClean="0"/>
              <a:t>W </a:t>
            </a:r>
            <a:r>
              <a:rPr lang="en-US" sz="2000" dirty="0" smtClean="0"/>
              <a:t>EU </a:t>
            </a:r>
            <a:r>
              <a:rPr lang="en-US" sz="2000" b="1" u="sng" dirty="0" smtClean="0"/>
              <a:t>50 </a:t>
            </a:r>
            <a:r>
              <a:rPr lang="pl-PL" sz="2000" b="1" u="sng" dirty="0" smtClean="0"/>
              <a:t>lat</a:t>
            </a:r>
            <a:r>
              <a:rPr lang="en-US" sz="2000" b="1" u="sng" dirty="0" smtClean="0"/>
              <a:t> </a:t>
            </a:r>
            <a:r>
              <a:rPr lang="pl-PL" sz="2000" b="1" u="sng" dirty="0"/>
              <a:t> </a:t>
            </a:r>
            <a:r>
              <a:rPr lang="pl-PL" sz="2000" dirty="0" smtClean="0"/>
              <a:t>od końca roku w którym sporządzono nagranie </a:t>
            </a:r>
            <a:r>
              <a:rPr lang="en-US" sz="2000" dirty="0" smtClean="0"/>
              <a:t>(</a:t>
            </a:r>
            <a:r>
              <a:rPr lang="en-US" sz="2000" dirty="0"/>
              <a:t>Art. 3(4), </a:t>
            </a:r>
            <a:r>
              <a:rPr lang="en-US" sz="2000" dirty="0" smtClean="0"/>
              <a:t>D</a:t>
            </a:r>
            <a:r>
              <a:rPr lang="pl-PL" sz="2000" dirty="0" err="1" smtClean="0"/>
              <a:t>yr</a:t>
            </a:r>
            <a:r>
              <a:rPr lang="pl-PL" sz="2000" dirty="0" smtClean="0"/>
              <a:t>.</a:t>
            </a:r>
            <a:r>
              <a:rPr lang="en-US" sz="2000" dirty="0" smtClean="0"/>
              <a:t> </a:t>
            </a:r>
            <a:r>
              <a:rPr lang="en-US" sz="2000" dirty="0"/>
              <a:t>93/98/EEC</a:t>
            </a:r>
            <a:r>
              <a:rPr lang="en-US" sz="2000" dirty="0" smtClean="0"/>
              <a:t>)</a:t>
            </a:r>
            <a:r>
              <a:rPr lang="pl-PL" sz="2000" dirty="0" smtClean="0"/>
              <a:t>, tak samo art. 98 </a:t>
            </a:r>
            <a:r>
              <a:rPr lang="pl-PL" sz="2000" dirty="0" smtClean="0"/>
              <a:t>P</a:t>
            </a:r>
            <a:r>
              <a:rPr lang="pl-PL" sz="2000" dirty="0" smtClean="0"/>
              <a:t>r. Aut. PL</a:t>
            </a:r>
            <a:endParaRPr lang="en-US" sz="2000" dirty="0"/>
          </a:p>
          <a:p>
            <a:pPr algn="just"/>
            <a:endParaRPr lang="en-US" dirty="0"/>
          </a:p>
        </p:txBody>
      </p:sp>
      <p:pic>
        <p:nvPicPr>
          <p:cNvPr id="12" name="Рисунок 11"/>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5131" r="34500"/>
          <a:stretch/>
        </p:blipFill>
        <p:spPr>
          <a:xfrm>
            <a:off x="262636" y="2677356"/>
            <a:ext cx="3759200" cy="3502703"/>
          </a:xfrm>
          <a:prstGeom prst="rect">
            <a:avLst/>
          </a:prstGeom>
        </p:spPr>
      </p:pic>
    </p:spTree>
    <p:extLst>
      <p:ext uri="{BB962C8B-B14F-4D97-AF65-F5344CB8AC3E}">
        <p14:creationId xmlns:p14="http://schemas.microsoft.com/office/powerpoint/2010/main" val="2912922231"/>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FILM</a:t>
            </a:r>
            <a:endParaRPr lang="pl-PL" dirty="0"/>
          </a:p>
        </p:txBody>
      </p:sp>
      <p:pic>
        <p:nvPicPr>
          <p:cNvPr id="4" name="Symbol zastępczy zawartości 3"/>
          <p:cNvPicPr>
            <a:picLocks noGrp="1" noChangeAspect="1"/>
          </p:cNvPicPr>
          <p:nvPr>
            <p:ph idx="1"/>
          </p:nvPr>
        </p:nvPicPr>
        <p:blipFill>
          <a:blip r:embed="rId2"/>
          <a:stretch>
            <a:fillRect/>
          </a:stretch>
        </p:blipFill>
        <p:spPr>
          <a:xfrm>
            <a:off x="3441290" y="2491917"/>
            <a:ext cx="5604387" cy="4514787"/>
          </a:xfrm>
          <a:prstGeom prst="rect">
            <a:avLst/>
          </a:prstGeom>
        </p:spPr>
      </p:pic>
    </p:spTree>
    <p:extLst>
      <p:ext uri="{BB962C8B-B14F-4D97-AF65-F5344CB8AC3E}">
        <p14:creationId xmlns:p14="http://schemas.microsoft.com/office/powerpoint/2010/main" val="102829508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12" name="Łącznik prosty 3"/>
          <p:cNvSpPr/>
          <p:nvPr/>
        </p:nvSpPr>
        <p:spPr>
          <a:xfrm rot="10800000">
            <a:off x="6810378" y="3357562"/>
            <a:ext cx="1285886" cy="71439"/>
          </a:xfrm>
          <a:custGeom>
            <a:avLst/>
            <a:gdLst/>
            <a:ahLst/>
            <a:cxnLst/>
            <a:rect l="0" t="0" r="0" b="0"/>
            <a:pathLst>
              <a:path>
                <a:moveTo>
                  <a:pt x="0" y="19379"/>
                </a:moveTo>
                <a:lnTo>
                  <a:pt x="2166203" y="19379"/>
                </a:lnTo>
              </a:path>
            </a:pathLst>
          </a:custGeom>
          <a:noFill/>
          <a:scene3d>
            <a:camera prst="orthographicFront">
              <a:rot lat="0" lon="0" rev="0"/>
            </a:camera>
            <a:lightRig rig="contrasting" dir="t">
              <a:rot lat="0" lon="0" rev="1200000"/>
            </a:lightRig>
          </a:scene3d>
          <a:sp3d z="-110000"/>
        </p:spPr>
        <p:style>
          <a:lnRef idx="2">
            <a:schemeClr val="accent4">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8" name="Rectangle 4"/>
          <p:cNvSpPr>
            <a:spLocks noGrp="1"/>
          </p:cNvSpPr>
          <p:nvPr>
            <p:ph type="body" idx="1"/>
          </p:nvPr>
        </p:nvSpPr>
        <p:spPr>
          <a:xfrm>
            <a:off x="2166938" y="5143501"/>
            <a:ext cx="7772400" cy="1000125"/>
          </a:xfrm>
        </p:spPr>
        <p:txBody>
          <a:bodyPr>
            <a:normAutofit/>
          </a:bodyPr>
          <a:lstStyle>
            <a:extLst/>
          </a:lstStyle>
          <a:p>
            <a:pPr>
              <a:defRPr/>
            </a:pPr>
            <a:endParaRPr sz="2400">
              <a:solidFill>
                <a:schemeClr val="accent1">
                  <a:lumMod val="40000"/>
                  <a:lumOff val="60000"/>
                </a:schemeClr>
              </a:solidFill>
            </a:endParaRPr>
          </a:p>
          <a:p>
            <a:pPr>
              <a:defRPr/>
            </a:pPr>
            <a:endParaRPr sz="2400">
              <a:solidFill>
                <a:schemeClr val="accent1">
                  <a:lumMod val="40000"/>
                  <a:lumOff val="60000"/>
                </a:schemeClr>
              </a:solidFill>
            </a:endParaRPr>
          </a:p>
        </p:txBody>
      </p:sp>
      <p:sp>
        <p:nvSpPr>
          <p:cNvPr id="4" name="Rectangle 4"/>
          <p:cNvSpPr txBox="1">
            <a:spLocks/>
          </p:cNvSpPr>
          <p:nvPr/>
        </p:nvSpPr>
        <p:spPr>
          <a:xfrm>
            <a:off x="1738314" y="6429376"/>
            <a:ext cx="7500937" cy="481013"/>
          </a:xfrm>
          <a:prstGeom prst="rect">
            <a:avLst/>
          </a:prstGeom>
        </p:spPr>
        <p:txBody>
          <a:bodyPr>
            <a:normAutofit/>
          </a:bodyPr>
          <a:lstStyle>
            <a:extLst/>
          </a:lstStyle>
          <a:p>
            <a:pPr marL="374904" indent="-342900" algn="r">
              <a:spcBef>
                <a:spcPts val="700"/>
              </a:spcBef>
              <a:buSzPct val="95000"/>
              <a:defRPr/>
            </a:pPr>
            <a:r>
              <a:rPr lang="pl-PL" sz="1200" dirty="0">
                <a:solidFill>
                  <a:schemeClr val="accent1">
                    <a:lumMod val="40000"/>
                    <a:lumOff val="60000"/>
                  </a:schemeClr>
                </a:solidFill>
              </a:rPr>
              <a:t>© C</a:t>
            </a:r>
            <a:r>
              <a:rPr lang="pl-PL" sz="1200">
                <a:solidFill>
                  <a:schemeClr val="accent1">
                    <a:lumMod val="40000"/>
                    <a:lumOff val="60000"/>
                  </a:schemeClr>
                </a:solidFill>
              </a:rPr>
              <a:t>opyright 2008 Adamczyk &amp; Company Attorneys at Law	                            Plus Camerimage Forum 2008 </a:t>
            </a:r>
            <a:endParaRPr lang="pl-PL" sz="1200" dirty="0">
              <a:solidFill>
                <a:schemeClr val="accent1">
                  <a:lumMod val="20000"/>
                  <a:lumOff val="80000"/>
                </a:schemeClr>
              </a:solidFill>
            </a:endParaRPr>
          </a:p>
        </p:txBody>
      </p:sp>
      <p:graphicFrame>
        <p:nvGraphicFramePr>
          <p:cNvPr id="9" name="Diagram 8"/>
          <p:cNvGraphicFramePr/>
          <p:nvPr/>
        </p:nvGraphicFramePr>
        <p:xfrm>
          <a:off x="1666844" y="428604"/>
          <a:ext cx="5357850" cy="5929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Prostokąt 10"/>
          <p:cNvSpPr/>
          <p:nvPr/>
        </p:nvSpPr>
        <p:spPr>
          <a:xfrm>
            <a:off x="4738679" y="3116517"/>
            <a:ext cx="1951175"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l-PL" sz="3200">
                <a:ln w="18415" cmpd="sng">
                  <a:solidFill>
                    <a:srgbClr val="FFFFFF"/>
                  </a:solidFill>
                  <a:prstDash val="solid"/>
                </a:ln>
                <a:solidFill>
                  <a:srgbClr val="FFFFFF"/>
                </a:solidFill>
                <a:effectLst>
                  <a:outerShdw blurRad="63500" dir="3600000" algn="tl" rotWithShape="0">
                    <a:srgbClr val="000000">
                      <a:alpha val="70000"/>
                    </a:srgbClr>
                  </a:outerShdw>
                </a:effectLst>
              </a:rPr>
              <a:t>Producent</a:t>
            </a:r>
            <a:endParaRPr lang="pl-PL"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098" name="Picture 2" descr="C:\Users\user\AppData\Local\Microsoft\Windows\Temporary Internet Files\Content.IE5\WVPO6ZVP\MCj0431621000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3376" y="2500314"/>
            <a:ext cx="18573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4" name="pole tekstowe 12"/>
          <p:cNvSpPr txBox="1">
            <a:spLocks noChangeArrowheads="1"/>
          </p:cNvSpPr>
          <p:nvPr/>
        </p:nvSpPr>
        <p:spPr bwMode="auto">
          <a:xfrm>
            <a:off x="5667375" y="928688"/>
            <a:ext cx="4643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en-US" b="1">
                <a:solidFill>
                  <a:srgbClr val="00B050"/>
                </a:solidFill>
                <a:latin typeface="Corbel" panose="020B0503020204020204" pitchFamily="34" charset="0"/>
              </a:rPr>
              <a:t>twórcy – producent – film </a:t>
            </a:r>
          </a:p>
        </p:txBody>
      </p:sp>
    </p:spTree>
    <p:extLst>
      <p:ext uri="{BB962C8B-B14F-4D97-AF65-F5344CB8AC3E}">
        <p14:creationId xmlns:p14="http://schemas.microsoft.com/office/powerpoint/2010/main" val="198067733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blinds(horizontal)">
                                      <p:cBhvr>
                                        <p:cTn id="15" dur="500"/>
                                        <p:tgtEl>
                                          <p:spTgt spid="4098"/>
                                        </p:tgtEl>
                                      </p:cBhvr>
                                    </p:animEffect>
                                  </p:childTnLst>
                                </p:cTn>
                              </p:par>
                              <p:par>
                                <p:cTn id="16" presetID="3"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Ustawa o kinematografii art. 4.1</a:t>
            </a:r>
            <a:endParaRPr lang="pl-PL" dirty="0"/>
          </a:p>
        </p:txBody>
      </p:sp>
      <p:sp>
        <p:nvSpPr>
          <p:cNvPr id="3" name="Symbol zastępczy zawartości 2"/>
          <p:cNvSpPr>
            <a:spLocks noGrp="1"/>
          </p:cNvSpPr>
          <p:nvPr>
            <p:ph idx="1"/>
          </p:nvPr>
        </p:nvSpPr>
        <p:spPr/>
        <p:txBody>
          <a:bodyPr>
            <a:noAutofit/>
          </a:bodyPr>
          <a:lstStyle/>
          <a:p>
            <a:r>
              <a:rPr lang="pl-PL" sz="2400" dirty="0"/>
              <a:t>filmem jest utwór dowolnej długości, w tym utwór dokumentalny lub animowany, złożony z serii następujących po sobie obrazów z dźwiękiem lub bez dźwięku, utrwalonych na jakimkolwiek nośniku umożliwiającym wielokrotne odtwarzanie, wywołujących wrażenie ruchu </a:t>
            </a:r>
            <a:r>
              <a:rPr lang="pl-PL" sz="2400" dirty="0" smtClean="0"/>
              <a:t>          i </a:t>
            </a:r>
            <a:r>
              <a:rPr lang="pl-PL" sz="2400" dirty="0"/>
              <a:t>składających się na oryginalną całość, wyrażającą akcję (treść) w indywidualnej formie, a ponadto, z wyjątkiem utworów dokumentalnych i animowanych, przeznaczony do wyświetlania w kinie jako pierwszym polu eksploatacji w rozumieniu przepisów o prawie autorskim i prawach pokrewnych.</a:t>
            </a:r>
          </a:p>
        </p:txBody>
      </p:sp>
    </p:spTree>
    <p:extLst>
      <p:ext uri="{BB962C8B-B14F-4D97-AF65-F5344CB8AC3E}">
        <p14:creationId xmlns:p14="http://schemas.microsoft.com/office/powerpoint/2010/main" val="899595693"/>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Producent w ustawie o kinematografii</a:t>
            </a:r>
            <a:endParaRPr lang="pl-PL" dirty="0"/>
          </a:p>
        </p:txBody>
      </p:sp>
      <p:sp>
        <p:nvSpPr>
          <p:cNvPr id="3" name="Symbol zastępczy zawartości 2"/>
          <p:cNvSpPr>
            <a:spLocks noGrp="1"/>
          </p:cNvSpPr>
          <p:nvPr>
            <p:ph idx="1"/>
          </p:nvPr>
        </p:nvSpPr>
        <p:spPr/>
        <p:txBody>
          <a:bodyPr/>
          <a:lstStyle/>
          <a:p>
            <a:pPr>
              <a:defRPr/>
            </a:pPr>
            <a:r>
              <a:rPr lang="pl-PL" sz="2800" dirty="0"/>
              <a:t>"Producentem filmu jest osoba fizyczna, osoba prawna lub jednostka organizacyjna, o której mowa w art. 33</a:t>
            </a:r>
            <a:r>
              <a:rPr lang="pl-PL" sz="2800" baseline="30000" dirty="0"/>
              <a:t>1</a:t>
            </a:r>
            <a:r>
              <a:rPr lang="pl-PL" sz="2800" dirty="0"/>
              <a:t> § 1 Kodeksu cywilnego, która podejmuje inicjatywę, faktycznie organizuje, prowadzi i ponosi odpowiedzialność za kreatywny, organizacyjny i finansowy proces produkcji filmu." </a:t>
            </a:r>
            <a:endParaRPr lang="pl-PL" sz="2800" b="1" dirty="0"/>
          </a:p>
          <a:p>
            <a:pPr>
              <a:defRPr/>
            </a:pPr>
            <a:endParaRPr lang="pl-PL" sz="1600" dirty="0">
              <a:solidFill>
                <a:schemeClr val="accent1">
                  <a:lumMod val="40000"/>
                  <a:lumOff val="60000"/>
                </a:schemeClr>
              </a:solidFill>
            </a:endParaRPr>
          </a:p>
          <a:p>
            <a:endParaRPr lang="pl-PL" dirty="0"/>
          </a:p>
        </p:txBody>
      </p:sp>
    </p:spTree>
    <p:extLst>
      <p:ext uri="{BB962C8B-B14F-4D97-AF65-F5344CB8AC3E}">
        <p14:creationId xmlns:p14="http://schemas.microsoft.com/office/powerpoint/2010/main" val="2411701476"/>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Kierownik produkcji  </a:t>
            </a:r>
            <a:r>
              <a:rPr lang="pl-PL" dirty="0" err="1" smtClean="0"/>
              <a:t>sn</a:t>
            </a:r>
            <a:endParaRPr lang="pl-PL" dirty="0"/>
          </a:p>
        </p:txBody>
      </p:sp>
      <p:sp>
        <p:nvSpPr>
          <p:cNvPr id="3" name="Symbol zastępczy zawartości 2"/>
          <p:cNvSpPr>
            <a:spLocks noGrp="1"/>
          </p:cNvSpPr>
          <p:nvPr>
            <p:ph idx="1"/>
          </p:nvPr>
        </p:nvSpPr>
        <p:spPr>
          <a:xfrm>
            <a:off x="2231136" y="2638044"/>
            <a:ext cx="8200890" cy="3802085"/>
          </a:xfrm>
        </p:spPr>
        <p:txBody>
          <a:bodyPr>
            <a:normAutofit/>
          </a:bodyPr>
          <a:lstStyle/>
          <a:p>
            <a:pPr>
              <a:defRPr/>
            </a:pPr>
            <a:r>
              <a:rPr lang="pl-PL" sz="2800" dirty="0"/>
              <a:t>Kierownik produkcji filmu reklamowego nie może zostać zaliczony do grona współtwórców utworu audiowizualnego, jeżeli w procesie powstawania tego utworu pełnił on względem współtwórców wyłącznie funkcje służebne (organizacyjno-administracyjne lub gospodarcze)" (wyrok Sądu Najwyższego - Izba Administracyjna, Pracy i Ubezpieczeń Społecznych z dnia 5 kwietnia 2002 r., III RN 133/2001).</a:t>
            </a:r>
          </a:p>
          <a:p>
            <a:pPr>
              <a:defRPr/>
            </a:pPr>
            <a:endParaRPr lang="pl-PL" sz="1600" dirty="0">
              <a:solidFill>
                <a:schemeClr val="accent1">
                  <a:lumMod val="40000"/>
                  <a:lumOff val="60000"/>
                </a:schemeClr>
              </a:solidFill>
            </a:endParaRPr>
          </a:p>
          <a:p>
            <a:endParaRPr lang="pl-PL" dirty="0"/>
          </a:p>
        </p:txBody>
      </p:sp>
    </p:spTree>
    <p:extLst>
      <p:ext uri="{BB962C8B-B14F-4D97-AF65-F5344CB8AC3E}">
        <p14:creationId xmlns:p14="http://schemas.microsoft.com/office/powerpoint/2010/main" val="3740874502"/>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Nabycie praw do wkładów twórczych przez producenta</a:t>
            </a:r>
            <a:endParaRPr lang="pl-PL" dirty="0"/>
          </a:p>
        </p:txBody>
      </p:sp>
      <p:sp>
        <p:nvSpPr>
          <p:cNvPr id="3" name="Symbol zastępczy zawartości 2"/>
          <p:cNvSpPr>
            <a:spLocks noGrp="1"/>
          </p:cNvSpPr>
          <p:nvPr>
            <p:ph idx="1"/>
          </p:nvPr>
        </p:nvSpPr>
        <p:spPr>
          <a:xfrm>
            <a:off x="2231135" y="2638044"/>
            <a:ext cx="8092735" cy="3811917"/>
          </a:xfrm>
        </p:spPr>
        <p:txBody>
          <a:bodyPr>
            <a:normAutofit/>
          </a:bodyPr>
          <a:lstStyle/>
          <a:p>
            <a:pPr marL="146050" indent="0" algn="ctr">
              <a:buNone/>
            </a:pPr>
            <a:r>
              <a:rPr lang="pl-PL" altLang="en-US" sz="3200" b="1" dirty="0" smtClean="0"/>
              <a:t>W </a:t>
            </a:r>
            <a:r>
              <a:rPr lang="pl-PL" altLang="en-US" sz="3200" b="1" dirty="0"/>
              <a:t>drodze umownej</a:t>
            </a:r>
          </a:p>
          <a:p>
            <a:pPr marL="374650" algn="ctr"/>
            <a:endParaRPr lang="pl-PL" altLang="en-US" sz="800" b="1" dirty="0"/>
          </a:p>
          <a:p>
            <a:pPr marL="374650">
              <a:buFontTx/>
              <a:buChar char="-"/>
            </a:pPr>
            <a:r>
              <a:rPr lang="pl-PL" altLang="en-US" sz="2400" dirty="0"/>
              <a:t>prawa autorskie przysługują twórcy (współtwórcom),</a:t>
            </a:r>
          </a:p>
          <a:p>
            <a:pPr marL="374650">
              <a:buFontTx/>
              <a:buChar char="-"/>
            </a:pPr>
            <a:r>
              <a:rPr lang="pl-PL" altLang="en-US" sz="2400" dirty="0"/>
              <a:t>producent </a:t>
            </a:r>
            <a:r>
              <a:rPr lang="pl-PL" altLang="en-US" sz="2400" u="sng" dirty="0"/>
              <a:t>nie</a:t>
            </a:r>
            <a:r>
              <a:rPr lang="pl-PL" altLang="en-US" sz="2400" dirty="0"/>
              <a:t> nabywa praw do filmu z mocy ustawy,</a:t>
            </a:r>
          </a:p>
          <a:p>
            <a:pPr marL="374650">
              <a:buFontTx/>
              <a:buChar char="-"/>
            </a:pPr>
            <a:r>
              <a:rPr lang="pl-PL" altLang="en-US" sz="2400" dirty="0"/>
              <a:t>producent nabywa prawa do filmu poprzez zawarcie umów ze współtwórcami filmu,</a:t>
            </a:r>
          </a:p>
          <a:p>
            <a:pPr marL="374650">
              <a:buFontTx/>
              <a:buChar char="-"/>
            </a:pPr>
            <a:r>
              <a:rPr lang="pl-PL" altLang="en-US" sz="2400" dirty="0"/>
              <a:t> zakres nabytych praw zależy od treści zawartych umów,</a:t>
            </a:r>
          </a:p>
          <a:p>
            <a:pPr marL="374650">
              <a:buFontTx/>
              <a:buChar char="-"/>
            </a:pPr>
            <a:r>
              <a:rPr lang="pl-PL" altLang="en-US" sz="2400" dirty="0"/>
              <a:t>nabycie praw podlega pewnym ograniczeniom ustawowym</a:t>
            </a:r>
            <a:endParaRPr lang="pl-PL" sz="2400" dirty="0"/>
          </a:p>
        </p:txBody>
      </p:sp>
    </p:spTree>
    <p:extLst>
      <p:ext uri="{BB962C8B-B14F-4D97-AF65-F5344CB8AC3E}">
        <p14:creationId xmlns:p14="http://schemas.microsoft.com/office/powerpoint/2010/main" val="1045011030"/>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Domniemanie z art. 70.1. Pr. Aut.</a:t>
            </a:r>
            <a:endParaRPr lang="pl-PL" dirty="0"/>
          </a:p>
        </p:txBody>
      </p:sp>
      <p:sp>
        <p:nvSpPr>
          <p:cNvPr id="3" name="Symbol zastępczy zawartości 2"/>
          <p:cNvSpPr>
            <a:spLocks noGrp="1"/>
          </p:cNvSpPr>
          <p:nvPr>
            <p:ph idx="1"/>
          </p:nvPr>
        </p:nvSpPr>
        <p:spPr>
          <a:xfrm>
            <a:off x="2231136" y="2638044"/>
            <a:ext cx="7729728" cy="3811917"/>
          </a:xfrm>
        </p:spPr>
        <p:txBody>
          <a:bodyPr>
            <a:normAutofit fontScale="92500" lnSpcReduction="10000"/>
          </a:bodyPr>
          <a:lstStyle/>
          <a:p>
            <a:pPr>
              <a:spcBef>
                <a:spcPct val="0"/>
              </a:spcBef>
              <a:buNone/>
            </a:pPr>
            <a:r>
              <a:rPr lang="pl-PL" altLang="en-US" sz="2800" dirty="0">
                <a:latin typeface="Corbel" panose="020B0503020204020204" pitchFamily="34" charset="0"/>
              </a:rPr>
              <a:t>Domniemywa się, że producent utworu audiowizualnego nabywa na mocy umowy o stworzenie utworu albo umowy o wykorzystanie już istniejącego utworu wyłączne prawa majątkowe do eksploatacji tych utworów w ramach utworu audiowizualnego jako całości." (art. 70 ust. 1 pr. aut.)</a:t>
            </a:r>
          </a:p>
          <a:p>
            <a:pPr>
              <a:spcBef>
                <a:spcPct val="0"/>
              </a:spcBef>
              <a:buNone/>
            </a:pPr>
            <a:endParaRPr lang="pl-PL" altLang="en-US" sz="2800" dirty="0">
              <a:latin typeface="Corbel" panose="020B0503020204020204" pitchFamily="34" charset="0"/>
            </a:endParaRPr>
          </a:p>
          <a:p>
            <a:pPr>
              <a:spcBef>
                <a:spcPct val="0"/>
              </a:spcBef>
              <a:buFontTx/>
              <a:buChar char="-"/>
            </a:pPr>
            <a:r>
              <a:rPr lang="pl-PL" altLang="en-US" sz="2800" dirty="0">
                <a:latin typeface="Corbel" panose="020B0503020204020204" pitchFamily="34" charset="0"/>
              </a:rPr>
              <a:t>domniemanie to może stanowić ułatwienia dowodowe  dla producenta w wykazaniu praw do filmu.</a:t>
            </a:r>
          </a:p>
          <a:p>
            <a:pPr marL="0" indent="0">
              <a:buNone/>
            </a:pPr>
            <a:endParaRPr lang="pl-PL" dirty="0"/>
          </a:p>
        </p:txBody>
      </p:sp>
    </p:spTree>
    <p:extLst>
      <p:ext uri="{BB962C8B-B14F-4D97-AF65-F5344CB8AC3E}">
        <p14:creationId xmlns:p14="http://schemas.microsoft.com/office/powerpoint/2010/main" val="1753538254"/>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Ograniczenia domniemania</a:t>
            </a:r>
            <a:endParaRPr lang="pl-PL" dirty="0"/>
          </a:p>
        </p:txBody>
      </p:sp>
      <p:sp>
        <p:nvSpPr>
          <p:cNvPr id="3" name="Symbol zastępczy zawartości 2"/>
          <p:cNvSpPr>
            <a:spLocks noGrp="1"/>
          </p:cNvSpPr>
          <p:nvPr>
            <p:ph idx="1"/>
          </p:nvPr>
        </p:nvSpPr>
        <p:spPr>
          <a:xfrm>
            <a:off x="2231136" y="2638044"/>
            <a:ext cx="7827264" cy="4018395"/>
          </a:xfrm>
        </p:spPr>
        <p:txBody>
          <a:bodyPr>
            <a:normAutofit lnSpcReduction="10000"/>
          </a:bodyPr>
          <a:lstStyle/>
          <a:p>
            <a:pPr lvl="1">
              <a:spcBef>
                <a:spcPct val="0"/>
              </a:spcBef>
              <a:buFontTx/>
              <a:buAutoNum type="arabicPeriod"/>
            </a:pPr>
            <a:r>
              <a:rPr lang="pl-PL" altLang="en-US" sz="2400" dirty="0">
                <a:latin typeface="Corbel" panose="020B0503020204020204" pitchFamily="34" charset="0"/>
              </a:rPr>
              <a:t>Domniemanie jest wzruszalne, tzn. osoba kwestionująca prawa producenta może dowodzić przed sądem, że prawa producentowi nie przysługują,</a:t>
            </a:r>
          </a:p>
          <a:p>
            <a:pPr lvl="1">
              <a:spcBef>
                <a:spcPct val="0"/>
              </a:spcBef>
              <a:buFontTx/>
              <a:buAutoNum type="arabicPeriod"/>
            </a:pPr>
            <a:r>
              <a:rPr lang="pl-PL" altLang="en-US" sz="2400" dirty="0">
                <a:latin typeface="Corbel" panose="020B0503020204020204" pitchFamily="34" charset="0"/>
              </a:rPr>
              <a:t>dotyczy wyłącznie eksploatacji wkładów w ramach filmu jako całości, </a:t>
            </a:r>
          </a:p>
          <a:p>
            <a:pPr lvl="1">
              <a:spcBef>
                <a:spcPct val="0"/>
              </a:spcBef>
              <a:buFontTx/>
              <a:buAutoNum type="arabicPeriod"/>
            </a:pPr>
            <a:r>
              <a:rPr lang="pl-PL" altLang="en-US" sz="2400" dirty="0">
                <a:latin typeface="Corbel" panose="020B0503020204020204" pitchFamily="34" charset="0"/>
              </a:rPr>
              <a:t>dla jego zaistnienia wymagane jest zawarcie umowy – nabycie praw ma charakter pochodny i stosuje się w tym zakresie przepisy rozdziału 5 ustawy, tzn. zastosowanie znajdzie tu zarówno zasada </a:t>
            </a:r>
            <a:r>
              <a:rPr lang="pl-PL" altLang="en-US" sz="2400" i="1" dirty="0" err="1">
                <a:latin typeface="Corbel" panose="020B0503020204020204" pitchFamily="34" charset="0"/>
              </a:rPr>
              <a:t>nemo</a:t>
            </a:r>
            <a:r>
              <a:rPr lang="pl-PL" altLang="en-US" sz="2400" i="1" dirty="0">
                <a:latin typeface="Corbel" panose="020B0503020204020204" pitchFamily="34" charset="0"/>
              </a:rPr>
              <a:t> plus iuris</a:t>
            </a:r>
            <a:r>
              <a:rPr lang="pl-PL" altLang="en-US" sz="2400" dirty="0">
                <a:latin typeface="Corbel" panose="020B0503020204020204" pitchFamily="34" charset="0"/>
              </a:rPr>
              <a:t>, jak i zasada, że umowa może dotyczyć tylko pól eksploatacji znanych w chwili jej zawarcia. </a:t>
            </a:r>
            <a:endParaRPr lang="pl-PL" altLang="en-US" sz="2400" b="1" dirty="0">
              <a:latin typeface="Corbel" panose="020B0503020204020204" pitchFamily="34" charset="0"/>
            </a:endParaRPr>
          </a:p>
          <a:p>
            <a:endParaRPr lang="pl-PL" dirty="0"/>
          </a:p>
        </p:txBody>
      </p:sp>
    </p:spTree>
    <p:extLst>
      <p:ext uri="{BB962C8B-B14F-4D97-AF65-F5344CB8AC3E}">
        <p14:creationId xmlns:p14="http://schemas.microsoft.com/office/powerpoint/2010/main" val="318087118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0051" y="2537594"/>
            <a:ext cx="7278894" cy="4080919"/>
          </a:xfrm>
        </p:spPr>
        <p:txBody>
          <a:bodyPr>
            <a:noAutofit/>
          </a:bodyPr>
          <a:lstStyle/>
          <a:p>
            <a:pPr algn="just"/>
            <a:r>
              <a:rPr lang="pl-PL" sz="2400" b="1" dirty="0" smtClean="0"/>
              <a:t>Są one w naturze spokrewnione z prawami autorskimi. </a:t>
            </a:r>
            <a:endParaRPr lang="en-US" sz="2400" b="1" dirty="0"/>
          </a:p>
          <a:p>
            <a:pPr algn="just"/>
            <a:r>
              <a:rPr lang="pl-PL" sz="2400" dirty="0" smtClean="0"/>
              <a:t>Są uregulowane w tej samej ustawie o Prawie autorskim i prawach pokrewnych</a:t>
            </a:r>
          </a:p>
          <a:p>
            <a:pPr algn="just"/>
            <a:r>
              <a:rPr lang="pl-PL" sz="2400" b="1" dirty="0" smtClean="0"/>
              <a:t>W innych językach nazwy to prawa sąsiednie: </a:t>
            </a:r>
            <a:r>
              <a:rPr lang="en-US" sz="2400" b="1" dirty="0" err="1" smtClean="0"/>
              <a:t>Neighbouring</a:t>
            </a:r>
            <a:r>
              <a:rPr lang="en-US" sz="2400" i="1" dirty="0" smtClean="0"/>
              <a:t> </a:t>
            </a:r>
            <a:r>
              <a:rPr lang="en-US" sz="2400" i="1" dirty="0"/>
              <a:t>rights</a:t>
            </a:r>
            <a:r>
              <a:rPr lang="en-US" sz="2400" dirty="0"/>
              <a:t> </a:t>
            </a:r>
            <a:r>
              <a:rPr lang="pl-PL" sz="2400" dirty="0" smtClean="0"/>
              <a:t>EN lub</a:t>
            </a:r>
            <a:r>
              <a:rPr lang="en-US" sz="2400" dirty="0"/>
              <a:t> </a:t>
            </a:r>
            <a:r>
              <a:rPr lang="en-US" sz="2400" b="1" i="1" dirty="0"/>
              <a:t>droits </a:t>
            </a:r>
            <a:r>
              <a:rPr lang="en-US" sz="2400" b="1" i="1" dirty="0" err="1" smtClean="0"/>
              <a:t>voisins</a:t>
            </a:r>
            <a:r>
              <a:rPr lang="pl-PL" sz="2400" b="1" i="1" dirty="0" smtClean="0"/>
              <a:t> </a:t>
            </a:r>
            <a:r>
              <a:rPr lang="pl-PL" sz="2400" dirty="0" smtClean="0"/>
              <a:t>FR</a:t>
            </a:r>
            <a:endParaRPr lang="en-US" sz="2400" dirty="0" smtClean="0"/>
          </a:p>
          <a:p>
            <a:pPr algn="just"/>
            <a:r>
              <a:rPr lang="pl-PL" sz="2400" dirty="0" smtClean="0"/>
              <a:t>Zarówno prawa autorskie jak i pokrewne są niekiedy nazywane prawami autorskimi w praktyce obrotu jako </a:t>
            </a:r>
            <a:r>
              <a:rPr lang="pl-PL" sz="2400" dirty="0" err="1" smtClean="0"/>
              <a:t>copyrights</a:t>
            </a:r>
            <a:r>
              <a:rPr lang="pl-PL" sz="2400" dirty="0" smtClean="0"/>
              <a:t> (na okładkach filmów </a:t>
            </a:r>
            <a:r>
              <a:rPr lang="pl-PL" sz="2400" dirty="0" err="1" smtClean="0"/>
              <a:t>dvd</a:t>
            </a:r>
            <a:r>
              <a:rPr lang="pl-PL" sz="2400" dirty="0" smtClean="0"/>
              <a:t> np.)</a:t>
            </a:r>
            <a:endParaRPr lang="en-US" sz="2200" dirty="0"/>
          </a:p>
        </p:txBody>
      </p:sp>
      <p:sp>
        <p:nvSpPr>
          <p:cNvPr id="4" name="Заголовок 1"/>
          <p:cNvSpPr>
            <a:spLocks noGrp="1"/>
          </p:cNvSpPr>
          <p:nvPr>
            <p:ph type="title"/>
          </p:nvPr>
        </p:nvSpPr>
        <p:spPr>
          <a:xfrm>
            <a:off x="2231136" y="964692"/>
            <a:ext cx="7729728" cy="1188720"/>
          </a:xfrm>
        </p:spPr>
        <p:txBody>
          <a:bodyPr/>
          <a:lstStyle/>
          <a:p>
            <a:r>
              <a:rPr lang="pl-PL" dirty="0" smtClean="0"/>
              <a:t>Dlaczego pokrewne </a:t>
            </a:r>
            <a:r>
              <a:rPr lang="en-US" dirty="0" smtClean="0"/>
              <a:t>?</a:t>
            </a:r>
            <a:endParaRPr lang="en-US"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9573" y="2928330"/>
            <a:ext cx="3990542" cy="3082889"/>
          </a:xfrm>
          <a:prstGeom prst="rect">
            <a:avLst/>
          </a:prstGeom>
        </p:spPr>
      </p:pic>
    </p:spTree>
    <p:extLst>
      <p:ext uri="{BB962C8B-B14F-4D97-AF65-F5344CB8AC3E}">
        <p14:creationId xmlns:p14="http://schemas.microsoft.com/office/powerpoint/2010/main" val="408176883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101378" name="Prostokąt 6"/>
          <p:cNvSpPr>
            <a:spLocks noChangeArrowheads="1"/>
          </p:cNvSpPr>
          <p:nvPr/>
        </p:nvSpPr>
        <p:spPr bwMode="auto">
          <a:xfrm>
            <a:off x="1952625" y="714376"/>
            <a:ext cx="82867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en-US" b="1">
                <a:solidFill>
                  <a:srgbClr val="00B050"/>
                </a:solidFill>
                <a:latin typeface="Corbel" panose="020B0503020204020204" pitchFamily="34" charset="0"/>
              </a:rPr>
              <a:t>Eksploatacja zdjęć filmowych poza filmem </a:t>
            </a:r>
          </a:p>
          <a:p>
            <a:pPr algn="ctr" eaLnBrk="1" hangingPunct="1">
              <a:spcBef>
                <a:spcPct val="0"/>
              </a:spcBef>
              <a:buFontTx/>
              <a:buNone/>
            </a:pPr>
            <a:endParaRPr lang="pl-PL" altLang="en-US" sz="1800" b="1">
              <a:solidFill>
                <a:srgbClr val="C89D94"/>
              </a:solidFill>
              <a:latin typeface="Corbel" panose="020B0503020204020204" pitchFamily="34" charset="0"/>
            </a:endParaRPr>
          </a:p>
        </p:txBody>
      </p:sp>
      <p:grpSp>
        <p:nvGrpSpPr>
          <p:cNvPr id="2" name="Diagram group"/>
          <p:cNvGrpSpPr/>
          <p:nvPr/>
        </p:nvGrpSpPr>
        <p:grpSpPr>
          <a:xfrm rot="21382679">
            <a:off x="5297689" y="2006394"/>
            <a:ext cx="1869536" cy="1301036"/>
            <a:chOff x="3366175" y="1017941"/>
            <a:chExt cx="1453056" cy="1030433"/>
          </a:xfrm>
          <a:scene3d>
            <a:camera prst="perspectiveHeroicExtremeLeftFacing"/>
            <a:lightRig rig="flood" dir="t">
              <a:rot lat="0" lon="0" rev="13800000"/>
            </a:lightRig>
          </a:scene3d>
        </p:grpSpPr>
        <p:grpSp>
          <p:nvGrpSpPr>
            <p:cNvPr id="3" name="Grupa 9"/>
            <p:cNvGrpSpPr/>
            <p:nvPr/>
          </p:nvGrpSpPr>
          <p:grpSpPr>
            <a:xfrm>
              <a:off x="3366175" y="1017941"/>
              <a:ext cx="1453056" cy="1030433"/>
              <a:chOff x="3366175" y="1017941"/>
              <a:chExt cx="1453056" cy="1030433"/>
            </a:xfrm>
          </p:grpSpPr>
          <p:sp>
            <p:nvSpPr>
              <p:cNvPr id="10" name="Prostokąt zaokrąglony 9"/>
              <p:cNvSpPr/>
              <p:nvPr/>
            </p:nvSpPr>
            <p:spPr>
              <a:xfrm rot="240000">
                <a:off x="3366175" y="1017941"/>
                <a:ext cx="1453056" cy="1030433"/>
              </a:xfrm>
              <a:prstGeom prst="roundRect">
                <a:avLst/>
              </a:prstGeom>
              <a:solidFill>
                <a:srgbClr val="0070C0"/>
              </a:solidFill>
              <a:ln>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rgbClr r="0" g="0" b="0"/>
              </a:lnRef>
              <a:fillRef idx="1">
                <a:scrgbClr r="0" g="0" b="0"/>
              </a:fillRef>
              <a:effectRef idx="0">
                <a:scrgbClr r="0" g="0" b="0"/>
              </a:effectRef>
              <a:fontRef idx="minor">
                <a:schemeClr val="lt1"/>
              </a:fontRef>
            </p:style>
          </p:sp>
          <p:sp>
            <p:nvSpPr>
              <p:cNvPr id="11" name="Prostokąt 10"/>
              <p:cNvSpPr/>
              <p:nvPr/>
            </p:nvSpPr>
            <p:spPr>
              <a:xfrm rot="240000">
                <a:off x="3413659" y="1113587"/>
                <a:ext cx="1352452" cy="929829"/>
              </a:xfrm>
              <a:prstGeom prst="rect">
                <a:avLst/>
              </a:prstGeom>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pl-PL" sz="3600" dirty="0"/>
                  <a:t>w</a:t>
                </a:r>
                <a:r>
                  <a:rPr lang="pl-PL" sz="3600"/>
                  <a:t>kłady twórcze</a:t>
                </a:r>
                <a:endParaRPr lang="pl-PL" sz="3600" dirty="0"/>
              </a:p>
            </p:txBody>
          </p:sp>
        </p:grpSp>
      </p:grpSp>
      <p:grpSp>
        <p:nvGrpSpPr>
          <p:cNvPr id="4" name="Diagram group"/>
          <p:cNvGrpSpPr/>
          <p:nvPr/>
        </p:nvGrpSpPr>
        <p:grpSpPr>
          <a:xfrm rot="21357739">
            <a:off x="3039971" y="4207586"/>
            <a:ext cx="1869536" cy="1301035"/>
            <a:chOff x="3363357" y="1063285"/>
            <a:chExt cx="1453056" cy="1030433"/>
          </a:xfrm>
          <a:solidFill>
            <a:srgbClr val="FFC000"/>
          </a:solidFill>
          <a:scene3d>
            <a:camera prst="perspectiveHeroicExtremeLeftFacing"/>
            <a:lightRig rig="flood" dir="t">
              <a:rot lat="0" lon="0" rev="13800000"/>
            </a:lightRig>
          </a:scene3d>
        </p:grpSpPr>
        <p:grpSp>
          <p:nvGrpSpPr>
            <p:cNvPr id="5" name="Grupa 17"/>
            <p:cNvGrpSpPr/>
            <p:nvPr/>
          </p:nvGrpSpPr>
          <p:grpSpPr>
            <a:xfrm>
              <a:off x="3363357" y="1063285"/>
              <a:ext cx="1453056" cy="1030433"/>
              <a:chOff x="3363357" y="1063285"/>
              <a:chExt cx="1453056" cy="1030433"/>
            </a:xfrm>
            <a:grpFill/>
          </p:grpSpPr>
          <p:sp>
            <p:nvSpPr>
              <p:cNvPr id="14" name="Prostokąt zaokrąglony 13"/>
              <p:cNvSpPr/>
              <p:nvPr/>
            </p:nvSpPr>
            <p:spPr>
              <a:xfrm rot="240000">
                <a:off x="3363357" y="1063285"/>
                <a:ext cx="1453056" cy="1030433"/>
              </a:xfrm>
              <a:prstGeom prst="roundRect">
                <a:avLst/>
              </a:prstGeom>
              <a:grpFill/>
              <a:ln>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rgbClr r="0" g="0" b="0"/>
              </a:lnRef>
              <a:fillRef idx="1">
                <a:scrgbClr r="0" g="0" b="0"/>
              </a:fillRef>
              <a:effectRef idx="0">
                <a:scrgbClr r="0" g="0" b="0"/>
              </a:effectRef>
              <a:fontRef idx="minor">
                <a:schemeClr val="lt1"/>
              </a:fontRef>
            </p:style>
          </p:sp>
          <p:sp>
            <p:nvSpPr>
              <p:cNvPr id="15" name="Prostokąt 14"/>
              <p:cNvSpPr/>
              <p:nvPr/>
            </p:nvSpPr>
            <p:spPr>
              <a:xfrm rot="240000">
                <a:off x="3413659" y="1113587"/>
                <a:ext cx="1352452" cy="929829"/>
              </a:xfrm>
              <a:prstGeom prst="rect">
                <a:avLst/>
              </a:prstGeom>
              <a:grpFill/>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pl-PL" sz="2800">
                    <a:solidFill>
                      <a:schemeClr val="bg1"/>
                    </a:solidFill>
                  </a:rPr>
                  <a:t>rozłączne</a:t>
                </a:r>
              </a:p>
            </p:txBody>
          </p:sp>
        </p:grpSp>
      </p:grpSp>
      <p:grpSp>
        <p:nvGrpSpPr>
          <p:cNvPr id="6" name="Diagram group"/>
          <p:cNvGrpSpPr/>
          <p:nvPr/>
        </p:nvGrpSpPr>
        <p:grpSpPr>
          <a:xfrm rot="21357739">
            <a:off x="7612003" y="4350462"/>
            <a:ext cx="1869536" cy="1301035"/>
            <a:chOff x="3363357" y="1063285"/>
            <a:chExt cx="1453056" cy="1030433"/>
          </a:xfrm>
          <a:solidFill>
            <a:srgbClr val="00B050"/>
          </a:solidFill>
          <a:scene3d>
            <a:camera prst="perspectiveHeroicExtremeLeftFacing"/>
            <a:lightRig rig="flood" dir="t">
              <a:rot lat="0" lon="0" rev="13800000"/>
            </a:lightRig>
          </a:scene3d>
        </p:grpSpPr>
        <p:grpSp>
          <p:nvGrpSpPr>
            <p:cNvPr id="7" name="Grupa 17"/>
            <p:cNvGrpSpPr/>
            <p:nvPr/>
          </p:nvGrpSpPr>
          <p:grpSpPr>
            <a:xfrm>
              <a:off x="3363357" y="1063285"/>
              <a:ext cx="1453056" cy="1030433"/>
              <a:chOff x="3363357" y="1063285"/>
              <a:chExt cx="1453056" cy="1030433"/>
            </a:xfrm>
            <a:grpFill/>
          </p:grpSpPr>
          <p:sp>
            <p:nvSpPr>
              <p:cNvPr id="23" name="Prostokąt zaokrąglony 22"/>
              <p:cNvSpPr/>
              <p:nvPr/>
            </p:nvSpPr>
            <p:spPr>
              <a:xfrm rot="240000">
                <a:off x="3363357" y="1063285"/>
                <a:ext cx="1453056" cy="1030433"/>
              </a:xfrm>
              <a:prstGeom prst="roundRect">
                <a:avLst/>
              </a:prstGeom>
              <a:grpFill/>
              <a:ln>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rgbClr r="0" g="0" b="0"/>
              </a:lnRef>
              <a:fillRef idx="1">
                <a:scrgbClr r="0" g="0" b="0"/>
              </a:fillRef>
              <a:effectRef idx="0">
                <a:scrgbClr r="0" g="0" b="0"/>
              </a:effectRef>
              <a:fontRef idx="minor">
                <a:schemeClr val="lt1"/>
              </a:fontRef>
            </p:style>
          </p:sp>
          <p:sp>
            <p:nvSpPr>
              <p:cNvPr id="24" name="Prostokąt 23"/>
              <p:cNvSpPr/>
              <p:nvPr/>
            </p:nvSpPr>
            <p:spPr>
              <a:xfrm rot="240000">
                <a:off x="3413659" y="1113587"/>
                <a:ext cx="1352452" cy="929829"/>
              </a:xfrm>
              <a:prstGeom prst="rect">
                <a:avLst/>
              </a:prstGeom>
              <a:grpFill/>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pl-PL" sz="2400">
                    <a:solidFill>
                      <a:schemeClr val="tx1"/>
                    </a:solidFill>
                  </a:rPr>
                  <a:t>nierozłączne</a:t>
                </a:r>
              </a:p>
            </p:txBody>
          </p:sp>
        </p:grpSp>
      </p:grpSp>
      <p:sp>
        <p:nvSpPr>
          <p:cNvPr id="25" name="Strzałka w prawo 24"/>
          <p:cNvSpPr/>
          <p:nvPr/>
        </p:nvSpPr>
        <p:spPr>
          <a:xfrm rot="8685215">
            <a:off x="4244976" y="3492500"/>
            <a:ext cx="1204913" cy="376238"/>
          </a:xfrm>
          <a:prstGeom prst="rightArrow">
            <a:avLst>
              <a:gd name="adj1" fmla="val 44484"/>
              <a:gd name="adj2" fmla="val 111683"/>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solidFill>
                <a:schemeClr val="bg1"/>
              </a:solidFill>
            </a:endParaRPr>
          </a:p>
        </p:txBody>
      </p:sp>
      <p:sp>
        <p:nvSpPr>
          <p:cNvPr id="27" name="Strzałka w prawo 26"/>
          <p:cNvSpPr/>
          <p:nvPr/>
        </p:nvSpPr>
        <p:spPr>
          <a:xfrm rot="2758435">
            <a:off x="6976270" y="3590132"/>
            <a:ext cx="1204912" cy="377825"/>
          </a:xfrm>
          <a:prstGeom prst="rightArrow">
            <a:avLst>
              <a:gd name="adj1" fmla="val 44484"/>
              <a:gd name="adj2" fmla="val 111683"/>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solidFill>
                <a:schemeClr val="bg1"/>
              </a:solidFill>
            </a:endParaRPr>
          </a:p>
        </p:txBody>
      </p:sp>
    </p:spTree>
    <p:extLst>
      <p:ext uri="{BB962C8B-B14F-4D97-AF65-F5344CB8AC3E}">
        <p14:creationId xmlns:p14="http://schemas.microsoft.com/office/powerpoint/2010/main" val="25936554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2000"/>
                                        <p:tgtEl>
                                          <p:spTgt spid="25"/>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102402" name="Prostokąt 3"/>
          <p:cNvSpPr>
            <a:spLocks noChangeArrowheads="1"/>
          </p:cNvSpPr>
          <p:nvPr/>
        </p:nvSpPr>
        <p:spPr bwMode="auto">
          <a:xfrm>
            <a:off x="1952625" y="714375"/>
            <a:ext cx="8286750" cy="51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en-US" dirty="0">
                <a:solidFill>
                  <a:schemeClr val="bg1"/>
                </a:solidFill>
                <a:latin typeface="Corbel" panose="020B0503020204020204" pitchFamily="34" charset="0"/>
              </a:rPr>
              <a:t>Konieczność nabywania przez producenta wkładów w zakresie szerszym niż tylko </a:t>
            </a:r>
            <a:r>
              <a:rPr lang="pl-PL" altLang="en-US" dirty="0" smtClean="0">
                <a:solidFill>
                  <a:schemeClr val="bg1"/>
                </a:solidFill>
                <a:latin typeface="Corbel" panose="020B0503020204020204" pitchFamily="34" charset="0"/>
              </a:rPr>
              <a:t>ich eksploatacja </a:t>
            </a:r>
            <a:r>
              <a:rPr lang="pl-PL" altLang="en-US" dirty="0">
                <a:solidFill>
                  <a:schemeClr val="bg1"/>
                </a:solidFill>
                <a:latin typeface="Corbel" panose="020B0503020204020204" pitchFamily="34" charset="0"/>
              </a:rPr>
              <a:t>w filmie jako całości</a:t>
            </a:r>
          </a:p>
          <a:p>
            <a:pPr algn="ctr" eaLnBrk="1" hangingPunct="1">
              <a:spcBef>
                <a:spcPct val="0"/>
              </a:spcBef>
              <a:buFontTx/>
              <a:buNone/>
            </a:pPr>
            <a:endParaRPr lang="pl-PL" altLang="en-US" sz="900" b="1" dirty="0">
              <a:solidFill>
                <a:schemeClr val="bg1"/>
              </a:solidFill>
              <a:latin typeface="Corbel" panose="020B0503020204020204" pitchFamily="34" charset="0"/>
            </a:endParaRPr>
          </a:p>
          <a:p>
            <a:pPr eaLnBrk="1" hangingPunct="1">
              <a:spcBef>
                <a:spcPct val="0"/>
              </a:spcBef>
              <a:buFontTx/>
              <a:buNone/>
            </a:pPr>
            <a:r>
              <a:rPr lang="pl-PL" altLang="en-US" sz="2400" dirty="0">
                <a:solidFill>
                  <a:schemeClr val="bg1"/>
                </a:solidFill>
                <a:latin typeface="Corbel" panose="020B0503020204020204" pitchFamily="34" charset="0"/>
              </a:rPr>
              <a:t> </a:t>
            </a:r>
          </a:p>
          <a:p>
            <a:pPr eaLnBrk="1" hangingPunct="1">
              <a:spcBef>
                <a:spcPct val="0"/>
              </a:spcBef>
              <a:buFontTx/>
              <a:buNone/>
            </a:pPr>
            <a:r>
              <a:rPr lang="pl-PL" altLang="en-US" sz="2400" dirty="0">
                <a:solidFill>
                  <a:schemeClr val="bg1"/>
                </a:solidFill>
                <a:latin typeface="Corbel" panose="020B0503020204020204" pitchFamily="34" charset="0"/>
              </a:rPr>
              <a:t>1. plakatów, </a:t>
            </a:r>
          </a:p>
          <a:p>
            <a:pPr eaLnBrk="1" hangingPunct="1">
              <a:spcBef>
                <a:spcPct val="0"/>
              </a:spcBef>
              <a:buFontTx/>
              <a:buNone/>
            </a:pPr>
            <a:r>
              <a:rPr lang="pl-PL" altLang="en-US" sz="2400" dirty="0">
                <a:solidFill>
                  <a:schemeClr val="bg1"/>
                </a:solidFill>
                <a:latin typeface="Corbel" panose="020B0503020204020204" pitchFamily="34" charset="0"/>
              </a:rPr>
              <a:t>2. fotosów z planu zdjęciowego,</a:t>
            </a:r>
          </a:p>
          <a:p>
            <a:pPr eaLnBrk="1" hangingPunct="1">
              <a:spcBef>
                <a:spcPct val="0"/>
              </a:spcBef>
              <a:buFontTx/>
              <a:buNone/>
            </a:pPr>
            <a:r>
              <a:rPr lang="pl-PL" altLang="en-US" sz="2400" dirty="0">
                <a:solidFill>
                  <a:schemeClr val="bg1"/>
                </a:solidFill>
                <a:latin typeface="Corbel" panose="020B0503020204020204" pitchFamily="34" charset="0"/>
              </a:rPr>
              <a:t>3. </a:t>
            </a:r>
            <a:r>
              <a:rPr lang="pl-PL" altLang="en-US" sz="2400" dirty="0" err="1">
                <a:solidFill>
                  <a:schemeClr val="bg1"/>
                </a:solidFill>
                <a:latin typeface="Corbel" panose="020B0503020204020204" pitchFamily="34" charset="0"/>
              </a:rPr>
              <a:t>trailerów</a:t>
            </a:r>
            <a:r>
              <a:rPr lang="pl-PL" altLang="en-US" sz="2400" dirty="0">
                <a:solidFill>
                  <a:schemeClr val="bg1"/>
                </a:solidFill>
                <a:latin typeface="Corbel" panose="020B0503020204020204" pitchFamily="34" charset="0"/>
              </a:rPr>
              <a:t> (zwiastunów),</a:t>
            </a:r>
          </a:p>
          <a:p>
            <a:pPr eaLnBrk="1" hangingPunct="1">
              <a:spcBef>
                <a:spcPct val="0"/>
              </a:spcBef>
              <a:buFontTx/>
              <a:buNone/>
            </a:pPr>
            <a:r>
              <a:rPr lang="pl-PL" altLang="en-US" sz="2400" dirty="0">
                <a:solidFill>
                  <a:schemeClr val="bg1"/>
                </a:solidFill>
                <a:latin typeface="Corbel" panose="020B0503020204020204" pitchFamily="34" charset="0"/>
              </a:rPr>
              <a:t>4. albumów,</a:t>
            </a:r>
          </a:p>
          <a:p>
            <a:pPr eaLnBrk="1" hangingPunct="1">
              <a:spcBef>
                <a:spcPct val="0"/>
              </a:spcBef>
              <a:buFontTx/>
              <a:buNone/>
            </a:pPr>
            <a:r>
              <a:rPr lang="pl-PL" altLang="en-US" sz="2400" dirty="0">
                <a:solidFill>
                  <a:schemeClr val="bg1"/>
                </a:solidFill>
                <a:latin typeface="Corbel" panose="020B0503020204020204" pitchFamily="34" charset="0"/>
              </a:rPr>
              <a:t>5. ścieżek dźwiękowych,</a:t>
            </a:r>
          </a:p>
          <a:p>
            <a:pPr eaLnBrk="1" hangingPunct="1">
              <a:spcBef>
                <a:spcPct val="0"/>
              </a:spcBef>
              <a:buFontTx/>
              <a:buNone/>
            </a:pPr>
            <a:r>
              <a:rPr lang="pl-PL" altLang="en-US" sz="2400" dirty="0">
                <a:solidFill>
                  <a:schemeClr val="bg1"/>
                </a:solidFill>
                <a:latin typeface="Corbel" panose="020B0503020204020204" pitchFamily="34" charset="0"/>
              </a:rPr>
              <a:t>6. reklam TV,</a:t>
            </a:r>
          </a:p>
          <a:p>
            <a:pPr eaLnBrk="1" hangingPunct="1">
              <a:spcBef>
                <a:spcPct val="0"/>
              </a:spcBef>
              <a:buFontTx/>
              <a:buNone/>
            </a:pPr>
            <a:r>
              <a:rPr lang="pl-PL" altLang="en-US" sz="2400" dirty="0">
                <a:solidFill>
                  <a:schemeClr val="bg1"/>
                </a:solidFill>
                <a:latin typeface="Corbel" panose="020B0503020204020204" pitchFamily="34" charset="0"/>
              </a:rPr>
              <a:t>7. pocztówek, itp.    </a:t>
            </a:r>
          </a:p>
          <a:p>
            <a:pPr algn="ctr" eaLnBrk="1" hangingPunct="1">
              <a:spcBef>
                <a:spcPct val="0"/>
              </a:spcBef>
              <a:buFontTx/>
              <a:buNone/>
            </a:pPr>
            <a:endParaRPr lang="pl-PL" altLang="en-US" b="1" dirty="0">
              <a:solidFill>
                <a:srgbClr val="C89D94"/>
              </a:solidFill>
              <a:latin typeface="Corbel" panose="020B0503020204020204" pitchFamily="34" charset="0"/>
            </a:endParaRPr>
          </a:p>
        </p:txBody>
      </p:sp>
      <p:sp>
        <p:nvSpPr>
          <p:cNvPr id="9" name="Rectangle 4"/>
          <p:cNvSpPr txBox="1">
            <a:spLocks/>
          </p:cNvSpPr>
          <p:nvPr/>
        </p:nvSpPr>
        <p:spPr>
          <a:xfrm>
            <a:off x="1738314" y="6305551"/>
            <a:ext cx="7500937" cy="481013"/>
          </a:xfrm>
          <a:prstGeom prst="rect">
            <a:avLst/>
          </a:prstGeom>
        </p:spPr>
        <p:txBody>
          <a:bodyPr>
            <a:normAutofit/>
          </a:bodyPr>
          <a:lstStyle>
            <a:extLst/>
          </a:lstStyle>
          <a:p>
            <a:pPr marL="374904" indent="-342900" algn="r">
              <a:spcBef>
                <a:spcPts val="700"/>
              </a:spcBef>
              <a:buSzPct val="95000"/>
              <a:defRPr/>
            </a:pPr>
            <a:endParaRPr lang="pl-PL" sz="1200" dirty="0">
              <a:solidFill>
                <a:schemeClr val="accent1">
                  <a:lumMod val="20000"/>
                  <a:lumOff val="80000"/>
                </a:schemeClr>
              </a:solidFill>
            </a:endParaRPr>
          </a:p>
        </p:txBody>
      </p:sp>
      <p:pic>
        <p:nvPicPr>
          <p:cNvPr id="2" name="Obraz 1"/>
          <p:cNvPicPr>
            <a:picLocks noChangeAspect="1"/>
          </p:cNvPicPr>
          <p:nvPr/>
        </p:nvPicPr>
        <p:blipFill>
          <a:blip r:embed="rId2"/>
          <a:stretch>
            <a:fillRect/>
          </a:stretch>
        </p:blipFill>
        <p:spPr>
          <a:xfrm>
            <a:off x="7816645" y="1755303"/>
            <a:ext cx="3421626" cy="4925716"/>
          </a:xfrm>
          <a:prstGeom prst="rect">
            <a:avLst/>
          </a:prstGeom>
        </p:spPr>
      </p:pic>
    </p:spTree>
    <p:extLst>
      <p:ext uri="{BB962C8B-B14F-4D97-AF65-F5344CB8AC3E}">
        <p14:creationId xmlns:p14="http://schemas.microsoft.com/office/powerpoint/2010/main" val="2492112777"/>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pl-PL" dirty="0" err="1" smtClean="0"/>
              <a:t>Żródła</a:t>
            </a:r>
            <a:endParaRPr lang="en-US" dirty="0"/>
          </a:p>
        </p:txBody>
      </p:sp>
      <p:sp>
        <p:nvSpPr>
          <p:cNvPr id="3" name="Объект 2"/>
          <p:cNvSpPr>
            <a:spLocks noGrp="1"/>
          </p:cNvSpPr>
          <p:nvPr>
            <p:ph idx="1"/>
          </p:nvPr>
        </p:nvSpPr>
        <p:spPr>
          <a:xfrm>
            <a:off x="1103086" y="2638044"/>
            <a:ext cx="10276114" cy="3646642"/>
          </a:xfrm>
        </p:spPr>
        <p:txBody>
          <a:bodyPr>
            <a:normAutofit fontScale="92500" lnSpcReduction="10000"/>
          </a:bodyPr>
          <a:lstStyle/>
          <a:p>
            <a:r>
              <a:rPr lang="en-US" dirty="0"/>
              <a:t>Copyright, Designs and Patents Act 1988</a:t>
            </a:r>
          </a:p>
          <a:p>
            <a:r>
              <a:rPr lang="en-US" dirty="0"/>
              <a:t>http://www.legislation.gov.uk/ukpga/1988/48/pdfs/ukpga_19880048_en.pdf</a:t>
            </a:r>
          </a:p>
          <a:p>
            <a:r>
              <a:rPr lang="en-US" dirty="0"/>
              <a:t>https://en.wikipedia.org/wiki/Related_rights</a:t>
            </a:r>
          </a:p>
          <a:p>
            <a:r>
              <a:rPr lang="en-US" dirty="0"/>
              <a:t>https://eur-lex.europa.eu/homepage.html</a:t>
            </a:r>
          </a:p>
          <a:p>
            <a:r>
              <a:rPr lang="en-US" dirty="0"/>
              <a:t>Directive 2001/29/EC of the European Parliament and of the Council</a:t>
            </a:r>
          </a:p>
          <a:p>
            <a:r>
              <a:rPr lang="en-US" dirty="0"/>
              <a:t>Convention for the Protection of Performers, Producers of Phonograms and Broadcasting Organizations, 1961</a:t>
            </a:r>
          </a:p>
          <a:p>
            <a:r>
              <a:rPr lang="en-US" dirty="0"/>
              <a:t>https://www.wipo.int/treaties/en/ip/rome/</a:t>
            </a:r>
          </a:p>
          <a:p>
            <a:r>
              <a:rPr lang="en-US" dirty="0"/>
              <a:t>https://</a:t>
            </a:r>
            <a:r>
              <a:rPr lang="en-US" dirty="0" smtClean="0"/>
              <a:t>eur-lex.europa.eu/LexUriServ/LexUriServ.do?uri=CELEX:32001L0029:EN:HTML</a:t>
            </a:r>
          </a:p>
          <a:p>
            <a:r>
              <a:rPr lang="fr-FR" dirty="0">
                <a:hlinkClick r:id="rId2"/>
              </a:rPr>
              <a:t>https://www.wipo.int/portal/en</a:t>
            </a:r>
            <a:r>
              <a:rPr lang="fr-FR" dirty="0" smtClean="0">
                <a:hlinkClick r:id="rId2"/>
              </a:rPr>
              <a:t>/</a:t>
            </a:r>
            <a:endParaRPr lang="pl-PL" dirty="0" smtClean="0"/>
          </a:p>
          <a:p>
            <a:r>
              <a:rPr lang="pl-PL" dirty="0"/>
              <a:t>https://www.elbphilharmonie.de/en/whats-on/mazowsze/11473</a:t>
            </a:r>
          </a:p>
          <a:p>
            <a:endParaRPr lang="en-US" dirty="0"/>
          </a:p>
        </p:txBody>
      </p:sp>
    </p:spTree>
    <p:extLst>
      <p:ext uri="{BB962C8B-B14F-4D97-AF65-F5344CB8AC3E}">
        <p14:creationId xmlns:p14="http://schemas.microsoft.com/office/powerpoint/2010/main" val="211469111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pl-PL" dirty="0" smtClean="0"/>
              <a:t>Istota praw pokrewnych</a:t>
            </a:r>
            <a:endParaRPr lang="en-US" dirty="0"/>
          </a:p>
        </p:txBody>
      </p:sp>
      <p:sp>
        <p:nvSpPr>
          <p:cNvPr id="3" name="Объект 2"/>
          <p:cNvSpPr>
            <a:spLocks noGrp="1"/>
          </p:cNvSpPr>
          <p:nvPr>
            <p:ph idx="1"/>
          </p:nvPr>
        </p:nvSpPr>
        <p:spPr>
          <a:xfrm>
            <a:off x="4905828" y="2594501"/>
            <a:ext cx="6966857" cy="4111100"/>
          </a:xfrm>
        </p:spPr>
        <p:txBody>
          <a:bodyPr>
            <a:noAutofit/>
          </a:bodyPr>
          <a:lstStyle/>
          <a:p>
            <a:pPr algn="just"/>
            <a:r>
              <a:rPr lang="pl-PL" sz="2800" dirty="0" smtClean="0"/>
              <a:t>Są to prawa wtórne, nie istnieją same w sobie, lecz „narastają” wobec utworu pierwotnie objętego ochroną praw autorskich (zwykle)</a:t>
            </a:r>
            <a:r>
              <a:rPr lang="en-US" sz="2800" dirty="0" smtClean="0"/>
              <a:t>. </a:t>
            </a:r>
          </a:p>
          <a:p>
            <a:pPr algn="just"/>
            <a:r>
              <a:rPr lang="pl-PL" sz="2800" dirty="0" smtClean="0"/>
              <a:t>Często przysługują przedsiębiorcom w przemyśle rozrywkowym/medialnym/wydawniczym</a:t>
            </a:r>
            <a:r>
              <a:rPr lang="en-US" sz="2800" dirty="0" smtClean="0"/>
              <a:t>.</a:t>
            </a:r>
          </a:p>
          <a:p>
            <a:pPr algn="just"/>
            <a:r>
              <a:rPr lang="pl-PL" sz="2800" dirty="0" smtClean="0"/>
              <a:t>Przyznawane są osobą które wniosły wkład finansowy w celu rozpowszechniania utworów. </a:t>
            </a:r>
            <a:endParaRPr lang="en-US" sz="2800"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r="37036"/>
          <a:stretch/>
        </p:blipFill>
        <p:spPr>
          <a:xfrm>
            <a:off x="373970" y="2594501"/>
            <a:ext cx="4398055" cy="3924300"/>
          </a:xfrm>
          <a:prstGeom prst="rect">
            <a:avLst/>
          </a:prstGeom>
        </p:spPr>
      </p:pic>
    </p:spTree>
    <p:extLst>
      <p:ext uri="{BB962C8B-B14F-4D97-AF65-F5344CB8AC3E}">
        <p14:creationId xmlns:p14="http://schemas.microsoft.com/office/powerpoint/2010/main" val="30414130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przedmiot</a:t>
            </a:r>
            <a:endParaRPr lang="pl-PL" dirty="0"/>
          </a:p>
        </p:txBody>
      </p:sp>
      <p:sp>
        <p:nvSpPr>
          <p:cNvPr id="3" name="Symbol zastępczy zawartości 2"/>
          <p:cNvSpPr>
            <a:spLocks noGrp="1"/>
          </p:cNvSpPr>
          <p:nvPr>
            <p:ph idx="1"/>
          </p:nvPr>
        </p:nvSpPr>
        <p:spPr>
          <a:xfrm>
            <a:off x="2231136" y="2534194"/>
            <a:ext cx="4221915" cy="3918857"/>
          </a:xfrm>
        </p:spPr>
        <p:txBody>
          <a:bodyPr>
            <a:normAutofit lnSpcReduction="10000"/>
          </a:bodyPr>
          <a:lstStyle/>
          <a:p>
            <a:r>
              <a:rPr lang="pl-PL" sz="2000" dirty="0"/>
              <a:t>Fonogramy, </a:t>
            </a:r>
            <a:endParaRPr lang="pl-PL" sz="2000" dirty="0" smtClean="0"/>
          </a:p>
          <a:p>
            <a:r>
              <a:rPr lang="pl-PL" sz="2000" dirty="0" smtClean="0"/>
              <a:t>Wideogramy, (w tym utworu audiowizualne)</a:t>
            </a:r>
          </a:p>
          <a:p>
            <a:r>
              <a:rPr lang="pl-PL" sz="2000" dirty="0" smtClean="0"/>
              <a:t>Nadania </a:t>
            </a:r>
            <a:r>
              <a:rPr lang="pl-PL" sz="2000" dirty="0"/>
              <a:t>radiowe i </a:t>
            </a:r>
            <a:r>
              <a:rPr lang="pl-PL" sz="2000" dirty="0" smtClean="0"/>
              <a:t>telewizyjne</a:t>
            </a:r>
          </a:p>
          <a:p>
            <a:endParaRPr lang="pl-PL" sz="2000" dirty="0" smtClean="0"/>
          </a:p>
          <a:p>
            <a:endParaRPr lang="pl-PL" sz="2000" dirty="0"/>
          </a:p>
          <a:p>
            <a:endParaRPr lang="pl-PL" sz="2000" dirty="0" smtClean="0"/>
          </a:p>
          <a:p>
            <a:endParaRPr lang="pl-PL" sz="2000" dirty="0"/>
          </a:p>
          <a:p>
            <a:r>
              <a:rPr lang="pl-PL" sz="2000" dirty="0" smtClean="0"/>
              <a:t>Pierwsze wydania utworów</a:t>
            </a:r>
          </a:p>
          <a:p>
            <a:r>
              <a:rPr lang="pl-PL" sz="2000" dirty="0" smtClean="0"/>
              <a:t>Wydania naukowe i krytyczne</a:t>
            </a:r>
          </a:p>
        </p:txBody>
      </p:sp>
      <p:sp>
        <p:nvSpPr>
          <p:cNvPr id="4" name="Symbol zastępczy zawartości 2"/>
          <p:cNvSpPr txBox="1">
            <a:spLocks/>
          </p:cNvSpPr>
          <p:nvPr/>
        </p:nvSpPr>
        <p:spPr>
          <a:xfrm>
            <a:off x="5900057" y="2407267"/>
            <a:ext cx="5290458" cy="366260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457200" lvl="2" indent="0">
              <a:buNone/>
            </a:pPr>
            <a:r>
              <a:rPr lang="pl-PL" sz="2000" dirty="0" smtClean="0"/>
              <a:t>To przedmioty, do których prawa wyłączne mają ich producenci i nadawcy. Prawa te przysługują im </a:t>
            </a:r>
            <a:r>
              <a:rPr lang="pl-PL" sz="2000" u="sng" dirty="0" smtClean="0"/>
              <a:t>bez uszczerbku dla praw twórców i wykonawców</a:t>
            </a:r>
            <a:r>
              <a:rPr lang="pl-PL" sz="2000" dirty="0" smtClean="0"/>
              <a:t>, co oznacza, że także producenci bądź nadawcy muszą wyrazić zgodę na korzystanie z danego dobra, albo przynajmniej uzyskać za to wynagrodzenie (np. za odtwarzanie płyty CD w klubie)</a:t>
            </a:r>
            <a:endParaRPr lang="pl-PL" sz="2000" dirty="0"/>
          </a:p>
        </p:txBody>
      </p:sp>
    </p:spTree>
    <p:extLst>
      <p:ext uri="{BB962C8B-B14F-4D97-AF65-F5344CB8AC3E}">
        <p14:creationId xmlns:p14="http://schemas.microsoft.com/office/powerpoint/2010/main" val="118313793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75084" y="2638044"/>
            <a:ext cx="6438539" cy="3755572"/>
          </a:xfrm>
        </p:spPr>
        <p:txBody>
          <a:bodyPr>
            <a:noAutofit/>
          </a:bodyPr>
          <a:lstStyle/>
          <a:p>
            <a:pPr marL="0" indent="0" algn="just">
              <a:buNone/>
            </a:pPr>
            <a:r>
              <a:rPr lang="pl-PL" sz="3200" i="1" dirty="0" smtClean="0"/>
              <a:t>Podmiotem praw pokrewnych są osoby, które nie są autorami. </a:t>
            </a:r>
            <a:r>
              <a:rPr lang="en-US" sz="3200" i="1" dirty="0" smtClean="0"/>
              <a:t>: </a:t>
            </a:r>
          </a:p>
          <a:p>
            <a:pPr algn="just"/>
            <a:r>
              <a:rPr lang="pl-PL" sz="2800" dirty="0" smtClean="0"/>
              <a:t>Wykonawcy   (</a:t>
            </a:r>
            <a:r>
              <a:rPr lang="pl-PL" sz="2400" dirty="0" smtClean="0"/>
              <a:t>muzycy, aktorzy, recytatorzy</a:t>
            </a:r>
            <a:r>
              <a:rPr lang="pl-PL" sz="2800" dirty="0" smtClean="0"/>
              <a:t>)</a:t>
            </a:r>
            <a:r>
              <a:rPr lang="en-US" sz="2800" dirty="0" smtClean="0"/>
              <a:t> </a:t>
            </a:r>
          </a:p>
          <a:p>
            <a:pPr algn="just"/>
            <a:r>
              <a:rPr lang="pl-PL" sz="2800" dirty="0" smtClean="0"/>
              <a:t>Producenci muzyczni, filmowi</a:t>
            </a:r>
            <a:endParaRPr lang="en-US" sz="2800" dirty="0" smtClean="0"/>
          </a:p>
          <a:p>
            <a:pPr algn="just"/>
            <a:r>
              <a:rPr lang="pl-PL" sz="2800" dirty="0" smtClean="0"/>
              <a:t>Nadawcy - podmioty prowadzące działalność radiową, telewizyjną, nadawczą</a:t>
            </a:r>
          </a:p>
          <a:p>
            <a:pPr algn="just"/>
            <a:r>
              <a:rPr lang="pl-PL" sz="2800" dirty="0" smtClean="0"/>
              <a:t>Wydawcy</a:t>
            </a:r>
            <a:endParaRPr lang="en-US" sz="2800" dirty="0"/>
          </a:p>
        </p:txBody>
      </p:sp>
      <p:sp>
        <p:nvSpPr>
          <p:cNvPr id="4" name="Заголовок 1"/>
          <p:cNvSpPr>
            <a:spLocks noGrp="1"/>
          </p:cNvSpPr>
          <p:nvPr>
            <p:ph type="title"/>
          </p:nvPr>
        </p:nvSpPr>
        <p:spPr>
          <a:xfrm>
            <a:off x="2231136" y="964692"/>
            <a:ext cx="7729728" cy="1188720"/>
          </a:xfrm>
        </p:spPr>
        <p:txBody>
          <a:bodyPr/>
          <a:lstStyle/>
          <a:p>
            <a:r>
              <a:rPr lang="pl-PL" dirty="0" smtClean="0"/>
              <a:t>podmioty</a:t>
            </a:r>
            <a:endParaRPr lang="en-US"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429" y="2638044"/>
            <a:ext cx="5007429" cy="3755572"/>
          </a:xfrm>
          <a:prstGeom prst="rect">
            <a:avLst/>
          </a:prstGeom>
        </p:spPr>
      </p:pic>
    </p:spTree>
    <p:extLst>
      <p:ext uri="{BB962C8B-B14F-4D97-AF65-F5344CB8AC3E}">
        <p14:creationId xmlns:p14="http://schemas.microsoft.com/office/powerpoint/2010/main" val="419726303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81610" y="2153412"/>
            <a:ext cx="11625943" cy="4378017"/>
          </a:xfrm>
          <a:prstGeom prst="rect">
            <a:avLst/>
          </a:prstGeom>
          <a:effectLst>
            <a:softEdge rad="317500"/>
          </a:effectLst>
        </p:spPr>
      </p:pic>
      <p:sp>
        <p:nvSpPr>
          <p:cNvPr id="2" name="Заголовок 1"/>
          <p:cNvSpPr>
            <a:spLocks noGrp="1"/>
          </p:cNvSpPr>
          <p:nvPr>
            <p:ph type="title"/>
          </p:nvPr>
        </p:nvSpPr>
        <p:spPr/>
        <p:txBody>
          <a:bodyPr/>
          <a:lstStyle/>
          <a:p>
            <a:r>
              <a:rPr lang="pl-PL" dirty="0" smtClean="0"/>
              <a:t>Zakres</a:t>
            </a:r>
            <a:endParaRPr lang="en-US" dirty="0"/>
          </a:p>
        </p:txBody>
      </p:sp>
      <p:sp>
        <p:nvSpPr>
          <p:cNvPr id="5" name="Скругленный прямоугольник 4"/>
          <p:cNvSpPr/>
          <p:nvPr/>
        </p:nvSpPr>
        <p:spPr>
          <a:xfrm>
            <a:off x="949666" y="2647950"/>
            <a:ext cx="10289833" cy="3276599"/>
          </a:xfrm>
          <a:prstGeom prst="roundRect">
            <a:avLst/>
          </a:prstGeom>
          <a:solidFill>
            <a:srgbClr val="FFFFFF">
              <a:alpha val="32157"/>
            </a:srgb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l-PL" sz="3200" dirty="0" smtClean="0">
                <a:solidFill>
                  <a:schemeClr val="tx1"/>
                </a:solidFill>
                <a:effectLst>
                  <a:outerShdw blurRad="38100" dist="38100" dir="2700000" algn="tl">
                    <a:srgbClr val="000000">
                      <a:alpha val="43137"/>
                    </a:srgbClr>
                  </a:outerShdw>
                </a:effectLst>
              </a:rPr>
              <a:t>Prawa pokrewne mają różny zakres i różną treść. Dodatkowo w każdym kraju ten zakres może być odmienny, natomiast treść praw autorskich jest bardziej ujednolicona. </a:t>
            </a:r>
            <a:endParaRPr lang="en-US" sz="32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869567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l="19556" t="3744" r="1025" b="43452"/>
          <a:stretch/>
        </p:blipFill>
        <p:spPr>
          <a:xfrm>
            <a:off x="217714" y="2153412"/>
            <a:ext cx="4496272" cy="4286028"/>
          </a:xfrm>
          <a:prstGeom prst="rect">
            <a:avLst/>
          </a:prstGeom>
        </p:spPr>
      </p:pic>
      <p:sp>
        <p:nvSpPr>
          <p:cNvPr id="3" name="Объект 2"/>
          <p:cNvSpPr>
            <a:spLocks noGrp="1"/>
          </p:cNvSpPr>
          <p:nvPr>
            <p:ph idx="1"/>
          </p:nvPr>
        </p:nvSpPr>
        <p:spPr>
          <a:xfrm>
            <a:off x="3106057" y="1962150"/>
            <a:ext cx="8694057" cy="4743451"/>
          </a:xfrm>
        </p:spPr>
        <p:txBody>
          <a:bodyPr>
            <a:noAutofit/>
          </a:bodyPr>
          <a:lstStyle/>
          <a:p>
            <a:pPr marL="0" indent="0" algn="ctr">
              <a:buNone/>
            </a:pPr>
            <a:r>
              <a:rPr lang="pl-PL" sz="3200" b="1" i="1" dirty="0" smtClean="0"/>
              <a:t>Międzynarodowa Konwencja </a:t>
            </a:r>
            <a:r>
              <a:rPr lang="pl-PL" sz="3200" dirty="0" smtClean="0"/>
              <a:t>Rzymska </a:t>
            </a:r>
          </a:p>
          <a:p>
            <a:pPr marL="0" indent="0" algn="ctr">
              <a:buNone/>
            </a:pPr>
            <a:r>
              <a:rPr lang="pl-PL" sz="3200" dirty="0" smtClean="0"/>
              <a:t>o </a:t>
            </a:r>
            <a:r>
              <a:rPr lang="pl-PL" sz="3200" dirty="0"/>
              <a:t>ochronie artystów wykonawców, producentów fonogramów oraz organizacji nadawczych,</a:t>
            </a:r>
            <a:r>
              <a:rPr lang="en-US" sz="3200" b="1" i="1" dirty="0" smtClean="0"/>
              <a:t>1961</a:t>
            </a:r>
          </a:p>
          <a:p>
            <a:pPr marL="0" indent="0" algn="ctr">
              <a:buNone/>
            </a:pPr>
            <a:r>
              <a:rPr lang="en-US" sz="2400" i="1" dirty="0" smtClean="0"/>
              <a:t>*</a:t>
            </a:r>
            <a:r>
              <a:rPr lang="pl-PL" sz="2400" i="1" dirty="0" smtClean="0"/>
              <a:t>Konwencja Rzymska</a:t>
            </a:r>
            <a:r>
              <a:rPr lang="en-US" sz="2400" i="1" dirty="0" smtClean="0"/>
              <a:t>*</a:t>
            </a:r>
          </a:p>
          <a:p>
            <a:pPr marL="0" indent="0" algn="ctr">
              <a:buNone/>
            </a:pPr>
            <a:endParaRPr lang="en-US" sz="2000" i="1" dirty="0"/>
          </a:p>
          <a:p>
            <a:pPr algn="just"/>
            <a:r>
              <a:rPr lang="pl-PL" sz="2800" dirty="0" smtClean="0"/>
              <a:t>Konwencja jako pierwszy akt prawny przyznała ochronę </a:t>
            </a:r>
            <a:r>
              <a:rPr lang="pl-PL" sz="2800" dirty="0" err="1" smtClean="0"/>
              <a:t>prawnoautorską</a:t>
            </a:r>
            <a:r>
              <a:rPr lang="pl-PL" sz="2800" dirty="0" smtClean="0"/>
              <a:t> osobom nie będącym autorami, lecz </a:t>
            </a:r>
            <a:r>
              <a:rPr lang="pl-PL" sz="2800" dirty="0" err="1" smtClean="0"/>
              <a:t>wykowanawcami</a:t>
            </a:r>
            <a:r>
              <a:rPr lang="pl-PL" sz="2800" dirty="0" smtClean="0"/>
              <a:t> utworów albo będącym właścicielami materialnego nośnika typu kaset czy płyta. </a:t>
            </a:r>
            <a:endParaRPr lang="en-US" sz="2800" dirty="0"/>
          </a:p>
        </p:txBody>
      </p:sp>
      <p:sp>
        <p:nvSpPr>
          <p:cNvPr id="5" name="Заголовок 1"/>
          <p:cNvSpPr>
            <a:spLocks noGrp="1"/>
          </p:cNvSpPr>
          <p:nvPr>
            <p:ph type="title"/>
          </p:nvPr>
        </p:nvSpPr>
        <p:spPr>
          <a:xfrm>
            <a:off x="2245650" y="632709"/>
            <a:ext cx="7729728" cy="1188720"/>
          </a:xfrm>
        </p:spPr>
        <p:txBody>
          <a:bodyPr>
            <a:normAutofit/>
          </a:bodyPr>
          <a:lstStyle/>
          <a:p>
            <a:r>
              <a:rPr lang="pl-PL" dirty="0" smtClean="0"/>
              <a:t>Prawo międzynarodowe </a:t>
            </a:r>
            <a:endParaRPr lang="en-US" dirty="0"/>
          </a:p>
        </p:txBody>
      </p:sp>
    </p:spTree>
    <p:extLst>
      <p:ext uri="{BB962C8B-B14F-4D97-AF65-F5344CB8AC3E}">
        <p14:creationId xmlns:p14="http://schemas.microsoft.com/office/powerpoint/2010/main" val="73192356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4336" y="618702"/>
            <a:ext cx="7729728" cy="1188720"/>
          </a:xfrm>
        </p:spPr>
        <p:txBody>
          <a:bodyPr>
            <a:normAutofit/>
          </a:bodyPr>
          <a:lstStyle/>
          <a:p>
            <a:r>
              <a:rPr lang="pl-PL" dirty="0" smtClean="0"/>
              <a:t>Akty prawa międzynarodowego </a:t>
            </a:r>
            <a:endParaRPr lang="en-US" dirty="0"/>
          </a:p>
        </p:txBody>
      </p:sp>
      <p:sp>
        <p:nvSpPr>
          <p:cNvPr id="3" name="Объект 2"/>
          <p:cNvSpPr>
            <a:spLocks noGrp="1"/>
          </p:cNvSpPr>
          <p:nvPr>
            <p:ph idx="1"/>
          </p:nvPr>
        </p:nvSpPr>
        <p:spPr>
          <a:xfrm>
            <a:off x="196232" y="1966984"/>
            <a:ext cx="7943380" cy="4306090"/>
          </a:xfrm>
        </p:spPr>
        <p:txBody>
          <a:bodyPr>
            <a:noAutofit/>
          </a:bodyPr>
          <a:lstStyle/>
          <a:p>
            <a:r>
              <a:rPr lang="pl-PL" sz="2400" b="1" dirty="0" smtClean="0"/>
              <a:t>Konwencja Genewska o </a:t>
            </a:r>
            <a:r>
              <a:rPr lang="pl-PL" sz="2400" b="1" dirty="0" smtClean="0"/>
              <a:t>Ochronie Producentów Fonogramów</a:t>
            </a:r>
            <a:r>
              <a:rPr lang="en-US" sz="2400" b="1" dirty="0" smtClean="0"/>
              <a:t> 1971</a:t>
            </a:r>
            <a:endParaRPr lang="en-US" sz="2400" dirty="0" smtClean="0"/>
          </a:p>
          <a:p>
            <a:r>
              <a:rPr lang="pl-PL" sz="2400" b="1" dirty="0" smtClean="0"/>
              <a:t>Konwencja Brukselska o rozpowszechnianiu drogą satelitarną sygnałów przenoszących program</a:t>
            </a:r>
            <a:r>
              <a:rPr lang="en-US" sz="2400" b="1" dirty="0" smtClean="0"/>
              <a:t> </a:t>
            </a:r>
            <a:r>
              <a:rPr lang="en-US" sz="2400" b="1" dirty="0" smtClean="0"/>
              <a:t>1974 </a:t>
            </a:r>
            <a:endParaRPr lang="pl-PL" sz="2400" b="1" dirty="0" smtClean="0"/>
          </a:p>
          <a:p>
            <a:r>
              <a:rPr lang="pl-PL" sz="2400" b="1" dirty="0" smtClean="0"/>
              <a:t>Porozumienie TRIPS w sprawie handlowych aspektów praw własności intelektualnej </a:t>
            </a:r>
            <a:r>
              <a:rPr lang="en-US" sz="2400" b="1" dirty="0" smtClean="0"/>
              <a:t> </a:t>
            </a:r>
            <a:r>
              <a:rPr lang="en-US" sz="2400" b="1" dirty="0" smtClean="0"/>
              <a:t>Trade-Related Aspects of Intellectual Property Rights </a:t>
            </a:r>
            <a:r>
              <a:rPr lang="en-US" sz="2400" b="1" dirty="0" smtClean="0"/>
              <a:t>, 1994</a:t>
            </a:r>
            <a:r>
              <a:rPr lang="pl-PL" sz="2400" b="1" dirty="0" smtClean="0"/>
              <a:t>, </a:t>
            </a:r>
            <a:r>
              <a:rPr lang="pl-PL" sz="2400" dirty="0" smtClean="0"/>
              <a:t>załącznik do protokołu ustanawiającego Światową Organizację Handlu</a:t>
            </a:r>
            <a:endParaRPr lang="en-US" sz="2400" b="1" dirty="0" smtClean="0"/>
          </a:p>
          <a:p>
            <a:r>
              <a:rPr lang="pl-PL" sz="2400" b="1" dirty="0" smtClean="0"/>
              <a:t>WPPT- </a:t>
            </a:r>
            <a:r>
              <a:rPr lang="en-US" sz="2400" b="1" dirty="0" smtClean="0"/>
              <a:t>Performances </a:t>
            </a:r>
            <a:r>
              <a:rPr lang="en-US" sz="2400" b="1" dirty="0" smtClean="0"/>
              <a:t>and Phonograms Treaty, </a:t>
            </a:r>
            <a:r>
              <a:rPr lang="en-US" sz="2400" b="1" dirty="0" smtClean="0"/>
              <a:t>1996</a:t>
            </a:r>
            <a:r>
              <a:rPr lang="pl-PL" sz="2400" b="1" dirty="0" smtClean="0"/>
              <a:t> traktat WIPO o </a:t>
            </a:r>
            <a:r>
              <a:rPr lang="pl-PL" sz="2400" b="1" dirty="0" err="1" smtClean="0"/>
              <a:t>wykonaniach</a:t>
            </a:r>
            <a:r>
              <a:rPr lang="pl-PL" sz="2400" b="1" dirty="0" smtClean="0"/>
              <a:t> artystycznych i fonogramach</a:t>
            </a:r>
            <a:endParaRPr lang="en-US" sz="2400" b="1"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758" y="2462110"/>
            <a:ext cx="4156212" cy="4064775"/>
          </a:xfrm>
          <a:prstGeom prst="rect">
            <a:avLst/>
          </a:prstGeom>
        </p:spPr>
      </p:pic>
    </p:spTree>
    <p:extLst>
      <p:ext uri="{BB962C8B-B14F-4D97-AF65-F5344CB8AC3E}">
        <p14:creationId xmlns:p14="http://schemas.microsoft.com/office/powerpoint/2010/main" val="4046466403"/>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1461</TotalTime>
  <Words>1370</Words>
  <Application>Microsoft Office PowerPoint</Application>
  <PresentationFormat>Panoramiczny</PresentationFormat>
  <Paragraphs>188</Paragraphs>
  <Slides>32</Slides>
  <Notes>6</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32</vt:i4>
      </vt:variant>
    </vt:vector>
  </HeadingPairs>
  <TitlesOfParts>
    <vt:vector size="38" baseType="lpstr">
      <vt:lpstr>Arial</vt:lpstr>
      <vt:lpstr>Calibri</vt:lpstr>
      <vt:lpstr>Corbel</vt:lpstr>
      <vt:lpstr>Gill Sans MT</vt:lpstr>
      <vt:lpstr>Wingdings</vt:lpstr>
      <vt:lpstr>Parcel</vt:lpstr>
      <vt:lpstr>Prawa pokrewne</vt:lpstr>
      <vt:lpstr>definicja</vt:lpstr>
      <vt:lpstr>Dlaczego pokrewne ?</vt:lpstr>
      <vt:lpstr>Istota praw pokrewnych</vt:lpstr>
      <vt:lpstr>przedmiot</vt:lpstr>
      <vt:lpstr>podmioty</vt:lpstr>
      <vt:lpstr>Zakres</vt:lpstr>
      <vt:lpstr>Prawo międzynarodowe </vt:lpstr>
      <vt:lpstr>Akty prawa międzynarodowego </vt:lpstr>
      <vt:lpstr>WPPT 1996,    pl 2003</vt:lpstr>
      <vt:lpstr>Regulacje Europejskie </vt:lpstr>
      <vt:lpstr>Prawa pokrewne  a prawa autorskie</vt:lpstr>
      <vt:lpstr>Prawa pokrewne  vs  prawa autorskie</vt:lpstr>
      <vt:lpstr>Prawa artystów wykonawców</vt:lpstr>
      <vt:lpstr>pOLSKA</vt:lpstr>
      <vt:lpstr>Producenci fonogramów</vt:lpstr>
      <vt:lpstr>Prawo do fonogramu vs prawo do głosu</vt:lpstr>
      <vt:lpstr>Producent fonogramu – czas ochrony </vt:lpstr>
      <vt:lpstr>Producent filmowy</vt:lpstr>
      <vt:lpstr>Producent filmowy</vt:lpstr>
      <vt:lpstr>Broadcasting – nadania programów</vt:lpstr>
      <vt:lpstr>FILM</vt:lpstr>
      <vt:lpstr>Prezentacja programu PowerPoint</vt:lpstr>
      <vt:lpstr>Ustawa o kinematografii art. 4.1</vt:lpstr>
      <vt:lpstr>Producent w ustawie o kinematografii</vt:lpstr>
      <vt:lpstr>Kierownik produkcji  sn</vt:lpstr>
      <vt:lpstr>Nabycie praw do wkładów twórczych przez producenta</vt:lpstr>
      <vt:lpstr>Domniemanie z art. 70.1. Pr. Aut.</vt:lpstr>
      <vt:lpstr>Ograniczenia domniemania</vt:lpstr>
      <vt:lpstr>Prezentacja programu PowerPoint</vt:lpstr>
      <vt:lpstr>Prezentacja programu PowerPoint</vt:lpstr>
      <vt:lpstr>Żródła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Establishment of a Limited Liability Company</dc:title>
  <dc:creator>Anton Barlit</dc:creator>
  <cp:lastModifiedBy>Monika Drela</cp:lastModifiedBy>
  <cp:revision>198</cp:revision>
  <dcterms:created xsi:type="dcterms:W3CDTF">2019-03-09T06:32:36Z</dcterms:created>
  <dcterms:modified xsi:type="dcterms:W3CDTF">2019-04-11T14:34:28Z</dcterms:modified>
</cp:coreProperties>
</file>