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CF001-1A6C-4357-A92D-EFDD78A37D0E}" type="datetimeFigureOut">
              <a:rPr lang="pl-PL" smtClean="0"/>
              <a:t>2015-10-16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071B6-5496-4668-AC40-1761C3060A2D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071B6-5496-4668-AC40-1761C3060A2D}" type="slidenum">
              <a:rPr lang="pl-PL" smtClean="0"/>
              <a:t>10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D438548-ACFD-4D3F-96D0-9DFA5F82A2BB}" type="datetimeFigureOut">
              <a:rPr lang="pl-PL" smtClean="0"/>
              <a:pPr/>
              <a:t>2015-10-16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B26E9-266D-4839-B79B-BE2418B7092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Karolina Trzeciak-Wach, LL.M.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Pojęcie prawa własności</a:t>
            </a:r>
          </a:p>
          <a:p>
            <a:r>
              <a:rPr lang="pl-PL" dirty="0" smtClean="0"/>
              <a:t>Własność nieruchomości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Części składowe a przynależności</a:t>
            </a:r>
            <a:br>
              <a:rPr lang="pl-PL" dirty="0" smtClean="0"/>
            </a:br>
            <a:r>
              <a:rPr lang="pl-PL" dirty="0" smtClean="0"/>
              <a:t>por. 47 par. 2 i 51 par. 1 KC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3449616"/>
          </a:xfrm>
        </p:spPr>
        <p:txBody>
          <a:bodyPr/>
          <a:lstStyle/>
          <a:p>
            <a:r>
              <a:rPr lang="pl-PL" dirty="0" smtClean="0"/>
              <a:t> </a:t>
            </a:r>
            <a:r>
              <a:rPr lang="pl-PL" sz="2800" dirty="0" smtClean="0"/>
              <a:t>- Meble w mieszkaniu,</a:t>
            </a:r>
          </a:p>
          <a:p>
            <a:r>
              <a:rPr lang="pl-PL" sz="2800" dirty="0" smtClean="0"/>
              <a:t> - Silnik w samochodzie,</a:t>
            </a:r>
          </a:p>
          <a:p>
            <a:pPr>
              <a:buFontTx/>
              <a:buChar char="-"/>
            </a:pPr>
            <a:r>
              <a:rPr lang="pl-PL" sz="2800" dirty="0" smtClean="0"/>
              <a:t>Drzewo w ogródku,</a:t>
            </a:r>
          </a:p>
          <a:p>
            <a:pPr>
              <a:buFontTx/>
              <a:buChar char="-"/>
            </a:pPr>
            <a:r>
              <a:rPr lang="pl-PL" sz="2800" dirty="0" smtClean="0"/>
              <a:t>-Przyczepa campingowa na działce</a:t>
            </a:r>
          </a:p>
          <a:p>
            <a:pPr>
              <a:buFontTx/>
              <a:buChar char="-"/>
            </a:pPr>
            <a:r>
              <a:rPr lang="pl-PL" sz="2800" dirty="0" smtClean="0"/>
              <a:t>- Karta </a:t>
            </a:r>
            <a:r>
              <a:rPr lang="pl-PL" sz="2800" dirty="0" err="1" smtClean="0"/>
              <a:t>sim</a:t>
            </a:r>
            <a:r>
              <a:rPr lang="pl-PL" sz="2800" dirty="0" smtClean="0"/>
              <a:t> w telefonie komórkowym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wyniku połączenia stanowią jedną całość w sensie fizycznym i gospodarczym</a:t>
            </a:r>
          </a:p>
          <a:p>
            <a:r>
              <a:rPr lang="pl-PL" dirty="0" smtClean="0"/>
              <a:t>Art. 47 par. 2</a:t>
            </a:r>
          </a:p>
          <a:p>
            <a:r>
              <a:rPr lang="pl-PL" dirty="0" smtClean="0"/>
              <a:t>Art.. 47 par. 3 przemijająco</a:t>
            </a:r>
          </a:p>
          <a:p>
            <a:r>
              <a:rPr lang="pl-PL" dirty="0" smtClean="0"/>
              <a:t>Ich rozłączenie spowodowałoby zmiany bądź całości bądź przedmiotu odłączonego</a:t>
            </a:r>
          </a:p>
          <a:p>
            <a:r>
              <a:rPr lang="pl-PL" dirty="0" smtClean="0"/>
              <a:t>Art. 47 par. 1 ,chyba że właściciel rozłączy, rozdzieli na części</a:t>
            </a:r>
          </a:p>
          <a:p>
            <a:r>
              <a:rPr lang="pl-PL" dirty="0" smtClean="0"/>
              <a:t>Grunt, art. 48, 191, 49 KC 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Części składowe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Art.51 par. 1 części ruchome POTRZEBNE do korzystania z innej rzeczy, jeżeli pozostają z nią w faktycznym związku odpowiadającym temu celowi,</a:t>
            </a:r>
          </a:p>
          <a:p>
            <a:r>
              <a:rPr lang="pl-PL" dirty="0" smtClean="0"/>
              <a:t>Brak jest fizycznego związku (ścisłego) między rzeczami</a:t>
            </a:r>
          </a:p>
          <a:p>
            <a:r>
              <a:rPr lang="pl-PL" dirty="0" smtClean="0"/>
              <a:t>Związek gospodarczy –funkcjonalny</a:t>
            </a:r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Przynależności 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pl-PL" dirty="0" smtClean="0"/>
              <a:t>1. Artur K. dokonał sprzedaży mieszkania Paulinie M. 2 tygodnie później Artur przyjechał do swojego dawnego mieszkania odebrać meble, ale Paulina nie chciała mu ich wydać. Co powinien zrobić Artur?</a:t>
            </a: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62674"/>
          </a:xfrm>
        </p:spPr>
        <p:txBody>
          <a:bodyPr>
            <a:normAutofit/>
          </a:bodyPr>
          <a:lstStyle/>
          <a:p>
            <a:r>
              <a:rPr lang="pl-PL" dirty="0" smtClean="0"/>
              <a:t>Jaka jest różnica między użytkowaniem z art. 252 KC</a:t>
            </a:r>
            <a:br>
              <a:rPr lang="pl-PL" dirty="0" smtClean="0"/>
            </a:br>
            <a:r>
              <a:rPr lang="pl-PL" dirty="0" smtClean="0"/>
              <a:t>a dzierżawą z art. 693 KC</a:t>
            </a: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/>
          <a:lstStyle/>
          <a:p>
            <a:r>
              <a:rPr lang="pl-PL" dirty="0" smtClean="0"/>
              <a:t>Jakie znasz prawa rzeczowe?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7772400" cy="1828800"/>
          </a:xfrm>
        </p:spPr>
        <p:txBody>
          <a:bodyPr/>
          <a:lstStyle/>
          <a:p>
            <a:r>
              <a:rPr lang="pl-PL" i="1" dirty="0" err="1" smtClean="0"/>
              <a:t>Numerus</a:t>
            </a:r>
            <a:r>
              <a:rPr lang="pl-PL" i="1" dirty="0" smtClean="0"/>
              <a:t> </a:t>
            </a:r>
            <a:r>
              <a:rPr lang="pl-PL" i="1" dirty="0" err="1" smtClean="0"/>
              <a:t>clausus</a:t>
            </a:r>
            <a:r>
              <a:rPr lang="pl-PL" i="1" dirty="0" smtClean="0"/>
              <a:t> praw rzeczowych</a:t>
            </a:r>
            <a:endParaRPr lang="pl-PL" i="1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2" y="2060848"/>
            <a:ext cx="4897759" cy="4392488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pl-PL" sz="2500" dirty="0" smtClean="0"/>
              <a:t>Prawo własności</a:t>
            </a:r>
          </a:p>
          <a:p>
            <a:pPr marL="457200" indent="-457200">
              <a:buAutoNum type="arabicPeriod"/>
            </a:pPr>
            <a:r>
              <a:rPr lang="pl-PL" sz="2500" dirty="0" smtClean="0"/>
              <a:t>Prawo użytkowania wieczystego (art. 233)</a:t>
            </a:r>
          </a:p>
          <a:p>
            <a:pPr marL="457200" indent="-457200">
              <a:buAutoNum type="arabicPeriod"/>
            </a:pPr>
            <a:r>
              <a:rPr lang="pl-PL" sz="2500" dirty="0" smtClean="0"/>
              <a:t>Ograniczone prawa rzeczowe:</a:t>
            </a:r>
          </a:p>
          <a:p>
            <a:pPr marL="1078992" lvl="1" indent="-457200">
              <a:buAutoNum type="arabicPeriod"/>
            </a:pPr>
            <a:r>
              <a:rPr lang="pl-PL" sz="2500" dirty="0" smtClean="0"/>
              <a:t>Użytkowanie</a:t>
            </a:r>
          </a:p>
          <a:p>
            <a:pPr marL="1078992" lvl="1" indent="-457200">
              <a:buAutoNum type="arabicPeriod"/>
            </a:pPr>
            <a:r>
              <a:rPr lang="pl-PL" sz="2500" dirty="0" smtClean="0"/>
              <a:t>Służebność</a:t>
            </a:r>
          </a:p>
          <a:p>
            <a:pPr marL="1078992" lvl="1" indent="-457200">
              <a:buAutoNum type="arabicPeriod"/>
            </a:pPr>
            <a:r>
              <a:rPr lang="pl-PL" sz="2500" dirty="0" smtClean="0"/>
              <a:t>Zastaw</a:t>
            </a:r>
          </a:p>
          <a:p>
            <a:pPr marL="1078992" lvl="1" indent="-457200">
              <a:buAutoNum type="arabicPeriod"/>
            </a:pPr>
            <a:r>
              <a:rPr lang="pl-PL" sz="2500" dirty="0" smtClean="0"/>
              <a:t>Spółdzielcze </a:t>
            </a:r>
            <a:r>
              <a:rPr lang="pl-PL" sz="2500" dirty="0" err="1" smtClean="0"/>
              <a:t>włas.pr.do</a:t>
            </a:r>
            <a:r>
              <a:rPr lang="pl-PL" sz="2500" dirty="0" smtClean="0"/>
              <a:t> lokalu</a:t>
            </a:r>
          </a:p>
          <a:p>
            <a:pPr marL="1078992" lvl="1" indent="-457200">
              <a:buAutoNum type="arabicPeriod"/>
            </a:pPr>
            <a:r>
              <a:rPr lang="pl-PL" sz="2500" dirty="0" smtClean="0"/>
              <a:t>Hipoteka</a:t>
            </a:r>
          </a:p>
          <a:p>
            <a:pPr marL="1078992" lvl="1" indent="-457200">
              <a:buAutoNum type="arabicPeriod"/>
            </a:pPr>
            <a:endParaRPr lang="pl-PL" dirty="0" smtClean="0"/>
          </a:p>
          <a:p>
            <a:pPr marL="457200" indent="-457200">
              <a:buAutoNum type="arabicPeriod"/>
            </a:pPr>
            <a:endParaRPr lang="pl-PL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własności 140 KC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/>
          </a:bodyPr>
          <a:lstStyle/>
          <a:p>
            <a:r>
              <a:rPr lang="pl-PL" dirty="0" smtClean="0"/>
              <a:t>Prawa podmiotowe bezwzględne </a:t>
            </a:r>
          </a:p>
          <a:p>
            <a:r>
              <a:rPr lang="pl-PL" dirty="0" smtClean="0"/>
              <a:t>Prawo rzeczowe nakierowane jest na przedmioty materialne jakimi są rzeczy</a:t>
            </a:r>
          </a:p>
          <a:p>
            <a:r>
              <a:rPr lang="pl-PL" dirty="0" smtClean="0"/>
              <a:t>Rzeczy </a:t>
            </a:r>
            <a:r>
              <a:rPr lang="pl-PL" dirty="0" smtClean="0">
                <a:sym typeface="Wingdings" pitchFamily="2" charset="2"/>
              </a:rPr>
              <a:t> art. 45 KC „rzeczami są wyłącznie </a:t>
            </a:r>
            <a:r>
              <a:rPr lang="pl-PL" dirty="0" smtClean="0">
                <a:sym typeface="Wingdings" pitchFamily="2" charset="2"/>
              </a:rPr>
              <a:t>przedmioty </a:t>
            </a:r>
            <a:r>
              <a:rPr lang="pl-PL" dirty="0" smtClean="0">
                <a:sym typeface="Wingdings" pitchFamily="2" charset="2"/>
              </a:rPr>
              <a:t>materialne”</a:t>
            </a:r>
          </a:p>
          <a:p>
            <a:r>
              <a:rPr lang="pl-PL" dirty="0" smtClean="0">
                <a:sym typeface="Wingdings" pitchFamily="2" charset="2"/>
              </a:rPr>
              <a:t>„Rzeczami w rozumieniu prawa cywilnego są materialne części przyrody w stanie pierwotnym lub przetworzonym, na tyle wyodrębnione (w sposób naturalny lub sztuczny), że w stosunkach gospodarczych mogą być traktowane jako dobra samoistne”</a:t>
            </a:r>
          </a:p>
          <a:p>
            <a:pPr>
              <a:buNone/>
            </a:pPr>
            <a:r>
              <a:rPr lang="pl-PL" dirty="0" smtClean="0">
                <a:sym typeface="Wingdings" pitchFamily="2" charset="2"/>
              </a:rPr>
              <a:t> 						- J. Wasilkowski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Prawo rzeczowe</a:t>
            </a: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pl-PL" dirty="0" smtClean="0"/>
              <a:t>Dobra niematerialne (utwory literackie, naukowe, wynalazki)</a:t>
            </a:r>
          </a:p>
          <a:p>
            <a:r>
              <a:rPr lang="pl-PL" dirty="0" smtClean="0"/>
              <a:t>Prawa (nie są materialnymi częściami przyrody)</a:t>
            </a:r>
          </a:p>
          <a:p>
            <a:r>
              <a:rPr lang="pl-PL" dirty="0" smtClean="0"/>
              <a:t>Złoża minerałów (nie są wyodrębnione)</a:t>
            </a:r>
          </a:p>
          <a:p>
            <a:r>
              <a:rPr lang="pl-PL" dirty="0" smtClean="0"/>
              <a:t>Woda płynąca</a:t>
            </a:r>
          </a:p>
          <a:p>
            <a:r>
              <a:rPr lang="pl-PL" dirty="0" smtClean="0"/>
              <a:t>Powietrze </a:t>
            </a:r>
          </a:p>
          <a:p>
            <a:r>
              <a:rPr lang="pl-PL" dirty="0" smtClean="0"/>
              <a:t>Zwierzęta dzikie żyjące na wolności</a:t>
            </a:r>
          </a:p>
          <a:p>
            <a:r>
              <a:rPr lang="pl-PL" dirty="0" smtClean="0"/>
              <a:t>Pieniądze? Szczególny rodzaj rzeczy</a:t>
            </a:r>
          </a:p>
          <a:p>
            <a:r>
              <a:rPr lang="pl-PL" dirty="0" smtClean="0"/>
              <a:t>Majątek</a:t>
            </a:r>
          </a:p>
          <a:p>
            <a:r>
              <a:rPr lang="pl-PL" dirty="0" smtClean="0"/>
              <a:t>Przedsiębiorstwo, gospodarstwo rolne </a:t>
            </a:r>
            <a:r>
              <a:rPr lang="pl-PL" dirty="0" smtClean="0">
                <a:sym typeface="Wingdings" pitchFamily="2" charset="2"/>
              </a:rPr>
              <a:t> masy majątkowe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 są rzeczami:</a:t>
            </a: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Grupa praw podmiotowych zarezerwowana tylko dla nieruchomości</a:t>
            </a:r>
          </a:p>
          <a:p>
            <a:r>
              <a:rPr lang="pl-PL" dirty="0" smtClean="0"/>
              <a:t>Art. 46 KC</a:t>
            </a:r>
          </a:p>
          <a:p>
            <a:r>
              <a:rPr lang="pl-PL" dirty="0" smtClean="0"/>
              <a:t>Rzeczy ruchome? </a:t>
            </a:r>
            <a:r>
              <a:rPr lang="pl-PL" i="1" dirty="0" smtClean="0"/>
              <a:t>A </a:t>
            </a:r>
            <a:r>
              <a:rPr lang="pl-PL" i="1" dirty="0" err="1" smtClean="0"/>
              <a:t>contrario</a:t>
            </a:r>
            <a:endParaRPr lang="pl-PL" i="1" dirty="0" smtClean="0"/>
          </a:p>
          <a:p>
            <a:r>
              <a:rPr lang="pl-PL" dirty="0" smtClean="0"/>
              <a:t>Nieruchomości gruntowe</a:t>
            </a:r>
          </a:p>
          <a:p>
            <a:r>
              <a:rPr lang="pl-PL" dirty="0" smtClean="0"/>
              <a:t>Części składowe gruntu </a:t>
            </a:r>
            <a:r>
              <a:rPr lang="pl-PL" dirty="0" smtClean="0">
                <a:sym typeface="Wingdings" pitchFamily="2" charset="2"/>
              </a:rPr>
              <a:t> budynki oraz inne urządzenia trwale z gruntem związane  </a:t>
            </a:r>
            <a:r>
              <a:rPr lang="pl-PL" i="1" dirty="0" err="1" smtClean="0">
                <a:sym typeface="Wingdings" pitchFamily="2" charset="2"/>
              </a:rPr>
              <a:t>superficies</a:t>
            </a:r>
            <a:r>
              <a:rPr lang="pl-PL" i="1" dirty="0" smtClean="0">
                <a:sym typeface="Wingdings" pitchFamily="2" charset="2"/>
              </a:rPr>
              <a:t> solo </a:t>
            </a:r>
            <a:r>
              <a:rPr lang="pl-PL" i="1" dirty="0" err="1" smtClean="0">
                <a:sym typeface="Wingdings" pitchFamily="2" charset="2"/>
              </a:rPr>
              <a:t>cedit</a:t>
            </a:r>
            <a:r>
              <a:rPr lang="pl-PL" i="1" dirty="0" smtClean="0">
                <a:sym typeface="Wingdings" pitchFamily="2" charset="2"/>
              </a:rPr>
              <a:t> </a:t>
            </a:r>
            <a:r>
              <a:rPr lang="pl-PL" i="1" dirty="0" smtClean="0">
                <a:sym typeface="Wingdings" pitchFamily="2" charset="2"/>
              </a:rPr>
              <a:t>(to co jest na powierzchni przypada gruntowi) art</a:t>
            </a:r>
            <a:r>
              <a:rPr lang="pl-PL" i="1" dirty="0" smtClean="0">
                <a:sym typeface="Wingdings" pitchFamily="2" charset="2"/>
              </a:rPr>
              <a:t>. 48 KC</a:t>
            </a:r>
          </a:p>
          <a:p>
            <a:r>
              <a:rPr lang="pl-PL" dirty="0" smtClean="0">
                <a:sym typeface="Wingdings" pitchFamily="2" charset="2"/>
              </a:rPr>
              <a:t>Części składowe nie stanowią odrębnego przedmiotu własności, dzielą los gruntu, chyba że …..art. 46 i 48 KC </a:t>
            </a:r>
          </a:p>
          <a:p>
            <a:r>
              <a:rPr lang="pl-PL" dirty="0" smtClean="0">
                <a:sym typeface="Wingdings" pitchFamily="2" charset="2"/>
              </a:rPr>
              <a:t>Nieruchomości budynkowe i lokalowe 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Nieruchomości i rzeczy ruchome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pl-PL" dirty="0" smtClean="0"/>
              <a:t>Czy w myśl zasady </a:t>
            </a:r>
            <a:r>
              <a:rPr lang="pl-PL" i="1" dirty="0" err="1" smtClean="0"/>
              <a:t>superficies</a:t>
            </a:r>
            <a:r>
              <a:rPr lang="pl-PL" i="1" dirty="0" smtClean="0"/>
              <a:t> solo </a:t>
            </a:r>
            <a:r>
              <a:rPr lang="pl-PL" i="1" dirty="0" err="1" smtClean="0"/>
              <a:t>cedit</a:t>
            </a:r>
            <a:r>
              <a:rPr lang="pl-PL" i="1" dirty="0" smtClean="0"/>
              <a:t> </a:t>
            </a:r>
            <a:r>
              <a:rPr lang="pl-PL" dirty="0" smtClean="0"/>
              <a:t>mogę ustanowić czynnością prawną odrębną własność budynku?</a:t>
            </a:r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235 KC budynki wzniesione przez użytkownika wieczystego na gruncie oddanym w użytkowanie wieczyste</a:t>
            </a:r>
          </a:p>
          <a:p>
            <a:r>
              <a:rPr lang="pl-PL" dirty="0" smtClean="0"/>
              <a:t>Art. 272 KC budynki wzniesione przez rolniczą spółdzielnię produkcyjną na gruncie państwowym oddanym w użytkowanie spółdzielni</a:t>
            </a:r>
          </a:p>
          <a:p>
            <a:r>
              <a:rPr lang="pl-PL" dirty="0" smtClean="0"/>
              <a:t>Art. 279 KC budynki wzniesione przez rolniczą spółdzielnie produkcyjną na gruncie stanowiącym wkład gruntowy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Nieruchomość budynkowa</a:t>
            </a:r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Ustawa o własności lokali </a:t>
            </a:r>
            <a:r>
              <a:rPr lang="pl-PL" dirty="0" smtClean="0">
                <a:sym typeface="Wingdings" pitchFamily="2" charset="2"/>
              </a:rPr>
              <a:t>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Umową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Jednostronną czynnością prawną właściciela nieruchomości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Orzeczeniem sądu znoszącym współwłasność</a:t>
            </a:r>
          </a:p>
          <a:p>
            <a:pPr lvl="1"/>
            <a:endParaRPr lang="pl-PL" dirty="0" smtClean="0"/>
          </a:p>
          <a:p>
            <a:pPr lvl="1"/>
            <a:r>
              <a:rPr lang="pl-PL" dirty="0" smtClean="0"/>
              <a:t>W budynku mamy lokale spełniające warunek samodzielności zgodnie z przepisami prawa, czy w takim razie odrębna własność lokali powstanie z mocy samego prawa?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Nieruchomości lokalowe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r>
              <a:rPr lang="pl-PL" dirty="0" smtClean="0"/>
              <a:t>Rzeczy oznaczone indywidualnie </a:t>
            </a:r>
            <a:r>
              <a:rPr lang="pl-PL" dirty="0" smtClean="0">
                <a:sym typeface="Wingdings" pitchFamily="2" charset="2"/>
              </a:rPr>
              <a:t> oznaczenie przedmiotu według indywidualnych cech (właściwości)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Pojedyncze egzemplarze rzeczy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Zindywidualizowanie jest następstwem woli stron,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Nieruchomości są zawsze rzeczami oznaczonymi ind. co do tożsamości, </a:t>
            </a:r>
            <a:r>
              <a:rPr lang="pl-PL" dirty="0" err="1" smtClean="0">
                <a:sym typeface="Wingdings" pitchFamily="2" charset="2"/>
              </a:rPr>
              <a:t>zindyw</a:t>
            </a:r>
            <a:r>
              <a:rPr lang="pl-PL" dirty="0" smtClean="0">
                <a:sym typeface="Wingdings" pitchFamily="2" charset="2"/>
              </a:rPr>
              <a:t>. według osoby właściciela</a:t>
            </a:r>
          </a:p>
          <a:p>
            <a:pPr lvl="1"/>
            <a:r>
              <a:rPr lang="pl-PL" dirty="0" smtClean="0">
                <a:sym typeface="Wingdings" pitchFamily="2" charset="2"/>
              </a:rPr>
              <a:t>Rzeczy oznaczone c do gatunku  są to rzeczy zamienne, ich pierwotne oznaczenie następuje </a:t>
            </a:r>
            <a:r>
              <a:rPr lang="pl-PL" dirty="0" err="1" smtClean="0">
                <a:sym typeface="Wingdings" pitchFamily="2" charset="2"/>
              </a:rPr>
              <a:t>wg</a:t>
            </a:r>
            <a:r>
              <a:rPr lang="pl-PL" dirty="0" smtClean="0">
                <a:sym typeface="Wingdings" pitchFamily="2" charset="2"/>
              </a:rPr>
              <a:t>. miary, wagi, objętości, liczby rzeczy danego rodzaju;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Rzeczy oznaczone co do gatunku i co do tożsamości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/>
          </a:bodyPr>
          <a:lstStyle/>
          <a:p>
            <a:r>
              <a:rPr lang="pl-PL" dirty="0" smtClean="0"/>
              <a:t>Złożyłam zamówienie na dostawę 100 książek prawo autorskie autorstwa </a:t>
            </a:r>
            <a:r>
              <a:rPr lang="pl-PL" dirty="0" err="1" smtClean="0"/>
              <a:t>J.Barty</a:t>
            </a:r>
            <a:r>
              <a:rPr lang="pl-PL" dirty="0" smtClean="0"/>
              <a:t> i R. Markiewicza. </a:t>
            </a:r>
            <a:br>
              <a:rPr lang="pl-PL" dirty="0" smtClean="0"/>
            </a:b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Rzeczy oznaczone co do gatunku czy tożsamości?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ym typeface="Wingdings" pitchFamily="2" charset="2"/>
              </a:rPr>
              <a:t> por. art. 155, 479 KC</a:t>
            </a:r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2275</TotalTime>
  <Words>607</Words>
  <Application>Microsoft Office PowerPoint</Application>
  <PresentationFormat>Pokaz na ekranie (4:3)</PresentationFormat>
  <Paragraphs>77</Paragraphs>
  <Slides>17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18" baseType="lpstr">
      <vt:lpstr>Hol</vt:lpstr>
      <vt:lpstr>Karolina Trzeciak-Wach, LL.M.</vt:lpstr>
      <vt:lpstr>Prawo rzeczowe</vt:lpstr>
      <vt:lpstr>Nie są rzeczami:</vt:lpstr>
      <vt:lpstr>Nieruchomości i rzeczy ruchome</vt:lpstr>
      <vt:lpstr>Czy w myśl zasady superficies solo cedit mogę ustanowić czynnością prawną odrębną własność budynku?</vt:lpstr>
      <vt:lpstr>Nieruchomość budynkowa</vt:lpstr>
      <vt:lpstr>Nieruchomości lokalowe</vt:lpstr>
      <vt:lpstr>Rzeczy oznaczone co do gatunku i co do tożsamości</vt:lpstr>
      <vt:lpstr>Złożyłam zamówienie na dostawę 100 książek prawo autorskie autorstwa J.Barty i R. Markiewicza.   Rzeczy oznaczone co do gatunku czy tożsamości?   por. art. 155, 479 KC</vt:lpstr>
      <vt:lpstr>Części składowe a przynależności por. 47 par. 2 i 51 par. 1 KC</vt:lpstr>
      <vt:lpstr>Części składowe</vt:lpstr>
      <vt:lpstr>Przynależności </vt:lpstr>
      <vt:lpstr>1. Artur K. dokonał sprzedaży mieszkania Paulinie M. 2 tygodnie później Artur przyjechał do swojego dawnego mieszkania odebrać meble, ale Paulina nie chciała mu ich wydać. Co powinien zrobić Artur?</vt:lpstr>
      <vt:lpstr>Jaka jest różnica między użytkowaniem z art. 252 KC a dzierżawą z art. 693 KC</vt:lpstr>
      <vt:lpstr>Jakie znasz prawa rzeczowe?</vt:lpstr>
      <vt:lpstr>Numerus clausus praw rzeczowych</vt:lpstr>
      <vt:lpstr>Prawo własności 140 KC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Karolina Trzeciak-Wach, LL.M.</dc:title>
  <dc:creator>Mecenas</dc:creator>
  <cp:lastModifiedBy>Mecenas</cp:lastModifiedBy>
  <cp:revision>4</cp:revision>
  <dcterms:created xsi:type="dcterms:W3CDTF">2015-10-15T17:50:48Z</dcterms:created>
  <dcterms:modified xsi:type="dcterms:W3CDTF">2015-10-17T10:08:51Z</dcterms:modified>
</cp:coreProperties>
</file>