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handoutMasterIdLst>
    <p:handoutMasterId r:id="rId26"/>
  </p:handoutMasterIdLst>
  <p:sldIdLst>
    <p:sldId id="256" r:id="rId2"/>
    <p:sldId id="284" r:id="rId3"/>
    <p:sldId id="285" r:id="rId4"/>
    <p:sldId id="286" r:id="rId5"/>
    <p:sldId id="287" r:id="rId6"/>
    <p:sldId id="288" r:id="rId7"/>
    <p:sldId id="289" r:id="rId8"/>
    <p:sldId id="306" r:id="rId9"/>
    <p:sldId id="290" r:id="rId10"/>
    <p:sldId id="291" r:id="rId11"/>
    <p:sldId id="292" r:id="rId12"/>
    <p:sldId id="293" r:id="rId13"/>
    <p:sldId id="294" r:id="rId14"/>
    <p:sldId id="295" r:id="rId15"/>
    <p:sldId id="296" r:id="rId16"/>
    <p:sldId id="297" r:id="rId17"/>
    <p:sldId id="298" r:id="rId18"/>
    <p:sldId id="299" r:id="rId19"/>
    <p:sldId id="300" r:id="rId20"/>
    <p:sldId id="301" r:id="rId21"/>
    <p:sldId id="302" r:id="rId22"/>
    <p:sldId id="303" r:id="rId23"/>
    <p:sldId id="304" r:id="rId24"/>
    <p:sldId id="305" r:id="rId25"/>
  </p:sldIdLst>
  <p:sldSz cx="9144000" cy="6858000" type="screen4x3"/>
  <p:notesSz cx="1000125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33875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5665061" y="0"/>
            <a:ext cx="4333875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EAC43C-C14A-42D6-AB76-516662BEF543}" type="datetimeFigureOut">
              <a:rPr lang="en-GB" smtClean="0"/>
              <a:t>11/12/2017</a:t>
            </a:fld>
            <a:endParaRPr lang="en-GB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4333875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5665061" y="6513910"/>
            <a:ext cx="4333875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CB09E6-5ABE-4FEA-A28F-71C363E4AF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26696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rostokąt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Prostokąt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Prostokąt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Prostokąt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Prostokąt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Prostokąt zaokrąglony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Prostokąt zaokrąglony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Prostokąt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812EAD0-8E41-461B-82CA-0D796DA154A1}" type="datetimeFigureOut">
              <a:rPr lang="en-GB" smtClean="0"/>
              <a:t>11/12/2017</a:t>
            </a:fld>
            <a:endParaRPr lang="en-GB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B9BD4A0-AB31-435E-A060-C949E646C90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2EAD0-8E41-461B-82CA-0D796DA154A1}" type="datetimeFigureOut">
              <a:rPr lang="en-GB" smtClean="0"/>
              <a:t>11/12/2017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BD4A0-AB31-435E-A060-C949E646C90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2EAD0-8E41-461B-82CA-0D796DA154A1}" type="datetimeFigureOut">
              <a:rPr lang="en-GB" smtClean="0"/>
              <a:t>11/12/2017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BD4A0-AB31-435E-A060-C949E646C90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2EAD0-8E41-461B-82CA-0D796DA154A1}" type="datetimeFigureOut">
              <a:rPr lang="en-GB" smtClean="0"/>
              <a:t>11/12/2017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BD4A0-AB31-435E-A060-C949E646C90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2EAD0-8E41-461B-82CA-0D796DA154A1}" type="datetimeFigureOut">
              <a:rPr lang="en-GB" smtClean="0"/>
              <a:t>11/12/2017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BD4A0-AB31-435E-A060-C949E646C90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2EAD0-8E41-461B-82CA-0D796DA154A1}" type="datetimeFigureOut">
              <a:rPr lang="en-GB" smtClean="0"/>
              <a:t>11/12/2017</a:t>
            </a:fld>
            <a:endParaRPr lang="en-GB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BD4A0-AB31-435E-A060-C949E646C90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6" name="Symbol zastępczy daty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812EAD0-8E41-461B-82CA-0D796DA154A1}" type="datetimeFigureOut">
              <a:rPr lang="en-GB" smtClean="0"/>
              <a:t>11/12/2017</a:t>
            </a:fld>
            <a:endParaRPr lang="en-GB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B9BD4A0-AB31-435E-A060-C949E646C90F}" type="slidenum">
              <a:rPr lang="en-GB" smtClean="0"/>
              <a:t>‹#›</a:t>
            </a:fld>
            <a:endParaRPr lang="en-GB"/>
          </a:p>
        </p:txBody>
      </p:sp>
      <p:sp>
        <p:nvSpPr>
          <p:cNvPr id="28" name="Symbol zastępczy stopki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812EAD0-8E41-461B-82CA-0D796DA154A1}" type="datetimeFigureOut">
              <a:rPr lang="en-GB" smtClean="0"/>
              <a:t>11/12/2017</a:t>
            </a:fld>
            <a:endParaRPr lang="en-GB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B9BD4A0-AB31-435E-A060-C949E646C90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2EAD0-8E41-461B-82CA-0D796DA154A1}" type="datetimeFigureOut">
              <a:rPr lang="en-GB" smtClean="0"/>
              <a:t>11/12/2017</a:t>
            </a:fld>
            <a:endParaRPr lang="en-GB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BD4A0-AB31-435E-A060-C949E646C90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2EAD0-8E41-461B-82CA-0D796DA154A1}" type="datetimeFigureOut">
              <a:rPr lang="en-GB" smtClean="0"/>
              <a:t>11/12/2017</a:t>
            </a:fld>
            <a:endParaRPr lang="en-GB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BD4A0-AB31-435E-A060-C949E646C90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2EAD0-8E41-461B-82CA-0D796DA154A1}" type="datetimeFigureOut">
              <a:rPr lang="en-GB" smtClean="0"/>
              <a:t>11/12/2017</a:t>
            </a:fld>
            <a:endParaRPr lang="en-GB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BD4A0-AB31-435E-A060-C949E646C90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rostokąt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Prostokąt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Prostokąt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Prostokąt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Prostokąt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Prostokąt zaokrąglony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Prostokąt zaokrąglony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Prostokąt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Prostokąt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Prostokąt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Prostokąt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Prostokąt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Prostokąt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812EAD0-8E41-461B-82CA-0D796DA154A1}" type="datetimeFigureOut">
              <a:rPr lang="en-GB" smtClean="0"/>
              <a:t>11/12/2017</a:t>
            </a:fld>
            <a:endParaRPr lang="en-GB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B9BD4A0-AB31-435E-A060-C949E646C90F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Ubezpieczenie </a:t>
            </a:r>
            <a:r>
              <a:rPr lang="pl-PL" smtClean="0"/>
              <a:t>OC adwokatów </a:t>
            </a:r>
            <a:endParaRPr lang="en-GB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mgr Joanna </a:t>
            </a:r>
            <a:r>
              <a:rPr lang="pl-PL" dirty="0" err="1" smtClean="0"/>
              <a:t>Susło</a:t>
            </a:r>
            <a:endParaRPr lang="pl-PL" dirty="0" smtClean="0"/>
          </a:p>
          <a:p>
            <a:r>
              <a:rPr lang="pl-PL" dirty="0" smtClean="0"/>
              <a:t>Zakład Prawa Gospodarczego i Handlowego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7753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Ciężar dowodu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pl-PL" dirty="0"/>
          </a:p>
          <a:p>
            <a:pPr marL="109728" indent="0" algn="ctr">
              <a:buNone/>
            </a:pPr>
            <a:r>
              <a:rPr lang="pl-PL" dirty="0" smtClean="0"/>
              <a:t>?</a:t>
            </a:r>
          </a:p>
          <a:p>
            <a:pPr marL="109728" indent="0">
              <a:buNone/>
            </a:pPr>
            <a:endParaRPr lang="pl-PL" dirty="0"/>
          </a:p>
          <a:p>
            <a:pPr marL="109728" indent="0" algn="ctr">
              <a:buNone/>
            </a:pPr>
            <a:r>
              <a:rPr lang="pl-PL" dirty="0" smtClean="0"/>
              <a:t>Czy </a:t>
            </a:r>
            <a:r>
              <a:rPr lang="pl-PL" dirty="0"/>
              <a:t>klient musi udowodnić, że </a:t>
            </a:r>
            <a:r>
              <a:rPr lang="pl-PL" dirty="0" smtClean="0"/>
              <a:t>adwokat (radca prawny) nie wykonał </a:t>
            </a:r>
            <a:r>
              <a:rPr lang="pl-PL" dirty="0"/>
              <a:t>lub nienależycie wykonał swoje obowiązki albo </a:t>
            </a:r>
            <a:r>
              <a:rPr lang="pl-PL" dirty="0" smtClean="0"/>
              <a:t>adwokat  (radca prawny) </a:t>
            </a:r>
            <a:r>
              <a:rPr lang="pl-PL" dirty="0"/>
              <a:t>broniąc się musi udowodnić, że wykonał je należycie </a:t>
            </a:r>
            <a:r>
              <a:rPr lang="pl-PL" dirty="0" smtClean="0"/>
              <a:t>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809905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Ciężar dowodu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b="1" dirty="0" smtClean="0"/>
              <a:t>Poszkodowany </a:t>
            </a:r>
            <a:r>
              <a:rPr lang="pl-PL" b="1" dirty="0"/>
              <a:t>klient musi udowodnić niewykonanie lub nienależyte wykonanie pomocy prawnej, wysokość poniesionej z tego tytułu szkody oraz związek przyczynowy.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498241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1124744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/>
              <a:t>Upoważnienie aplikanta </a:t>
            </a:r>
            <a:r>
              <a:rPr lang="pl-PL" dirty="0" smtClean="0"/>
              <a:t>lub </a:t>
            </a:r>
            <a:r>
              <a:rPr lang="pl-PL" dirty="0"/>
              <a:t>substytucja 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dirty="0" smtClean="0"/>
              <a:t>?</a:t>
            </a:r>
            <a:endParaRPr lang="pl-PL" dirty="0"/>
          </a:p>
          <a:p>
            <a:pPr marL="109728" indent="0" algn="ctr">
              <a:buNone/>
            </a:pPr>
            <a:endParaRPr lang="pl-PL" dirty="0"/>
          </a:p>
          <a:p>
            <a:pPr marL="109728" indent="0" algn="ctr">
              <a:buNone/>
            </a:pPr>
            <a:r>
              <a:rPr lang="pl-PL" dirty="0" smtClean="0"/>
              <a:t>Czy adwokat (radca prawny) </a:t>
            </a:r>
            <a:r>
              <a:rPr lang="pl-PL" dirty="0"/>
              <a:t>musi osobiście być na rozprawie ?</a:t>
            </a:r>
          </a:p>
          <a:p>
            <a:pPr marL="109728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915965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Powierzenie wykonania </a:t>
            </a:r>
            <a:r>
              <a:rPr lang="pl-PL" dirty="0"/>
              <a:t>zlecenia osobie trzeciej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dirty="0" smtClean="0"/>
              <a:t>Przyjmujący </a:t>
            </a:r>
            <a:r>
              <a:rPr lang="pl-PL" dirty="0"/>
              <a:t>zlecenie może powierzyć wykonanie zlecenia osobie trzeciej tylko wtedy, gdy to wynika z umowy lub ze zwyczaju albo gdy jest do tego zmuszony przez okoliczności [art. 738 § 1 k. c.]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85042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/>
              <a:t>Należyta staranność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pl-PL" dirty="0"/>
          </a:p>
          <a:p>
            <a:pPr marL="109728" indent="0" algn="ctr">
              <a:buNone/>
            </a:pPr>
            <a:r>
              <a:rPr lang="pl-PL" dirty="0" smtClean="0"/>
              <a:t>?</a:t>
            </a:r>
          </a:p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dirty="0" smtClean="0"/>
              <a:t>Jaki </a:t>
            </a:r>
            <a:r>
              <a:rPr lang="pl-PL" dirty="0"/>
              <a:t>stopień staranności jest wymagany przy świadczeniu pomocy prawnej </a:t>
            </a:r>
            <a:r>
              <a:rPr lang="pl-PL" dirty="0" smtClean="0"/>
              <a:t>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772206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Należyta staranność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 algn="ctr">
              <a:buNone/>
            </a:pPr>
            <a:r>
              <a:rPr lang="pl-PL" b="1" dirty="0" smtClean="0"/>
              <a:t>Art</a:t>
            </a:r>
            <a:r>
              <a:rPr lang="pl-PL" b="1" dirty="0"/>
              <a:t>. 355 kodeksu </a:t>
            </a:r>
            <a:r>
              <a:rPr lang="pl-PL" b="1" dirty="0" smtClean="0"/>
              <a:t>cywilnego</a:t>
            </a:r>
            <a:endParaRPr lang="pl-PL" b="1" dirty="0"/>
          </a:p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dirty="0" smtClean="0"/>
              <a:t>§ </a:t>
            </a:r>
            <a:r>
              <a:rPr lang="pl-PL" dirty="0"/>
              <a:t>1. Dłużnik obowiązany jest do staranności ogólnie wymaganej w stosunkach danego rodzaju (należyta staranność).</a:t>
            </a:r>
          </a:p>
          <a:p>
            <a:pPr marL="109728" indent="0" algn="ctr">
              <a:buNone/>
            </a:pPr>
            <a:r>
              <a:rPr lang="pl-PL" b="1" dirty="0"/>
              <a:t>§ 2. Należytą staranność dłużnika w </a:t>
            </a:r>
            <a:r>
              <a:rPr lang="pl-PL" b="1" dirty="0" smtClean="0"/>
              <a:t>zakresie prowadzonej </a:t>
            </a:r>
            <a:r>
              <a:rPr lang="pl-PL" b="1" dirty="0"/>
              <a:t>przez niego działalności gospodarczej określa się przy uwzględnieniu zawodowego charakteru tej działalności.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040477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Należyta staranność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just">
              <a:buNone/>
            </a:pPr>
            <a:r>
              <a:rPr lang="pl-PL" dirty="0" smtClean="0"/>
              <a:t>Adwokat </a:t>
            </a:r>
            <a:r>
              <a:rPr lang="pl-PL" dirty="0"/>
              <a:t>nie musi legitymować się wiedzą (umiejętnościami) ponad średni poziom wśród adwokatów, nie ma zatem wykazywać dla zachowania należytej staranności, że ma wiedzę i umiejętności wybitne, ale jest nieodzowne, aby wykazał posiadanie kompetencji zawodowych w sprawach, których prowadzenia się podejmuje</a:t>
            </a:r>
            <a:r>
              <a:rPr lang="pl-PL" dirty="0" smtClean="0"/>
              <a:t>.</a:t>
            </a:r>
          </a:p>
          <a:p>
            <a:pPr marL="109728" indent="0" algn="just">
              <a:buNone/>
            </a:pPr>
            <a:endParaRPr lang="pl-PL" dirty="0"/>
          </a:p>
          <a:p>
            <a:pPr marL="109728" indent="0" algn="just">
              <a:buNone/>
            </a:pPr>
            <a:r>
              <a:rPr lang="pl-PL" dirty="0" smtClean="0"/>
              <a:t>[</a:t>
            </a:r>
            <a:r>
              <a:rPr lang="pl-PL" dirty="0"/>
              <a:t>wyrok SN z 15.03.2012 r. I CSK 330/11]</a:t>
            </a:r>
          </a:p>
        </p:txBody>
      </p:sp>
    </p:spTree>
    <p:extLst>
      <p:ext uri="{BB962C8B-B14F-4D97-AF65-F5344CB8AC3E}">
        <p14:creationId xmlns:p14="http://schemas.microsoft.com/office/powerpoint/2010/main" val="35893237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Należyta staranność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pl-PL" dirty="0"/>
          </a:p>
          <a:p>
            <a:pPr marL="109728" indent="0"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dirty="0" smtClean="0"/>
              <a:t>?</a:t>
            </a:r>
            <a:endParaRPr lang="pl-PL" dirty="0"/>
          </a:p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dirty="0" smtClean="0"/>
              <a:t>Czy adwokat (radca prawny) </a:t>
            </a:r>
            <a:r>
              <a:rPr lang="pl-PL" dirty="0"/>
              <a:t>odpowiada, jeżeli sąd orzekający w sprawie przyjął inny pogląd niż radca </a:t>
            </a:r>
          </a:p>
        </p:txBody>
      </p:sp>
    </p:spTree>
    <p:extLst>
      <p:ext uri="{BB962C8B-B14F-4D97-AF65-F5344CB8AC3E}">
        <p14:creationId xmlns:p14="http://schemas.microsoft.com/office/powerpoint/2010/main" val="6353400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Należyta staranność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indent="0" algn="just">
              <a:buNone/>
            </a:pPr>
            <a:r>
              <a:rPr lang="pl-PL" dirty="0" smtClean="0"/>
              <a:t>Nie </a:t>
            </a:r>
            <a:r>
              <a:rPr lang="pl-PL" dirty="0"/>
              <a:t>można zarzucić radcy prawnemu wybrania określonej koncepcji prawnej prowadzenia sprawy, </a:t>
            </a:r>
            <a:r>
              <a:rPr lang="pl-PL" b="1" dirty="0"/>
              <a:t>jeżeli dopiero w trakcie trwania postępowania sądowego lub po jego zakończeniu koncepcja ta, wcześniej możliwa do obrony, została uznana w orzecznictwie lub w doktrynie za wadliwą</a:t>
            </a:r>
            <a:r>
              <a:rPr lang="pl-PL" dirty="0"/>
              <a:t>, a pogląd taki został zaakceptowany i się ugruntował. Postępowanie pełnomocnika należy więc oceniać według stanu orzecznictwa i nauki prawa w czasie podejmowania przez niego decyzji materialnych i procesowych.</a:t>
            </a:r>
          </a:p>
          <a:p>
            <a:pPr marL="109728" indent="0" algn="just">
              <a:buNone/>
            </a:pPr>
            <a:r>
              <a:rPr lang="pl-PL" dirty="0"/>
              <a:t>[wyrok SN w 15.03.2012 r. I CSK 330/11]</a:t>
            </a:r>
          </a:p>
        </p:txBody>
      </p:sp>
    </p:spTree>
    <p:extLst>
      <p:ext uri="{BB962C8B-B14F-4D97-AF65-F5344CB8AC3E}">
        <p14:creationId xmlns:p14="http://schemas.microsoft.com/office/powerpoint/2010/main" val="8729823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Odpowiedzialność za rozbieżność doktryny i orzecznictwa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just">
              <a:buNone/>
            </a:pPr>
            <a:r>
              <a:rPr lang="pl-PL" dirty="0"/>
              <a:t>Przyjęcie w konkretnym stanie faktycznym jednego z wariantów, przy braku w piśmiennictwie i orzecznictwie utrwalonej, jednolitej wykładni norm prawnych, nie może być uznane za niedołożenie należytej staranności, nawet tej podwyższonej, wymaganej w art. 355 § 2 k.c.</a:t>
            </a:r>
          </a:p>
          <a:p>
            <a:pPr marL="109728" indent="0" algn="just">
              <a:buNone/>
            </a:pPr>
            <a:endParaRPr lang="pl-PL" dirty="0" smtClean="0"/>
          </a:p>
          <a:p>
            <a:pPr marL="109728" indent="0" algn="just">
              <a:buNone/>
            </a:pPr>
            <a:r>
              <a:rPr lang="pl-PL" dirty="0" smtClean="0"/>
              <a:t>[</a:t>
            </a:r>
            <a:r>
              <a:rPr lang="pl-PL" dirty="0"/>
              <a:t>wyrok SN z 08.03.2012 r. V CSK 104/11]</a:t>
            </a:r>
          </a:p>
        </p:txBody>
      </p:sp>
    </p:spTree>
    <p:extLst>
      <p:ext uri="{BB962C8B-B14F-4D97-AF65-F5344CB8AC3E}">
        <p14:creationId xmlns:p14="http://schemas.microsoft.com/office/powerpoint/2010/main" val="1313659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 smtClean="0"/>
              <a:t>Ubezpieczenie OC adwokatów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09728" indent="0" algn="ctr">
              <a:buNone/>
            </a:pPr>
            <a:r>
              <a:rPr lang="pl-PL" b="1" dirty="0"/>
              <a:t>Art. </a:t>
            </a:r>
            <a:r>
              <a:rPr lang="pl-PL" b="1" dirty="0" smtClean="0"/>
              <a:t>8a ustawy o adwokaturze</a:t>
            </a:r>
          </a:p>
          <a:p>
            <a:pPr marL="109728" indent="0" algn="just">
              <a:buNone/>
            </a:pPr>
            <a:r>
              <a:rPr lang="pl-PL" dirty="0" smtClean="0"/>
              <a:t>1</a:t>
            </a:r>
            <a:r>
              <a:rPr lang="pl-PL" dirty="0"/>
              <a:t>. Adwokat podlega obowiązkowemu ubezpieczeniu od odpowiedzialności cywilnej za szkody wyrządzone przy wykonywaniu czynności, o których mowa w art. 4 ust. 1.</a:t>
            </a:r>
          </a:p>
          <a:p>
            <a:pPr marL="109728" indent="0" algn="just">
              <a:buNone/>
            </a:pPr>
            <a:r>
              <a:rPr lang="pl-PL" dirty="0"/>
              <a:t>2. Obowiązek określony w ust. 1 nie dotyczy adwokatów niewykonujących zawodu.</a:t>
            </a:r>
          </a:p>
          <a:p>
            <a:pPr marL="109728" indent="0" algn="just">
              <a:buNone/>
            </a:pPr>
            <a:r>
              <a:rPr lang="pl-PL" dirty="0"/>
              <a:t>3. Okręgowa rada adwokacka właściwa ze względu na miejsce zamieszkania adwokata jest obowiązana do przeprowadzania kontroli spełnienia obowiązku zawarcia umowy ubezpieczenia, o którym mowa w ust. 1. Spełnienie tego obowiązku ustala się na podstawie okazanej przez adwokata polisy lub innego dokumentu ubezpieczenia, potwierdzającego zawarcie umowy tego ubezpieczenia, wystawionego przez zakład ubezpieczeń.</a:t>
            </a:r>
          </a:p>
        </p:txBody>
      </p:sp>
    </p:spTree>
    <p:extLst>
      <p:ext uri="{BB962C8B-B14F-4D97-AF65-F5344CB8AC3E}">
        <p14:creationId xmlns:p14="http://schemas.microsoft.com/office/powerpoint/2010/main" val="386153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Zmniejszenie odszkodowania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dirty="0"/>
              <a:t>?</a:t>
            </a:r>
          </a:p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dirty="0" smtClean="0"/>
              <a:t>Czy </a:t>
            </a:r>
            <a:r>
              <a:rPr lang="pl-PL" dirty="0"/>
              <a:t>wysokość odszkodowania należnego klientowi może być zmniejszona jeżeli klient przyczynił się do powstania szkody </a:t>
            </a:r>
            <a:r>
              <a:rPr lang="pl-PL" dirty="0" smtClean="0"/>
              <a:t>podając adwokatowi  (radcy prawnemu) np. błędną </a:t>
            </a:r>
            <a:r>
              <a:rPr lang="pl-PL" dirty="0"/>
              <a:t>datę odebrania wyroku z uzasadnieniem ?</a:t>
            </a:r>
          </a:p>
          <a:p>
            <a:pPr marL="109728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64910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Zmniejszenie odszkodowania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ctr">
              <a:buNone/>
            </a:pPr>
            <a:r>
              <a:rPr lang="pl-PL" b="1" dirty="0"/>
              <a:t>Art. 362 k. c. </a:t>
            </a:r>
            <a:endParaRPr lang="pl-PL" b="1" dirty="0" smtClean="0"/>
          </a:p>
          <a:p>
            <a:pPr marL="109728" indent="0" algn="ctr">
              <a:buNone/>
            </a:pPr>
            <a:endParaRPr lang="pl-PL" dirty="0"/>
          </a:p>
          <a:p>
            <a:pPr marL="109728" indent="0" algn="ctr">
              <a:buNone/>
            </a:pPr>
            <a:r>
              <a:rPr lang="pl-PL" dirty="0" smtClean="0"/>
              <a:t>Jeżeli </a:t>
            </a:r>
            <a:r>
              <a:rPr lang="pl-PL" dirty="0"/>
              <a:t>poszkodowany przyczynił się do powstania lub zwiększenia szkody, obowiązek jej naprawienia ulega odpowiedniemu zmniejszeniu stosownie do okoliczności, a zwłaszcza do stopnia winy obu stron.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299420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Rażące niedbalstwo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dirty="0" smtClean="0"/>
              <a:t>?</a:t>
            </a:r>
            <a:endParaRPr lang="pl-PL" dirty="0"/>
          </a:p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dirty="0" smtClean="0"/>
              <a:t>Czy </a:t>
            </a:r>
            <a:r>
              <a:rPr lang="pl-PL" dirty="0"/>
              <a:t>odszkodowanie należy się w razie rażącego niedbalstwa </a:t>
            </a:r>
            <a:r>
              <a:rPr lang="pl-PL" dirty="0" smtClean="0"/>
              <a:t>adwokata (radcy prawnego)?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884879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Rażące niedbalstwo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ctr">
              <a:buNone/>
            </a:pPr>
            <a:r>
              <a:rPr lang="de-DE" b="1" dirty="0"/>
              <a:t>art. 827 § 1 k. c</a:t>
            </a:r>
            <a:r>
              <a:rPr lang="de-DE" b="1" dirty="0" smtClean="0"/>
              <a:t>.</a:t>
            </a:r>
            <a:endParaRPr lang="pl-PL" b="1" dirty="0" smtClean="0"/>
          </a:p>
          <a:p>
            <a:pPr marL="109728" indent="0" algn="ctr">
              <a:buNone/>
            </a:pPr>
            <a:endParaRPr lang="pl-PL" b="1" dirty="0" smtClean="0"/>
          </a:p>
          <a:p>
            <a:pPr marL="109728" indent="0" algn="ctr">
              <a:buNone/>
            </a:pPr>
            <a:r>
              <a:rPr lang="pl-PL" dirty="0" smtClean="0"/>
              <a:t>W </a:t>
            </a:r>
            <a:r>
              <a:rPr lang="pl-PL" dirty="0"/>
              <a:t>razie rażącego niedbalstwa odszkodowanie nie należy się, chyba że umowa lub ogólne warunki ubezpieczenia stanowią inaczej lub zapłata odszkodowania odpowiada w danych okolicznościach względom słuszności</a:t>
            </a:r>
            <a:r>
              <a:rPr lang="pl-PL" dirty="0" smtClean="0"/>
              <a:t>.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402151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Bibliografia: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 algn="ctr">
              <a:buNone/>
            </a:pPr>
            <a:endParaRPr lang="pl-PL" dirty="0" smtClean="0"/>
          </a:p>
          <a:p>
            <a:pPr algn="ctr"/>
            <a:r>
              <a:rPr lang="pl-PL" dirty="0"/>
              <a:t>Odpowiedzialność za błąd. Ubezpieczenie oc. 3 rok aplikacji OIRP </a:t>
            </a:r>
            <a:r>
              <a:rPr lang="pl-PL" dirty="0" smtClean="0"/>
              <a:t>Katowice, radca </a:t>
            </a:r>
            <a:r>
              <a:rPr lang="pl-PL" dirty="0"/>
              <a:t>prawny Jędrzej </a:t>
            </a:r>
            <a:r>
              <a:rPr lang="pl-PL" dirty="0" smtClean="0"/>
              <a:t>Klatka;</a:t>
            </a:r>
          </a:p>
          <a:p>
            <a:pPr algn="ctr"/>
            <a:r>
              <a:rPr lang="pl-PL" dirty="0"/>
              <a:t>Krzysztof </a:t>
            </a:r>
            <a:r>
              <a:rPr lang="pl-PL" dirty="0" err="1"/>
              <a:t>Gulis</a:t>
            </a:r>
            <a:r>
              <a:rPr lang="pl-PL" dirty="0"/>
              <a:t>, Ubezpieczenie odpowiedzialności cywilnej radców prawnych w świetle zmian prawa ubezpieczeniowego, Radca </a:t>
            </a:r>
            <a:r>
              <a:rPr lang="pl-PL" dirty="0" smtClean="0"/>
              <a:t>Prawny.2004.4.27;</a:t>
            </a:r>
            <a:endParaRPr lang="pl-PL" dirty="0"/>
          </a:p>
          <a:p>
            <a:pPr algn="ctr"/>
            <a:r>
              <a:rPr lang="pl-PL" dirty="0"/>
              <a:t>2.Andrzej Rościszewski, Odpowiedzialność cywilna adwokatów, Palestra </a:t>
            </a:r>
            <a:r>
              <a:rPr lang="pl-PL" dirty="0" smtClean="0"/>
              <a:t>2014.10.7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61237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Zawód adwokata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ctr">
              <a:buNone/>
            </a:pPr>
            <a:r>
              <a:rPr lang="pl-PL" b="1" dirty="0"/>
              <a:t>Art. </a:t>
            </a:r>
            <a:r>
              <a:rPr lang="pl-PL" b="1" dirty="0" smtClean="0"/>
              <a:t>4 ustawy o adwokaturze </a:t>
            </a:r>
          </a:p>
          <a:p>
            <a:pPr marL="109728" indent="0">
              <a:buNone/>
            </a:pPr>
            <a:endParaRPr lang="pl-PL" dirty="0"/>
          </a:p>
          <a:p>
            <a:pPr marL="109728" indent="0" algn="just">
              <a:buNone/>
            </a:pPr>
            <a:r>
              <a:rPr lang="pl-PL" dirty="0" smtClean="0"/>
              <a:t>Zawód </a:t>
            </a:r>
            <a:r>
              <a:rPr lang="pl-PL" dirty="0"/>
              <a:t>adwokata polega na świadczeniu pomocy prawnej, a w szczególności na udzielaniu porad prawnych, sporządzaniu opinii prawnych, opracowywaniu projektów aktów prawnych oraz występowaniu przed sądami i urzędami.</a:t>
            </a:r>
          </a:p>
        </p:txBody>
      </p:sp>
    </p:spTree>
    <p:extLst>
      <p:ext uri="{BB962C8B-B14F-4D97-AF65-F5344CB8AC3E}">
        <p14:creationId xmlns:p14="http://schemas.microsoft.com/office/powerpoint/2010/main" val="384927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dirty="0" smtClean="0"/>
              <a:t>?</a:t>
            </a:r>
            <a:endParaRPr lang="pl-PL" dirty="0"/>
          </a:p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dirty="0" smtClean="0"/>
              <a:t>Jaką umowę adwokat (radca prawny) zawiera z klientem, którego zamierza reprezentować przed sądem i jakie przepisy prawa cywilnego stosujemy do takiej umowy?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90167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dirty="0" smtClean="0"/>
              <a:t>Umowa o zastępstwo procesowe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just">
              <a:buNone/>
            </a:pPr>
            <a:r>
              <a:rPr lang="pl-PL" dirty="0"/>
              <a:t>Umowa o zastępstwo procesowe należy do kategorii umów o świadczenie, do których stosuje się odpowiednio, na podstawie odesłania zawartego w art. 750 k.c., przepisy o zleceniu, w zakresie nieuregulowanym przepisami dotyczącymi funkcjonowania adwokatów lub radców </a:t>
            </a:r>
            <a:r>
              <a:rPr lang="pl-PL" dirty="0" smtClean="0"/>
              <a:t>prawnych</a:t>
            </a:r>
          </a:p>
          <a:p>
            <a:pPr marL="109728" indent="0" algn="just">
              <a:buNone/>
            </a:pPr>
            <a:endParaRPr lang="pl-PL" dirty="0"/>
          </a:p>
          <a:p>
            <a:pPr marL="109728" indent="0" algn="just">
              <a:buNone/>
            </a:pPr>
            <a:r>
              <a:rPr lang="pl-PL" dirty="0" smtClean="0"/>
              <a:t>[wyrok </a:t>
            </a:r>
            <a:r>
              <a:rPr lang="pl-PL" dirty="0"/>
              <a:t>SN z 19.12.2012 r. II CSK 219/12]</a:t>
            </a:r>
          </a:p>
        </p:txBody>
      </p:sp>
    </p:spTree>
    <p:extLst>
      <p:ext uri="{BB962C8B-B14F-4D97-AF65-F5344CB8AC3E}">
        <p14:creationId xmlns:p14="http://schemas.microsoft.com/office/powerpoint/2010/main" val="1868673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/>
              <a:t>Odpowiedzialność za przegraną sprawę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pl-PL" dirty="0"/>
          </a:p>
          <a:p>
            <a:pPr marL="109728" indent="0" algn="ctr">
              <a:buNone/>
            </a:pPr>
            <a:r>
              <a:rPr lang="pl-PL" dirty="0" smtClean="0"/>
              <a:t>?</a:t>
            </a:r>
          </a:p>
          <a:p>
            <a:pPr marL="109728" indent="0"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dirty="0" smtClean="0"/>
              <a:t>Czy adwokat (radca prawny) </a:t>
            </a:r>
            <a:r>
              <a:rPr lang="pl-PL" dirty="0"/>
              <a:t>odpowiada wobec klienta zawsze jeżeli przegra sprawę </a:t>
            </a:r>
            <a:r>
              <a:rPr lang="pl-PL" dirty="0" smtClean="0"/>
              <a:t>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922507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Odpowiedzialność za przegraną sprawę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just">
              <a:buNone/>
            </a:pPr>
            <a:r>
              <a:rPr lang="pl-PL" dirty="0"/>
              <a:t>Adwokat i radca prawny odpowiadają za </a:t>
            </a:r>
            <a:r>
              <a:rPr lang="pl-PL" b="1" dirty="0"/>
              <a:t>szkody wyrządzone mocodawcy wskutek własnych zaniedbań i błędów </a:t>
            </a:r>
            <a:r>
              <a:rPr lang="pl-PL" dirty="0"/>
              <a:t>prowadzących do przegrania sprawy, której wynik byłby korzystny dla strony, gdyby pełnomocnik zachował należytą staranność, ocenioną przy uwzględnieniu profesjonalnego charakteru ich działalności</a:t>
            </a:r>
            <a:r>
              <a:rPr lang="pl-PL" dirty="0" smtClean="0"/>
              <a:t>.</a:t>
            </a:r>
          </a:p>
          <a:p>
            <a:pPr marL="109728" indent="0" algn="just">
              <a:buNone/>
            </a:pPr>
            <a:endParaRPr lang="pl-PL" dirty="0"/>
          </a:p>
          <a:p>
            <a:pPr marL="109728" indent="0" algn="just">
              <a:buNone/>
            </a:pPr>
            <a:r>
              <a:rPr lang="pl-PL" dirty="0"/>
              <a:t>[wyrok SN z 19.12.2012 r. II CSK 219/12]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15827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Odpowiedzialność za przegraną sprawę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09728" indent="0" algn="just">
              <a:buNone/>
            </a:pPr>
            <a:r>
              <a:rPr lang="pl-PL" dirty="0"/>
              <a:t>W sprawie o naprawienie szkody wynikłej z zaniechań lub działań pełnomocnika (podejmowanych w postępowaniu sądowym) bez zachowania należytej staranności, </a:t>
            </a:r>
            <a:r>
              <a:rPr lang="pl-PL" b="1" dirty="0"/>
              <a:t>sąd bada, czy takie działania lub zaniechania wystąpiły i jaki był ich wpływ na wynik sprawy. </a:t>
            </a:r>
            <a:r>
              <a:rPr lang="pl-PL" dirty="0"/>
              <a:t>Odpowiedzialność kontraktowa dłużnika, o której mowa w art. 471 k.c. powstaje bowiem, jeżeli na skutek niewykonania lub nienależytego wykonania zobowiązania przez dłużnika nastąpi szkoda w postaci uszczerbku w majątku wierzyciela, a nadto istnieć musi związek przyczynowy między faktem nienależytego wykonania lub niewykonania zobowiązania, a poniesioną szkodą. </a:t>
            </a:r>
            <a:endParaRPr lang="pl-PL" dirty="0" smtClean="0"/>
          </a:p>
          <a:p>
            <a:pPr marL="109728" indent="0" algn="just">
              <a:buNone/>
            </a:pPr>
            <a:endParaRPr lang="pl-PL" dirty="0" smtClean="0"/>
          </a:p>
          <a:p>
            <a:pPr marL="109728" indent="0" algn="just">
              <a:buNone/>
            </a:pPr>
            <a:r>
              <a:rPr lang="pl-PL" dirty="0"/>
              <a:t>[</a:t>
            </a:r>
            <a:r>
              <a:rPr lang="pl-PL" dirty="0" smtClean="0"/>
              <a:t>wyrok </a:t>
            </a:r>
            <a:r>
              <a:rPr lang="pl-PL" dirty="0"/>
              <a:t>SN z dnia 8 marca 2012 r., sygn. akt V CSK </a:t>
            </a:r>
            <a:r>
              <a:rPr lang="pl-PL" dirty="0" smtClean="0"/>
              <a:t>104/11].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265710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Odpowiedzialność za przegraną sprawę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indent="0" algn="just">
              <a:buNone/>
            </a:pPr>
            <a:r>
              <a:rPr lang="pl-PL" dirty="0"/>
              <a:t>Pełnomocnik strony nie ponosi wobec mocodawcy odpowiedzialności za przegranie sprawy sądowej, a w szczególności za to, że </a:t>
            </a:r>
            <a:r>
              <a:rPr lang="pl-PL" b="1" dirty="0"/>
              <a:t>obrane przez niego konstrukcje prawne nie zostały przyjęte przez sąd</a:t>
            </a:r>
            <a:r>
              <a:rPr lang="pl-PL" dirty="0"/>
              <a:t>. Nie można mu również zarzucić wybrania określonej koncepcji prawnej prowadzenia sprawy swojego mocodawcy, jeżeli dopiero w trakcie trwania postępowania sądowego lub po jego zakończeniu koncepcja ta, wcześniej możliwa do obrony, została uznana w orzecznictwie lub w doktrynie za wadliwą, a pogląd taki został zaakceptowany i się ugruntował.</a:t>
            </a:r>
          </a:p>
          <a:p>
            <a:pPr marL="109728" indent="0" algn="just">
              <a:buNone/>
            </a:pPr>
            <a:r>
              <a:rPr lang="pl-PL" dirty="0"/>
              <a:t>[wyrok SN z 15.03.2012 r. I CSK 330/11]</a:t>
            </a:r>
          </a:p>
        </p:txBody>
      </p:sp>
    </p:spTree>
    <p:extLst>
      <p:ext uri="{BB962C8B-B14F-4D97-AF65-F5344CB8AC3E}">
        <p14:creationId xmlns:p14="http://schemas.microsoft.com/office/powerpoint/2010/main" val="28637064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elkomiejski">
  <a:themeElements>
    <a:clrScheme name="Wielkomiejski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Wielkomiejski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Wielkomiejski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249</TotalTime>
  <Words>1103</Words>
  <Application>Microsoft Office PowerPoint</Application>
  <PresentationFormat>Pokaz na ekranie (4:3)</PresentationFormat>
  <Paragraphs>102</Paragraphs>
  <Slides>24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24</vt:i4>
      </vt:variant>
    </vt:vector>
  </HeadingPairs>
  <TitlesOfParts>
    <vt:vector size="25" baseType="lpstr">
      <vt:lpstr>Wielkomiejski</vt:lpstr>
      <vt:lpstr>Ubezpieczenie OC adwokatów </vt:lpstr>
      <vt:lpstr>Ubezpieczenie OC adwokatów</vt:lpstr>
      <vt:lpstr>Zawód adwokata </vt:lpstr>
      <vt:lpstr>Prezentacja programu PowerPoint</vt:lpstr>
      <vt:lpstr>Umowa o zastępstwo procesowe </vt:lpstr>
      <vt:lpstr>Odpowiedzialność za przegraną sprawę </vt:lpstr>
      <vt:lpstr>Odpowiedzialność za przegraną sprawę</vt:lpstr>
      <vt:lpstr>Odpowiedzialność za przegraną sprawę</vt:lpstr>
      <vt:lpstr>Odpowiedzialność za przegraną sprawę</vt:lpstr>
      <vt:lpstr>Ciężar dowodu</vt:lpstr>
      <vt:lpstr>Ciężar dowodu </vt:lpstr>
      <vt:lpstr>Upoważnienie aplikanta lub substytucja  </vt:lpstr>
      <vt:lpstr>Powierzenie wykonania zlecenia osobie trzeciej</vt:lpstr>
      <vt:lpstr>Należyta staranność </vt:lpstr>
      <vt:lpstr>Należyta staranność </vt:lpstr>
      <vt:lpstr>Należyta staranność </vt:lpstr>
      <vt:lpstr>Należyta staranność </vt:lpstr>
      <vt:lpstr>Należyta staranność </vt:lpstr>
      <vt:lpstr>Odpowiedzialność za rozbieżność doktryny i orzecznictwa </vt:lpstr>
      <vt:lpstr>Zmniejszenie odszkodowania</vt:lpstr>
      <vt:lpstr>Zmniejszenie odszkodowania </vt:lpstr>
      <vt:lpstr>Rażące niedbalstwo </vt:lpstr>
      <vt:lpstr>Rażące niedbalstwo </vt:lpstr>
      <vt:lpstr>Bibliografia: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Prawo ubezpieczeń osobowych i majątkowych</dc:title>
  <dc:creator>Joanna</dc:creator>
  <cp:lastModifiedBy>Użytkownik systemu Windows</cp:lastModifiedBy>
  <cp:revision>36</cp:revision>
  <cp:lastPrinted>2016-12-13T10:53:52Z</cp:lastPrinted>
  <dcterms:created xsi:type="dcterms:W3CDTF">2016-12-07T16:20:46Z</dcterms:created>
  <dcterms:modified xsi:type="dcterms:W3CDTF">2017-12-11T09:07:46Z</dcterms:modified>
</cp:coreProperties>
</file>