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8"/>
  </p:handoutMasterIdLst>
  <p:sldIdLst>
    <p:sldId id="256" r:id="rId2"/>
    <p:sldId id="275" r:id="rId3"/>
    <p:sldId id="276" r:id="rId4"/>
    <p:sldId id="277" r:id="rId5"/>
    <p:sldId id="262" r:id="rId6"/>
    <p:sldId id="260" r:id="rId7"/>
    <p:sldId id="263" r:id="rId8"/>
    <p:sldId id="264" r:id="rId9"/>
    <p:sldId id="265" r:id="rId10"/>
    <p:sldId id="307" r:id="rId11"/>
    <p:sldId id="309" r:id="rId12"/>
    <p:sldId id="308" r:id="rId13"/>
    <p:sldId id="310" r:id="rId14"/>
    <p:sldId id="311" r:id="rId15"/>
    <p:sldId id="312" r:id="rId16"/>
    <p:sldId id="313" r:id="rId17"/>
  </p:sldIdLst>
  <p:sldSz cx="9144000" cy="6858000" type="screen4x3"/>
  <p:notesSz cx="100012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65061" y="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AC43C-C14A-42D6-AB76-516662BEF543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65061" y="651391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B09E6-5ABE-4FEA-A28F-71C363E4A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6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Ubezpieczenie OC posiadaczy pojazdów mechanicznych  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mgr Joanna </a:t>
            </a:r>
            <a:r>
              <a:rPr lang="pl-PL" dirty="0" err="1" smtClean="0"/>
              <a:t>Susło</a:t>
            </a:r>
            <a:endParaRPr lang="pl-PL" dirty="0" smtClean="0"/>
          </a:p>
          <a:p>
            <a:r>
              <a:rPr lang="pl-PL" dirty="0" smtClean="0"/>
              <a:t>Zakład Prawa Gospodarczego i Handlowego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Ubezpieczeniowy Fundusz Gwarancyjny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Uzupełnieniem </a:t>
            </a:r>
            <a:r>
              <a:rPr lang="pl-PL" b="1" dirty="0"/>
              <a:t>systemu ochrony ubezpieczeniowej z umowy ubezpieczenia OC posiadaczy pojazdów mechanicznych jest działalność Ubezpieczeniowego Funduszu Gwarancyjnego. </a:t>
            </a:r>
          </a:p>
        </p:txBody>
      </p:sp>
    </p:spTree>
    <p:extLst>
      <p:ext uri="{BB962C8B-B14F-4D97-AF65-F5344CB8AC3E}">
        <p14:creationId xmlns:p14="http://schemas.microsoft.com/office/powerpoint/2010/main" val="34812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Zadania UFG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 algn="ctr">
              <a:buNone/>
            </a:pPr>
            <a:r>
              <a:rPr lang="pl-PL" b="1" dirty="0"/>
              <a:t>A</a:t>
            </a:r>
            <a:r>
              <a:rPr lang="pl-PL" b="1" dirty="0" smtClean="0"/>
              <a:t>rt</a:t>
            </a:r>
            <a:r>
              <a:rPr lang="pl-PL" b="1" dirty="0"/>
              <a:t>. 98 ustawy o ubezpieczeniach </a:t>
            </a:r>
            <a:r>
              <a:rPr lang="pl-PL" b="1" dirty="0" smtClean="0"/>
              <a:t>obowiązkowych</a:t>
            </a:r>
          </a:p>
          <a:p>
            <a:pPr marL="109728" indent="0" algn="ctr">
              <a:buNone/>
            </a:pPr>
            <a:r>
              <a:rPr lang="pl-PL" dirty="0" smtClean="0"/>
              <a:t>Do </a:t>
            </a:r>
            <a:r>
              <a:rPr lang="pl-PL" dirty="0"/>
              <a:t>zadań Funduszu należy przede wszystkim zaspokajanie roszczeń z tytułu ubezpieczeń obowiązkowych OC posiadaczy pojazdów mechanicznych, w granicach określonych przez przepisy regulujące ten stosunek, za szkody powstałe na terytorium </a:t>
            </a:r>
            <a:r>
              <a:rPr lang="pl-PL" dirty="0" smtClean="0"/>
              <a:t>RP:</a:t>
            </a:r>
          </a:p>
          <a:p>
            <a:pPr marL="109728" indent="0" algn="ctr">
              <a:buNone/>
            </a:pPr>
            <a:r>
              <a:rPr lang="pl-PL" dirty="0" smtClean="0"/>
              <a:t>1) </a:t>
            </a:r>
            <a:r>
              <a:rPr lang="pl-PL" b="1" dirty="0" smtClean="0"/>
              <a:t>na </a:t>
            </a:r>
            <a:r>
              <a:rPr lang="pl-PL" b="1" dirty="0"/>
              <a:t>osobie</a:t>
            </a:r>
            <a:r>
              <a:rPr lang="pl-PL" dirty="0"/>
              <a:t>, gdy szkoda została wyrządzona w okolicznościach uzasadniających odpowiedzialność cywilną posiadacza pojazdu mechanicznego lub kierującego pojazdem mechanicznym, </a:t>
            </a:r>
            <a:r>
              <a:rPr lang="pl-PL" b="1" dirty="0"/>
              <a:t>a nie ustalono ich </a:t>
            </a:r>
            <a:r>
              <a:rPr lang="pl-PL" b="1" dirty="0" smtClean="0"/>
              <a:t>tożsamości</a:t>
            </a:r>
            <a:r>
              <a:rPr lang="pl-PL" dirty="0" smtClean="0"/>
              <a:t>;</a:t>
            </a:r>
          </a:p>
          <a:p>
            <a:pPr marL="109728" indent="0" algn="ctr">
              <a:buNone/>
            </a:pPr>
            <a:r>
              <a:rPr lang="pl-PL" dirty="0" smtClean="0"/>
              <a:t>2</a:t>
            </a:r>
            <a:r>
              <a:rPr lang="pl-PL" dirty="0"/>
              <a:t>) </a:t>
            </a:r>
            <a:r>
              <a:rPr lang="pl-PL" b="1" dirty="0"/>
              <a:t>w mieniu</a:t>
            </a:r>
            <a:r>
              <a:rPr lang="pl-PL" dirty="0"/>
              <a:t>, w przypadku szkody, w której równocześnie u któregokolwiek uczestnika zdarzenia nastąpiła śmierć, naruszenie czynności narządu ciała lub rozstrój zdrowia, trwający dłużej niż 14 dni, a szkoda została wyrządzona w okolicznościach uzasadniających odpowiedzialność cywilną posiadacza pojazdu mechanicznego lub kierującego pojazdem mechanicznym, </a:t>
            </a:r>
            <a:r>
              <a:rPr lang="pl-PL" b="1" dirty="0"/>
              <a:t>a nie ustalono ich tożsamości</a:t>
            </a:r>
            <a:r>
              <a:rPr lang="pl-PL" dirty="0"/>
              <a:t>; </a:t>
            </a:r>
          </a:p>
          <a:p>
            <a:pPr marL="109728" indent="0" algn="ctr">
              <a:buNone/>
            </a:pPr>
            <a:r>
              <a:rPr lang="pl-PL" dirty="0"/>
              <a:t>3) </a:t>
            </a:r>
            <a:r>
              <a:rPr lang="pl-PL" b="1" dirty="0"/>
              <a:t>w mieniu i na osobie</a:t>
            </a:r>
            <a:r>
              <a:rPr lang="pl-PL" dirty="0"/>
              <a:t>, gdy posiadacz zidentyfikowanego pojazdu mechanicznego, którego ruchem szkodę tę wyrządzono, </a:t>
            </a:r>
            <a:r>
              <a:rPr lang="pl-PL" b="1" dirty="0"/>
              <a:t>nie był ubezpieczony obowiązkowym ubezpieczeniem OC posiadaczy pojazdów mechanicznych lub posiadacz zidentyfikowanego pojazdu mechanicznego</a:t>
            </a:r>
            <a:r>
              <a:rPr lang="pl-PL" dirty="0"/>
              <a:t>, którego ruchem szkodę tę wyrządzono, zarejestrowanego za granicą na terytorium państwa, którego biuro narodowe jest sygnatariuszem Porozumienia Wielostronnego, nie był ubezpieczony obowiązkowym ubezpieczeniem OC posiadaczy pojazdów mechanicznych, a pojazd mechaniczny był pozbawiony znaków rejestracyjnych, bądź znaki te nie były, w momencie zdarzenia, przydzielone temu pojazdowi przez właściwe władze.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4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Zwrot odszkodowania od kierującego pojazdem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dirty="0"/>
              <a:t>Ubezpieczycielowi oraz Ubezpieczeniowemu Funduszowi Gwarancyjnemu przysługuje prawo dochodzenia od kierującego pojazdem mechanicznym zwrotu wypłaconego z tytułu ubezpieczenia OC posiadaczy pojazdów mechanicznych odszkodowania, jeżeli kierujący:</a:t>
            </a:r>
          </a:p>
          <a:p>
            <a:pPr marL="109728" indent="0" algn="just">
              <a:buNone/>
            </a:pPr>
            <a:r>
              <a:rPr lang="pl-PL" dirty="0"/>
              <a:t>1) </a:t>
            </a:r>
            <a:r>
              <a:rPr lang="pl-PL" b="1" dirty="0"/>
              <a:t>wyrządził szkodę umyślnie lub w stanie po użyciu alkoholu </a:t>
            </a:r>
            <a:r>
              <a:rPr lang="pl-PL" dirty="0"/>
              <a:t>albo pod wpływem środków odurzających, substancji psychotropowych lub środków zastępczych w rozumieniu przepisów o przeciwdziałaniu narkomanii;</a:t>
            </a:r>
          </a:p>
          <a:p>
            <a:pPr marL="109728" indent="0" algn="just">
              <a:buNone/>
            </a:pPr>
            <a:r>
              <a:rPr lang="pl-PL" dirty="0"/>
              <a:t>2) wszedł w posiadanie pojazdu wskutek popełnienia przestępstwa;</a:t>
            </a:r>
          </a:p>
          <a:p>
            <a:pPr marL="109728" indent="0" algn="just">
              <a:buNone/>
            </a:pPr>
            <a:r>
              <a:rPr lang="pl-PL" dirty="0"/>
              <a:t>3) </a:t>
            </a:r>
            <a:r>
              <a:rPr lang="pl-PL" b="1" dirty="0"/>
              <a:t>nie posiadał wymaganych uprawnień </a:t>
            </a:r>
            <a:r>
              <a:rPr lang="pl-PL" dirty="0"/>
              <a:t>do kierowania pojazdem mechanicznym, z wyjątkiem przypadków, gdy chodziło o ratowanie życia ludzkiego lub mienia albo o pościg za osobą podjęty bezpośrednio po popełnieniu przez nią przestępstwa;</a:t>
            </a:r>
          </a:p>
          <a:p>
            <a:pPr marL="109728" indent="0" algn="just">
              <a:buNone/>
            </a:pPr>
            <a:r>
              <a:rPr lang="pl-PL" dirty="0"/>
              <a:t>4) </a:t>
            </a:r>
            <a:r>
              <a:rPr lang="pl-PL" b="1" dirty="0"/>
              <a:t>zbiegł z miejsca zdarzenia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4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Wyrok Sądu Najwyższego - Izba Cywilna z dnia 16 grudnia 2015 r., IV CSK 96/15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dirty="0" smtClean="0"/>
              <a:t>Za </a:t>
            </a:r>
            <a:r>
              <a:rPr lang="pl-PL" dirty="0"/>
              <a:t>szkodę na osobie uczestniczącej w wypadku komunikacyjnym spowodowanym przez kilku sprawców, w tym nieznanego kierowcę niezidentyfikowanego pojazdu mechanicznego, odpowiadają in </a:t>
            </a:r>
            <a:r>
              <a:rPr lang="pl-PL" dirty="0" err="1"/>
              <a:t>solidum</a:t>
            </a:r>
            <a:r>
              <a:rPr lang="pl-PL" dirty="0"/>
              <a:t> ubezpieczyciele ubezpieczający od odpowiedzialności cywilnej kierowców, których tożsamość została ustalona, oraz - za kierującego, którego tożsamości nie ustalono - Ubezpieczeniowy Fundusz Gwarancyjny (art. 98 ust. 1 pkt 1 ustawy o ubezpieczeniach obowiązkowych, Ubezpieczeniowym Funduszu Gwarancyjnym i Polskim Biurze Ubezpieczycieli Komunikacyjnych).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98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Polskie Biuro Ubezpieczycieli Komunikacyjnych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PBUK to </a:t>
            </a:r>
            <a:r>
              <a:rPr lang="pl-PL" dirty="0"/>
              <a:t>organizacja skupiająca ubezpieczycieli, którzy na terytorium Polski prowadzą obowiązkowe ubezpieczenia odpowiedzialności cywilnej posiadaczy pojazdów mechanicznych za szkody powstałe w związku z ruchem tych pojazdów, popularnie zwane OC komunikacyjnym.</a:t>
            </a:r>
          </a:p>
        </p:txBody>
      </p:sp>
    </p:spTree>
    <p:extLst>
      <p:ext uri="{BB962C8B-B14F-4D97-AF65-F5344CB8AC3E}">
        <p14:creationId xmlns:p14="http://schemas.microsoft.com/office/powerpoint/2010/main" val="39717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Art. 121 ustawy o ubezpieczeniach obowiązkowych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 smtClean="0"/>
              <a:t>1</a:t>
            </a:r>
            <a:r>
              <a:rPr lang="pl-PL" dirty="0"/>
              <a:t>. Członkami Biura są zakłady ubezpieczeń wykonujące na terytorium Rzeczypospolitej Polskiej działalność ubezpieczeniową w grupie obejmującej ubezpieczenie obowiązkowe, o którym mowa w art. 4 pkt 1.</a:t>
            </a:r>
          </a:p>
          <a:p>
            <a:pPr marL="109728" indent="0">
              <a:buNone/>
            </a:pPr>
            <a:r>
              <a:rPr lang="pl-PL" dirty="0"/>
              <a:t>2. Zakłady ubezpieczeń, o których mowa w ust. 1, stają się członkami Biura z dniem uzyskania zezwolenia na wykonywanie działalności ubezpieczeniowej wydanego przez organ nadzoru, z zastrzeżeniem ust. 3.</a:t>
            </a:r>
          </a:p>
          <a:p>
            <a:pPr marL="109728" indent="0">
              <a:buNone/>
            </a:pPr>
            <a:r>
              <a:rPr lang="pl-PL" dirty="0"/>
              <a:t>3. Zakłady ubezpieczeń z państw członkowskich Unii Europejskiej, wykonujące działalność ubezpieczeniową za zezwoleniem właściwego organu państwa, w którym mają siedzibę, stają się członkami Biura z dniem złożenia deklaracji członkowskiej.</a:t>
            </a:r>
          </a:p>
          <a:p>
            <a:pPr marL="109728" indent="0">
              <a:buNone/>
            </a:pPr>
            <a:r>
              <a:rPr lang="pl-PL" dirty="0"/>
              <a:t>4. Przynależność do Biura jest obowiązkowa.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2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Art. 122 ustawy o ubezpieczeniach obowiązkowych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 smtClean="0"/>
              <a:t>1</a:t>
            </a:r>
            <a:r>
              <a:rPr lang="pl-PL" dirty="0"/>
              <a:t>. </a:t>
            </a:r>
            <a:r>
              <a:rPr lang="pl-PL" b="1" dirty="0"/>
              <a:t>Przedmiotem działalności Biura j</a:t>
            </a:r>
            <a:r>
              <a:rPr lang="pl-PL" dirty="0"/>
              <a:t>est:</a:t>
            </a:r>
          </a:p>
          <a:p>
            <a:pPr marL="109728" indent="0">
              <a:buNone/>
            </a:pPr>
            <a:r>
              <a:rPr lang="pl-PL" dirty="0"/>
              <a:t>1) wystawianie dokumentów ubezpieczeniowych ważnych w innych państwach;</a:t>
            </a:r>
          </a:p>
          <a:p>
            <a:pPr marL="109728" indent="0">
              <a:buNone/>
            </a:pPr>
            <a:r>
              <a:rPr lang="pl-PL" dirty="0"/>
              <a:t>2) zawieranie z zagranicznymi biurami narodowymi umów o wzajemnym uznawaniu dokumentów ubezpieczeniowych oraz o zaspokajaniu roszczeń wynikających z międzynarodowego ruchu pojazdów mechanicznych;</a:t>
            </a:r>
          </a:p>
          <a:p>
            <a:pPr marL="109728" indent="0">
              <a:buNone/>
            </a:pPr>
            <a:r>
              <a:rPr lang="pl-PL" dirty="0"/>
              <a:t>3) organizowanie likwidacji szkód lub bezpośrednia likwidacja szkód spowodowanych na terytorium Rzeczypospolitej Polskiej przez posiadaczy pojazdów mechanicznych zarejestrowanych za granicą posiadających ważne dokumenty ubezpieczeniowe wystawione przez zagraniczne biura narodowe;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15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Ubezpieczenie OC posiadaczy pojazdów mechanicznych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Umowa </a:t>
            </a:r>
            <a:r>
              <a:rPr lang="pl-PL" dirty="0"/>
              <a:t>ta obejmuje ubezpieczenie odpowiedzialności cywilnej za szkody powstałe w związku z ruchem pojazdów mechanicznych i ma charakter obowiązkowy, zgodnie z wyraźnym postanowieniem art. 4 pkt 1 i art. 23 </a:t>
            </a:r>
            <a:r>
              <a:rPr lang="pl-PL" dirty="0" err="1"/>
              <a:t>UbezpObowU</a:t>
            </a:r>
            <a:r>
              <a:rPr lang="pl-PL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4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Definicja pojazdu mechanicznego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1) pojazd samochodowy, ciągnik rolniczy, motorower i przyczepa określone w przepisach ustawy – Prawo o ruchu drogowym;</a:t>
            </a:r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pojazd wolnobieżny w rozumieniu przepisów ustawy – Prawo o ruchu drogowym, z wyłączeniem pojazdów wolnobieżnych będących w posiadaniu rolników posiadających gospodarstwo rolne i użytkowanych w związku z posiadaniem tego gospodarstwa. </a:t>
            </a:r>
          </a:p>
        </p:txBody>
      </p:sp>
    </p:spTree>
    <p:extLst>
      <p:ext uri="{BB962C8B-B14F-4D97-AF65-F5344CB8AC3E}">
        <p14:creationId xmlns:p14="http://schemas.microsoft.com/office/powerpoint/2010/main" val="8446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Zakres ubezpieczenia OC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Art. 822 KC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§ </a:t>
            </a:r>
            <a:r>
              <a:rPr lang="pl-PL" dirty="0"/>
              <a:t>2. Jeżeli strony nie umówiły się inaczej, umowa ubezpieczenia odpowiedzialności cywilnej obejmuje szkody, o jakich mowa w § 1, będące następstwem przewidzianego w umowie zdarzenia, które miało miejsce w okresie ubezpieczenia.</a:t>
            </a:r>
          </a:p>
          <a:p>
            <a:pPr marL="109728" indent="0" algn="just">
              <a:buNone/>
            </a:pPr>
            <a:r>
              <a:rPr lang="pl-PL" dirty="0"/>
              <a:t>§ 3. Strony mogą postanowić, że umowa będzie obejmować szkody powstałe, ujawnione lub zgłoszone w okresie ubezpieczenia.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3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Wyłączenie odpowiedzialności ubezpieczyciela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pl-PL" b="1" dirty="0"/>
              <a:t>Art. 38 ustawy o ubezpieczeniach obowiązkowych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Zakład </a:t>
            </a:r>
            <a:r>
              <a:rPr lang="pl-PL" dirty="0"/>
              <a:t>ubezpieczeń nie odpowiada za szkody:</a:t>
            </a:r>
          </a:p>
          <a:p>
            <a:pPr marL="109728" indent="0" algn="just">
              <a:buNone/>
            </a:pPr>
            <a:r>
              <a:rPr lang="pl-PL" dirty="0" smtClean="0"/>
              <a:t>- wynikłe </a:t>
            </a:r>
            <a:r>
              <a:rPr lang="pl-PL" dirty="0"/>
              <a:t>w przewożonych za opłatą ładunkach, przesyłkach lub bagażu, chyba że odpowiedzialność za powstałą szkodę ponosi posiadacz innego pojazdu mechanicznego niż pojazd przewożący te przedmioty;</a:t>
            </a:r>
          </a:p>
          <a:p>
            <a:pPr marL="109728" indent="0" algn="just">
              <a:buNone/>
            </a:pPr>
            <a:r>
              <a:rPr lang="pl-PL" dirty="0" smtClean="0"/>
              <a:t>- polegające </a:t>
            </a:r>
            <a:r>
              <a:rPr lang="pl-PL" dirty="0"/>
              <a:t>na utracie gotówki, biżuterii, papierów wartościowych, wszelkiego rodzaju dokumentów oraz zbiorów filatelistycznych, numizmatycznych i podobnych;</a:t>
            </a:r>
          </a:p>
          <a:p>
            <a:pPr marL="109728" indent="0" algn="just">
              <a:buNone/>
            </a:pPr>
            <a:r>
              <a:rPr lang="pl-PL" dirty="0" smtClean="0"/>
              <a:t>- polegające </a:t>
            </a:r>
            <a:r>
              <a:rPr lang="pl-PL" dirty="0"/>
              <a:t>na zanieczyszczeniu lub skażeniu środowiska.</a:t>
            </a:r>
          </a:p>
          <a:p>
            <a:pPr marL="109728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9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Zakres terytorialny ochrony z OC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/>
              <a:t> </a:t>
            </a: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Art</a:t>
            </a:r>
            <a:r>
              <a:rPr lang="pl-PL" b="1" dirty="0"/>
              <a:t>. 25 ustawy o ubezpieczeniach obowiązkowych 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Ubezpieczenie </a:t>
            </a:r>
            <a:r>
              <a:rPr lang="pl-PL" dirty="0"/>
              <a:t>OC posiadaczy pojazdów mechanicznych obejmuje zdarzenia powstałe na terytorium Rzeczypospolitej Polskiej.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Okres ubezpieczenia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Zasadniczo </a:t>
            </a:r>
            <a:r>
              <a:rPr lang="pl-PL" dirty="0"/>
              <a:t>umowę ubezpieczenia OC posiadaczy pojazdów mechanicznych zawiera się na okres 12 miesięcy, z zastrzeżeniem wyjątków przewidzianych w art. 27 </a:t>
            </a:r>
            <a:r>
              <a:rPr lang="pl-PL" dirty="0" err="1"/>
              <a:t>UbezpObowU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pl-PL" b="1" dirty="0"/>
              <a:t>Art. 27 ustawy o ubezpieczeniach obowiązkowych</a:t>
            </a:r>
          </a:p>
          <a:p>
            <a:pPr marL="109728" indent="0" algn="just">
              <a:buNone/>
            </a:pPr>
            <a:r>
              <a:rPr lang="pl-PL" dirty="0" smtClean="0"/>
              <a:t>1. Umowę </a:t>
            </a:r>
            <a:r>
              <a:rPr lang="pl-PL" dirty="0"/>
              <a:t>ubezpieczenia OC posiadaczy pojazdów mechanicznych na czas krótszy niż 12 miesięcy, zwaną dalej „</a:t>
            </a:r>
            <a:r>
              <a:rPr lang="pl-PL" b="1" dirty="0"/>
              <a:t>umową ubezpieczenia krótkoterminowego</a:t>
            </a:r>
            <a:r>
              <a:rPr lang="pl-PL" dirty="0"/>
              <a:t>”, można zawrzeć, jeżeli pojazd mechaniczny jest: </a:t>
            </a:r>
            <a:r>
              <a:rPr lang="pl-PL" dirty="0" smtClean="0"/>
              <a:t>1</a:t>
            </a:r>
            <a:r>
              <a:rPr lang="pl-PL" dirty="0"/>
              <a:t>) zarejestrowany na stałe, w przypadkach określonych w ust. 2; </a:t>
            </a: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zarejestrowany czasowo;</a:t>
            </a:r>
          </a:p>
          <a:p>
            <a:pPr marL="109728" indent="0" algn="just">
              <a:buNone/>
            </a:pPr>
            <a:r>
              <a:rPr lang="pl-PL" dirty="0"/>
              <a:t>3) zarejestrowany za granicą, jeżeli zgodnie z art. 3 ust. 1 pkt 28 lit. c ustawy o działalności ubezpieczeniowej państwem członkowskim umiejscowienia ryzyka jest Rzeczpospolita Polska;</a:t>
            </a:r>
          </a:p>
          <a:p>
            <a:pPr marL="109728" indent="0" algn="just">
              <a:buNone/>
            </a:pPr>
            <a:r>
              <a:rPr lang="pl-PL" dirty="0"/>
              <a:t>4) pojazdem wolnobieżnym określonym w art. 2 pkt 10 lit. b;</a:t>
            </a:r>
          </a:p>
          <a:p>
            <a:pPr marL="109728" indent="0" algn="just">
              <a:buNone/>
            </a:pPr>
            <a:r>
              <a:rPr lang="pl-PL" dirty="0"/>
              <a:t>5) pojazdem historycznym.</a:t>
            </a:r>
          </a:p>
          <a:p>
            <a:pPr marL="109728" indent="0" algn="just">
              <a:buNone/>
            </a:pPr>
            <a:r>
              <a:rPr lang="pl-PL" dirty="0"/>
              <a:t>2. Umowę ubezpieczenia krótkoterminowego na czas nie krótszy niż 30 dni, w odniesieniu do pojazdów mechanicznych zarejestrowanych na stałe, może zawrzeć podmiot prowadzący działalność gospodarczą polegającą na pośredniczeniu w kupnie i sprzedaży pojazdów mechanicznych lub polegającą na kupnie i sprzedaży pojazdów mechanicznych, w zakresie pojazdów przeznaczonych do kupna lub sprzedaży.</a:t>
            </a:r>
          </a:p>
          <a:p>
            <a:pPr marL="109728" indent="0" algn="just">
              <a:buNone/>
            </a:pPr>
            <a:r>
              <a:rPr lang="pl-PL" dirty="0"/>
              <a:t>5. Umowę ubezpieczenia krótkoterminowego, w odniesieniu do pojazdów historycznych, można zawrzeć na czas nie krótszy niż 30 dni.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723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Ustanie odpowiedzialności ubezpieczyciela z OC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pl-PL" dirty="0" smtClean="0"/>
              <a:t>Odpowiedzialność </a:t>
            </a:r>
            <a:r>
              <a:rPr lang="pl-PL" dirty="0"/>
              <a:t>ubezpieczyciela, wynikająca z umowy ubezpieczenia OC posiadaczy pojazdów mechanicznych, ustaje z chwilą rozwiązania umowy. Umowa ulega rozwiązaniu:</a:t>
            </a:r>
          </a:p>
          <a:p>
            <a:pPr marL="109728" indent="0" algn="just">
              <a:buNone/>
            </a:pPr>
            <a:r>
              <a:rPr lang="pl-PL" dirty="0"/>
              <a:t>1) z upływem okresu, na który została zawarta;</a:t>
            </a:r>
          </a:p>
          <a:p>
            <a:pPr marL="109728" indent="0" algn="just">
              <a:buNone/>
            </a:pPr>
            <a:r>
              <a:rPr lang="pl-PL" dirty="0"/>
              <a:t>2) z chwilą wyrejestrowania pojazdu mechanicznego;</a:t>
            </a:r>
          </a:p>
          <a:p>
            <a:pPr marL="109728" indent="0" algn="just">
              <a:buNone/>
            </a:pPr>
            <a:r>
              <a:rPr lang="pl-PL" dirty="0"/>
              <a:t>3) z dniem odstąpienia od umowy w przypadku określonym w art. 29 ust. 3 </a:t>
            </a:r>
            <a:r>
              <a:rPr lang="pl-PL" dirty="0" err="1"/>
              <a:t>UbezpObowU</a:t>
            </a:r>
            <a:r>
              <a:rPr lang="pl-PL" dirty="0"/>
              <a:t>;</a:t>
            </a:r>
          </a:p>
          <a:p>
            <a:pPr marL="109728" indent="0" algn="just">
              <a:buNone/>
            </a:pPr>
            <a:r>
              <a:rPr lang="pl-PL" dirty="0"/>
              <a:t>4</a:t>
            </a:r>
            <a:r>
              <a:rPr lang="pl-PL" dirty="0" smtClean="0"/>
              <a:t>) </a:t>
            </a:r>
            <a:r>
              <a:rPr lang="pl-PL" dirty="0"/>
              <a:t>z chwilą udokumentowania trwałej i zupełnej utraty posiadania pojazdu mechanicznego w okolicznościach niepowodujących zmiany posiadacza, z uwzględnieniem art. 79 ust. 1 pkt 5 </a:t>
            </a:r>
            <a:r>
              <a:rPr lang="pl-PL" dirty="0" err="1"/>
              <a:t>PrRuchDrog</a:t>
            </a:r>
            <a:r>
              <a:rPr lang="pl-PL" dirty="0"/>
              <a:t>;</a:t>
            </a:r>
          </a:p>
          <a:p>
            <a:pPr marL="109728" indent="0" algn="just">
              <a:buNone/>
            </a:pPr>
            <a:r>
              <a:rPr lang="pl-PL" dirty="0" smtClean="0"/>
              <a:t>5) </a:t>
            </a:r>
            <a:r>
              <a:rPr lang="pl-PL" dirty="0"/>
              <a:t>z upływem trzech miesięcy od dnia ogłoszenia upadłości ubezpieczyciela, z uwzględnieniem art. 474 i 476 </a:t>
            </a:r>
            <a:r>
              <a:rPr lang="pl-PL" dirty="0" err="1"/>
              <a:t>PrUpadł</a:t>
            </a:r>
            <a:r>
              <a:rPr lang="pl-PL" dirty="0"/>
              <a:t>;</a:t>
            </a:r>
          </a:p>
          <a:p>
            <a:pPr marL="109728" indent="0" algn="just">
              <a:buNone/>
            </a:pPr>
            <a:r>
              <a:rPr lang="pl-PL" dirty="0" smtClean="0"/>
              <a:t>6) </a:t>
            </a:r>
            <a:r>
              <a:rPr lang="pl-PL" dirty="0"/>
              <a:t>z chwilą zarejestrowania pojazdu mechanicznego za granicą;</a:t>
            </a:r>
          </a:p>
          <a:p>
            <a:pPr marL="109728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2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251</TotalTime>
  <Words>1285</Words>
  <Application>Microsoft Office PowerPoint</Application>
  <PresentationFormat>Pokaz na ekranie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Wielkomiejski</vt:lpstr>
      <vt:lpstr>Ubezpieczenie OC posiadaczy pojazdów mechanicznych  </vt:lpstr>
      <vt:lpstr>Ubezpieczenie OC posiadaczy pojazdów mechanicznych</vt:lpstr>
      <vt:lpstr>Definicja pojazdu mechanicznego</vt:lpstr>
      <vt:lpstr>Zakres ubezpieczenia OC</vt:lpstr>
      <vt:lpstr>Wyłączenie odpowiedzialności ubezpieczyciela</vt:lpstr>
      <vt:lpstr>Zakres terytorialny ochrony z OC</vt:lpstr>
      <vt:lpstr>Okres ubezpieczenia</vt:lpstr>
      <vt:lpstr>Prezentacja programu PowerPoint</vt:lpstr>
      <vt:lpstr>Ustanie odpowiedzialności ubezpieczyciela z OC</vt:lpstr>
      <vt:lpstr>Ubezpieczeniowy Fundusz Gwarancyjny </vt:lpstr>
      <vt:lpstr>Zadania UFG </vt:lpstr>
      <vt:lpstr>Zwrot odszkodowania od kierującego pojazdem </vt:lpstr>
      <vt:lpstr>Wyrok Sądu Najwyższego - Izba Cywilna z dnia 16 grudnia 2015 r., IV CSK 96/15 </vt:lpstr>
      <vt:lpstr>Polskie Biuro Ubezpieczycieli Komunikacyjnych </vt:lpstr>
      <vt:lpstr>Art. 121 ustawy o ubezpieczeniach obowiązkowych </vt:lpstr>
      <vt:lpstr>Art. 122 ustawy o ubezpieczeniach obowiązkowych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ubezpieczeń osobowych i majątkowych</dc:title>
  <dc:creator>Joanna</dc:creator>
  <cp:lastModifiedBy>Użytkownik systemu Windows</cp:lastModifiedBy>
  <cp:revision>37</cp:revision>
  <cp:lastPrinted>2016-12-13T10:53:52Z</cp:lastPrinted>
  <dcterms:created xsi:type="dcterms:W3CDTF">2016-12-07T16:20:46Z</dcterms:created>
  <dcterms:modified xsi:type="dcterms:W3CDTF">2017-12-11T09:05:36Z</dcterms:modified>
</cp:coreProperties>
</file>