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  <p:sldMasterId id="2147483703" r:id="rId3"/>
    <p:sldMasterId id="2147483719" r:id="rId4"/>
    <p:sldMasterId id="2147483842" r:id="rId5"/>
  </p:sldMasterIdLst>
  <p:sldIdLst>
    <p:sldId id="275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388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8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orient="horz" pos="36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wykresu 4"/>
          <p:cNvSpPr>
            <a:spLocks noGrp="1"/>
          </p:cNvSpPr>
          <p:nvPr>
            <p:ph type="chart" sz="quarter" idx="13"/>
          </p:nvPr>
        </p:nvSpPr>
        <p:spPr>
          <a:xfrm>
            <a:off x="252413" y="1557338"/>
            <a:ext cx="8640762" cy="4572000"/>
          </a:xfrm>
        </p:spPr>
        <p:txBody>
          <a:bodyPr/>
          <a:lstStyle/>
          <a:p>
            <a:r>
              <a:rPr lang="pl-PL" smtClean="0"/>
              <a:t>Kliknij ikonę, aby dodać wykres</a:t>
            </a:r>
            <a:endParaRPr lang="pl-PL"/>
          </a:p>
        </p:txBody>
      </p:sp>
      <p:cxnSp>
        <p:nvCxnSpPr>
          <p:cNvPr id="23" name="Łącznik prosty 22"/>
          <p:cNvCxnSpPr/>
          <p:nvPr/>
        </p:nvCxnSpPr>
        <p:spPr>
          <a:xfrm>
            <a:off x="0" y="1196975"/>
            <a:ext cx="82804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3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abeli 4"/>
          <p:cNvSpPr>
            <a:spLocks noGrp="1"/>
          </p:cNvSpPr>
          <p:nvPr>
            <p:ph type="tbl" sz="quarter" idx="15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r>
              <a:rPr lang="pl-PL" smtClean="0"/>
              <a:t>Kliknij ikonę, aby dodać tabelę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11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pos="2835" userDrawn="1">
          <p15:clr>
            <a:srgbClr val="FBAE40"/>
          </p15:clr>
        </p15:guide>
        <p15:guide id="11" pos="292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0825" y="1557339"/>
            <a:ext cx="8642350" cy="4572000"/>
          </a:xfrm>
        </p:spPr>
        <p:txBody>
          <a:bodyPr/>
          <a:lstStyle>
            <a:lvl3pPr marL="357188" indent="-176213"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/>
            </a:lvl3pPr>
            <a:lvl4pPr marL="538163" indent="-180975">
              <a:tabLst>
                <a:tab pos="179388" algn="l"/>
                <a:tab pos="358775" algn="l"/>
                <a:tab pos="538163" algn="l"/>
                <a:tab pos="539750" algn="l"/>
                <a:tab pos="898525" algn="l"/>
                <a:tab pos="1079500" algn="l"/>
              </a:tabLst>
              <a:defRPr/>
            </a:lvl4pPr>
            <a:lvl5pPr marL="714375" indent="-176213">
              <a:tabLst>
                <a:tab pos="179388" algn="l"/>
                <a:tab pos="358775" algn="l"/>
                <a:tab pos="539750" algn="l"/>
                <a:tab pos="714375" algn="l"/>
                <a:tab pos="719138" algn="l"/>
                <a:tab pos="1079500" algn="l"/>
              </a:tabLst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7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1139">
          <p15:clr>
            <a:srgbClr val="FBAE40"/>
          </p15:clr>
        </p15:guide>
        <p15:guide id="5" orient="horz" pos="1366">
          <p15:clr>
            <a:srgbClr val="FBAE40"/>
          </p15:clr>
        </p15:guide>
        <p15:guide id="6" pos="5216">
          <p15:clr>
            <a:srgbClr val="FBAE40"/>
          </p15:clr>
        </p15:guide>
        <p15:guide id="7" orient="horz" pos="4042">
          <p15:clr>
            <a:srgbClr val="FBAE40"/>
          </p15:clr>
        </p15:guide>
        <p15:guide id="8" pos="2880">
          <p15:clr>
            <a:srgbClr val="FBAE40"/>
          </p15:clr>
        </p15:guide>
        <p15:guide id="9" pos="2835">
          <p15:clr>
            <a:srgbClr val="FBAE40"/>
          </p15:clr>
        </p15:guide>
        <p15:guide id="10" pos="2925">
          <p15:clr>
            <a:srgbClr val="FBAE40"/>
          </p15:clr>
        </p15:guide>
        <p15:guide id="11" orient="horz" pos="3861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po le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tekstu 15"/>
          <p:cNvSpPr>
            <a:spLocks noGrp="1"/>
          </p:cNvSpPr>
          <p:nvPr>
            <p:ph type="body" sz="quarter" idx="13"/>
          </p:nvPr>
        </p:nvSpPr>
        <p:spPr>
          <a:xfrm>
            <a:off x="3132138" y="1557339"/>
            <a:ext cx="5761037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57338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5"/>
          </p:nvPr>
        </p:nvSpPr>
        <p:spPr>
          <a:xfrm>
            <a:off x="250825" y="3109049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2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250825" y="4660760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6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0" pos="1814" userDrawn="1">
          <p15:clr>
            <a:srgbClr val="FBAE40"/>
          </p15:clr>
        </p15:guide>
        <p15:guide id="9" pos="1973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orient="horz" pos="799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gó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3681413"/>
            <a:ext cx="8642350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1574263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21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0" pos="3946" userDrawn="1">
          <p15:clr>
            <a:srgbClr val="FBAE40"/>
          </p15:clr>
        </p15:guide>
        <p15:guide id="12" orient="horz" pos="2319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1557338"/>
            <a:ext cx="8642350" cy="262774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5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4324571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6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5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pos="3946">
          <p15:clr>
            <a:srgbClr val="FBAE40"/>
          </p15:clr>
        </p15:guide>
        <p15:guide id="13" orient="horz" pos="231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9512" y="5410407"/>
            <a:ext cx="2790012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50-375 Wrocław</a:t>
            </a:r>
          </a:p>
          <a:p>
            <a:pPr lvl="0"/>
            <a:r>
              <a:rPr lang="pl-PL" dirty="0" smtClean="0"/>
              <a:t>ul. C. K. Norwida 25 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40050" y="5410406"/>
            <a:ext cx="2809596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Centrala: tel. 71 320 5020</a:t>
            </a:r>
          </a:p>
          <a:p>
            <a:pPr lvl="0"/>
            <a:r>
              <a:rPr lang="pl-PL" dirty="0" smtClean="0"/>
              <a:t>Kancelaria Ogólna: tel. 71 320 5130 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sz="quarter" idx="26" hasCustomPrompt="1"/>
          </p:nvPr>
        </p:nvSpPr>
        <p:spPr>
          <a:xfrm>
            <a:off x="6120172" y="5410406"/>
            <a:ext cx="2753852" cy="7909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1800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www.up.wroc.pl</a:t>
            </a:r>
          </a:p>
        </p:txBody>
      </p:sp>
      <p:sp>
        <p:nvSpPr>
          <p:cNvPr id="1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211960" y="6561348"/>
            <a:ext cx="4932040" cy="296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01-10-2016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01-10-2016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rozdzia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  <p15:guide id="3" orient="horz" pos="3430" userDrawn="1">
          <p15:clr>
            <a:srgbClr val="FBAE40"/>
          </p15:clr>
        </p15:guide>
        <p15:guide id="4" pos="272" userDrawn="1">
          <p15:clr>
            <a:srgbClr val="FBAE40"/>
          </p15:clr>
        </p15:guide>
        <p15:guide id="5" orient="horz" pos="3067" userDrawn="1">
          <p15:clr>
            <a:srgbClr val="FBAE40"/>
          </p15:clr>
        </p15:guide>
        <p15:guide id="6" orient="horz" pos="2931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zekładkow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5445125"/>
            <a:ext cx="9143999" cy="1079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172777"/>
            <a:ext cx="9144000" cy="4272348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7"/>
          </p:nvPr>
        </p:nvSpPr>
        <p:spPr>
          <a:xfrm>
            <a:off x="250825" y="5445125"/>
            <a:ext cx="8642350" cy="107950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8642350" cy="82794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zekładk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2"/>
          <p:cNvSpPr>
            <a:spLocks noGrp="1"/>
          </p:cNvSpPr>
          <p:nvPr>
            <p:ph sz="quarter" idx="14"/>
          </p:nvPr>
        </p:nvSpPr>
        <p:spPr>
          <a:xfrm>
            <a:off x="250825" y="1557339"/>
            <a:ext cx="8642350" cy="36718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10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754" userDrawn="1">
          <p15:clr>
            <a:srgbClr val="FBAE40"/>
          </p15:clr>
        </p15:guide>
        <p15:guide id="5" orient="horz" pos="1139" userDrawn="1">
          <p15:clr>
            <a:srgbClr val="FBAE40"/>
          </p15:clr>
        </p15:guide>
        <p15:guide id="6" orient="horz" pos="1366" userDrawn="1">
          <p15:clr>
            <a:srgbClr val="FBAE40"/>
          </p15:clr>
        </p15:guide>
        <p15:guide id="7" pos="4898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8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orient="horz" pos="368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wykresu 4"/>
          <p:cNvSpPr>
            <a:spLocks noGrp="1"/>
          </p:cNvSpPr>
          <p:nvPr>
            <p:ph type="chart" sz="quarter" idx="13"/>
          </p:nvPr>
        </p:nvSpPr>
        <p:spPr>
          <a:xfrm>
            <a:off x="252413" y="1557338"/>
            <a:ext cx="8640762" cy="4572000"/>
          </a:xfrm>
        </p:spPr>
        <p:txBody>
          <a:bodyPr/>
          <a:lstStyle/>
          <a:p>
            <a:r>
              <a:rPr lang="pl-PL" smtClean="0"/>
              <a:t>Kliknij ikonę, aby dodać wykres</a:t>
            </a:r>
            <a:endParaRPr lang="pl-PL"/>
          </a:p>
        </p:txBody>
      </p:sp>
      <p:cxnSp>
        <p:nvCxnSpPr>
          <p:cNvPr id="23" name="Łącznik prosty 22"/>
          <p:cNvCxnSpPr/>
          <p:nvPr/>
        </p:nvCxnSpPr>
        <p:spPr>
          <a:xfrm>
            <a:off x="0" y="1196975"/>
            <a:ext cx="82804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3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abeli 4"/>
          <p:cNvSpPr>
            <a:spLocks noGrp="1"/>
          </p:cNvSpPr>
          <p:nvPr>
            <p:ph type="tbl" sz="quarter" idx="15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r>
              <a:rPr lang="pl-PL" smtClean="0"/>
              <a:t>Kliknij ikonę, aby dodać tabelę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11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pos="2835" userDrawn="1">
          <p15:clr>
            <a:srgbClr val="FBAE40"/>
          </p15:clr>
        </p15:guide>
        <p15:guide id="11" pos="2925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0825" y="1557339"/>
            <a:ext cx="8642350" cy="4572000"/>
          </a:xfrm>
        </p:spPr>
        <p:txBody>
          <a:bodyPr/>
          <a:lstStyle>
            <a:lvl3pPr marL="357188" indent="-176213"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/>
            </a:lvl3pPr>
            <a:lvl4pPr marL="538163" indent="-180975">
              <a:tabLst>
                <a:tab pos="179388" algn="l"/>
                <a:tab pos="358775" algn="l"/>
                <a:tab pos="538163" algn="l"/>
                <a:tab pos="539750" algn="l"/>
                <a:tab pos="898525" algn="l"/>
                <a:tab pos="1079500" algn="l"/>
              </a:tabLst>
              <a:defRPr/>
            </a:lvl4pPr>
            <a:lvl5pPr marL="714375" indent="-176213">
              <a:tabLst>
                <a:tab pos="179388" algn="l"/>
                <a:tab pos="358775" algn="l"/>
                <a:tab pos="539750" algn="l"/>
                <a:tab pos="714375" algn="l"/>
                <a:tab pos="719138" algn="l"/>
                <a:tab pos="1079500" algn="l"/>
              </a:tabLst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7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1139">
          <p15:clr>
            <a:srgbClr val="FBAE40"/>
          </p15:clr>
        </p15:guide>
        <p15:guide id="5" orient="horz" pos="1366">
          <p15:clr>
            <a:srgbClr val="FBAE40"/>
          </p15:clr>
        </p15:guide>
        <p15:guide id="6" pos="5216">
          <p15:clr>
            <a:srgbClr val="FBAE40"/>
          </p15:clr>
        </p15:guide>
        <p15:guide id="7" orient="horz" pos="4042">
          <p15:clr>
            <a:srgbClr val="FBAE40"/>
          </p15:clr>
        </p15:guide>
        <p15:guide id="8" pos="2880">
          <p15:clr>
            <a:srgbClr val="FBAE40"/>
          </p15:clr>
        </p15:guide>
        <p15:guide id="9" pos="2835">
          <p15:clr>
            <a:srgbClr val="FBAE40"/>
          </p15:clr>
        </p15:guide>
        <p15:guide id="10" pos="2925">
          <p15:clr>
            <a:srgbClr val="FBAE40"/>
          </p15:clr>
        </p15:guide>
        <p15:guide id="11" orient="horz" pos="3861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po le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tekstu 15"/>
          <p:cNvSpPr>
            <a:spLocks noGrp="1"/>
          </p:cNvSpPr>
          <p:nvPr>
            <p:ph type="body" sz="quarter" idx="13"/>
          </p:nvPr>
        </p:nvSpPr>
        <p:spPr>
          <a:xfrm>
            <a:off x="3132138" y="1557339"/>
            <a:ext cx="5761037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57338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5"/>
          </p:nvPr>
        </p:nvSpPr>
        <p:spPr>
          <a:xfrm>
            <a:off x="250825" y="3109049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2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250825" y="4660760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6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0" pos="1814" userDrawn="1">
          <p15:clr>
            <a:srgbClr val="FBAE40"/>
          </p15:clr>
        </p15:guide>
        <p15:guide id="9" pos="1973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orient="horz" pos="79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gó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3681413"/>
            <a:ext cx="8642350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1574263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21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0" pos="3946" userDrawn="1">
          <p15:clr>
            <a:srgbClr val="FBAE40"/>
          </p15:clr>
        </p15:guide>
        <p15:guide id="12" orient="horz" pos="2319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1557338"/>
            <a:ext cx="8642350" cy="262774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5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4324571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6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5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pos="3946">
          <p15:clr>
            <a:srgbClr val="FBAE40"/>
          </p15:clr>
        </p15:guide>
        <p15:guide id="13" orient="horz" pos="2319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9512" y="5410407"/>
            <a:ext cx="2790012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50-375 Wrocław</a:t>
            </a:r>
          </a:p>
          <a:p>
            <a:pPr lvl="0"/>
            <a:r>
              <a:rPr lang="pl-PL" dirty="0" smtClean="0"/>
              <a:t>ul. C. K. Norwida 25 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40050" y="5410406"/>
            <a:ext cx="2809596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Centrala: tel. 71 320 5020</a:t>
            </a:r>
          </a:p>
          <a:p>
            <a:pPr lvl="0"/>
            <a:r>
              <a:rPr lang="pl-PL" dirty="0" smtClean="0"/>
              <a:t>Kancelaria Ogólna: tel. 71 320 5130 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sz="quarter" idx="26" hasCustomPrompt="1"/>
          </p:nvPr>
        </p:nvSpPr>
        <p:spPr>
          <a:xfrm>
            <a:off x="6120172" y="5410406"/>
            <a:ext cx="2753852" cy="7909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1800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www.up.wroc.pl</a:t>
            </a:r>
          </a:p>
        </p:txBody>
      </p:sp>
      <p:sp>
        <p:nvSpPr>
          <p:cNvPr id="1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211960" y="6561348"/>
            <a:ext cx="4932040" cy="296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01-10-2016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rozdzia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  <p15:guide id="3" orient="horz" pos="3430" userDrawn="1">
          <p15:clr>
            <a:srgbClr val="FBAE40"/>
          </p15:clr>
        </p15:guide>
        <p15:guide id="4" pos="272" userDrawn="1">
          <p15:clr>
            <a:srgbClr val="FBAE40"/>
          </p15:clr>
        </p15:guide>
        <p15:guide id="5" orient="horz" pos="3067" userDrawn="1">
          <p15:clr>
            <a:srgbClr val="FBAE40"/>
          </p15:clr>
        </p15:guide>
        <p15:guide id="6" orient="horz" pos="2931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zekładkow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5445125"/>
            <a:ext cx="9143999" cy="1079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172777"/>
            <a:ext cx="9144000" cy="4272348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7"/>
          </p:nvPr>
        </p:nvSpPr>
        <p:spPr>
          <a:xfrm>
            <a:off x="250825" y="5445125"/>
            <a:ext cx="8642350" cy="107950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8642350" cy="82794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zekładk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2"/>
          <p:cNvSpPr>
            <a:spLocks noGrp="1"/>
          </p:cNvSpPr>
          <p:nvPr>
            <p:ph sz="quarter" idx="14"/>
          </p:nvPr>
        </p:nvSpPr>
        <p:spPr>
          <a:xfrm>
            <a:off x="250825" y="1557339"/>
            <a:ext cx="8642350" cy="36718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10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754" userDrawn="1">
          <p15:clr>
            <a:srgbClr val="FBAE40"/>
          </p15:clr>
        </p15:guide>
        <p15:guide id="5" orient="horz" pos="1139" userDrawn="1">
          <p15:clr>
            <a:srgbClr val="FBAE40"/>
          </p15:clr>
        </p15:guide>
        <p15:guide id="6" orient="horz" pos="1366" userDrawn="1">
          <p15:clr>
            <a:srgbClr val="FBAE40"/>
          </p15:clr>
        </p15:guide>
        <p15:guide id="7" pos="4898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8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orient="horz" pos="368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wykresu 4"/>
          <p:cNvSpPr>
            <a:spLocks noGrp="1"/>
          </p:cNvSpPr>
          <p:nvPr>
            <p:ph type="chart" sz="quarter" idx="13"/>
          </p:nvPr>
        </p:nvSpPr>
        <p:spPr>
          <a:xfrm>
            <a:off x="252413" y="1557338"/>
            <a:ext cx="8640762" cy="4572000"/>
          </a:xfrm>
        </p:spPr>
        <p:txBody>
          <a:bodyPr/>
          <a:lstStyle/>
          <a:p>
            <a:r>
              <a:rPr lang="pl-PL" smtClean="0"/>
              <a:t>Kliknij ikonę, aby dodać wykres</a:t>
            </a:r>
            <a:endParaRPr lang="pl-PL"/>
          </a:p>
        </p:txBody>
      </p:sp>
      <p:cxnSp>
        <p:nvCxnSpPr>
          <p:cNvPr id="23" name="Łącznik prosty 22"/>
          <p:cNvCxnSpPr/>
          <p:nvPr/>
        </p:nvCxnSpPr>
        <p:spPr>
          <a:xfrm>
            <a:off x="0" y="1196975"/>
            <a:ext cx="82804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3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abeli 4"/>
          <p:cNvSpPr>
            <a:spLocks noGrp="1"/>
          </p:cNvSpPr>
          <p:nvPr>
            <p:ph type="tbl" sz="quarter" idx="15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r>
              <a:rPr lang="pl-PL" smtClean="0"/>
              <a:t>Kliknij ikonę, aby dodać tabelę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11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pos="2835" userDrawn="1">
          <p15:clr>
            <a:srgbClr val="FBAE40"/>
          </p15:clr>
        </p15:guide>
        <p15:guide id="11" pos="2925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0825" y="1557339"/>
            <a:ext cx="8642350" cy="4572000"/>
          </a:xfrm>
        </p:spPr>
        <p:txBody>
          <a:bodyPr/>
          <a:lstStyle>
            <a:lvl3pPr marL="357188" indent="-176213"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/>
            </a:lvl3pPr>
            <a:lvl4pPr marL="538163" indent="-180975">
              <a:tabLst>
                <a:tab pos="179388" algn="l"/>
                <a:tab pos="358775" algn="l"/>
                <a:tab pos="538163" algn="l"/>
                <a:tab pos="539750" algn="l"/>
                <a:tab pos="898525" algn="l"/>
                <a:tab pos="1079500" algn="l"/>
              </a:tabLst>
              <a:defRPr/>
            </a:lvl4pPr>
            <a:lvl5pPr marL="714375" indent="-176213">
              <a:tabLst>
                <a:tab pos="179388" algn="l"/>
                <a:tab pos="358775" algn="l"/>
                <a:tab pos="539750" algn="l"/>
                <a:tab pos="714375" algn="l"/>
                <a:tab pos="719138" algn="l"/>
                <a:tab pos="1079500" algn="l"/>
              </a:tabLst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7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1139">
          <p15:clr>
            <a:srgbClr val="FBAE40"/>
          </p15:clr>
        </p15:guide>
        <p15:guide id="5" orient="horz" pos="1366">
          <p15:clr>
            <a:srgbClr val="FBAE40"/>
          </p15:clr>
        </p15:guide>
        <p15:guide id="6" pos="5216">
          <p15:clr>
            <a:srgbClr val="FBAE40"/>
          </p15:clr>
        </p15:guide>
        <p15:guide id="7" orient="horz" pos="4042">
          <p15:clr>
            <a:srgbClr val="FBAE40"/>
          </p15:clr>
        </p15:guide>
        <p15:guide id="8" pos="2880">
          <p15:clr>
            <a:srgbClr val="FBAE40"/>
          </p15:clr>
        </p15:guide>
        <p15:guide id="9" pos="2835">
          <p15:clr>
            <a:srgbClr val="FBAE40"/>
          </p15:clr>
        </p15:guide>
        <p15:guide id="10" pos="2925">
          <p15:clr>
            <a:srgbClr val="FBAE40"/>
          </p15:clr>
        </p15:guide>
        <p15:guide id="11" orient="horz" pos="3861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po le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tekstu 15"/>
          <p:cNvSpPr>
            <a:spLocks noGrp="1"/>
          </p:cNvSpPr>
          <p:nvPr>
            <p:ph type="body" sz="quarter" idx="13"/>
          </p:nvPr>
        </p:nvSpPr>
        <p:spPr>
          <a:xfrm>
            <a:off x="3132138" y="1557339"/>
            <a:ext cx="5761037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57338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5"/>
          </p:nvPr>
        </p:nvSpPr>
        <p:spPr>
          <a:xfrm>
            <a:off x="250825" y="3109049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2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250825" y="4660760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6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0" pos="1814" userDrawn="1">
          <p15:clr>
            <a:srgbClr val="FBAE40"/>
          </p15:clr>
        </p15:guide>
        <p15:guide id="9" pos="1973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orient="horz" pos="799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gó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3681413"/>
            <a:ext cx="8642350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1574263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21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0" pos="3946" userDrawn="1">
          <p15:clr>
            <a:srgbClr val="FBAE40"/>
          </p15:clr>
        </p15:guide>
        <p15:guide id="12" orient="horz" pos="2319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1557338"/>
            <a:ext cx="8642350" cy="262774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5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4324571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6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5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pos="3946">
          <p15:clr>
            <a:srgbClr val="FBAE40"/>
          </p15:clr>
        </p15:guide>
        <p15:guide id="13" orient="horz" pos="2319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9512" y="5410407"/>
            <a:ext cx="2790012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50-375 Wrocław</a:t>
            </a:r>
          </a:p>
          <a:p>
            <a:pPr lvl="0"/>
            <a:r>
              <a:rPr lang="pl-PL" dirty="0" smtClean="0"/>
              <a:t>ul. C. K. Norwida 25 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40050" y="5410406"/>
            <a:ext cx="2809596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Centrala: tel. 71 320 5020</a:t>
            </a:r>
          </a:p>
          <a:p>
            <a:pPr lvl="0"/>
            <a:r>
              <a:rPr lang="pl-PL" dirty="0" smtClean="0"/>
              <a:t>Kancelaria Ogólna: tel. 71 320 5130 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sz="quarter" idx="26" hasCustomPrompt="1"/>
          </p:nvPr>
        </p:nvSpPr>
        <p:spPr>
          <a:xfrm>
            <a:off x="6120172" y="5410406"/>
            <a:ext cx="2753852" cy="7909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1800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www.up.wroc.pl</a:t>
            </a:r>
          </a:p>
        </p:txBody>
      </p:sp>
      <p:sp>
        <p:nvSpPr>
          <p:cNvPr id="1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211960" y="6561348"/>
            <a:ext cx="4932040" cy="296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01-10-2016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4AF466F-BDA4-4F18-9C7B-FF0A9A1B0E80}" type="datetime1">
              <a:rPr lang="en-US" smtClean="0"/>
              <a:pPr/>
              <a:t>10/1/2016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BFA3-B797-4295-A9F4-3B69D36443D7}" type="datetimeFigureOut">
              <a:rPr lang="pl-PL" smtClean="0"/>
              <a:t>01-10-2016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10/1/2016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10/1/2016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0D295D-4A77-4DEB-B04C-9F4282A8BC04}" type="datetime1">
              <a:rPr lang="en-US" smtClean="0"/>
              <a:pPr/>
              <a:t>10/1/2016</a:t>
            </a:fld>
            <a:endParaRPr lang="en-US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2B28685-4D0C-42D5-8013-B5904CD1FCBC}" type="datetime1">
              <a:rPr lang="en-US" smtClean="0"/>
              <a:pPr/>
              <a:t>10/1/2016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10/1/2016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10/1/2016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10/1/2016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rozdzia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  <p15:guide id="3" orient="horz" pos="3430" userDrawn="1">
          <p15:clr>
            <a:srgbClr val="FBAE40"/>
          </p15:clr>
        </p15:guide>
        <p15:guide id="4" pos="272" userDrawn="1">
          <p15:clr>
            <a:srgbClr val="FBAE40"/>
          </p15:clr>
        </p15:guide>
        <p15:guide id="5" orient="horz" pos="3067" userDrawn="1">
          <p15:clr>
            <a:srgbClr val="FBAE40"/>
          </p15:clr>
        </p15:guide>
        <p15:guide id="6" orient="horz" pos="2931" userDrawn="1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10/1/2016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10/1/2016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zekładkow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5445125"/>
            <a:ext cx="9143999" cy="1079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172777"/>
            <a:ext cx="9144000" cy="4272348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7"/>
          </p:nvPr>
        </p:nvSpPr>
        <p:spPr>
          <a:xfrm>
            <a:off x="250825" y="5445125"/>
            <a:ext cx="8642350" cy="107950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8642350" cy="82794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zekładk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2"/>
          <p:cNvSpPr>
            <a:spLocks noGrp="1"/>
          </p:cNvSpPr>
          <p:nvPr>
            <p:ph sz="quarter" idx="14"/>
          </p:nvPr>
        </p:nvSpPr>
        <p:spPr>
          <a:xfrm>
            <a:off x="250825" y="1557339"/>
            <a:ext cx="8642350" cy="36718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10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754" userDrawn="1">
          <p15:clr>
            <a:srgbClr val="FBAE40"/>
          </p15:clr>
        </p15:guide>
        <p15:guide id="5" orient="horz" pos="1139" userDrawn="1">
          <p15:clr>
            <a:srgbClr val="FBAE40"/>
          </p15:clr>
        </p15:guide>
        <p15:guide id="6" orient="horz" pos="1366" userDrawn="1">
          <p15:clr>
            <a:srgbClr val="FBAE40"/>
          </p15:clr>
        </p15:guide>
        <p15:guide id="7" pos="4898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  <p:sldLayoutId id="2147483761" r:id="rId3"/>
    <p:sldLayoutId id="2147483815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814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10/1/2016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5400" b="1" i="1" dirty="0" smtClean="0"/>
              <a:t>Prawo jako fakt ekonomiczny</a:t>
            </a:r>
          </a:p>
          <a:p>
            <a:endParaRPr lang="pl-PL" sz="5400" b="1" i="1" dirty="0"/>
          </a:p>
          <a:p>
            <a:pPr marL="109728" indent="0">
              <a:buNone/>
            </a:pPr>
            <a:r>
              <a:rPr lang="pl-PL" sz="5400" i="1" dirty="0" smtClean="0"/>
              <a:t>Ekonomiczna  Analiza  Prawa</a:t>
            </a:r>
            <a:endParaRPr lang="pl-PL" sz="5400" i="1" dirty="0"/>
          </a:p>
        </p:txBody>
      </p:sp>
    </p:spTree>
    <p:extLst>
      <p:ext uri="{BB962C8B-B14F-4D97-AF65-F5344CB8AC3E}">
        <p14:creationId xmlns:p14="http://schemas.microsoft.com/office/powerpoint/2010/main" val="31382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Interes społeczny stanowi wypadkową interesów jednostek. Zwiększenie szczęścia, przyjemności poszczególnych jednostek zwiększa szczęśliwość społeczeństwa jako całości.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816748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Analiza ekonomiczna umożliwia ponadto przeprowadzenie badania kosztów związanych z zastosowaniem określonych norm czy całych regulacji prawnych, a także pozwala na określenie stopnia ryzyka transakcyjnego.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85329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Twierdzenie powyższe wyraża jedną z fundamentalnych zasad ekonomicznej analizy prawa, mianowicie </a:t>
            </a:r>
            <a:r>
              <a:rPr lang="pl-PL" sz="4400" b="1" i="1" dirty="0" smtClean="0">
                <a:solidFill>
                  <a:srgbClr val="002060"/>
                </a:solidFill>
              </a:rPr>
              <a:t>zasadę maksymalizacji dobrobytu</a:t>
            </a:r>
            <a:r>
              <a:rPr lang="pl-PL" sz="4400" i="1" dirty="0" smtClean="0"/>
              <a:t>.</a:t>
            </a:r>
            <a:endParaRPr lang="pl-PL" sz="4400" i="1" dirty="0"/>
          </a:p>
        </p:txBody>
      </p:sp>
    </p:spTree>
    <p:extLst>
      <p:ext uri="{BB962C8B-B14F-4D97-AF65-F5344CB8AC3E}">
        <p14:creationId xmlns:p14="http://schemas.microsoft.com/office/powerpoint/2010/main" val="71715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200" dirty="0" smtClean="0"/>
              <a:t>Zasada maksymalizacji dobrobytu  jest możliwa dzięki  </a:t>
            </a:r>
            <a:r>
              <a:rPr lang="pl-PL" sz="3200" i="1" dirty="0" smtClean="0"/>
              <a:t>efektywnemu ekonomicznie prawu</a:t>
            </a:r>
            <a:r>
              <a:rPr lang="pl-PL" sz="3200" dirty="0" smtClean="0"/>
              <a:t>. Chodzi o zwiększenie dobrobytu zarówno indywidualnego, jak i społecznego – rachunek użyteczności pokazuje, że </a:t>
            </a:r>
            <a:r>
              <a:rPr lang="pl-PL" sz="3200" b="1" i="1" dirty="0" smtClean="0">
                <a:solidFill>
                  <a:srgbClr val="002060"/>
                </a:solidFill>
              </a:rPr>
              <a:t>między interesem jednostki i zbiorowości nie musi istnieć żaden konflikt</a:t>
            </a:r>
            <a:r>
              <a:rPr lang="pl-PL" sz="3200" dirty="0" smtClean="0"/>
              <a:t>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177848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Jednym ze sposobów zwiększenia dobrobytu jest generowanie przez prawo </a:t>
            </a:r>
            <a:r>
              <a:rPr lang="pl-PL" sz="3600" b="1" i="1" dirty="0" smtClean="0">
                <a:solidFill>
                  <a:srgbClr val="002060"/>
                </a:solidFill>
              </a:rPr>
              <a:t>ekonomicznie efektywnych alokacji dóbr</a:t>
            </a:r>
            <a:r>
              <a:rPr lang="pl-PL" sz="3600" dirty="0" smtClean="0"/>
              <a:t>. W ekonomicznej analizie prawa pojęcie alokacji dóbr jest rozmaicie interpretowane.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744823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Według V. </a:t>
            </a:r>
            <a:r>
              <a:rPr lang="pl-PL" sz="4400" b="1" dirty="0" err="1" smtClean="0"/>
              <a:t>Pareto</a:t>
            </a:r>
            <a:r>
              <a:rPr lang="pl-PL" sz="4400" dirty="0" smtClean="0"/>
              <a:t> alokacja dóbr jest w danej grupie efektywna wówczas, gdy nie da się poprawić sytuacji żadnego członka grupy bez pogorszenia sytuacji pozostałych.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001086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3200" dirty="0" smtClean="0"/>
              <a:t>Alokacja dóbr jest zaś efektywna w sensie </a:t>
            </a:r>
            <a:r>
              <a:rPr lang="pl-PL" sz="3200" b="1" dirty="0" err="1" smtClean="0"/>
              <a:t>Kaldora</a:t>
            </a:r>
            <a:r>
              <a:rPr lang="pl-PL" sz="3200" b="1" dirty="0" smtClean="0"/>
              <a:t> – </a:t>
            </a:r>
            <a:r>
              <a:rPr lang="pl-PL" sz="3200" b="1" dirty="0" err="1" smtClean="0"/>
              <a:t>Hicksa</a:t>
            </a:r>
            <a:r>
              <a:rPr lang="pl-PL" sz="3200" b="1" dirty="0" smtClean="0"/>
              <a:t>  </a:t>
            </a:r>
            <a:r>
              <a:rPr lang="pl-PL" sz="3200" dirty="0" smtClean="0"/>
              <a:t>wówczas, jeśli nie istnieje żadna inna alokacja, przy której położenie co najmniej jednego podmiotu mogłoby się polepszyć w takim stopniu, że mógłby on – potencjalnie – wynagrodzić innym podmiotom pogorszenie ich sytuacji, które powstało na skutek </a:t>
            </a:r>
            <a:r>
              <a:rPr lang="pl-PL" sz="3200" i="1" dirty="0" smtClean="0"/>
              <a:t>przejścia</a:t>
            </a:r>
            <a:r>
              <a:rPr lang="pl-PL" sz="3200" dirty="0" smtClean="0"/>
              <a:t> do takiej alokacji.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947674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5400" b="1" dirty="0" smtClean="0"/>
              <a:t>Twórcą i podmiotem prawa jest </a:t>
            </a:r>
            <a:r>
              <a:rPr lang="pl-PL" sz="5400" b="1" i="1" dirty="0" smtClean="0"/>
              <a:t>homo oeconomicus</a:t>
            </a:r>
            <a:r>
              <a:rPr lang="pl-PL" sz="5400" b="1" dirty="0" smtClean="0"/>
              <a:t>.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3235758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4400" b="1" dirty="0" smtClean="0">
                <a:solidFill>
                  <a:srgbClr val="002060"/>
                </a:solidFill>
              </a:rPr>
              <a:t>Człowiek jest istotą ekonomicznie racjonalną</a:t>
            </a:r>
            <a:r>
              <a:rPr lang="pl-PL" sz="4400" dirty="0" smtClean="0"/>
              <a:t>, tzn. człowiek jest racjonalny w </a:t>
            </a:r>
            <a:r>
              <a:rPr lang="pl-PL" sz="4400" i="1" dirty="0" smtClean="0"/>
              <a:t>sensie instrumentalnym</a:t>
            </a:r>
            <a:r>
              <a:rPr lang="pl-PL" sz="4400" dirty="0" smtClean="0"/>
              <a:t>, czyli wybiera adekwatne środki do realizacji swoich celów.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101871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4000" b="1" dirty="0" smtClean="0"/>
              <a:t>Element formalny koncepcji </a:t>
            </a:r>
            <a:r>
              <a:rPr lang="pl-PL" sz="4000" b="1" i="1" dirty="0" smtClean="0"/>
              <a:t>homo oeconomicus </a:t>
            </a:r>
            <a:r>
              <a:rPr lang="pl-PL" sz="4000" dirty="0" smtClean="0"/>
              <a:t>– używając języka teorii racjonalnego wyboru, człowiek dąży do maksymalizacji swojej funkcji użyteczności.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44751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642350" cy="5400600"/>
          </a:xfrm>
        </p:spPr>
        <p:txBody>
          <a:bodyPr>
            <a:normAutofit lnSpcReduction="10000"/>
          </a:bodyPr>
          <a:lstStyle/>
          <a:p>
            <a:r>
              <a:rPr lang="pl-PL" sz="4800" dirty="0" smtClean="0">
                <a:solidFill>
                  <a:schemeClr val="accent5">
                    <a:lumMod val="50000"/>
                  </a:schemeClr>
                </a:solidFill>
              </a:rPr>
              <a:t>Można wskazać za </a:t>
            </a:r>
            <a:r>
              <a:rPr lang="pl-PL" sz="4800" b="1" dirty="0" smtClean="0">
                <a:solidFill>
                  <a:schemeClr val="accent5">
                    <a:lumMod val="50000"/>
                  </a:schemeClr>
                </a:solidFill>
              </a:rPr>
              <a:t>Jerzym Stelmachem </a:t>
            </a:r>
            <a:r>
              <a:rPr lang="pl-PL" sz="4800" b="1" u="sng" dirty="0" smtClean="0">
                <a:solidFill>
                  <a:schemeClr val="accent5">
                    <a:lumMod val="50000"/>
                  </a:schemeClr>
                </a:solidFill>
              </a:rPr>
              <a:t>sześć</a:t>
            </a:r>
            <a:r>
              <a:rPr lang="pl-PL" sz="4800" dirty="0" smtClean="0">
                <a:solidFill>
                  <a:schemeClr val="accent5">
                    <a:lumMod val="50000"/>
                  </a:schemeClr>
                </a:solidFill>
              </a:rPr>
              <a:t> twierdzeń odnoszących się do problematyki </a:t>
            </a:r>
            <a:r>
              <a:rPr lang="pl-PL" sz="4800" i="1" dirty="0" smtClean="0">
                <a:solidFill>
                  <a:schemeClr val="accent5">
                    <a:lumMod val="50000"/>
                  </a:schemeClr>
                </a:solidFill>
              </a:rPr>
              <a:t>prawa jako faktu ekonomicznego.</a:t>
            </a:r>
          </a:p>
          <a:p>
            <a:pPr lvl="2"/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</a:rPr>
              <a:t>J. Stelmach</a:t>
            </a:r>
            <a:r>
              <a:rPr lang="pl-PL" sz="2800" i="1" dirty="0" smtClean="0">
                <a:solidFill>
                  <a:schemeClr val="accent5">
                    <a:lumMod val="50000"/>
                  </a:schemeClr>
                </a:solidFill>
              </a:rPr>
              <a:t>, Spór o ekonomiczną analizę prawa, </a:t>
            </a: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</a:rPr>
              <a:t>[w:] </a:t>
            </a:r>
            <a:r>
              <a:rPr lang="pl-PL" sz="2800" i="1" dirty="0" smtClean="0">
                <a:solidFill>
                  <a:schemeClr val="accent5">
                    <a:lumMod val="50000"/>
                  </a:schemeClr>
                </a:solidFill>
              </a:rPr>
              <a:t>Analiza ekonomiczna w zastosowaniach prawniczych</a:t>
            </a: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</a:rPr>
              <a:t>, Oficyna </a:t>
            </a:r>
            <a:r>
              <a:rPr lang="pl-PL" sz="2800" dirty="0" err="1" smtClean="0">
                <a:solidFill>
                  <a:schemeClr val="accent5">
                    <a:lumMod val="50000"/>
                  </a:schemeClr>
                </a:solidFill>
              </a:rPr>
              <a:t>Wolters</a:t>
            </a: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accent5">
                    <a:lumMod val="50000"/>
                  </a:schemeClr>
                </a:solidFill>
              </a:rPr>
              <a:t>Kluwer</a:t>
            </a: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</a:rPr>
              <a:t> business, Warszawa 2007.</a:t>
            </a:r>
            <a:endParaRPr lang="pl-PL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3600" b="1" dirty="0" smtClean="0"/>
              <a:t>Element materialny koncepcji </a:t>
            </a:r>
            <a:r>
              <a:rPr lang="pl-PL" sz="3600" b="1" i="1" dirty="0" smtClean="0"/>
              <a:t>homo oeconomicus </a:t>
            </a:r>
            <a:r>
              <a:rPr lang="pl-PL" sz="3600" dirty="0" smtClean="0"/>
              <a:t>– człowiek kieruje się motywami egoistycznymi, tzn., że cele, które sobie stawia mają charakter egoistyczny, bowiem zależy mu tylko na pomnażaniu swoich własnych dóbr.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196389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4000" dirty="0" smtClean="0"/>
              <a:t>Z wyżej wymienionych powodów człowiek tworzy prawo regulujące sferę działań wspólnych oraz prawo to, ze względu na własny interes przestrzega.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996607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4400" b="1" dirty="0" smtClean="0"/>
              <a:t>Istnienie (obowiązywanie) prawa można uzasadnić przy użyciu narzędzi </a:t>
            </a:r>
            <a:r>
              <a:rPr lang="pl-PL" sz="4400" dirty="0" smtClean="0"/>
              <a:t>(teorii )</a:t>
            </a:r>
            <a:r>
              <a:rPr lang="pl-PL" sz="4400" b="1" dirty="0" smtClean="0"/>
              <a:t> stosowanych przy analizie ekonomicznej.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453042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3600" dirty="0" smtClean="0"/>
              <a:t>U podstaw tej teorii nadal leży założenie, że człowiek jest racjonalnym egoistą. Człowiek jednak nie działa w społecznej próżni, dlatego swoje indywidualne dążenia musi skoordynować z „działaniami wspólnymi”, ograniczając tym samym swój egoizm.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999403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4000" dirty="0" smtClean="0"/>
              <a:t>Ostatecznie warunkiem w pełni  skutecznego osiągnięcia celów, jakie stawiają sobie poszczególne jednostki, czyli warunkiem realizacji ich interesu własnego, jest </a:t>
            </a:r>
            <a:r>
              <a:rPr lang="pl-PL" sz="4000" i="1" dirty="0" smtClean="0">
                <a:solidFill>
                  <a:srgbClr val="002060"/>
                </a:solidFill>
              </a:rPr>
              <a:t>podejmowanie działań wspólnych.</a:t>
            </a:r>
            <a:endParaRPr lang="pl-PL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26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3200" dirty="0" smtClean="0"/>
              <a:t>Uprawniony staje się więc wniosek, że </a:t>
            </a:r>
            <a:r>
              <a:rPr lang="pl-PL" sz="3200" b="1" i="1" dirty="0" smtClean="0"/>
              <a:t>podstawową funkcją prawa jest rozwiązywanie problemu działań wspólnych</a:t>
            </a:r>
            <a:r>
              <a:rPr lang="pl-PL" sz="3200" dirty="0" smtClean="0"/>
              <a:t>. To prawo ma wyznaczać kompromis pomiędzy interesem indywidualnym i społecznym – </a:t>
            </a:r>
            <a:r>
              <a:rPr lang="pl-PL" sz="3200" dirty="0" smtClean="0">
                <a:solidFill>
                  <a:srgbClr val="002060"/>
                </a:solidFill>
              </a:rPr>
              <a:t>motywując ludzi do działania w interesie społecznym, prawo ma w istocie wspierać ich interes własny.</a:t>
            </a:r>
            <a:endParaRPr lang="pl-PL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38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sz="3200" dirty="0" smtClean="0"/>
              <a:t>Funkcja prawa polegająca na rozwiązywaniu problemu działań wspólnych jest ostatecznie funkcją pochodną w stosunku do najogólniejszej </a:t>
            </a:r>
            <a:r>
              <a:rPr lang="pl-PL" sz="3200" b="1" i="1" dirty="0" smtClean="0">
                <a:solidFill>
                  <a:srgbClr val="002060"/>
                </a:solidFill>
              </a:rPr>
              <a:t>(pierwotnej) funkcji prawa, jaką jest realizacja postulatu ekonomicznej efektywności </a:t>
            </a:r>
            <a:r>
              <a:rPr lang="pl-PL" sz="3200" dirty="0" smtClean="0"/>
              <a:t>– problemy działań wspólnych są główną przeszkodą w realizacji tego postulatu.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986944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4400" b="1" dirty="0" smtClean="0"/>
              <a:t>Przy pomocy narzędzi ekonomicznych daje się zbudować spójną teorię sprawiedliwości.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941157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dirty="0" smtClean="0"/>
              <a:t>Spójność rozumiana jest jako zgodność z celami i założeniami, jakie stawia sobie ekonomiczna analiza prawa. Każda z możliwych do wyartykułowania teorii sprawiedliwości zawsze spełnia tylko własne założenia (ontologiczne i metodologiczne), nie przejmując się zbytnio konkurencyjnymi względem niej rozwiązaniami. Formułowane są różne teorie, w których sprawiedliwość  może być rozumiana chociażby jako wzajemna korzyść czy bezstronność.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2826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sz="4000" b="1" dirty="0" smtClean="0"/>
              <a:t>Analiza ekonomiczna jest </a:t>
            </a:r>
            <a:r>
              <a:rPr lang="pl-PL" sz="4000" b="1" u="sng" dirty="0" smtClean="0">
                <a:solidFill>
                  <a:srgbClr val="002060"/>
                </a:solidFill>
              </a:rPr>
              <a:t>uprzywilejowanym</a:t>
            </a:r>
            <a:r>
              <a:rPr lang="pl-PL" sz="4000" b="1" dirty="0" smtClean="0"/>
              <a:t> typem metody prawniczej </a:t>
            </a:r>
            <a:r>
              <a:rPr lang="pl-PL" sz="4000" dirty="0" smtClean="0"/>
              <a:t>(</a:t>
            </a:r>
            <a:r>
              <a:rPr lang="pl-PL" sz="4000" i="1" dirty="0" smtClean="0"/>
              <a:t>wersja mocniejsza</a:t>
            </a:r>
            <a:r>
              <a:rPr lang="pl-PL" sz="4000" dirty="0" smtClean="0"/>
              <a:t>) / </a:t>
            </a:r>
            <a:r>
              <a:rPr lang="pl-PL" sz="4000" b="1" dirty="0" smtClean="0"/>
              <a:t>analiza ekonomiczna jest </a:t>
            </a:r>
            <a:r>
              <a:rPr lang="pl-PL" sz="4000" b="1" u="sng" dirty="0" smtClean="0">
                <a:solidFill>
                  <a:srgbClr val="002060"/>
                </a:solidFill>
              </a:rPr>
              <a:t>uprawnionym</a:t>
            </a:r>
            <a:r>
              <a:rPr lang="pl-PL" sz="4000" b="1" dirty="0" smtClean="0"/>
              <a:t> typem  metody prawniczej </a:t>
            </a:r>
            <a:r>
              <a:rPr lang="pl-PL" sz="4000" dirty="0" smtClean="0"/>
              <a:t>(</a:t>
            </a:r>
            <a:r>
              <a:rPr lang="pl-PL" sz="4000" i="1" dirty="0" smtClean="0"/>
              <a:t>wersja słabsza</a:t>
            </a:r>
            <a:r>
              <a:rPr lang="pl-PL" sz="4000" dirty="0" smtClean="0"/>
              <a:t>).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55733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4800" b="1" i="1" dirty="0" smtClean="0"/>
              <a:t>To co stanowi o istocie prawa, daje się zredukować do faktów o charakterze ekonomicznym.</a:t>
            </a:r>
            <a:endParaRPr lang="pl-PL" sz="4800" b="1" i="1" dirty="0"/>
          </a:p>
        </p:txBody>
      </p:sp>
    </p:spTree>
    <p:extLst>
      <p:ext uri="{BB962C8B-B14F-4D97-AF65-F5344CB8AC3E}">
        <p14:creationId xmlns:p14="http://schemas.microsoft.com/office/powerpoint/2010/main" val="9408657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 założeniu, że istota prawa daje się zredukować do kategorii realnie istniejących faktów ekonomicznych, to analiza ekonomiczna nie tylko może, ale zgoła musi być główną metodą badania prawa. </a:t>
            </a:r>
            <a:r>
              <a:rPr lang="pl-PL" b="1" dirty="0" smtClean="0"/>
              <a:t>J. </a:t>
            </a:r>
            <a:r>
              <a:rPr lang="pl-PL" b="1" dirty="0"/>
              <a:t>S</a:t>
            </a:r>
            <a:r>
              <a:rPr lang="pl-PL" b="1" dirty="0" smtClean="0"/>
              <a:t>telmach </a:t>
            </a:r>
            <a:r>
              <a:rPr lang="pl-PL" dirty="0" smtClean="0"/>
              <a:t>zauważa, że trudno by było upierać się przy stanowisku, że jedyną –</a:t>
            </a:r>
            <a:r>
              <a:rPr lang="pl-PL" b="1" i="1" dirty="0" smtClean="0">
                <a:solidFill>
                  <a:srgbClr val="002060"/>
                </a:solidFill>
              </a:rPr>
              <a:t>uprzywilejowanie analizy ekonomicznej oznaczałoby w tym przypadku jedynie jej pierwszeństwo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1768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Natomiast twierdzenie, że analiza ekonomiczna  jest uprawnionym typem metody prawniczej nie musi odwoływać się do żadnych szczególnych  założeń ontologicznych. Jeśli akceptujemy  przekonanie o istnieniu w prawie  problemów natury ekonomicznej, to tym samym musimy uznać, że analiza ekonomiczna jest uprawnioną metodą badania tej chociażby sfery zjawisk.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484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4000" b="1" dirty="0" smtClean="0"/>
              <a:t>Przyjmując to twierdzenie, równocześnie zakładamy określoną ontologię zjawiska prawnego. </a:t>
            </a:r>
          </a:p>
          <a:p>
            <a:r>
              <a:rPr lang="pl-PL" sz="2600" b="1" dirty="0"/>
              <a:t>Ontologia</a:t>
            </a:r>
            <a:r>
              <a:rPr lang="pl-PL" sz="2600" dirty="0"/>
              <a:t> – podstawowy (obok epistemologii i aksjologii) dział filozofii starający się badać strukturę rzeczywistości i zajmujący się problematyką związaną z pojęciami bytu, istoty, istnienia i jego sposobów, przedmiotu i jego własności, przyczynowości, czasu, przestrzeni, konieczności i możliwości.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405160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3600" b="1" dirty="0"/>
              <a:t>W ontologii tej prawo ostatecznie redukowalne jest do kategorii realnie </a:t>
            </a:r>
            <a:r>
              <a:rPr lang="pl-PL" sz="3600" dirty="0"/>
              <a:t>(w sensie empirycznym lub formalnym) </a:t>
            </a:r>
            <a:r>
              <a:rPr lang="pl-PL" sz="3600" b="1" dirty="0"/>
              <a:t>istniejących faktów</a:t>
            </a:r>
            <a:r>
              <a:rPr lang="pl-PL" sz="3600" dirty="0"/>
              <a:t>, które albo </a:t>
            </a:r>
            <a:r>
              <a:rPr lang="pl-PL" sz="3600" u="sng" dirty="0"/>
              <a:t>wpros</a:t>
            </a:r>
            <a:r>
              <a:rPr lang="pl-PL" sz="3600" dirty="0"/>
              <a:t>t mają charakter ekonomiczny, albo </a:t>
            </a:r>
            <a:r>
              <a:rPr lang="pl-PL" sz="3600" u="sng" dirty="0"/>
              <a:t>w pewnych sytuacjach interpretacyjnych</a:t>
            </a:r>
            <a:r>
              <a:rPr lang="pl-PL" sz="3600" dirty="0"/>
              <a:t> stają się ekonomicznymi.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010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/>
              <a:t>Prawo powinno być w sensie ekonomicznym efektywne.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356868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3600" dirty="0" smtClean="0"/>
              <a:t>Powyższe twierdzenie ma charakter sztandarowy dla </a:t>
            </a:r>
            <a:r>
              <a:rPr lang="pl-PL" sz="3600" i="1" dirty="0" smtClean="0"/>
              <a:t>Law and </a:t>
            </a:r>
            <a:r>
              <a:rPr lang="pl-PL" sz="3600" i="1" dirty="0" err="1" smtClean="0"/>
              <a:t>Economics</a:t>
            </a:r>
            <a:r>
              <a:rPr lang="pl-PL" sz="3600" dirty="0" smtClean="0"/>
              <a:t>. Może występować w </a:t>
            </a:r>
            <a:r>
              <a:rPr lang="pl-PL" sz="3600" b="1" dirty="0" smtClean="0"/>
              <a:t>wersji mocniejszej:</a:t>
            </a:r>
            <a:r>
              <a:rPr lang="pl-PL" sz="3600" dirty="0" smtClean="0"/>
              <a:t> </a:t>
            </a:r>
            <a:r>
              <a:rPr lang="pl-PL" sz="3600" i="1" dirty="0" smtClean="0"/>
              <a:t>jedynym celem prawa powinna być efektywność ekonomiczna.</a:t>
            </a:r>
            <a:endParaRPr lang="pl-PL" sz="3600" i="1" dirty="0"/>
          </a:p>
        </p:txBody>
      </p:sp>
    </p:spTree>
    <p:extLst>
      <p:ext uri="{BB962C8B-B14F-4D97-AF65-F5344CB8AC3E}">
        <p14:creationId xmlns:p14="http://schemas.microsoft.com/office/powerpoint/2010/main" val="376175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b="1" dirty="0" smtClean="0"/>
              <a:t>Wersja słabsza</a:t>
            </a:r>
            <a:r>
              <a:rPr lang="pl-PL" sz="4400" dirty="0" smtClean="0"/>
              <a:t>: </a:t>
            </a:r>
            <a:r>
              <a:rPr lang="pl-PL" sz="4400" i="1" dirty="0" smtClean="0"/>
              <a:t>jednym z podstawowych celów prawa (obok sprawiedliwości) powinna być efektywność ekonomiczna.</a:t>
            </a:r>
            <a:endParaRPr lang="pl-PL" sz="4400" i="1" dirty="0"/>
          </a:p>
        </p:txBody>
      </p:sp>
    </p:spTree>
    <p:extLst>
      <p:ext uri="{BB962C8B-B14F-4D97-AF65-F5344CB8AC3E}">
        <p14:creationId xmlns:p14="http://schemas.microsoft.com/office/powerpoint/2010/main" val="2666488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Twierdzenie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Prawo ekonomicznie efektywne to takie prawo, które prowadzi do zwiększenia dobrobytu społecznego. </a:t>
            </a:r>
            <a:r>
              <a:rPr lang="pl-PL" sz="3200" i="1" dirty="0" smtClean="0"/>
              <a:t>Ekonomicznie efektywne jest prawo spełniające wymogi, które stawia ekonomiczna analiza </a:t>
            </a:r>
            <a:r>
              <a:rPr lang="pl-PL" sz="3200" dirty="0" smtClean="0"/>
              <a:t>, a więc konieczność prowadzenia tzw. rachunku użyteczności, określanego również jako rachunek szczęśliwości.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889821902"/>
      </p:ext>
    </p:extLst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Default Theme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Uniwersytet Przyrodniczy we Wrocławiu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Uniwersytet Przyrodniczy we Wrocławiu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Uniwersytet Przyrodniczy we Wrocławiu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558</TotalTime>
  <Words>947</Words>
  <Application>Microsoft Office PowerPoint</Application>
  <PresentationFormat>Pokaz na ekranie (4:3)</PresentationFormat>
  <Paragraphs>64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5</vt:i4>
      </vt:variant>
      <vt:variant>
        <vt:lpstr>Tytuły slajdów</vt:lpstr>
      </vt:variant>
      <vt:variant>
        <vt:i4>31</vt:i4>
      </vt:variant>
    </vt:vector>
  </HeadingPairs>
  <TitlesOfParts>
    <vt:vector size="36" baseType="lpstr">
      <vt:lpstr>Default Theme</vt:lpstr>
      <vt:lpstr>Uniwersytet Przyrodniczy we Wrocławiu</vt:lpstr>
      <vt:lpstr>1_Uniwersytet Przyrodniczy we Wrocławiu</vt:lpstr>
      <vt:lpstr>2_Uniwersytet Przyrodniczy we Wrocławiu</vt:lpstr>
      <vt:lpstr>Wielkomiejski</vt:lpstr>
      <vt:lpstr>Prezentacja programu PowerPoint</vt:lpstr>
      <vt:lpstr>Prezentacja programu PowerPoint</vt:lpstr>
      <vt:lpstr>Twierdzenie 1</vt:lpstr>
      <vt:lpstr>Twierdzenie 1</vt:lpstr>
      <vt:lpstr>Twierdzenie 1</vt:lpstr>
      <vt:lpstr>Twierdzenie 2</vt:lpstr>
      <vt:lpstr>Twierdzenie 2</vt:lpstr>
      <vt:lpstr>Twierdzenie 2</vt:lpstr>
      <vt:lpstr>Twierdzenie 2</vt:lpstr>
      <vt:lpstr>Twierdzenie 2</vt:lpstr>
      <vt:lpstr>Twierdzenie 2</vt:lpstr>
      <vt:lpstr>Twierdzenie 2</vt:lpstr>
      <vt:lpstr>Twierdzenie 2</vt:lpstr>
      <vt:lpstr>Twierdzenie 2</vt:lpstr>
      <vt:lpstr>Twierdzenie 2</vt:lpstr>
      <vt:lpstr>Twierdzenie 2</vt:lpstr>
      <vt:lpstr>Twierdzenie 3</vt:lpstr>
      <vt:lpstr>Twierdzenie 3</vt:lpstr>
      <vt:lpstr>Twierdzenie 3</vt:lpstr>
      <vt:lpstr>Twierdzenie 3</vt:lpstr>
      <vt:lpstr>Twierdzenie 3</vt:lpstr>
      <vt:lpstr>Twierdzenie 4</vt:lpstr>
      <vt:lpstr>Twierdzenie 4</vt:lpstr>
      <vt:lpstr>Twierdzenie 4</vt:lpstr>
      <vt:lpstr>Twierdzenie 4</vt:lpstr>
      <vt:lpstr>Twierdzenie 4</vt:lpstr>
      <vt:lpstr>Twierdzenie 5</vt:lpstr>
      <vt:lpstr>Twierdzenie 5</vt:lpstr>
      <vt:lpstr>Twierdzenie 6</vt:lpstr>
      <vt:lpstr>Twierdzenie 6</vt:lpstr>
      <vt:lpstr>Twierdzenie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PD</dc:creator>
  <cp:lastModifiedBy>PD</cp:lastModifiedBy>
  <cp:revision>81</cp:revision>
  <dcterms:created xsi:type="dcterms:W3CDTF">2016-07-09T11:11:47Z</dcterms:created>
  <dcterms:modified xsi:type="dcterms:W3CDTF">2016-10-01T15:55:25Z</dcterms:modified>
</cp:coreProperties>
</file>