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4"/>
  </p:sldMasterIdLst>
  <p:notesMasterIdLst>
    <p:notesMasterId r:id="rId32"/>
  </p:notesMasterIdLst>
  <p:sldIdLst>
    <p:sldId id="256" r:id="rId5"/>
    <p:sldId id="773" r:id="rId6"/>
    <p:sldId id="800" r:id="rId7"/>
    <p:sldId id="776" r:id="rId8"/>
    <p:sldId id="830" r:id="rId9"/>
    <p:sldId id="831" r:id="rId10"/>
    <p:sldId id="832" r:id="rId11"/>
    <p:sldId id="833" r:id="rId12"/>
    <p:sldId id="835" r:id="rId13"/>
    <p:sldId id="834" r:id="rId14"/>
    <p:sldId id="837" r:id="rId15"/>
    <p:sldId id="809" r:id="rId16"/>
    <p:sldId id="810" r:id="rId17"/>
    <p:sldId id="838" r:id="rId18"/>
    <p:sldId id="839" r:id="rId19"/>
    <p:sldId id="840" r:id="rId20"/>
    <p:sldId id="841" r:id="rId21"/>
    <p:sldId id="806" r:id="rId22"/>
    <p:sldId id="842" r:id="rId23"/>
    <p:sldId id="843" r:id="rId24"/>
    <p:sldId id="844" r:id="rId25"/>
    <p:sldId id="845" r:id="rId26"/>
    <p:sldId id="846" r:id="rId27"/>
    <p:sldId id="847" r:id="rId28"/>
    <p:sldId id="848" r:id="rId29"/>
    <p:sldId id="849" r:id="rId30"/>
    <p:sldId id="284" r:id="rId31"/>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0EF2"/>
    <a:srgbClr val="A7190E"/>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1902" autoAdjust="0"/>
  </p:normalViewPr>
  <p:slideViewPr>
    <p:cSldViewPr snapToObjects="1">
      <p:cViewPr varScale="1">
        <p:scale>
          <a:sx n="66" d="100"/>
          <a:sy n="66" d="100"/>
        </p:scale>
        <p:origin x="636" y="60"/>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11.03.2025</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11/03/2025</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11/03/2025</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11/03/2025</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11/03/2025</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11/03/2025</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11/03/2025</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11/03/2025</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11/03/2025</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11/03/2025</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11/03/2025</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11/03/2025</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11/03/2025</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sip.legalis.pl/document-view.seam?documentId=mfrxilrtg4ytkmzxgy2doltqmfyc4njvgm4timzrge&amp;refSource=hyplink" TargetMode="External"/><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7869" y="1052662"/>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a:solidFill>
                  <a:schemeClr val="accent3">
                    <a:lumMod val="75000"/>
                  </a:schemeClr>
                </a:solidFill>
              </a:rPr>
              <a:t>Formy stadialne przestępstwa</a:t>
            </a: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a:solidFill>
                  <a:schemeClr val="tx1">
                    <a:lumMod val="85000"/>
                    <a:lumOff val="15000"/>
                  </a:schemeClr>
                </a:solidFill>
              </a:rPr>
              <a:t> </a:t>
            </a:r>
          </a:p>
          <a:p>
            <a:pPr fontAlgn="auto">
              <a:spcAft>
                <a:spcPts val="0"/>
              </a:spcAft>
              <a:buFont typeface="Arial" pitchFamily="34" charset="0"/>
              <a:buNone/>
              <a:defRPr/>
            </a:pPr>
            <a:r>
              <a:rPr lang="pl-PL" sz="3200" dirty="0">
                <a:solidFill>
                  <a:schemeClr val="tx1">
                    <a:lumMod val="85000"/>
                    <a:lumOff val="15000"/>
                  </a:schemeClr>
                </a:solidFill>
              </a:rPr>
              <a:t>Dr hab. </a:t>
            </a:r>
            <a:r>
              <a:rPr lang="en-GB" sz="3200" dirty="0" err="1">
                <a:solidFill>
                  <a:schemeClr val="tx1">
                    <a:lumMod val="85000"/>
                    <a:lumOff val="15000"/>
                  </a:schemeClr>
                </a:solidFill>
              </a:rPr>
              <a:t>Dagmara</a:t>
            </a:r>
            <a:r>
              <a:rPr lang="en-GB" sz="3200" dirty="0">
                <a:solidFill>
                  <a:schemeClr val="tx1">
                    <a:lumMod val="85000"/>
                    <a:lumOff val="15000"/>
                  </a:schemeClr>
                </a:solidFill>
              </a:rPr>
              <a:t> </a:t>
            </a:r>
            <a:r>
              <a:rPr lang="en-GB" sz="3200" dirty="0" err="1">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69541" y="332656"/>
            <a:ext cx="2790291" cy="864096"/>
          </a:xfrm>
          <a:prstGeom prst="rect">
            <a:avLst/>
          </a:prstGeom>
        </p:spPr>
      </p:pic>
    </p:spTree>
  </p:cSld>
  <p:clrMapOvr>
    <a:masterClrMapping/>
  </p:clrMapOvr>
  <p:transition>
    <p:randomBa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Przygotowanie</a:t>
            </a:r>
          </a:p>
        </p:txBody>
      </p:sp>
      <p:sp>
        <p:nvSpPr>
          <p:cNvPr id="130051" name="Rectangle 3"/>
          <p:cNvSpPr>
            <a:spLocks noGrp="1" noChangeArrowheads="1"/>
          </p:cNvSpPr>
          <p:nvPr>
            <p:ph idx="1"/>
          </p:nvPr>
        </p:nvSpPr>
        <p:spPr>
          <a:xfrm>
            <a:off x="0" y="692697"/>
            <a:ext cx="8604448" cy="6552728"/>
          </a:xfrm>
        </p:spPr>
        <p:txBody>
          <a:bodyPr rtlCol="0">
            <a:normAutofit/>
          </a:bodyPr>
          <a:lstStyle/>
          <a:p>
            <a:pPr fontAlgn="auto">
              <a:spcAft>
                <a:spcPts val="0"/>
              </a:spcAft>
              <a:buFont typeface="Arial" pitchFamily="34" charset="0"/>
              <a:buNone/>
              <a:defRPr/>
            </a:pPr>
            <a:endParaRPr lang="pl-PL" dirty="0"/>
          </a:p>
          <a:p>
            <a:pPr fontAlgn="auto">
              <a:spcAft>
                <a:spcPts val="0"/>
              </a:spcAft>
              <a:buFont typeface="Wingdings" panose="05000000000000000000" pitchFamily="2" charset="2"/>
              <a:buChar char="q"/>
              <a:defRPr/>
            </a:pPr>
            <a:r>
              <a:rPr lang="pl-PL" dirty="0"/>
              <a:t> </a:t>
            </a:r>
            <a:r>
              <a:rPr lang="pl-PL" b="1" dirty="0"/>
              <a:t>brak</a:t>
            </a:r>
            <a:r>
              <a:rPr lang="pl-PL" dirty="0"/>
              <a:t> karalności „przygotowania nieudolnego”</a:t>
            </a:r>
          </a:p>
          <a:p>
            <a:pPr fontAlgn="auto">
              <a:spcAft>
                <a:spcPts val="0"/>
              </a:spcAft>
              <a:buFont typeface="Wingdings" panose="05000000000000000000" pitchFamily="2" charset="2"/>
              <a:buChar char="q"/>
              <a:defRPr/>
            </a:pPr>
            <a:r>
              <a:rPr lang="pl-PL" dirty="0"/>
              <a:t> Przygotowanie jako </a:t>
            </a:r>
            <a:r>
              <a:rPr lang="pl-PL" b="1" dirty="0" err="1"/>
              <a:t>współukarany</a:t>
            </a:r>
            <a:r>
              <a:rPr lang="pl-PL" b="1" dirty="0"/>
              <a:t> czyn uprzedni </a:t>
            </a:r>
            <a:r>
              <a:rPr lang="pl-PL" dirty="0"/>
              <a:t>w stosunku do formy bardziej zaawansowanej na drodze przestępstwa. Pomiędzy karalnym przygotowaniem a bardziej zaawansowanymi etapami w ramach tego samego "pochodu przestępstwa" – usiłowaniem lub dokonaniem – zachodzi pozorny zbieg przestępstw. </a:t>
            </a:r>
          </a:p>
          <a:p>
            <a:pPr fontAlgn="auto">
              <a:spcAft>
                <a:spcPts val="0"/>
              </a:spcAft>
              <a:buFont typeface="Wingdings" panose="05000000000000000000" pitchFamily="2" charset="2"/>
              <a:buChar char="q"/>
              <a:defRPr/>
            </a:pPr>
            <a:r>
              <a:rPr lang="pl-PL" dirty="0"/>
              <a:t> </a:t>
            </a:r>
            <a:r>
              <a:rPr lang="pl-PL" b="1" dirty="0"/>
              <a:t>Klauzula karalności przygotowania </a:t>
            </a:r>
            <a:r>
              <a:rPr lang="pl-PL" dirty="0"/>
              <a:t>(Klauzula taka zamieszczona została np. w: art. 127 § 2 k.k., art. 128 § 2 k.k., art. 140 § 3 k.k.,  art. 270 § 3 k.k., art. 310 § 4 k.k. Karalność czynności przygotowawczych wprowadzają również </a:t>
            </a:r>
            <a:r>
              <a:rPr lang="pl-PL" b="1" dirty="0"/>
              <a:t>przepisy pozakodeksowe</a:t>
            </a:r>
            <a:r>
              <a:rPr lang="pl-PL" dirty="0"/>
              <a:t> – np. 57 ustawy o przeciwdziałaniu narkomanii</a:t>
            </a:r>
          </a:p>
          <a:p>
            <a:pPr fontAlgn="auto">
              <a:spcAft>
                <a:spcPts val="0"/>
              </a:spcAft>
              <a:buFont typeface="Wingdings" panose="05000000000000000000" pitchFamily="2" charset="2"/>
              <a:buChar char="q"/>
              <a:defRPr/>
            </a:pPr>
            <a:r>
              <a:rPr lang="pl-PL" dirty="0"/>
              <a:t> W Części szczególnej KK stypizowane zostały czyny, które uznać należy za </a:t>
            </a:r>
            <a:r>
              <a:rPr lang="pl-PL" b="1" i="1" dirty="0" err="1"/>
              <a:t>sui</a:t>
            </a:r>
            <a:r>
              <a:rPr lang="pl-PL" b="1" i="1" dirty="0"/>
              <a:t> </a:t>
            </a:r>
            <a:r>
              <a:rPr lang="pl-PL" b="1" i="1" dirty="0" err="1"/>
              <a:t>generis</a:t>
            </a:r>
            <a:r>
              <a:rPr lang="pl-PL" b="1" i="1" dirty="0"/>
              <a:t> </a:t>
            </a:r>
            <a:r>
              <a:rPr lang="pl-PL" b="1" dirty="0"/>
              <a:t>przygotowania</a:t>
            </a:r>
            <a:r>
              <a:rPr lang="pl-PL" dirty="0"/>
              <a:t>, np. w art. 258, 259a, 165a, 200a. Ustawodawca dokonał w nich kryminalizacji zachowań znajdujących się "na przedpolu" innego czynu zabronionego</a:t>
            </a:r>
          </a:p>
        </p:txBody>
      </p:sp>
    </p:spTree>
    <p:extLst>
      <p:ext uri="{BB962C8B-B14F-4D97-AF65-F5344CB8AC3E}">
        <p14:creationId xmlns:p14="http://schemas.microsoft.com/office/powerpoint/2010/main" val="2062568523"/>
      </p:ext>
    </p:extLst>
  </p:cSld>
  <p:clrMapOvr>
    <a:masterClrMapping/>
  </p:clrMapOvr>
  <p:transition>
    <p:randomBa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02437" y="1293113"/>
            <a:ext cx="3806825" cy="1270220"/>
          </a:xfrm>
          <a:prstGeom prst="rect">
            <a:avLst/>
          </a:prstGeom>
        </p:spPr>
        <p:txBody>
          <a:bodyPr vert="horz" wrap="square" lIns="0" tIns="13335" rIns="0" bIns="0" rtlCol="0">
            <a:spAutoFit/>
          </a:bodyPr>
          <a:lstStyle/>
          <a:p>
            <a:pPr marL="12700" marR="5080">
              <a:lnSpc>
                <a:spcPct val="100000"/>
              </a:lnSpc>
              <a:spcBef>
                <a:spcPts val="105"/>
              </a:spcBef>
            </a:pPr>
            <a:r>
              <a:rPr lang="pl-PL" sz="2800" b="1" spc="-5" dirty="0">
                <a:solidFill>
                  <a:srgbClr val="FF0000"/>
                </a:solidFill>
                <a:latin typeface="Cambria" panose="02040503050406030204" pitchFamily="18" charset="0"/>
                <a:ea typeface="Cambria" panose="02040503050406030204" pitchFamily="18" charset="0"/>
                <a:cs typeface="Times New Roman"/>
              </a:rPr>
              <a:t>Przygotowanie</a:t>
            </a:r>
          </a:p>
          <a:p>
            <a:pPr marL="12700" marR="5080">
              <a:lnSpc>
                <a:spcPct val="100000"/>
              </a:lnSpc>
              <a:spcBef>
                <a:spcPts val="105"/>
              </a:spcBef>
            </a:pPr>
            <a:endParaRPr lang="pl-PL" sz="2000" b="1" spc="-5" dirty="0">
              <a:solidFill>
                <a:srgbClr val="FF0000"/>
              </a:solidFill>
              <a:latin typeface="Times New Roman"/>
              <a:cs typeface="Times New Roman"/>
            </a:endParaRPr>
          </a:p>
          <a:p>
            <a:pPr marL="12700" marR="5080">
              <a:lnSpc>
                <a:spcPct val="100000"/>
              </a:lnSpc>
              <a:spcBef>
                <a:spcPts val="105"/>
              </a:spcBef>
            </a:pPr>
            <a:r>
              <a:rPr sz="1600" b="1" spc="-5" dirty="0" err="1">
                <a:solidFill>
                  <a:srgbClr val="FF0000"/>
                </a:solidFill>
                <a:latin typeface="Times New Roman"/>
                <a:cs typeface="Times New Roman"/>
              </a:rPr>
              <a:t>Przepisy</a:t>
            </a:r>
            <a:r>
              <a:rPr sz="1600" b="1" spc="-5" dirty="0">
                <a:solidFill>
                  <a:srgbClr val="FF0000"/>
                </a:solidFill>
                <a:latin typeface="Times New Roman"/>
                <a:cs typeface="Times New Roman"/>
              </a:rPr>
              <a:t> </a:t>
            </a:r>
            <a:r>
              <a:rPr sz="1600" b="1" dirty="0">
                <a:solidFill>
                  <a:srgbClr val="FF0000"/>
                </a:solidFill>
                <a:latin typeface="Times New Roman"/>
                <a:cs typeface="Times New Roman"/>
              </a:rPr>
              <a:t>zawierające ogólną  </a:t>
            </a:r>
            <a:r>
              <a:rPr sz="1600" b="1" spc="-5" dirty="0">
                <a:solidFill>
                  <a:srgbClr val="FF0000"/>
                </a:solidFill>
                <a:latin typeface="Times New Roman"/>
                <a:cs typeface="Times New Roman"/>
              </a:rPr>
              <a:t>klauzulę </a:t>
            </a:r>
            <a:r>
              <a:rPr sz="1600" b="1" dirty="0">
                <a:solidFill>
                  <a:srgbClr val="FF0000"/>
                </a:solidFill>
                <a:latin typeface="Times New Roman"/>
                <a:cs typeface="Times New Roman"/>
              </a:rPr>
              <a:t>karalności</a:t>
            </a:r>
            <a:r>
              <a:rPr sz="1600" b="1" spc="-135" dirty="0">
                <a:solidFill>
                  <a:srgbClr val="FF0000"/>
                </a:solidFill>
                <a:latin typeface="Times New Roman"/>
                <a:cs typeface="Times New Roman"/>
              </a:rPr>
              <a:t> </a:t>
            </a:r>
            <a:r>
              <a:rPr sz="1600" b="1" dirty="0">
                <a:solidFill>
                  <a:srgbClr val="FF0000"/>
                </a:solidFill>
                <a:latin typeface="Times New Roman"/>
                <a:cs typeface="Times New Roman"/>
              </a:rPr>
              <a:t>przygotowania</a:t>
            </a:r>
            <a:endParaRPr sz="1600" dirty="0">
              <a:latin typeface="Times New Roman"/>
              <a:cs typeface="Times New Roman"/>
            </a:endParaRPr>
          </a:p>
        </p:txBody>
      </p:sp>
      <p:grpSp>
        <p:nvGrpSpPr>
          <p:cNvPr id="4" name="object 4"/>
          <p:cNvGrpSpPr/>
          <p:nvPr/>
        </p:nvGrpSpPr>
        <p:grpSpPr>
          <a:xfrm>
            <a:off x="5423255" y="175680"/>
            <a:ext cx="3626485" cy="3023235"/>
            <a:chOff x="5423255" y="175680"/>
            <a:chExt cx="3626485" cy="3023235"/>
          </a:xfrm>
        </p:grpSpPr>
        <p:sp>
          <p:nvSpPr>
            <p:cNvPr id="5" name="object 5"/>
            <p:cNvSpPr/>
            <p:nvPr/>
          </p:nvSpPr>
          <p:spPr>
            <a:xfrm>
              <a:off x="5435964" y="188380"/>
              <a:ext cx="3601085" cy="2997835"/>
            </a:xfrm>
            <a:custGeom>
              <a:avLst/>
              <a:gdLst/>
              <a:ahLst/>
              <a:cxnLst/>
              <a:rect l="l" t="t" r="r" b="b"/>
              <a:pathLst>
                <a:path w="3601084" h="2997835">
                  <a:moveTo>
                    <a:pt x="1806082" y="0"/>
                  </a:moveTo>
                  <a:lnTo>
                    <a:pt x="1756400" y="427"/>
                  </a:lnTo>
                  <a:lnTo>
                    <a:pt x="1706820" y="1866"/>
                  </a:lnTo>
                  <a:lnTo>
                    <a:pt x="1657370" y="4312"/>
                  </a:lnTo>
                  <a:lnTo>
                    <a:pt x="1608081" y="7758"/>
                  </a:lnTo>
                  <a:lnTo>
                    <a:pt x="1558980" y="12198"/>
                  </a:lnTo>
                  <a:lnTo>
                    <a:pt x="1510096" y="17627"/>
                  </a:lnTo>
                  <a:lnTo>
                    <a:pt x="1461458" y="24038"/>
                  </a:lnTo>
                  <a:lnTo>
                    <a:pt x="1413095" y="31426"/>
                  </a:lnTo>
                  <a:lnTo>
                    <a:pt x="1365035" y="39785"/>
                  </a:lnTo>
                  <a:lnTo>
                    <a:pt x="1317308" y="49109"/>
                  </a:lnTo>
                  <a:lnTo>
                    <a:pt x="1269941" y="59391"/>
                  </a:lnTo>
                  <a:lnTo>
                    <a:pt x="1222964" y="70626"/>
                  </a:lnTo>
                  <a:lnTo>
                    <a:pt x="1176406" y="82809"/>
                  </a:lnTo>
                  <a:lnTo>
                    <a:pt x="1130295" y="95932"/>
                  </a:lnTo>
                  <a:lnTo>
                    <a:pt x="1084660" y="109990"/>
                  </a:lnTo>
                  <a:lnTo>
                    <a:pt x="1039529" y="124977"/>
                  </a:lnTo>
                  <a:lnTo>
                    <a:pt x="994932" y="140888"/>
                  </a:lnTo>
                  <a:lnTo>
                    <a:pt x="950897" y="157716"/>
                  </a:lnTo>
                  <a:lnTo>
                    <a:pt x="907453" y="175455"/>
                  </a:lnTo>
                  <a:lnTo>
                    <a:pt x="864629" y="194100"/>
                  </a:lnTo>
                  <a:lnTo>
                    <a:pt x="822454" y="213644"/>
                  </a:lnTo>
                  <a:lnTo>
                    <a:pt x="780956" y="234082"/>
                  </a:lnTo>
                  <a:lnTo>
                    <a:pt x="740163" y="255407"/>
                  </a:lnTo>
                  <a:lnTo>
                    <a:pt x="700106" y="277614"/>
                  </a:lnTo>
                  <a:lnTo>
                    <a:pt x="660812" y="300696"/>
                  </a:lnTo>
                  <a:lnTo>
                    <a:pt x="622310" y="324648"/>
                  </a:lnTo>
                  <a:lnTo>
                    <a:pt x="584629" y="349465"/>
                  </a:lnTo>
                  <a:lnTo>
                    <a:pt x="547798" y="375139"/>
                  </a:lnTo>
                  <a:lnTo>
                    <a:pt x="511846" y="401665"/>
                  </a:lnTo>
                  <a:lnTo>
                    <a:pt x="476801" y="429037"/>
                  </a:lnTo>
                  <a:lnTo>
                    <a:pt x="442692" y="457249"/>
                  </a:lnTo>
                  <a:lnTo>
                    <a:pt x="409548" y="486295"/>
                  </a:lnTo>
                  <a:lnTo>
                    <a:pt x="377397" y="516170"/>
                  </a:lnTo>
                  <a:lnTo>
                    <a:pt x="346269" y="546867"/>
                  </a:lnTo>
                  <a:lnTo>
                    <a:pt x="316191" y="578380"/>
                  </a:lnTo>
                  <a:lnTo>
                    <a:pt x="287194" y="610704"/>
                  </a:lnTo>
                  <a:lnTo>
                    <a:pt x="259305" y="643832"/>
                  </a:lnTo>
                  <a:lnTo>
                    <a:pt x="232553" y="677759"/>
                  </a:lnTo>
                  <a:lnTo>
                    <a:pt x="204721" y="715641"/>
                  </a:lnTo>
                  <a:lnTo>
                    <a:pt x="178712" y="753892"/>
                  </a:lnTo>
                  <a:lnTo>
                    <a:pt x="154514" y="792483"/>
                  </a:lnTo>
                  <a:lnTo>
                    <a:pt x="132117" y="831386"/>
                  </a:lnTo>
                  <a:lnTo>
                    <a:pt x="111511" y="870572"/>
                  </a:lnTo>
                  <a:lnTo>
                    <a:pt x="92686" y="910014"/>
                  </a:lnTo>
                  <a:lnTo>
                    <a:pt x="75629" y="949684"/>
                  </a:lnTo>
                  <a:lnTo>
                    <a:pt x="60331" y="989552"/>
                  </a:lnTo>
                  <a:lnTo>
                    <a:pt x="46782" y="1029592"/>
                  </a:lnTo>
                  <a:lnTo>
                    <a:pt x="34970" y="1069774"/>
                  </a:lnTo>
                  <a:lnTo>
                    <a:pt x="24884" y="1110071"/>
                  </a:lnTo>
                  <a:lnTo>
                    <a:pt x="16516" y="1150454"/>
                  </a:lnTo>
                  <a:lnTo>
                    <a:pt x="9852" y="1190896"/>
                  </a:lnTo>
                  <a:lnTo>
                    <a:pt x="4868" y="1231565"/>
                  </a:lnTo>
                  <a:lnTo>
                    <a:pt x="1601" y="1271842"/>
                  </a:lnTo>
                  <a:lnTo>
                    <a:pt x="0" y="1312077"/>
                  </a:lnTo>
                  <a:lnTo>
                    <a:pt x="44" y="1352684"/>
                  </a:lnTo>
                  <a:lnTo>
                    <a:pt x="1751" y="1392995"/>
                  </a:lnTo>
                  <a:lnTo>
                    <a:pt x="5123" y="1433392"/>
                  </a:lnTo>
                  <a:lnTo>
                    <a:pt x="10078" y="1473257"/>
                  </a:lnTo>
                  <a:lnTo>
                    <a:pt x="16678" y="1513151"/>
                  </a:lnTo>
                  <a:lnTo>
                    <a:pt x="24889" y="1552850"/>
                  </a:lnTo>
                  <a:lnTo>
                    <a:pt x="34698" y="1592326"/>
                  </a:lnTo>
                  <a:lnTo>
                    <a:pt x="46097" y="1631550"/>
                  </a:lnTo>
                  <a:lnTo>
                    <a:pt x="59074" y="1670495"/>
                  </a:lnTo>
                  <a:lnTo>
                    <a:pt x="73619" y="1709132"/>
                  </a:lnTo>
                  <a:lnTo>
                    <a:pt x="89721" y="1747432"/>
                  </a:lnTo>
                  <a:lnTo>
                    <a:pt x="107369" y="1785369"/>
                  </a:lnTo>
                  <a:lnTo>
                    <a:pt x="126554" y="1822913"/>
                  </a:lnTo>
                  <a:lnTo>
                    <a:pt x="147263" y="1860036"/>
                  </a:lnTo>
                  <a:lnTo>
                    <a:pt x="169487" y="1896711"/>
                  </a:lnTo>
                  <a:lnTo>
                    <a:pt x="193215" y="1932909"/>
                  </a:lnTo>
                  <a:lnTo>
                    <a:pt x="218436" y="1968602"/>
                  </a:lnTo>
                  <a:lnTo>
                    <a:pt x="245140" y="2003761"/>
                  </a:lnTo>
                  <a:lnTo>
                    <a:pt x="273317" y="2038359"/>
                  </a:lnTo>
                  <a:lnTo>
                    <a:pt x="302954" y="2072368"/>
                  </a:lnTo>
                  <a:lnTo>
                    <a:pt x="334043" y="2105758"/>
                  </a:lnTo>
                  <a:lnTo>
                    <a:pt x="366572" y="2138503"/>
                  </a:lnTo>
                  <a:lnTo>
                    <a:pt x="400531" y="2170574"/>
                  </a:lnTo>
                  <a:lnTo>
                    <a:pt x="435909" y="2201942"/>
                  </a:lnTo>
                  <a:lnTo>
                    <a:pt x="472695" y="2232580"/>
                  </a:lnTo>
                  <a:lnTo>
                    <a:pt x="510879" y="2262460"/>
                  </a:lnTo>
                  <a:lnTo>
                    <a:pt x="550450" y="2291552"/>
                  </a:lnTo>
                  <a:lnTo>
                    <a:pt x="591398" y="2319830"/>
                  </a:lnTo>
                  <a:lnTo>
                    <a:pt x="633712" y="2347265"/>
                  </a:lnTo>
                  <a:lnTo>
                    <a:pt x="677381" y="2373828"/>
                  </a:lnTo>
                  <a:lnTo>
                    <a:pt x="722395" y="2399492"/>
                  </a:lnTo>
                  <a:lnTo>
                    <a:pt x="768743" y="2424228"/>
                  </a:lnTo>
                  <a:lnTo>
                    <a:pt x="816415" y="2448008"/>
                  </a:lnTo>
                  <a:lnTo>
                    <a:pt x="865399" y="2470805"/>
                  </a:lnTo>
                  <a:lnTo>
                    <a:pt x="915686" y="2492589"/>
                  </a:lnTo>
                  <a:lnTo>
                    <a:pt x="1050306" y="2997541"/>
                  </a:lnTo>
                  <a:lnTo>
                    <a:pt x="1567450" y="2653371"/>
                  </a:lnTo>
                  <a:lnTo>
                    <a:pt x="2032999" y="2653371"/>
                  </a:lnTo>
                  <a:lnTo>
                    <a:pt x="2040844" y="2652673"/>
                  </a:lnTo>
                  <a:lnTo>
                    <a:pt x="2092246" y="2646981"/>
                  </a:lnTo>
                  <a:lnTo>
                    <a:pt x="2143300" y="2640205"/>
                  </a:lnTo>
                  <a:lnTo>
                    <a:pt x="2193978" y="2632356"/>
                  </a:lnTo>
                  <a:lnTo>
                    <a:pt x="2244251" y="2623446"/>
                  </a:lnTo>
                  <a:lnTo>
                    <a:pt x="2294088" y="2613485"/>
                  </a:lnTo>
                  <a:lnTo>
                    <a:pt x="2343462" y="2602485"/>
                  </a:lnTo>
                  <a:lnTo>
                    <a:pt x="2392341" y="2590455"/>
                  </a:lnTo>
                  <a:lnTo>
                    <a:pt x="2440698" y="2577407"/>
                  </a:lnTo>
                  <a:lnTo>
                    <a:pt x="2488502" y="2563352"/>
                  </a:lnTo>
                  <a:lnTo>
                    <a:pt x="2535725" y="2548301"/>
                  </a:lnTo>
                  <a:lnTo>
                    <a:pt x="2582338" y="2532263"/>
                  </a:lnTo>
                  <a:lnTo>
                    <a:pt x="2628310" y="2515251"/>
                  </a:lnTo>
                  <a:lnTo>
                    <a:pt x="2673612" y="2497275"/>
                  </a:lnTo>
                  <a:lnTo>
                    <a:pt x="2718216" y="2478346"/>
                  </a:lnTo>
                  <a:lnTo>
                    <a:pt x="2762092" y="2458474"/>
                  </a:lnTo>
                  <a:lnTo>
                    <a:pt x="2805210" y="2437672"/>
                  </a:lnTo>
                  <a:lnTo>
                    <a:pt x="2847542" y="2415948"/>
                  </a:lnTo>
                  <a:lnTo>
                    <a:pt x="2889057" y="2393315"/>
                  </a:lnTo>
                  <a:lnTo>
                    <a:pt x="2929728" y="2369783"/>
                  </a:lnTo>
                  <a:lnTo>
                    <a:pt x="2969523" y="2345363"/>
                  </a:lnTo>
                  <a:lnTo>
                    <a:pt x="3008415" y="2320065"/>
                  </a:lnTo>
                  <a:lnTo>
                    <a:pt x="3046374" y="2293902"/>
                  </a:lnTo>
                  <a:lnTo>
                    <a:pt x="3083370" y="2266882"/>
                  </a:lnTo>
                  <a:lnTo>
                    <a:pt x="3119374" y="2239019"/>
                  </a:lnTo>
                  <a:lnTo>
                    <a:pt x="3154357" y="2210321"/>
                  </a:lnTo>
                  <a:lnTo>
                    <a:pt x="3188289" y="2180800"/>
                  </a:lnTo>
                  <a:lnTo>
                    <a:pt x="3221142" y="2150468"/>
                  </a:lnTo>
                  <a:lnTo>
                    <a:pt x="3252886" y="2119334"/>
                  </a:lnTo>
                  <a:lnTo>
                    <a:pt x="3283491" y="2087409"/>
                  </a:lnTo>
                  <a:lnTo>
                    <a:pt x="3312929" y="2054705"/>
                  </a:lnTo>
                  <a:lnTo>
                    <a:pt x="3341169" y="2021232"/>
                  </a:lnTo>
                  <a:lnTo>
                    <a:pt x="3368183" y="1987002"/>
                  </a:lnTo>
                  <a:lnTo>
                    <a:pt x="3396008" y="1949119"/>
                  </a:lnTo>
                  <a:lnTo>
                    <a:pt x="3422011" y="1910868"/>
                  </a:lnTo>
                  <a:lnTo>
                    <a:pt x="3446203" y="1872277"/>
                  </a:lnTo>
                  <a:lnTo>
                    <a:pt x="3468594" y="1833375"/>
                  </a:lnTo>
                  <a:lnTo>
                    <a:pt x="3489195" y="1794188"/>
                  </a:lnTo>
                  <a:lnTo>
                    <a:pt x="3508016" y="1754746"/>
                  </a:lnTo>
                  <a:lnTo>
                    <a:pt x="3525069" y="1715077"/>
                  </a:lnTo>
                  <a:lnTo>
                    <a:pt x="3540363" y="1675209"/>
                  </a:lnTo>
                  <a:lnTo>
                    <a:pt x="3553909" y="1635169"/>
                  </a:lnTo>
                  <a:lnTo>
                    <a:pt x="3565719" y="1594987"/>
                  </a:lnTo>
                  <a:lnTo>
                    <a:pt x="3575801" y="1554690"/>
                  </a:lnTo>
                  <a:lnTo>
                    <a:pt x="3584168" y="1514306"/>
                  </a:lnTo>
                  <a:lnTo>
                    <a:pt x="3590830" y="1473864"/>
                  </a:lnTo>
                  <a:lnTo>
                    <a:pt x="3595813" y="1433195"/>
                  </a:lnTo>
                  <a:lnTo>
                    <a:pt x="3599080" y="1392918"/>
                  </a:lnTo>
                  <a:lnTo>
                    <a:pt x="3600681" y="1352684"/>
                  </a:lnTo>
                  <a:lnTo>
                    <a:pt x="3600636" y="1312077"/>
                  </a:lnTo>
                  <a:lnTo>
                    <a:pt x="3598930" y="1271766"/>
                  </a:lnTo>
                  <a:lnTo>
                    <a:pt x="3595558" y="1231368"/>
                  </a:lnTo>
                  <a:lnTo>
                    <a:pt x="3590603" y="1191504"/>
                  </a:lnTo>
                  <a:lnTo>
                    <a:pt x="3584004" y="1151610"/>
                  </a:lnTo>
                  <a:lnTo>
                    <a:pt x="3575795" y="1111910"/>
                  </a:lnTo>
                  <a:lnTo>
                    <a:pt x="3565986" y="1072435"/>
                  </a:lnTo>
                  <a:lnTo>
                    <a:pt x="3554589" y="1033210"/>
                  </a:lnTo>
                  <a:lnTo>
                    <a:pt x="3541614" y="994266"/>
                  </a:lnTo>
                  <a:lnTo>
                    <a:pt x="3527071" y="955629"/>
                  </a:lnTo>
                  <a:lnTo>
                    <a:pt x="3510971" y="917328"/>
                  </a:lnTo>
                  <a:lnTo>
                    <a:pt x="3493325" y="879392"/>
                  </a:lnTo>
                  <a:lnTo>
                    <a:pt x="3474143" y="841848"/>
                  </a:lnTo>
                  <a:lnTo>
                    <a:pt x="3453436" y="804724"/>
                  </a:lnTo>
                  <a:lnTo>
                    <a:pt x="3431214" y="768050"/>
                  </a:lnTo>
                  <a:lnTo>
                    <a:pt x="3407488" y="731852"/>
                  </a:lnTo>
                  <a:lnTo>
                    <a:pt x="3382270" y="696159"/>
                  </a:lnTo>
                  <a:lnTo>
                    <a:pt x="3355568" y="660999"/>
                  </a:lnTo>
                  <a:lnTo>
                    <a:pt x="3327394" y="626401"/>
                  </a:lnTo>
                  <a:lnTo>
                    <a:pt x="3297759" y="592393"/>
                  </a:lnTo>
                  <a:lnTo>
                    <a:pt x="3266673" y="559002"/>
                  </a:lnTo>
                  <a:lnTo>
                    <a:pt x="3234146" y="526257"/>
                  </a:lnTo>
                  <a:lnTo>
                    <a:pt x="3200190" y="494187"/>
                  </a:lnTo>
                  <a:lnTo>
                    <a:pt x="3164814" y="462818"/>
                  </a:lnTo>
                  <a:lnTo>
                    <a:pt x="3128030" y="432180"/>
                  </a:lnTo>
                  <a:lnTo>
                    <a:pt x="3089848" y="402301"/>
                  </a:lnTo>
                  <a:lnTo>
                    <a:pt x="3050278" y="373208"/>
                  </a:lnTo>
                  <a:lnTo>
                    <a:pt x="3009332" y="344930"/>
                  </a:lnTo>
                  <a:lnTo>
                    <a:pt x="2967020" y="317496"/>
                  </a:lnTo>
                  <a:lnTo>
                    <a:pt x="2923352" y="290933"/>
                  </a:lnTo>
                  <a:lnTo>
                    <a:pt x="2878339" y="265269"/>
                  </a:lnTo>
                  <a:lnTo>
                    <a:pt x="2831992" y="240533"/>
                  </a:lnTo>
                  <a:lnTo>
                    <a:pt x="2784321" y="216752"/>
                  </a:lnTo>
                  <a:lnTo>
                    <a:pt x="2735337" y="193956"/>
                  </a:lnTo>
                  <a:lnTo>
                    <a:pt x="2685050" y="172172"/>
                  </a:lnTo>
                  <a:lnTo>
                    <a:pt x="2638446" y="153364"/>
                  </a:lnTo>
                  <a:lnTo>
                    <a:pt x="2591427" y="135674"/>
                  </a:lnTo>
                  <a:lnTo>
                    <a:pt x="2544021" y="119098"/>
                  </a:lnTo>
                  <a:lnTo>
                    <a:pt x="2496257" y="103630"/>
                  </a:lnTo>
                  <a:lnTo>
                    <a:pt x="2448163" y="89262"/>
                  </a:lnTo>
                  <a:lnTo>
                    <a:pt x="2399770" y="75990"/>
                  </a:lnTo>
                  <a:lnTo>
                    <a:pt x="2351104" y="63807"/>
                  </a:lnTo>
                  <a:lnTo>
                    <a:pt x="2302196" y="52708"/>
                  </a:lnTo>
                  <a:lnTo>
                    <a:pt x="2253074" y="42686"/>
                  </a:lnTo>
                  <a:lnTo>
                    <a:pt x="2203766" y="33736"/>
                  </a:lnTo>
                  <a:lnTo>
                    <a:pt x="2154302" y="25851"/>
                  </a:lnTo>
                  <a:lnTo>
                    <a:pt x="2104710" y="19026"/>
                  </a:lnTo>
                  <a:lnTo>
                    <a:pt x="2055019" y="13255"/>
                  </a:lnTo>
                  <a:lnTo>
                    <a:pt x="2005257" y="8532"/>
                  </a:lnTo>
                  <a:lnTo>
                    <a:pt x="1955454" y="4851"/>
                  </a:lnTo>
                  <a:lnTo>
                    <a:pt x="1905638" y="2206"/>
                  </a:lnTo>
                  <a:lnTo>
                    <a:pt x="1855837" y="591"/>
                  </a:lnTo>
                  <a:lnTo>
                    <a:pt x="1806082" y="0"/>
                  </a:lnTo>
                  <a:close/>
                </a:path>
                <a:path w="3601084" h="2997835">
                  <a:moveTo>
                    <a:pt x="2032999" y="2653371"/>
                  </a:moveTo>
                  <a:lnTo>
                    <a:pt x="1567450" y="2653371"/>
                  </a:lnTo>
                  <a:lnTo>
                    <a:pt x="1620656" y="2657916"/>
                  </a:lnTo>
                  <a:lnTo>
                    <a:pt x="1673779" y="2661279"/>
                  </a:lnTo>
                  <a:lnTo>
                    <a:pt x="1726789" y="2663473"/>
                  </a:lnTo>
                  <a:lnTo>
                    <a:pt x="1779657" y="2664508"/>
                  </a:lnTo>
                  <a:lnTo>
                    <a:pt x="1832354" y="2664394"/>
                  </a:lnTo>
                  <a:lnTo>
                    <a:pt x="1884851" y="2663143"/>
                  </a:lnTo>
                  <a:lnTo>
                    <a:pt x="1937118" y="2660765"/>
                  </a:lnTo>
                  <a:lnTo>
                    <a:pt x="1989125" y="2657272"/>
                  </a:lnTo>
                  <a:lnTo>
                    <a:pt x="2032999" y="2653371"/>
                  </a:lnTo>
                  <a:close/>
                </a:path>
              </a:pathLst>
            </a:custGeom>
            <a:solidFill>
              <a:srgbClr val="FFFFFF"/>
            </a:solidFill>
          </p:spPr>
          <p:txBody>
            <a:bodyPr wrap="square" lIns="0" tIns="0" rIns="0" bIns="0" rtlCol="0"/>
            <a:lstStyle/>
            <a:p>
              <a:endParaRPr/>
            </a:p>
          </p:txBody>
        </p:sp>
        <p:sp>
          <p:nvSpPr>
            <p:cNvPr id="6" name="object 6"/>
            <p:cNvSpPr/>
            <p:nvPr/>
          </p:nvSpPr>
          <p:spPr>
            <a:xfrm>
              <a:off x="5435955" y="188380"/>
              <a:ext cx="3601085" cy="2997835"/>
            </a:xfrm>
            <a:custGeom>
              <a:avLst/>
              <a:gdLst/>
              <a:ahLst/>
              <a:cxnLst/>
              <a:rect l="l" t="t" r="r" b="b"/>
              <a:pathLst>
                <a:path w="3601084" h="2997835">
                  <a:moveTo>
                    <a:pt x="1050315" y="2997541"/>
                  </a:moveTo>
                  <a:lnTo>
                    <a:pt x="915695" y="2492589"/>
                  </a:lnTo>
                  <a:lnTo>
                    <a:pt x="865408" y="2470805"/>
                  </a:lnTo>
                  <a:lnTo>
                    <a:pt x="816423" y="2448008"/>
                  </a:lnTo>
                  <a:lnTo>
                    <a:pt x="768752" y="2424228"/>
                  </a:lnTo>
                  <a:lnTo>
                    <a:pt x="722404" y="2399492"/>
                  </a:lnTo>
                  <a:lnTo>
                    <a:pt x="677390" y="2373828"/>
                  </a:lnTo>
                  <a:lnTo>
                    <a:pt x="633720" y="2347265"/>
                  </a:lnTo>
                  <a:lnTo>
                    <a:pt x="591406" y="2319830"/>
                  </a:lnTo>
                  <a:lnTo>
                    <a:pt x="550459" y="2291552"/>
                  </a:lnTo>
                  <a:lnTo>
                    <a:pt x="510887" y="2262460"/>
                  </a:lnTo>
                  <a:lnTo>
                    <a:pt x="472703" y="2232580"/>
                  </a:lnTo>
                  <a:lnTo>
                    <a:pt x="435917" y="2201942"/>
                  </a:lnTo>
                  <a:lnTo>
                    <a:pt x="400539" y="2170574"/>
                  </a:lnTo>
                  <a:lnTo>
                    <a:pt x="366581" y="2138503"/>
                  </a:lnTo>
                  <a:lnTo>
                    <a:pt x="334052" y="2105758"/>
                  </a:lnTo>
                  <a:lnTo>
                    <a:pt x="302963" y="2072368"/>
                  </a:lnTo>
                  <a:lnTo>
                    <a:pt x="273325" y="2038359"/>
                  </a:lnTo>
                  <a:lnTo>
                    <a:pt x="245149" y="2003761"/>
                  </a:lnTo>
                  <a:lnTo>
                    <a:pt x="218445" y="1968602"/>
                  </a:lnTo>
                  <a:lnTo>
                    <a:pt x="193223" y="1932909"/>
                  </a:lnTo>
                  <a:lnTo>
                    <a:pt x="169495" y="1896711"/>
                  </a:lnTo>
                  <a:lnTo>
                    <a:pt x="147271" y="1860036"/>
                  </a:lnTo>
                  <a:lnTo>
                    <a:pt x="126562" y="1822913"/>
                  </a:lnTo>
                  <a:lnTo>
                    <a:pt x="107378" y="1785369"/>
                  </a:lnTo>
                  <a:lnTo>
                    <a:pt x="89730" y="1747432"/>
                  </a:lnTo>
                  <a:lnTo>
                    <a:pt x="73628" y="1709132"/>
                  </a:lnTo>
                  <a:lnTo>
                    <a:pt x="59083" y="1670495"/>
                  </a:lnTo>
                  <a:lnTo>
                    <a:pt x="46106" y="1631550"/>
                  </a:lnTo>
                  <a:lnTo>
                    <a:pt x="34707" y="1592326"/>
                  </a:lnTo>
                  <a:lnTo>
                    <a:pt x="24897" y="1552850"/>
                  </a:lnTo>
                  <a:lnTo>
                    <a:pt x="16687" y="1513151"/>
                  </a:lnTo>
                  <a:lnTo>
                    <a:pt x="10087" y="1473257"/>
                  </a:lnTo>
                  <a:lnTo>
                    <a:pt x="5107" y="1433195"/>
                  </a:lnTo>
                  <a:lnTo>
                    <a:pt x="1759" y="1392995"/>
                  </a:lnTo>
                  <a:lnTo>
                    <a:pt x="53" y="1352684"/>
                  </a:lnTo>
                  <a:lnTo>
                    <a:pt x="0" y="1312290"/>
                  </a:lnTo>
                  <a:lnTo>
                    <a:pt x="1609" y="1271842"/>
                  </a:lnTo>
                  <a:lnTo>
                    <a:pt x="4893" y="1231368"/>
                  </a:lnTo>
                  <a:lnTo>
                    <a:pt x="9861" y="1190896"/>
                  </a:lnTo>
                  <a:lnTo>
                    <a:pt x="16524" y="1150454"/>
                  </a:lnTo>
                  <a:lnTo>
                    <a:pt x="24893" y="1110071"/>
                  </a:lnTo>
                  <a:lnTo>
                    <a:pt x="34978" y="1069774"/>
                  </a:lnTo>
                  <a:lnTo>
                    <a:pt x="46790" y="1029592"/>
                  </a:lnTo>
                  <a:lnTo>
                    <a:pt x="60340" y="989552"/>
                  </a:lnTo>
                  <a:lnTo>
                    <a:pt x="75637" y="949684"/>
                  </a:lnTo>
                  <a:lnTo>
                    <a:pt x="92694" y="910014"/>
                  </a:lnTo>
                  <a:lnTo>
                    <a:pt x="111520" y="870572"/>
                  </a:lnTo>
                  <a:lnTo>
                    <a:pt x="132126" y="831386"/>
                  </a:lnTo>
                  <a:lnTo>
                    <a:pt x="154522" y="792483"/>
                  </a:lnTo>
                  <a:lnTo>
                    <a:pt x="178720" y="753892"/>
                  </a:lnTo>
                  <a:lnTo>
                    <a:pt x="204730" y="715641"/>
                  </a:lnTo>
                  <a:lnTo>
                    <a:pt x="232562" y="677759"/>
                  </a:lnTo>
                  <a:lnTo>
                    <a:pt x="259313" y="643832"/>
                  </a:lnTo>
                  <a:lnTo>
                    <a:pt x="287202" y="610704"/>
                  </a:lnTo>
                  <a:lnTo>
                    <a:pt x="316200" y="578380"/>
                  </a:lnTo>
                  <a:lnTo>
                    <a:pt x="346277" y="546867"/>
                  </a:lnTo>
                  <a:lnTo>
                    <a:pt x="377405" y="516170"/>
                  </a:lnTo>
                  <a:lnTo>
                    <a:pt x="409556" y="486295"/>
                  </a:lnTo>
                  <a:lnTo>
                    <a:pt x="442700" y="457249"/>
                  </a:lnTo>
                  <a:lnTo>
                    <a:pt x="476809" y="429037"/>
                  </a:lnTo>
                  <a:lnTo>
                    <a:pt x="511854" y="401665"/>
                  </a:lnTo>
                  <a:lnTo>
                    <a:pt x="547807" y="375139"/>
                  </a:lnTo>
                  <a:lnTo>
                    <a:pt x="584638" y="349465"/>
                  </a:lnTo>
                  <a:lnTo>
                    <a:pt x="622318" y="324648"/>
                  </a:lnTo>
                  <a:lnTo>
                    <a:pt x="660820" y="300696"/>
                  </a:lnTo>
                  <a:lnTo>
                    <a:pt x="700114" y="277614"/>
                  </a:lnTo>
                  <a:lnTo>
                    <a:pt x="740172" y="255407"/>
                  </a:lnTo>
                  <a:lnTo>
                    <a:pt x="780964" y="234082"/>
                  </a:lnTo>
                  <a:lnTo>
                    <a:pt x="822462" y="213644"/>
                  </a:lnTo>
                  <a:lnTo>
                    <a:pt x="864638" y="194100"/>
                  </a:lnTo>
                  <a:lnTo>
                    <a:pt x="907462" y="175455"/>
                  </a:lnTo>
                  <a:lnTo>
                    <a:pt x="950906" y="157716"/>
                  </a:lnTo>
                  <a:lnTo>
                    <a:pt x="994940" y="140888"/>
                  </a:lnTo>
                  <a:lnTo>
                    <a:pt x="1039538" y="124977"/>
                  </a:lnTo>
                  <a:lnTo>
                    <a:pt x="1084668" y="109990"/>
                  </a:lnTo>
                  <a:lnTo>
                    <a:pt x="1130303" y="95932"/>
                  </a:lnTo>
                  <a:lnTo>
                    <a:pt x="1176414" y="82809"/>
                  </a:lnTo>
                  <a:lnTo>
                    <a:pt x="1222973" y="70626"/>
                  </a:lnTo>
                  <a:lnTo>
                    <a:pt x="1269950" y="59391"/>
                  </a:lnTo>
                  <a:lnTo>
                    <a:pt x="1317316" y="49109"/>
                  </a:lnTo>
                  <a:lnTo>
                    <a:pt x="1365044" y="39785"/>
                  </a:lnTo>
                  <a:lnTo>
                    <a:pt x="1413104" y="31426"/>
                  </a:lnTo>
                  <a:lnTo>
                    <a:pt x="1461467" y="24038"/>
                  </a:lnTo>
                  <a:lnTo>
                    <a:pt x="1510105" y="17627"/>
                  </a:lnTo>
                  <a:lnTo>
                    <a:pt x="1558989" y="12198"/>
                  </a:lnTo>
                  <a:lnTo>
                    <a:pt x="1608090" y="7758"/>
                  </a:lnTo>
                  <a:lnTo>
                    <a:pt x="1657379" y="4312"/>
                  </a:lnTo>
                  <a:lnTo>
                    <a:pt x="1706828" y="1866"/>
                  </a:lnTo>
                  <a:lnTo>
                    <a:pt x="1756408" y="427"/>
                  </a:lnTo>
                  <a:lnTo>
                    <a:pt x="1806090" y="0"/>
                  </a:lnTo>
                  <a:lnTo>
                    <a:pt x="1855846" y="591"/>
                  </a:lnTo>
                  <a:lnTo>
                    <a:pt x="1905646" y="2206"/>
                  </a:lnTo>
                  <a:lnTo>
                    <a:pt x="1955462" y="4851"/>
                  </a:lnTo>
                  <a:lnTo>
                    <a:pt x="2005265" y="8532"/>
                  </a:lnTo>
                  <a:lnTo>
                    <a:pt x="2055027" y="13255"/>
                  </a:lnTo>
                  <a:lnTo>
                    <a:pt x="2104718" y="19026"/>
                  </a:lnTo>
                  <a:lnTo>
                    <a:pt x="2154311" y="25851"/>
                  </a:lnTo>
                  <a:lnTo>
                    <a:pt x="2203775" y="33736"/>
                  </a:lnTo>
                  <a:lnTo>
                    <a:pt x="2253083" y="42686"/>
                  </a:lnTo>
                  <a:lnTo>
                    <a:pt x="2302205" y="52708"/>
                  </a:lnTo>
                  <a:lnTo>
                    <a:pt x="2351113" y="63807"/>
                  </a:lnTo>
                  <a:lnTo>
                    <a:pt x="2399778" y="75990"/>
                  </a:lnTo>
                  <a:lnTo>
                    <a:pt x="2448172" y="89262"/>
                  </a:lnTo>
                  <a:lnTo>
                    <a:pt x="2496265" y="103630"/>
                  </a:lnTo>
                  <a:lnTo>
                    <a:pt x="2544029" y="119098"/>
                  </a:lnTo>
                  <a:lnTo>
                    <a:pt x="2591435" y="135674"/>
                  </a:lnTo>
                  <a:lnTo>
                    <a:pt x="2638455" y="153364"/>
                  </a:lnTo>
                  <a:lnTo>
                    <a:pt x="2685059" y="172172"/>
                  </a:lnTo>
                  <a:lnTo>
                    <a:pt x="2735345" y="193956"/>
                  </a:lnTo>
                  <a:lnTo>
                    <a:pt x="2784330" y="216752"/>
                  </a:lnTo>
                  <a:lnTo>
                    <a:pt x="2832001" y="240533"/>
                  </a:lnTo>
                  <a:lnTo>
                    <a:pt x="2878348" y="265269"/>
                  </a:lnTo>
                  <a:lnTo>
                    <a:pt x="2923361" y="290933"/>
                  </a:lnTo>
                  <a:lnTo>
                    <a:pt x="2967029" y="317496"/>
                  </a:lnTo>
                  <a:lnTo>
                    <a:pt x="3009341" y="344930"/>
                  </a:lnTo>
                  <a:lnTo>
                    <a:pt x="3050287" y="373208"/>
                  </a:lnTo>
                  <a:lnTo>
                    <a:pt x="3089856" y="402301"/>
                  </a:lnTo>
                  <a:lnTo>
                    <a:pt x="3128038" y="432180"/>
                  </a:lnTo>
                  <a:lnTo>
                    <a:pt x="3164823" y="462818"/>
                  </a:lnTo>
                  <a:lnTo>
                    <a:pt x="3200198" y="494187"/>
                  </a:lnTo>
                  <a:lnTo>
                    <a:pt x="3234154" y="526257"/>
                  </a:lnTo>
                  <a:lnTo>
                    <a:pt x="3266681" y="559002"/>
                  </a:lnTo>
                  <a:lnTo>
                    <a:pt x="3297767" y="592393"/>
                  </a:lnTo>
                  <a:lnTo>
                    <a:pt x="3327403" y="626401"/>
                  </a:lnTo>
                  <a:lnTo>
                    <a:pt x="3355576" y="660999"/>
                  </a:lnTo>
                  <a:lnTo>
                    <a:pt x="3382278" y="696159"/>
                  </a:lnTo>
                  <a:lnTo>
                    <a:pt x="3407497" y="731852"/>
                  </a:lnTo>
                  <a:lnTo>
                    <a:pt x="3431222" y="768050"/>
                  </a:lnTo>
                  <a:lnTo>
                    <a:pt x="3453444" y="804724"/>
                  </a:lnTo>
                  <a:lnTo>
                    <a:pt x="3474151" y="841848"/>
                  </a:lnTo>
                  <a:lnTo>
                    <a:pt x="3493333" y="879392"/>
                  </a:lnTo>
                  <a:lnTo>
                    <a:pt x="3510979" y="917328"/>
                  </a:lnTo>
                  <a:lnTo>
                    <a:pt x="3527079" y="955629"/>
                  </a:lnTo>
                  <a:lnTo>
                    <a:pt x="3541622" y="994266"/>
                  </a:lnTo>
                  <a:lnTo>
                    <a:pt x="3554597" y="1033210"/>
                  </a:lnTo>
                  <a:lnTo>
                    <a:pt x="3565995" y="1072435"/>
                  </a:lnTo>
                  <a:lnTo>
                    <a:pt x="3575803" y="1111910"/>
                  </a:lnTo>
                  <a:lnTo>
                    <a:pt x="3584012" y="1151610"/>
                  </a:lnTo>
                  <a:lnTo>
                    <a:pt x="3590612" y="1191504"/>
                  </a:lnTo>
                  <a:lnTo>
                    <a:pt x="3595591" y="1231565"/>
                  </a:lnTo>
                  <a:lnTo>
                    <a:pt x="3598938" y="1271766"/>
                  </a:lnTo>
                  <a:lnTo>
                    <a:pt x="3600644" y="1312077"/>
                  </a:lnTo>
                  <a:lnTo>
                    <a:pt x="3600698" y="1352470"/>
                  </a:lnTo>
                  <a:lnTo>
                    <a:pt x="3599088" y="1392918"/>
                  </a:lnTo>
                  <a:lnTo>
                    <a:pt x="3595806" y="1433392"/>
                  </a:lnTo>
                  <a:lnTo>
                    <a:pt x="3590839" y="1473864"/>
                  </a:lnTo>
                  <a:lnTo>
                    <a:pt x="3584177" y="1514306"/>
                  </a:lnTo>
                  <a:lnTo>
                    <a:pt x="3575810" y="1554690"/>
                  </a:lnTo>
                  <a:lnTo>
                    <a:pt x="3565727" y="1594987"/>
                  </a:lnTo>
                  <a:lnTo>
                    <a:pt x="3553918" y="1635169"/>
                  </a:lnTo>
                  <a:lnTo>
                    <a:pt x="3540371" y="1675209"/>
                  </a:lnTo>
                  <a:lnTo>
                    <a:pt x="3525077" y="1715077"/>
                  </a:lnTo>
                  <a:lnTo>
                    <a:pt x="3508025" y="1754746"/>
                  </a:lnTo>
                  <a:lnTo>
                    <a:pt x="3489203" y="1794188"/>
                  </a:lnTo>
                  <a:lnTo>
                    <a:pt x="3468602" y="1833375"/>
                  </a:lnTo>
                  <a:lnTo>
                    <a:pt x="3446211" y="1872277"/>
                  </a:lnTo>
                  <a:lnTo>
                    <a:pt x="3422020" y="1910868"/>
                  </a:lnTo>
                  <a:lnTo>
                    <a:pt x="3396017" y="1949119"/>
                  </a:lnTo>
                  <a:lnTo>
                    <a:pt x="3368192" y="1987002"/>
                  </a:lnTo>
                  <a:lnTo>
                    <a:pt x="3341178" y="2021232"/>
                  </a:lnTo>
                  <a:lnTo>
                    <a:pt x="3312937" y="2054705"/>
                  </a:lnTo>
                  <a:lnTo>
                    <a:pt x="3283500" y="2087409"/>
                  </a:lnTo>
                  <a:lnTo>
                    <a:pt x="3252894" y="2119334"/>
                  </a:lnTo>
                  <a:lnTo>
                    <a:pt x="3221151" y="2150468"/>
                  </a:lnTo>
                  <a:lnTo>
                    <a:pt x="3188298" y="2180800"/>
                  </a:lnTo>
                  <a:lnTo>
                    <a:pt x="3154365" y="2210321"/>
                  </a:lnTo>
                  <a:lnTo>
                    <a:pt x="3119382" y="2239019"/>
                  </a:lnTo>
                  <a:lnTo>
                    <a:pt x="3083378" y="2266882"/>
                  </a:lnTo>
                  <a:lnTo>
                    <a:pt x="3046382" y="2293902"/>
                  </a:lnTo>
                  <a:lnTo>
                    <a:pt x="3008424" y="2320065"/>
                  </a:lnTo>
                  <a:lnTo>
                    <a:pt x="2969532" y="2345363"/>
                  </a:lnTo>
                  <a:lnTo>
                    <a:pt x="2929736" y="2369783"/>
                  </a:lnTo>
                  <a:lnTo>
                    <a:pt x="2889066" y="2393315"/>
                  </a:lnTo>
                  <a:lnTo>
                    <a:pt x="2847550" y="2415948"/>
                  </a:lnTo>
                  <a:lnTo>
                    <a:pt x="2805218" y="2437672"/>
                  </a:lnTo>
                  <a:lnTo>
                    <a:pt x="2762100" y="2458474"/>
                  </a:lnTo>
                  <a:lnTo>
                    <a:pt x="2718224" y="2478346"/>
                  </a:lnTo>
                  <a:lnTo>
                    <a:pt x="2673621" y="2497275"/>
                  </a:lnTo>
                  <a:lnTo>
                    <a:pt x="2628318" y="2515251"/>
                  </a:lnTo>
                  <a:lnTo>
                    <a:pt x="2582346" y="2532263"/>
                  </a:lnTo>
                  <a:lnTo>
                    <a:pt x="2535734" y="2548301"/>
                  </a:lnTo>
                  <a:lnTo>
                    <a:pt x="2488511" y="2563352"/>
                  </a:lnTo>
                  <a:lnTo>
                    <a:pt x="2440706" y="2577407"/>
                  </a:lnTo>
                  <a:lnTo>
                    <a:pt x="2392350" y="2590455"/>
                  </a:lnTo>
                  <a:lnTo>
                    <a:pt x="2343470" y="2602485"/>
                  </a:lnTo>
                  <a:lnTo>
                    <a:pt x="2294097" y="2613485"/>
                  </a:lnTo>
                  <a:lnTo>
                    <a:pt x="2244259" y="2623446"/>
                  </a:lnTo>
                  <a:lnTo>
                    <a:pt x="2193987" y="2632356"/>
                  </a:lnTo>
                  <a:lnTo>
                    <a:pt x="2143309" y="2640205"/>
                  </a:lnTo>
                  <a:lnTo>
                    <a:pt x="2092254" y="2646981"/>
                  </a:lnTo>
                  <a:lnTo>
                    <a:pt x="2040853" y="2652673"/>
                  </a:lnTo>
                  <a:lnTo>
                    <a:pt x="1989134" y="2657272"/>
                  </a:lnTo>
                  <a:lnTo>
                    <a:pt x="1937126" y="2660765"/>
                  </a:lnTo>
                  <a:lnTo>
                    <a:pt x="1884859" y="2663143"/>
                  </a:lnTo>
                  <a:lnTo>
                    <a:pt x="1832363" y="2664394"/>
                  </a:lnTo>
                  <a:lnTo>
                    <a:pt x="1779666" y="2664508"/>
                  </a:lnTo>
                  <a:lnTo>
                    <a:pt x="1726797" y="2663473"/>
                  </a:lnTo>
                  <a:lnTo>
                    <a:pt x="1673787" y="2661279"/>
                  </a:lnTo>
                  <a:lnTo>
                    <a:pt x="1620665" y="2657916"/>
                  </a:lnTo>
                  <a:lnTo>
                    <a:pt x="1567459" y="2653371"/>
                  </a:lnTo>
                  <a:lnTo>
                    <a:pt x="1050315" y="2997541"/>
                  </a:lnTo>
                  <a:close/>
                </a:path>
              </a:pathLst>
            </a:custGeom>
            <a:ln w="25399">
              <a:solidFill>
                <a:srgbClr val="385D89"/>
              </a:solidFill>
            </a:ln>
          </p:spPr>
          <p:txBody>
            <a:bodyPr wrap="square" lIns="0" tIns="0" rIns="0" bIns="0" rtlCol="0"/>
            <a:lstStyle/>
            <a:p>
              <a:endParaRPr/>
            </a:p>
          </p:txBody>
        </p:sp>
      </p:grpSp>
      <p:sp>
        <p:nvSpPr>
          <p:cNvPr id="7" name="object 7"/>
          <p:cNvSpPr txBox="1"/>
          <p:nvPr/>
        </p:nvSpPr>
        <p:spPr>
          <a:xfrm>
            <a:off x="6091809" y="577341"/>
            <a:ext cx="2218690" cy="574040"/>
          </a:xfrm>
          <a:prstGeom prst="rect">
            <a:avLst/>
          </a:prstGeom>
        </p:spPr>
        <p:txBody>
          <a:bodyPr vert="horz" wrap="square" lIns="0" tIns="12700" rIns="0" bIns="0" rtlCol="0">
            <a:spAutoFit/>
          </a:bodyPr>
          <a:lstStyle/>
          <a:p>
            <a:pPr marL="12700" marR="5080" algn="just">
              <a:lnSpc>
                <a:spcPct val="100000"/>
              </a:lnSpc>
              <a:spcBef>
                <a:spcPts val="100"/>
              </a:spcBef>
            </a:pPr>
            <a:r>
              <a:rPr sz="1200" dirty="0">
                <a:latin typeface="Times New Roman"/>
                <a:cs typeface="Times New Roman"/>
              </a:rPr>
              <a:t>W </a:t>
            </a:r>
            <a:r>
              <a:rPr sz="1200" spc="-5" dirty="0">
                <a:latin typeface="Times New Roman"/>
                <a:cs typeface="Times New Roman"/>
              </a:rPr>
              <a:t>każdym </a:t>
            </a:r>
            <a:r>
              <a:rPr sz="1200" dirty="0">
                <a:latin typeface="Times New Roman"/>
                <a:cs typeface="Times New Roman"/>
              </a:rPr>
              <a:t>przypadku </a:t>
            </a:r>
            <a:r>
              <a:rPr sz="1200" spc="-5" dirty="0">
                <a:latin typeface="Times New Roman"/>
                <a:cs typeface="Times New Roman"/>
              </a:rPr>
              <a:t>ustawowe  </a:t>
            </a:r>
            <a:r>
              <a:rPr sz="1200" dirty="0">
                <a:latin typeface="Times New Roman"/>
                <a:cs typeface="Times New Roman"/>
              </a:rPr>
              <a:t>zagrożenie karą </a:t>
            </a:r>
            <a:r>
              <a:rPr sz="1200" spc="5" dirty="0">
                <a:latin typeface="Times New Roman"/>
                <a:cs typeface="Times New Roman"/>
              </a:rPr>
              <a:t>za </a:t>
            </a:r>
            <a:r>
              <a:rPr sz="1200" dirty="0">
                <a:latin typeface="Times New Roman"/>
                <a:cs typeface="Times New Roman"/>
              </a:rPr>
              <a:t>przygotowanie,  </a:t>
            </a:r>
            <a:r>
              <a:rPr sz="1200" b="1" spc="-5" dirty="0">
                <a:latin typeface="Times New Roman"/>
                <a:cs typeface="Times New Roman"/>
              </a:rPr>
              <a:t>jest odpowiednio niższe </a:t>
            </a:r>
            <a:r>
              <a:rPr sz="1200" b="1" dirty="0">
                <a:latin typeface="Times New Roman"/>
                <a:cs typeface="Times New Roman"/>
              </a:rPr>
              <a:t>niż</a:t>
            </a:r>
            <a:r>
              <a:rPr sz="1200" b="1" spc="135" dirty="0">
                <a:latin typeface="Times New Roman"/>
                <a:cs typeface="Times New Roman"/>
              </a:rPr>
              <a:t> </a:t>
            </a:r>
            <a:r>
              <a:rPr sz="1200" b="1" spc="-5" dirty="0">
                <a:latin typeface="Times New Roman"/>
                <a:cs typeface="Times New Roman"/>
              </a:rPr>
              <a:t>kara,</a:t>
            </a:r>
            <a:endParaRPr sz="1200">
              <a:latin typeface="Times New Roman"/>
              <a:cs typeface="Times New Roman"/>
            </a:endParaRPr>
          </a:p>
        </p:txBody>
      </p:sp>
      <p:sp>
        <p:nvSpPr>
          <p:cNvPr id="8" name="object 8"/>
          <p:cNvSpPr txBox="1"/>
          <p:nvPr/>
        </p:nvSpPr>
        <p:spPr>
          <a:xfrm>
            <a:off x="6091809" y="1125982"/>
            <a:ext cx="1311910" cy="208279"/>
          </a:xfrm>
          <a:prstGeom prst="rect">
            <a:avLst/>
          </a:prstGeom>
        </p:spPr>
        <p:txBody>
          <a:bodyPr vert="horz" wrap="square" lIns="0" tIns="12700" rIns="0" bIns="0" rtlCol="0">
            <a:spAutoFit/>
          </a:bodyPr>
          <a:lstStyle/>
          <a:p>
            <a:pPr marL="12700">
              <a:lnSpc>
                <a:spcPct val="100000"/>
              </a:lnSpc>
              <a:spcBef>
                <a:spcPts val="100"/>
              </a:spcBef>
              <a:tabLst>
                <a:tab pos="596265" algn="l"/>
                <a:tab pos="1155700" algn="l"/>
              </a:tabLst>
            </a:pPr>
            <a:r>
              <a:rPr sz="1200" b="1" dirty="0">
                <a:latin typeface="Times New Roman"/>
                <a:cs typeface="Times New Roman"/>
              </a:rPr>
              <a:t>któ</a:t>
            </a:r>
            <a:r>
              <a:rPr sz="1200" b="1" spc="-10" dirty="0">
                <a:latin typeface="Times New Roman"/>
                <a:cs typeface="Times New Roman"/>
              </a:rPr>
              <a:t>r</a:t>
            </a:r>
            <a:r>
              <a:rPr sz="1200" b="1" dirty="0">
                <a:latin typeface="Times New Roman"/>
                <a:cs typeface="Times New Roman"/>
              </a:rPr>
              <a:t>a	</a:t>
            </a:r>
            <a:r>
              <a:rPr sz="1200" b="1" spc="10" dirty="0">
                <a:latin typeface="Times New Roman"/>
                <a:cs typeface="Times New Roman"/>
              </a:rPr>
              <a:t>g</a:t>
            </a:r>
            <a:r>
              <a:rPr sz="1200" b="1" spc="-30" dirty="0">
                <a:latin typeface="Times New Roman"/>
                <a:cs typeface="Times New Roman"/>
              </a:rPr>
              <a:t>r</a:t>
            </a:r>
            <a:r>
              <a:rPr sz="1200" b="1" dirty="0">
                <a:latin typeface="Times New Roman"/>
                <a:cs typeface="Times New Roman"/>
              </a:rPr>
              <a:t>o</a:t>
            </a:r>
            <a:r>
              <a:rPr sz="1200" b="1" spc="5" dirty="0">
                <a:latin typeface="Times New Roman"/>
                <a:cs typeface="Times New Roman"/>
              </a:rPr>
              <a:t>z</a:t>
            </a:r>
            <a:r>
              <a:rPr sz="1200" b="1" dirty="0">
                <a:latin typeface="Times New Roman"/>
                <a:cs typeface="Times New Roman"/>
              </a:rPr>
              <a:t>i	</a:t>
            </a:r>
            <a:r>
              <a:rPr sz="1200" b="1" spc="-5" dirty="0">
                <a:latin typeface="Times New Roman"/>
                <a:cs typeface="Times New Roman"/>
              </a:rPr>
              <a:t>za</a:t>
            </a:r>
            <a:endParaRPr sz="1200">
              <a:latin typeface="Times New Roman"/>
              <a:cs typeface="Times New Roman"/>
            </a:endParaRPr>
          </a:p>
        </p:txBody>
      </p:sp>
      <p:sp>
        <p:nvSpPr>
          <p:cNvPr id="9" name="object 9"/>
          <p:cNvSpPr txBox="1"/>
          <p:nvPr/>
        </p:nvSpPr>
        <p:spPr>
          <a:xfrm>
            <a:off x="6091809" y="1125982"/>
            <a:ext cx="2219325" cy="391160"/>
          </a:xfrm>
          <a:prstGeom prst="rect">
            <a:avLst/>
          </a:prstGeom>
        </p:spPr>
        <p:txBody>
          <a:bodyPr vert="horz" wrap="square" lIns="0" tIns="12700" rIns="0" bIns="0" rtlCol="0">
            <a:spAutoFit/>
          </a:bodyPr>
          <a:lstStyle/>
          <a:p>
            <a:pPr marL="12700" marR="5080" indent="1516380">
              <a:lnSpc>
                <a:spcPct val="100000"/>
              </a:lnSpc>
              <a:spcBef>
                <a:spcPts val="100"/>
              </a:spcBef>
              <a:tabLst>
                <a:tab pos="1026160" algn="l"/>
                <a:tab pos="1318895" algn="l"/>
                <a:tab pos="1739264" algn="l"/>
              </a:tabLst>
            </a:pPr>
            <a:r>
              <a:rPr sz="1200" b="1" spc="-5" dirty="0">
                <a:latin typeface="Times New Roman"/>
                <a:cs typeface="Times New Roman"/>
              </a:rPr>
              <a:t>d</a:t>
            </a:r>
            <a:r>
              <a:rPr sz="1200" b="1" spc="-15" dirty="0">
                <a:latin typeface="Times New Roman"/>
                <a:cs typeface="Times New Roman"/>
              </a:rPr>
              <a:t>o</a:t>
            </a:r>
            <a:r>
              <a:rPr sz="1200" b="1" spc="-5" dirty="0">
                <a:latin typeface="Times New Roman"/>
                <a:cs typeface="Times New Roman"/>
              </a:rPr>
              <a:t>kon</a:t>
            </a:r>
            <a:r>
              <a:rPr sz="1200" b="1" spc="-15" dirty="0">
                <a:latin typeface="Times New Roman"/>
                <a:cs typeface="Times New Roman"/>
              </a:rPr>
              <a:t>a</a:t>
            </a:r>
            <a:r>
              <a:rPr sz="1200" b="1" spc="-5" dirty="0">
                <a:latin typeface="Times New Roman"/>
                <a:cs typeface="Times New Roman"/>
              </a:rPr>
              <a:t>n</a:t>
            </a:r>
            <a:r>
              <a:rPr sz="1200" b="1" dirty="0">
                <a:latin typeface="Times New Roman"/>
                <a:cs typeface="Times New Roman"/>
              </a:rPr>
              <a:t>ie  p</a:t>
            </a:r>
            <a:r>
              <a:rPr sz="1200" b="1" spc="-5" dirty="0">
                <a:latin typeface="Times New Roman"/>
                <a:cs typeface="Times New Roman"/>
              </a:rPr>
              <a:t>r</a:t>
            </a:r>
            <a:r>
              <a:rPr sz="1200" b="1" spc="5" dirty="0">
                <a:latin typeface="Times New Roman"/>
                <a:cs typeface="Times New Roman"/>
              </a:rPr>
              <a:t>z</a:t>
            </a:r>
            <a:r>
              <a:rPr sz="1200" b="1" spc="-5" dirty="0">
                <a:latin typeface="Times New Roman"/>
                <a:cs typeface="Times New Roman"/>
              </a:rPr>
              <a:t>est</a:t>
            </a:r>
            <a:r>
              <a:rPr sz="1200" b="1" spc="-10" dirty="0">
                <a:latin typeface="Times New Roman"/>
                <a:cs typeface="Times New Roman"/>
              </a:rPr>
              <a:t>ę</a:t>
            </a:r>
            <a:r>
              <a:rPr sz="1200" b="1" dirty="0">
                <a:latin typeface="Times New Roman"/>
                <a:cs typeface="Times New Roman"/>
              </a:rPr>
              <a:t>p</a:t>
            </a:r>
            <a:r>
              <a:rPr sz="1200" b="1" spc="-5" dirty="0">
                <a:latin typeface="Times New Roman"/>
                <a:cs typeface="Times New Roman"/>
              </a:rPr>
              <a:t>st</a:t>
            </a:r>
            <a:r>
              <a:rPr sz="1200" b="1" spc="5" dirty="0">
                <a:latin typeface="Times New Roman"/>
                <a:cs typeface="Times New Roman"/>
              </a:rPr>
              <a:t>w</a:t>
            </a:r>
            <a:r>
              <a:rPr sz="1200" b="1" dirty="0">
                <a:latin typeface="Times New Roman"/>
                <a:cs typeface="Times New Roman"/>
              </a:rPr>
              <a:t>a	</a:t>
            </a:r>
            <a:r>
              <a:rPr sz="1200" b="1" spc="-5" dirty="0">
                <a:latin typeface="Times New Roman"/>
                <a:cs typeface="Times New Roman"/>
              </a:rPr>
              <a:t>(</a:t>
            </a:r>
            <a:r>
              <a:rPr sz="1200" b="1" dirty="0">
                <a:latin typeface="Times New Roman"/>
                <a:cs typeface="Times New Roman"/>
              </a:rPr>
              <a:t>a	t</a:t>
            </a:r>
            <a:r>
              <a:rPr sz="1200" b="1" spc="5" dirty="0">
                <a:latin typeface="Times New Roman"/>
                <a:cs typeface="Times New Roman"/>
              </a:rPr>
              <a:t>y</a:t>
            </a:r>
            <a:r>
              <a:rPr sz="1200" b="1" dirty="0">
                <a:latin typeface="Times New Roman"/>
                <a:cs typeface="Times New Roman"/>
              </a:rPr>
              <a:t>m	</a:t>
            </a:r>
            <a:r>
              <a:rPr sz="1200" b="1" spc="-5" dirty="0">
                <a:latin typeface="Times New Roman"/>
                <a:cs typeface="Times New Roman"/>
              </a:rPr>
              <a:t>s</a:t>
            </a:r>
            <a:r>
              <a:rPr sz="1200" b="1" spc="5" dirty="0">
                <a:latin typeface="Times New Roman"/>
                <a:cs typeface="Times New Roman"/>
              </a:rPr>
              <a:t>a</a:t>
            </a:r>
            <a:r>
              <a:rPr sz="1200" b="1" spc="-20" dirty="0">
                <a:latin typeface="Times New Roman"/>
                <a:cs typeface="Times New Roman"/>
              </a:rPr>
              <a:t>m</a:t>
            </a:r>
            <a:r>
              <a:rPr sz="1200" b="1" spc="10" dirty="0">
                <a:latin typeface="Times New Roman"/>
                <a:cs typeface="Times New Roman"/>
              </a:rPr>
              <a:t>y</a:t>
            </a:r>
            <a:r>
              <a:rPr sz="1200" b="1" dirty="0">
                <a:latin typeface="Times New Roman"/>
                <a:cs typeface="Times New Roman"/>
              </a:rPr>
              <a:t>m</a:t>
            </a:r>
            <a:endParaRPr sz="1200">
              <a:latin typeface="Times New Roman"/>
              <a:cs typeface="Times New Roman"/>
            </a:endParaRPr>
          </a:p>
        </p:txBody>
      </p:sp>
      <p:sp>
        <p:nvSpPr>
          <p:cNvPr id="10" name="object 10"/>
          <p:cNvSpPr txBox="1"/>
          <p:nvPr/>
        </p:nvSpPr>
        <p:spPr>
          <a:xfrm>
            <a:off x="6091809" y="1491741"/>
            <a:ext cx="2217420" cy="574675"/>
          </a:xfrm>
          <a:prstGeom prst="rect">
            <a:avLst/>
          </a:prstGeom>
        </p:spPr>
        <p:txBody>
          <a:bodyPr vert="horz" wrap="square" lIns="0" tIns="12700" rIns="0" bIns="0" rtlCol="0">
            <a:spAutoFit/>
          </a:bodyPr>
          <a:lstStyle/>
          <a:p>
            <a:pPr marL="12700" marR="5080" algn="just">
              <a:lnSpc>
                <a:spcPct val="100000"/>
              </a:lnSpc>
              <a:spcBef>
                <a:spcPts val="100"/>
              </a:spcBef>
            </a:pPr>
            <a:r>
              <a:rPr sz="1200" b="1" dirty="0">
                <a:latin typeface="Times New Roman"/>
                <a:cs typeface="Times New Roman"/>
              </a:rPr>
              <a:t>również </a:t>
            </a:r>
            <a:r>
              <a:rPr sz="1200" b="1" spc="-5" dirty="0">
                <a:latin typeface="Times New Roman"/>
                <a:cs typeface="Times New Roman"/>
              </a:rPr>
              <a:t>za usiłowanie)</a:t>
            </a:r>
            <a:r>
              <a:rPr sz="1200" spc="-5" dirty="0">
                <a:latin typeface="Times New Roman"/>
                <a:cs typeface="Times New Roman"/>
              </a:rPr>
              <a:t>. </a:t>
            </a:r>
            <a:r>
              <a:rPr sz="1200" dirty="0">
                <a:latin typeface="Times New Roman"/>
                <a:cs typeface="Times New Roman"/>
              </a:rPr>
              <a:t>W ten  </a:t>
            </a:r>
            <a:r>
              <a:rPr sz="1200" spc="-5" dirty="0">
                <a:latin typeface="Times New Roman"/>
                <a:cs typeface="Times New Roman"/>
              </a:rPr>
              <a:t>sposób ustawodawca </a:t>
            </a:r>
            <a:r>
              <a:rPr sz="1200" dirty="0">
                <a:latin typeface="Times New Roman"/>
                <a:cs typeface="Times New Roman"/>
              </a:rPr>
              <a:t>daje </a:t>
            </a:r>
            <a:r>
              <a:rPr sz="1200" spc="-5" dirty="0">
                <a:latin typeface="Times New Roman"/>
                <a:cs typeface="Times New Roman"/>
              </a:rPr>
              <a:t>wyraz  mniejszej społecznej</a:t>
            </a:r>
            <a:r>
              <a:rPr sz="1200" spc="125" dirty="0">
                <a:latin typeface="Times New Roman"/>
                <a:cs typeface="Times New Roman"/>
              </a:rPr>
              <a:t> </a:t>
            </a:r>
            <a:r>
              <a:rPr sz="1200" spc="-5" dirty="0">
                <a:latin typeface="Times New Roman"/>
                <a:cs typeface="Times New Roman"/>
              </a:rPr>
              <a:t>szkodliwości</a:t>
            </a:r>
            <a:endParaRPr sz="1200">
              <a:latin typeface="Times New Roman"/>
              <a:cs typeface="Times New Roman"/>
            </a:endParaRPr>
          </a:p>
        </p:txBody>
      </p:sp>
      <p:sp>
        <p:nvSpPr>
          <p:cNvPr id="11" name="object 11"/>
          <p:cNvSpPr txBox="1"/>
          <p:nvPr/>
        </p:nvSpPr>
        <p:spPr>
          <a:xfrm>
            <a:off x="6091809" y="2040763"/>
            <a:ext cx="2219325" cy="208279"/>
          </a:xfrm>
          <a:prstGeom prst="rect">
            <a:avLst/>
          </a:prstGeom>
        </p:spPr>
        <p:txBody>
          <a:bodyPr vert="horz" wrap="square" lIns="0" tIns="12700" rIns="0" bIns="0" rtlCol="0">
            <a:spAutoFit/>
          </a:bodyPr>
          <a:lstStyle/>
          <a:p>
            <a:pPr marL="12700">
              <a:lnSpc>
                <a:spcPct val="100000"/>
              </a:lnSpc>
              <a:spcBef>
                <a:spcPts val="100"/>
              </a:spcBef>
              <a:tabLst>
                <a:tab pos="1079500" algn="l"/>
                <a:tab pos="1349375" algn="l"/>
                <a:tab pos="2053589" algn="l"/>
              </a:tabLst>
            </a:pPr>
            <a:r>
              <a:rPr sz="1200" dirty="0">
                <a:latin typeface="Times New Roman"/>
                <a:cs typeface="Times New Roman"/>
              </a:rPr>
              <a:t>p</a:t>
            </a:r>
            <a:r>
              <a:rPr sz="1200" spc="-5" dirty="0">
                <a:latin typeface="Times New Roman"/>
                <a:cs typeface="Times New Roman"/>
              </a:rPr>
              <a:t>r</a:t>
            </a:r>
            <a:r>
              <a:rPr sz="1200" spc="15" dirty="0">
                <a:latin typeface="Times New Roman"/>
                <a:cs typeface="Times New Roman"/>
              </a:rPr>
              <a:t>z</a:t>
            </a:r>
            <a:r>
              <a:rPr sz="1200" spc="-25" dirty="0">
                <a:latin typeface="Times New Roman"/>
                <a:cs typeface="Times New Roman"/>
              </a:rPr>
              <a:t>y</a:t>
            </a:r>
            <a:r>
              <a:rPr sz="1200" dirty="0">
                <a:latin typeface="Times New Roman"/>
                <a:cs typeface="Times New Roman"/>
              </a:rPr>
              <a:t>goto</a:t>
            </a:r>
            <a:r>
              <a:rPr sz="1200" spc="10" dirty="0">
                <a:latin typeface="Times New Roman"/>
                <a:cs typeface="Times New Roman"/>
              </a:rPr>
              <a:t>w</a:t>
            </a:r>
            <a:r>
              <a:rPr sz="1200" spc="-5" dirty="0">
                <a:latin typeface="Times New Roman"/>
                <a:cs typeface="Times New Roman"/>
              </a:rPr>
              <a:t>a</a:t>
            </a:r>
            <a:r>
              <a:rPr sz="1200" dirty="0">
                <a:latin typeface="Times New Roman"/>
                <a:cs typeface="Times New Roman"/>
              </a:rPr>
              <a:t>n</a:t>
            </a:r>
            <a:r>
              <a:rPr sz="1200" spc="10" dirty="0">
                <a:latin typeface="Times New Roman"/>
                <a:cs typeface="Times New Roman"/>
              </a:rPr>
              <a:t>i</a:t>
            </a:r>
            <a:r>
              <a:rPr sz="1200" dirty="0">
                <a:latin typeface="Times New Roman"/>
                <a:cs typeface="Times New Roman"/>
              </a:rPr>
              <a:t>a	</a:t>
            </a:r>
            <a:r>
              <a:rPr sz="1200" spc="-5" dirty="0">
                <a:latin typeface="Times New Roman"/>
                <a:cs typeface="Times New Roman"/>
              </a:rPr>
              <a:t>w</a:t>
            </a:r>
            <a:r>
              <a:rPr sz="1200" dirty="0">
                <a:latin typeface="Times New Roman"/>
                <a:cs typeface="Times New Roman"/>
              </a:rPr>
              <a:t>	</a:t>
            </a:r>
            <a:r>
              <a:rPr sz="1200" spc="-5" dirty="0">
                <a:latin typeface="Times New Roman"/>
                <a:cs typeface="Times New Roman"/>
              </a:rPr>
              <a:t>st</a:t>
            </a:r>
            <a:r>
              <a:rPr sz="1200" spc="5" dirty="0">
                <a:latin typeface="Times New Roman"/>
                <a:cs typeface="Times New Roman"/>
              </a:rPr>
              <a:t>o</a:t>
            </a:r>
            <a:r>
              <a:rPr sz="1200" spc="-5" dirty="0">
                <a:latin typeface="Times New Roman"/>
                <a:cs typeface="Times New Roman"/>
              </a:rPr>
              <a:t>sunku</a:t>
            </a:r>
            <a:r>
              <a:rPr sz="1200" dirty="0">
                <a:latin typeface="Times New Roman"/>
                <a:cs typeface="Times New Roman"/>
              </a:rPr>
              <a:t>	do</a:t>
            </a:r>
            <a:endParaRPr sz="1200">
              <a:latin typeface="Times New Roman"/>
              <a:cs typeface="Times New Roman"/>
            </a:endParaRPr>
          </a:p>
        </p:txBody>
      </p:sp>
      <p:sp>
        <p:nvSpPr>
          <p:cNvPr id="12" name="object 12"/>
          <p:cNvSpPr txBox="1"/>
          <p:nvPr/>
        </p:nvSpPr>
        <p:spPr>
          <a:xfrm>
            <a:off x="258267" y="2126276"/>
            <a:ext cx="7701280" cy="4158190"/>
          </a:xfrm>
          <a:prstGeom prst="rect">
            <a:avLst/>
          </a:prstGeom>
        </p:spPr>
        <p:txBody>
          <a:bodyPr vert="horz" wrap="square" lIns="0" tIns="109855" rIns="0" bIns="0" rtlCol="0">
            <a:spAutoFit/>
          </a:bodyPr>
          <a:lstStyle/>
          <a:p>
            <a:pPr marR="396240" algn="r">
              <a:lnSpc>
                <a:spcPct val="100000"/>
              </a:lnSpc>
              <a:spcBef>
                <a:spcPts val="865"/>
              </a:spcBef>
            </a:pPr>
            <a:r>
              <a:rPr sz="1200" spc="-5" dirty="0">
                <a:latin typeface="Times New Roman"/>
                <a:cs typeface="Times New Roman"/>
              </a:rPr>
              <a:t>usiłowania </a:t>
            </a:r>
            <a:r>
              <a:rPr sz="1200" dirty="0">
                <a:latin typeface="Times New Roman"/>
                <a:cs typeface="Times New Roman"/>
              </a:rPr>
              <a:t>i</a:t>
            </a:r>
            <a:r>
              <a:rPr sz="1200" spc="-15" dirty="0">
                <a:latin typeface="Times New Roman"/>
                <a:cs typeface="Times New Roman"/>
              </a:rPr>
              <a:t> </a:t>
            </a:r>
            <a:r>
              <a:rPr sz="1200" spc="-5" dirty="0" err="1">
                <a:latin typeface="Times New Roman"/>
                <a:cs typeface="Times New Roman"/>
              </a:rPr>
              <a:t>dokonania</a:t>
            </a:r>
            <a:r>
              <a:rPr sz="1200" spc="-5" dirty="0">
                <a:latin typeface="Times New Roman"/>
                <a:cs typeface="Times New Roman"/>
              </a:rPr>
              <a:t>.</a:t>
            </a:r>
            <a:endParaRPr lang="pl-PL" sz="1200" spc="-5" dirty="0">
              <a:latin typeface="Times New Roman"/>
              <a:cs typeface="Times New Roman"/>
            </a:endParaRPr>
          </a:p>
          <a:p>
            <a:pPr marR="396240" algn="r">
              <a:lnSpc>
                <a:spcPct val="100000"/>
              </a:lnSpc>
              <a:spcBef>
                <a:spcPts val="865"/>
              </a:spcBef>
            </a:pPr>
            <a:endParaRPr sz="1200" dirty="0">
              <a:latin typeface="Times New Roman"/>
              <a:cs typeface="Times New Roman"/>
            </a:endParaRPr>
          </a:p>
          <a:p>
            <a:pPr marL="204470" indent="-192405">
              <a:lnSpc>
                <a:spcPct val="100000"/>
              </a:lnSpc>
              <a:spcBef>
                <a:spcPts val="900"/>
              </a:spcBef>
              <a:buFont typeface="Times New Roman"/>
              <a:buAutoNum type="arabicParenR"/>
              <a:tabLst>
                <a:tab pos="205104" algn="l"/>
              </a:tabLst>
            </a:pPr>
            <a:r>
              <a:rPr sz="1400" b="1" dirty="0">
                <a:latin typeface="+mn-lt"/>
                <a:cs typeface="Times New Roman"/>
              </a:rPr>
              <a:t>wszczęcie lub </a:t>
            </a:r>
            <a:r>
              <a:rPr sz="1400" b="1" spc="-10" dirty="0">
                <a:latin typeface="+mn-lt"/>
                <a:cs typeface="Times New Roman"/>
              </a:rPr>
              <a:t>prowadzenie </a:t>
            </a:r>
            <a:r>
              <a:rPr sz="1400" b="1" spc="-5" dirty="0">
                <a:latin typeface="+mn-lt"/>
                <a:cs typeface="Times New Roman"/>
              </a:rPr>
              <a:t>wojny napastniczej </a:t>
            </a:r>
            <a:r>
              <a:rPr sz="1400" spc="-5" dirty="0">
                <a:latin typeface="+mn-lt"/>
                <a:cs typeface="Times New Roman"/>
              </a:rPr>
              <a:t>(art. </a:t>
            </a:r>
            <a:r>
              <a:rPr sz="1400" spc="-20" dirty="0">
                <a:latin typeface="+mn-lt"/>
                <a:cs typeface="Times New Roman"/>
              </a:rPr>
              <a:t>117 </a:t>
            </a:r>
            <a:r>
              <a:rPr sz="1400" dirty="0">
                <a:latin typeface="+mn-lt"/>
                <a:cs typeface="Times New Roman"/>
              </a:rPr>
              <a:t>§ 1 w </a:t>
            </a:r>
            <a:r>
              <a:rPr sz="1400" spc="-35" dirty="0">
                <a:latin typeface="+mn-lt"/>
                <a:cs typeface="Times New Roman"/>
              </a:rPr>
              <a:t>zw. </a:t>
            </a:r>
            <a:r>
              <a:rPr sz="1400" dirty="0">
                <a:latin typeface="+mn-lt"/>
                <a:cs typeface="Times New Roman"/>
              </a:rPr>
              <a:t>z § 2</a:t>
            </a:r>
            <a:r>
              <a:rPr sz="1400" spc="30" dirty="0">
                <a:latin typeface="+mn-lt"/>
                <a:cs typeface="Times New Roman"/>
              </a:rPr>
              <a:t> </a:t>
            </a:r>
            <a:r>
              <a:rPr sz="1400" spc="-5" dirty="0">
                <a:latin typeface="+mn-lt"/>
                <a:cs typeface="Times New Roman"/>
              </a:rPr>
              <a:t>KK),</a:t>
            </a:r>
            <a:endParaRPr sz="1400" dirty="0">
              <a:latin typeface="+mn-lt"/>
              <a:cs typeface="Times New Roman"/>
            </a:endParaRPr>
          </a:p>
          <a:p>
            <a:pPr marL="205740" indent="-193675">
              <a:lnSpc>
                <a:spcPct val="100000"/>
              </a:lnSpc>
              <a:buFont typeface="Times New Roman"/>
              <a:buAutoNum type="arabicParenR"/>
              <a:tabLst>
                <a:tab pos="206375" algn="l"/>
              </a:tabLst>
            </a:pPr>
            <a:r>
              <a:rPr sz="1400" b="1" spc="-5" dirty="0">
                <a:latin typeface="+mn-lt"/>
                <a:cs typeface="Times New Roman"/>
              </a:rPr>
              <a:t>eksterminacja </a:t>
            </a:r>
            <a:r>
              <a:rPr sz="1400" spc="-5" dirty="0">
                <a:latin typeface="+mn-lt"/>
                <a:cs typeface="Times New Roman"/>
              </a:rPr>
              <a:t>(art. </a:t>
            </a:r>
            <a:r>
              <a:rPr sz="1400" spc="-20" dirty="0">
                <a:latin typeface="+mn-lt"/>
                <a:cs typeface="Times New Roman"/>
              </a:rPr>
              <a:t>118 </a:t>
            </a:r>
            <a:r>
              <a:rPr sz="1400" dirty="0">
                <a:latin typeface="+mn-lt"/>
                <a:cs typeface="Times New Roman"/>
              </a:rPr>
              <a:t>§ 1 i 2 w </a:t>
            </a:r>
            <a:r>
              <a:rPr sz="1400" spc="-35" dirty="0">
                <a:latin typeface="+mn-lt"/>
                <a:cs typeface="Times New Roman"/>
              </a:rPr>
              <a:t>zw. </a:t>
            </a:r>
            <a:r>
              <a:rPr sz="1400" dirty="0">
                <a:latin typeface="+mn-lt"/>
                <a:cs typeface="Times New Roman"/>
              </a:rPr>
              <a:t>z § 3</a:t>
            </a:r>
            <a:r>
              <a:rPr sz="1400" spc="50" dirty="0">
                <a:latin typeface="+mn-lt"/>
                <a:cs typeface="Times New Roman"/>
              </a:rPr>
              <a:t> </a:t>
            </a:r>
            <a:r>
              <a:rPr sz="1400" spc="-5" dirty="0">
                <a:latin typeface="+mn-lt"/>
                <a:cs typeface="Times New Roman"/>
              </a:rPr>
              <a:t>KK),</a:t>
            </a:r>
            <a:endParaRPr sz="1400" dirty="0">
              <a:latin typeface="+mn-lt"/>
              <a:cs typeface="Times New Roman"/>
            </a:endParaRPr>
          </a:p>
          <a:p>
            <a:pPr marL="205740" indent="-193675">
              <a:lnSpc>
                <a:spcPct val="100000"/>
              </a:lnSpc>
              <a:buFont typeface="Times New Roman"/>
              <a:buAutoNum type="arabicParenR"/>
              <a:tabLst>
                <a:tab pos="206375" algn="l"/>
              </a:tabLst>
            </a:pPr>
            <a:r>
              <a:rPr sz="1400" b="1" spc="-5" dirty="0">
                <a:latin typeface="+mn-lt"/>
                <a:cs typeface="Times New Roman"/>
              </a:rPr>
              <a:t>zamach stanu </a:t>
            </a:r>
            <a:r>
              <a:rPr sz="1400" spc="-5" dirty="0">
                <a:latin typeface="+mn-lt"/>
                <a:cs typeface="Times New Roman"/>
              </a:rPr>
              <a:t>(art. 127 </a:t>
            </a:r>
            <a:r>
              <a:rPr sz="1400" dirty="0">
                <a:latin typeface="+mn-lt"/>
                <a:cs typeface="Times New Roman"/>
              </a:rPr>
              <a:t>§ 1 w </a:t>
            </a:r>
            <a:r>
              <a:rPr sz="1400" spc="-35" dirty="0">
                <a:latin typeface="+mn-lt"/>
                <a:cs typeface="Times New Roman"/>
              </a:rPr>
              <a:t>zw. </a:t>
            </a:r>
            <a:r>
              <a:rPr sz="1400" dirty="0">
                <a:latin typeface="+mn-lt"/>
                <a:cs typeface="Times New Roman"/>
              </a:rPr>
              <a:t>z § 2</a:t>
            </a:r>
            <a:r>
              <a:rPr sz="1400" spc="20" dirty="0">
                <a:latin typeface="+mn-lt"/>
                <a:cs typeface="Times New Roman"/>
              </a:rPr>
              <a:t> </a:t>
            </a:r>
            <a:r>
              <a:rPr sz="1400" spc="-5" dirty="0">
                <a:latin typeface="+mn-lt"/>
                <a:cs typeface="Times New Roman"/>
              </a:rPr>
              <a:t>KK),</a:t>
            </a:r>
            <a:endParaRPr sz="1400" dirty="0">
              <a:latin typeface="+mn-lt"/>
              <a:cs typeface="Times New Roman"/>
            </a:endParaRPr>
          </a:p>
          <a:p>
            <a:pPr marL="205740" indent="-193675">
              <a:lnSpc>
                <a:spcPct val="100000"/>
              </a:lnSpc>
              <a:buFont typeface="Times New Roman"/>
              <a:buAutoNum type="arabicParenR"/>
              <a:tabLst>
                <a:tab pos="206375" algn="l"/>
              </a:tabLst>
            </a:pPr>
            <a:r>
              <a:rPr sz="1400" b="1" spc="-5" dirty="0">
                <a:latin typeface="+mn-lt"/>
                <a:cs typeface="Times New Roman"/>
              </a:rPr>
              <a:t>zamach </a:t>
            </a:r>
            <a:r>
              <a:rPr sz="1400" b="1" spc="-10" dirty="0">
                <a:latin typeface="+mn-lt"/>
                <a:cs typeface="Times New Roman"/>
              </a:rPr>
              <a:t>na </a:t>
            </a:r>
            <a:r>
              <a:rPr sz="1400" b="1" spc="-5" dirty="0">
                <a:latin typeface="+mn-lt"/>
                <a:cs typeface="Times New Roman"/>
              </a:rPr>
              <a:t>konstytucyjny </a:t>
            </a:r>
            <a:r>
              <a:rPr sz="1400" b="1" dirty="0">
                <a:latin typeface="+mn-lt"/>
                <a:cs typeface="Times New Roman"/>
              </a:rPr>
              <a:t>organ </a:t>
            </a:r>
            <a:r>
              <a:rPr sz="1400" b="1" spc="-5" dirty="0">
                <a:latin typeface="+mn-lt"/>
                <a:cs typeface="Times New Roman"/>
              </a:rPr>
              <a:t>Rzeczypospolitej </a:t>
            </a:r>
            <a:r>
              <a:rPr sz="1400" b="1" spc="-10" dirty="0">
                <a:latin typeface="+mn-lt"/>
                <a:cs typeface="Times New Roman"/>
              </a:rPr>
              <a:t>Polskiej </a:t>
            </a:r>
            <a:r>
              <a:rPr sz="1400" spc="-5" dirty="0">
                <a:latin typeface="+mn-lt"/>
                <a:cs typeface="Times New Roman"/>
              </a:rPr>
              <a:t>(art. 128 </a:t>
            </a:r>
            <a:r>
              <a:rPr sz="1400" dirty="0">
                <a:latin typeface="+mn-lt"/>
                <a:cs typeface="Times New Roman"/>
              </a:rPr>
              <a:t>§ 1 w </a:t>
            </a:r>
            <a:r>
              <a:rPr sz="1400" spc="-30" dirty="0">
                <a:latin typeface="+mn-lt"/>
                <a:cs typeface="Times New Roman"/>
              </a:rPr>
              <a:t>zw. </a:t>
            </a:r>
            <a:r>
              <a:rPr sz="1400" dirty="0">
                <a:latin typeface="+mn-lt"/>
                <a:cs typeface="Times New Roman"/>
              </a:rPr>
              <a:t>z § 2</a:t>
            </a:r>
            <a:r>
              <a:rPr sz="1400" spc="95" dirty="0">
                <a:latin typeface="+mn-lt"/>
                <a:cs typeface="Times New Roman"/>
              </a:rPr>
              <a:t> </a:t>
            </a:r>
            <a:r>
              <a:rPr sz="1400" spc="-5" dirty="0">
                <a:latin typeface="+mn-lt"/>
                <a:cs typeface="Times New Roman"/>
              </a:rPr>
              <a:t>KK),</a:t>
            </a:r>
            <a:endParaRPr sz="1400" dirty="0">
              <a:latin typeface="+mn-lt"/>
              <a:cs typeface="Times New Roman"/>
            </a:endParaRPr>
          </a:p>
          <a:p>
            <a:pPr marL="205740" indent="-193675">
              <a:lnSpc>
                <a:spcPct val="100000"/>
              </a:lnSpc>
              <a:spcBef>
                <a:spcPts val="5"/>
              </a:spcBef>
              <a:buFont typeface="Times New Roman"/>
              <a:buAutoNum type="arabicParenR"/>
              <a:tabLst>
                <a:tab pos="206375" algn="l"/>
              </a:tabLst>
            </a:pPr>
            <a:r>
              <a:rPr sz="1400" b="1" spc="-5" dirty="0">
                <a:latin typeface="+mn-lt"/>
                <a:cs typeface="Times New Roman"/>
              </a:rPr>
              <a:t>zamach na jednostkę Sił </a:t>
            </a:r>
            <a:r>
              <a:rPr sz="1400" b="1" spc="-10" dirty="0">
                <a:latin typeface="+mn-lt"/>
                <a:cs typeface="Times New Roman"/>
              </a:rPr>
              <a:t>Zbrojnych </a:t>
            </a:r>
            <a:r>
              <a:rPr sz="1400" b="1" spc="-5" dirty="0">
                <a:latin typeface="+mn-lt"/>
                <a:cs typeface="Times New Roman"/>
              </a:rPr>
              <a:t>Rzeczypospolitej Polskiej </a:t>
            </a:r>
            <a:r>
              <a:rPr sz="1400" dirty="0">
                <a:latin typeface="+mn-lt"/>
                <a:cs typeface="Times New Roman"/>
              </a:rPr>
              <a:t>(art. </a:t>
            </a:r>
            <a:r>
              <a:rPr sz="1400" spc="-5" dirty="0">
                <a:latin typeface="+mn-lt"/>
                <a:cs typeface="Times New Roman"/>
              </a:rPr>
              <a:t>140 </a:t>
            </a:r>
            <a:r>
              <a:rPr sz="1400" dirty="0">
                <a:latin typeface="+mn-lt"/>
                <a:cs typeface="Times New Roman"/>
              </a:rPr>
              <a:t>§ 1 w </a:t>
            </a:r>
            <a:r>
              <a:rPr sz="1400" spc="-35" dirty="0">
                <a:latin typeface="+mn-lt"/>
                <a:cs typeface="Times New Roman"/>
              </a:rPr>
              <a:t>zw. </a:t>
            </a:r>
            <a:r>
              <a:rPr sz="1400" dirty="0">
                <a:latin typeface="+mn-lt"/>
                <a:cs typeface="Times New Roman"/>
              </a:rPr>
              <a:t>z § 3</a:t>
            </a:r>
            <a:r>
              <a:rPr sz="1400" spc="114" dirty="0">
                <a:latin typeface="+mn-lt"/>
                <a:cs typeface="Times New Roman"/>
              </a:rPr>
              <a:t> </a:t>
            </a:r>
            <a:r>
              <a:rPr sz="1400" spc="-5" dirty="0">
                <a:latin typeface="+mn-lt"/>
                <a:cs typeface="Times New Roman"/>
              </a:rPr>
              <a:t>KK),</a:t>
            </a:r>
            <a:endParaRPr sz="1400" dirty="0">
              <a:latin typeface="+mn-lt"/>
              <a:cs typeface="Times New Roman"/>
            </a:endParaRPr>
          </a:p>
          <a:p>
            <a:pPr marL="205740" indent="-193675">
              <a:lnSpc>
                <a:spcPct val="100000"/>
              </a:lnSpc>
              <a:buFont typeface="Times New Roman"/>
              <a:buAutoNum type="arabicParenR"/>
              <a:tabLst>
                <a:tab pos="206375" algn="l"/>
              </a:tabLst>
            </a:pPr>
            <a:r>
              <a:rPr sz="1400" b="1" spc="-10" dirty="0">
                <a:latin typeface="+mn-lt"/>
                <a:cs typeface="Times New Roman"/>
              </a:rPr>
              <a:t>sprowadzenie </a:t>
            </a:r>
            <a:r>
              <a:rPr sz="1400" b="1" spc="-5" dirty="0">
                <a:latin typeface="+mn-lt"/>
                <a:cs typeface="Times New Roman"/>
              </a:rPr>
              <a:t>pożaru </a:t>
            </a:r>
            <a:r>
              <a:rPr sz="1400" b="1" dirty="0">
                <a:latin typeface="+mn-lt"/>
                <a:cs typeface="Times New Roman"/>
              </a:rPr>
              <a:t>lub </a:t>
            </a:r>
            <a:r>
              <a:rPr sz="1400" b="1" spc="-10" dirty="0">
                <a:latin typeface="+mn-lt"/>
                <a:cs typeface="Times New Roman"/>
              </a:rPr>
              <a:t>katastrofy </a:t>
            </a:r>
            <a:r>
              <a:rPr sz="1400" spc="-5" dirty="0">
                <a:latin typeface="+mn-lt"/>
                <a:cs typeface="Times New Roman"/>
              </a:rPr>
              <a:t>(art. 163 </a:t>
            </a:r>
            <a:r>
              <a:rPr sz="1400" dirty="0">
                <a:latin typeface="+mn-lt"/>
                <a:cs typeface="Times New Roman"/>
              </a:rPr>
              <a:t>§ 1 w </a:t>
            </a:r>
            <a:r>
              <a:rPr sz="1400" spc="-35" dirty="0">
                <a:latin typeface="+mn-lt"/>
                <a:cs typeface="Times New Roman"/>
              </a:rPr>
              <a:t>zw. </a:t>
            </a:r>
            <a:r>
              <a:rPr sz="1400" dirty="0">
                <a:latin typeface="+mn-lt"/>
                <a:cs typeface="Times New Roman"/>
              </a:rPr>
              <a:t>z art. </a:t>
            </a:r>
            <a:r>
              <a:rPr sz="1400" spc="-5" dirty="0">
                <a:latin typeface="+mn-lt"/>
                <a:cs typeface="Times New Roman"/>
              </a:rPr>
              <a:t>168</a:t>
            </a:r>
            <a:r>
              <a:rPr sz="1400" spc="35" dirty="0">
                <a:latin typeface="+mn-lt"/>
                <a:cs typeface="Times New Roman"/>
              </a:rPr>
              <a:t> </a:t>
            </a:r>
            <a:r>
              <a:rPr sz="1400" spc="-5" dirty="0">
                <a:latin typeface="+mn-lt"/>
                <a:cs typeface="Times New Roman"/>
              </a:rPr>
              <a:t>KK),</a:t>
            </a:r>
            <a:endParaRPr sz="1400" dirty="0">
              <a:latin typeface="+mn-lt"/>
              <a:cs typeface="Times New Roman"/>
            </a:endParaRPr>
          </a:p>
          <a:p>
            <a:pPr marL="205740" indent="-193675">
              <a:lnSpc>
                <a:spcPct val="100000"/>
              </a:lnSpc>
              <a:buFont typeface="Times New Roman"/>
              <a:buAutoNum type="arabicParenR"/>
              <a:tabLst>
                <a:tab pos="206375" algn="l"/>
              </a:tabLst>
            </a:pPr>
            <a:r>
              <a:rPr sz="1400" b="1" spc="-10" dirty="0">
                <a:latin typeface="+mn-lt"/>
                <a:cs typeface="Times New Roman"/>
              </a:rPr>
              <a:t>sprowadzenie </a:t>
            </a:r>
            <a:r>
              <a:rPr sz="1400" b="1" spc="-5" dirty="0">
                <a:latin typeface="+mn-lt"/>
                <a:cs typeface="Times New Roman"/>
              </a:rPr>
              <a:t>niebezpieczeństwa powszechnego </a:t>
            </a:r>
            <a:r>
              <a:rPr sz="1400" spc="-5" dirty="0">
                <a:latin typeface="+mn-lt"/>
                <a:cs typeface="Times New Roman"/>
              </a:rPr>
              <a:t>(art. 165 </a:t>
            </a:r>
            <a:r>
              <a:rPr sz="1400" dirty="0">
                <a:latin typeface="+mn-lt"/>
                <a:cs typeface="Times New Roman"/>
              </a:rPr>
              <a:t>§ 1 w </a:t>
            </a:r>
            <a:r>
              <a:rPr sz="1400" spc="-35" dirty="0">
                <a:latin typeface="+mn-lt"/>
                <a:cs typeface="Times New Roman"/>
              </a:rPr>
              <a:t>zw. </a:t>
            </a:r>
            <a:r>
              <a:rPr sz="1400" dirty="0">
                <a:latin typeface="+mn-lt"/>
                <a:cs typeface="Times New Roman"/>
              </a:rPr>
              <a:t>z art. 168</a:t>
            </a:r>
            <a:r>
              <a:rPr sz="1400" spc="65" dirty="0">
                <a:latin typeface="+mn-lt"/>
                <a:cs typeface="Times New Roman"/>
              </a:rPr>
              <a:t> </a:t>
            </a:r>
            <a:r>
              <a:rPr sz="1400" spc="-10" dirty="0">
                <a:latin typeface="+mn-lt"/>
                <a:cs typeface="Times New Roman"/>
              </a:rPr>
              <a:t>KK),</a:t>
            </a:r>
            <a:endParaRPr sz="1400" dirty="0">
              <a:latin typeface="+mn-lt"/>
              <a:cs typeface="Times New Roman"/>
            </a:endParaRPr>
          </a:p>
          <a:p>
            <a:pPr marL="206375" indent="-194310">
              <a:lnSpc>
                <a:spcPct val="100000"/>
              </a:lnSpc>
              <a:buFont typeface="Times New Roman"/>
              <a:buAutoNum type="arabicParenR"/>
              <a:tabLst>
                <a:tab pos="207010" algn="l"/>
              </a:tabLst>
            </a:pPr>
            <a:r>
              <a:rPr sz="1400" b="1" spc="-5" dirty="0">
                <a:latin typeface="+mn-lt"/>
                <a:cs typeface="Times New Roman"/>
              </a:rPr>
              <a:t>piractwo </a:t>
            </a:r>
            <a:r>
              <a:rPr sz="1400" b="1" dirty="0">
                <a:latin typeface="+mn-lt"/>
                <a:cs typeface="Times New Roman"/>
              </a:rPr>
              <a:t>wodne </a:t>
            </a:r>
            <a:r>
              <a:rPr sz="1400" b="1" spc="-5" dirty="0">
                <a:latin typeface="+mn-lt"/>
                <a:cs typeface="Times New Roman"/>
              </a:rPr>
              <a:t>lub powietrzne </a:t>
            </a:r>
            <a:r>
              <a:rPr sz="1400" spc="-5" dirty="0">
                <a:latin typeface="+mn-lt"/>
                <a:cs typeface="Times New Roman"/>
              </a:rPr>
              <a:t>(art. 166 </a:t>
            </a:r>
            <a:r>
              <a:rPr sz="1400" dirty="0">
                <a:latin typeface="+mn-lt"/>
                <a:cs typeface="Times New Roman"/>
              </a:rPr>
              <a:t>§ 1 w </a:t>
            </a:r>
            <a:r>
              <a:rPr sz="1400" spc="-35" dirty="0">
                <a:latin typeface="+mn-lt"/>
                <a:cs typeface="Times New Roman"/>
              </a:rPr>
              <a:t>zw. </a:t>
            </a:r>
            <a:r>
              <a:rPr sz="1400" dirty="0">
                <a:latin typeface="+mn-lt"/>
                <a:cs typeface="Times New Roman"/>
              </a:rPr>
              <a:t>z art. </a:t>
            </a:r>
            <a:r>
              <a:rPr sz="1400" spc="-5" dirty="0">
                <a:latin typeface="+mn-lt"/>
                <a:cs typeface="Times New Roman"/>
              </a:rPr>
              <a:t>168</a:t>
            </a:r>
            <a:r>
              <a:rPr sz="1400" spc="10" dirty="0">
                <a:latin typeface="+mn-lt"/>
                <a:cs typeface="Times New Roman"/>
              </a:rPr>
              <a:t> </a:t>
            </a:r>
            <a:r>
              <a:rPr sz="1400" spc="-5" dirty="0">
                <a:latin typeface="+mn-lt"/>
                <a:cs typeface="Times New Roman"/>
              </a:rPr>
              <a:t>KK),</a:t>
            </a:r>
            <a:endParaRPr sz="1400" dirty="0">
              <a:latin typeface="+mn-lt"/>
              <a:cs typeface="Times New Roman"/>
            </a:endParaRPr>
          </a:p>
          <a:p>
            <a:pPr marL="205740" indent="-193675">
              <a:lnSpc>
                <a:spcPct val="100000"/>
              </a:lnSpc>
              <a:buFont typeface="Times New Roman"/>
              <a:buAutoNum type="arabicParenR"/>
              <a:tabLst>
                <a:tab pos="206375" algn="l"/>
              </a:tabLst>
            </a:pPr>
            <a:r>
              <a:rPr sz="1400" b="1" spc="-5" dirty="0">
                <a:latin typeface="+mn-lt"/>
                <a:cs typeface="Times New Roman"/>
              </a:rPr>
              <a:t>umieszczenie </a:t>
            </a:r>
            <a:r>
              <a:rPr sz="1400" b="1" spc="-10" dirty="0">
                <a:latin typeface="+mn-lt"/>
                <a:cs typeface="Times New Roman"/>
              </a:rPr>
              <a:t>na statku </a:t>
            </a:r>
            <a:r>
              <a:rPr sz="1400" b="1" spc="-5" dirty="0">
                <a:latin typeface="+mn-lt"/>
                <a:cs typeface="Times New Roman"/>
              </a:rPr>
              <a:t>niebezpiecznego urządzenia lub </a:t>
            </a:r>
            <a:r>
              <a:rPr sz="1400" b="1" spc="-10" dirty="0">
                <a:latin typeface="+mn-lt"/>
                <a:cs typeface="Times New Roman"/>
              </a:rPr>
              <a:t>substancji </a:t>
            </a:r>
            <a:r>
              <a:rPr sz="1400" spc="-5" dirty="0">
                <a:latin typeface="+mn-lt"/>
                <a:cs typeface="Times New Roman"/>
              </a:rPr>
              <a:t>(art. 167 </a:t>
            </a:r>
            <a:r>
              <a:rPr sz="1400" dirty="0">
                <a:latin typeface="+mn-lt"/>
                <a:cs typeface="Times New Roman"/>
              </a:rPr>
              <a:t>§ 1 w </a:t>
            </a:r>
            <a:r>
              <a:rPr sz="1400" spc="-35" dirty="0">
                <a:latin typeface="+mn-lt"/>
                <a:cs typeface="Times New Roman"/>
              </a:rPr>
              <a:t>zw. </a:t>
            </a:r>
            <a:r>
              <a:rPr sz="1400" dirty="0">
                <a:latin typeface="+mn-lt"/>
                <a:cs typeface="Times New Roman"/>
              </a:rPr>
              <a:t>z art. </a:t>
            </a:r>
            <a:r>
              <a:rPr sz="1400" spc="-5" dirty="0">
                <a:latin typeface="+mn-lt"/>
                <a:cs typeface="Times New Roman"/>
              </a:rPr>
              <a:t>168</a:t>
            </a:r>
            <a:r>
              <a:rPr sz="1400" spc="245" dirty="0">
                <a:latin typeface="+mn-lt"/>
                <a:cs typeface="Times New Roman"/>
              </a:rPr>
              <a:t> </a:t>
            </a:r>
            <a:r>
              <a:rPr sz="1400" spc="-10" dirty="0">
                <a:latin typeface="+mn-lt"/>
                <a:cs typeface="Times New Roman"/>
              </a:rPr>
              <a:t>KK),</a:t>
            </a:r>
            <a:endParaRPr sz="1400" dirty="0">
              <a:latin typeface="+mn-lt"/>
              <a:cs typeface="Times New Roman"/>
            </a:endParaRPr>
          </a:p>
          <a:p>
            <a:pPr marL="294640" indent="-281940">
              <a:lnSpc>
                <a:spcPct val="100000"/>
              </a:lnSpc>
              <a:buFont typeface="Times New Roman"/>
              <a:buAutoNum type="arabicParenR"/>
              <a:tabLst>
                <a:tab pos="294640" algn="l"/>
              </a:tabLst>
            </a:pPr>
            <a:r>
              <a:rPr sz="1400" b="1" spc="-5" dirty="0">
                <a:latin typeface="+mn-lt"/>
                <a:cs typeface="Times New Roman"/>
              </a:rPr>
              <a:t>spowodowanie </a:t>
            </a:r>
            <a:r>
              <a:rPr sz="1400" b="1" spc="-10" dirty="0">
                <a:latin typeface="+mn-lt"/>
                <a:cs typeface="Times New Roman"/>
              </a:rPr>
              <a:t>katastrofy </a:t>
            </a:r>
            <a:r>
              <a:rPr sz="1400" b="1" dirty="0">
                <a:latin typeface="+mn-lt"/>
                <a:cs typeface="Times New Roman"/>
              </a:rPr>
              <a:t>w </a:t>
            </a:r>
            <a:r>
              <a:rPr sz="1400" b="1" spc="-10" dirty="0">
                <a:latin typeface="+mn-lt"/>
                <a:cs typeface="Times New Roman"/>
              </a:rPr>
              <a:t>komunikacji </a:t>
            </a:r>
            <a:r>
              <a:rPr sz="1400" spc="-5" dirty="0">
                <a:latin typeface="+mn-lt"/>
                <a:cs typeface="Times New Roman"/>
              </a:rPr>
              <a:t>(art. 173 </a:t>
            </a:r>
            <a:r>
              <a:rPr sz="1400" dirty="0">
                <a:latin typeface="+mn-lt"/>
                <a:cs typeface="Times New Roman"/>
              </a:rPr>
              <a:t>§ 1 w </a:t>
            </a:r>
            <a:r>
              <a:rPr sz="1400" spc="-35" dirty="0">
                <a:latin typeface="+mn-lt"/>
                <a:cs typeface="Times New Roman"/>
              </a:rPr>
              <a:t>zw. </a:t>
            </a:r>
            <a:r>
              <a:rPr sz="1400" dirty="0">
                <a:latin typeface="+mn-lt"/>
                <a:cs typeface="Times New Roman"/>
              </a:rPr>
              <a:t>z art. </a:t>
            </a:r>
            <a:r>
              <a:rPr sz="1400" spc="-5" dirty="0">
                <a:latin typeface="+mn-lt"/>
                <a:cs typeface="Times New Roman"/>
              </a:rPr>
              <a:t>175</a:t>
            </a:r>
            <a:r>
              <a:rPr sz="1400" spc="80" dirty="0">
                <a:latin typeface="+mn-lt"/>
                <a:cs typeface="Times New Roman"/>
              </a:rPr>
              <a:t> </a:t>
            </a:r>
            <a:r>
              <a:rPr sz="1400" spc="-5" dirty="0">
                <a:latin typeface="+mn-lt"/>
                <a:cs typeface="Times New Roman"/>
              </a:rPr>
              <a:t>KK),</a:t>
            </a:r>
            <a:endParaRPr sz="1400" dirty="0">
              <a:latin typeface="+mn-lt"/>
              <a:cs typeface="Times New Roman"/>
            </a:endParaRPr>
          </a:p>
          <a:p>
            <a:pPr marL="288290" indent="-276225">
              <a:lnSpc>
                <a:spcPct val="100000"/>
              </a:lnSpc>
              <a:buFont typeface="Times New Roman"/>
              <a:buAutoNum type="arabicParenR"/>
              <a:tabLst>
                <a:tab pos="288925" algn="l"/>
              </a:tabLst>
            </a:pPr>
            <a:r>
              <a:rPr sz="1400" b="1" spc="-10" dirty="0">
                <a:latin typeface="+mn-lt"/>
                <a:cs typeface="Times New Roman"/>
              </a:rPr>
              <a:t>handel ludźmi </a:t>
            </a:r>
            <a:r>
              <a:rPr sz="1400" spc="-5" dirty="0">
                <a:latin typeface="+mn-lt"/>
                <a:cs typeface="Times New Roman"/>
              </a:rPr>
              <a:t>(art. </a:t>
            </a:r>
            <a:r>
              <a:rPr sz="1400" dirty="0">
                <a:latin typeface="+mn-lt"/>
                <a:cs typeface="Times New Roman"/>
              </a:rPr>
              <a:t>189a § 2 w </a:t>
            </a:r>
            <a:r>
              <a:rPr sz="1400" spc="-35" dirty="0">
                <a:latin typeface="+mn-lt"/>
                <a:cs typeface="Times New Roman"/>
              </a:rPr>
              <a:t>zw. </a:t>
            </a:r>
            <a:r>
              <a:rPr sz="1400" dirty="0">
                <a:latin typeface="+mn-lt"/>
                <a:cs typeface="Times New Roman"/>
              </a:rPr>
              <a:t>z art. 189a § 1</a:t>
            </a:r>
            <a:r>
              <a:rPr sz="1400" spc="-5" dirty="0">
                <a:latin typeface="+mn-lt"/>
                <a:cs typeface="Times New Roman"/>
              </a:rPr>
              <a:t> KK),</a:t>
            </a:r>
            <a:endParaRPr sz="1400" dirty="0">
              <a:latin typeface="+mn-lt"/>
              <a:cs typeface="Times New Roman"/>
            </a:endParaRPr>
          </a:p>
          <a:p>
            <a:pPr marL="292735" indent="-280670">
              <a:lnSpc>
                <a:spcPct val="100000"/>
              </a:lnSpc>
              <a:buFont typeface="Times New Roman"/>
              <a:buAutoNum type="arabicParenR"/>
              <a:tabLst>
                <a:tab pos="293370" algn="l"/>
              </a:tabLst>
            </a:pPr>
            <a:r>
              <a:rPr sz="1400" b="1" dirty="0">
                <a:latin typeface="+mn-lt"/>
                <a:cs typeface="Times New Roman"/>
              </a:rPr>
              <a:t>wzięcie </a:t>
            </a:r>
            <a:r>
              <a:rPr sz="1400" b="1" spc="-5" dirty="0">
                <a:latin typeface="+mn-lt"/>
                <a:cs typeface="Times New Roman"/>
              </a:rPr>
              <a:t>lub przetrzymywanie </a:t>
            </a:r>
            <a:r>
              <a:rPr sz="1400" b="1" spc="-10" dirty="0">
                <a:latin typeface="+mn-lt"/>
                <a:cs typeface="Times New Roman"/>
              </a:rPr>
              <a:t>zakładnika </a:t>
            </a:r>
            <a:r>
              <a:rPr sz="1400" spc="-5" dirty="0">
                <a:latin typeface="+mn-lt"/>
                <a:cs typeface="Times New Roman"/>
              </a:rPr>
              <a:t>(art. 252 </a:t>
            </a:r>
            <a:r>
              <a:rPr sz="1400" dirty="0">
                <a:latin typeface="+mn-lt"/>
                <a:cs typeface="Times New Roman"/>
              </a:rPr>
              <a:t>§ 1 w </a:t>
            </a:r>
            <a:r>
              <a:rPr sz="1400" spc="-35" dirty="0">
                <a:latin typeface="+mn-lt"/>
                <a:cs typeface="Times New Roman"/>
              </a:rPr>
              <a:t>zw. </a:t>
            </a:r>
            <a:r>
              <a:rPr sz="1400" dirty="0">
                <a:latin typeface="+mn-lt"/>
                <a:cs typeface="Times New Roman"/>
              </a:rPr>
              <a:t>z § 3</a:t>
            </a:r>
            <a:r>
              <a:rPr sz="1400" spc="75" dirty="0">
                <a:latin typeface="+mn-lt"/>
                <a:cs typeface="Times New Roman"/>
              </a:rPr>
              <a:t> </a:t>
            </a:r>
            <a:r>
              <a:rPr sz="1400" spc="-5" dirty="0">
                <a:latin typeface="+mn-lt"/>
                <a:cs typeface="Times New Roman"/>
              </a:rPr>
              <a:t>KK),</a:t>
            </a:r>
            <a:endParaRPr sz="1400" dirty="0">
              <a:latin typeface="+mn-lt"/>
              <a:cs typeface="Times New Roman"/>
            </a:endParaRPr>
          </a:p>
          <a:p>
            <a:pPr marL="294640" indent="-281940">
              <a:lnSpc>
                <a:spcPct val="100000"/>
              </a:lnSpc>
              <a:buFont typeface="Times New Roman"/>
              <a:buAutoNum type="arabicParenR"/>
              <a:tabLst>
                <a:tab pos="294640" algn="l"/>
              </a:tabLst>
            </a:pPr>
            <a:r>
              <a:rPr sz="1400" b="1" spc="-5" dirty="0">
                <a:latin typeface="+mn-lt"/>
                <a:cs typeface="Times New Roman"/>
              </a:rPr>
              <a:t>fałszowanie dokumentów </a:t>
            </a:r>
            <a:r>
              <a:rPr sz="1400" spc="-5" dirty="0">
                <a:latin typeface="+mn-lt"/>
                <a:cs typeface="Times New Roman"/>
              </a:rPr>
              <a:t>(art. 270 </a:t>
            </a:r>
            <a:r>
              <a:rPr sz="1400" dirty="0">
                <a:latin typeface="+mn-lt"/>
                <a:cs typeface="Times New Roman"/>
              </a:rPr>
              <a:t>§ 1 w </a:t>
            </a:r>
            <a:r>
              <a:rPr sz="1400" spc="-35" dirty="0">
                <a:latin typeface="+mn-lt"/>
                <a:cs typeface="Times New Roman"/>
              </a:rPr>
              <a:t>zw. </a:t>
            </a:r>
            <a:r>
              <a:rPr sz="1400" dirty="0">
                <a:latin typeface="+mn-lt"/>
                <a:cs typeface="Times New Roman"/>
              </a:rPr>
              <a:t>z § 3</a:t>
            </a:r>
            <a:r>
              <a:rPr sz="1400" spc="50" dirty="0">
                <a:latin typeface="+mn-lt"/>
                <a:cs typeface="Times New Roman"/>
              </a:rPr>
              <a:t> </a:t>
            </a:r>
            <a:r>
              <a:rPr sz="1400" spc="-5" dirty="0">
                <a:latin typeface="+mn-lt"/>
                <a:cs typeface="Times New Roman"/>
              </a:rPr>
              <a:t>KK),</a:t>
            </a:r>
            <a:endParaRPr sz="1400" dirty="0">
              <a:latin typeface="+mn-lt"/>
              <a:cs typeface="Times New Roman"/>
            </a:endParaRPr>
          </a:p>
          <a:p>
            <a:pPr marL="294640" indent="-281940">
              <a:lnSpc>
                <a:spcPct val="100000"/>
              </a:lnSpc>
              <a:buFont typeface="Times New Roman"/>
              <a:buAutoNum type="arabicParenR"/>
              <a:tabLst>
                <a:tab pos="294640" algn="l"/>
              </a:tabLst>
            </a:pPr>
            <a:r>
              <a:rPr sz="1400" b="1" spc="-5" dirty="0">
                <a:latin typeface="+mn-lt"/>
                <a:cs typeface="Times New Roman"/>
              </a:rPr>
              <a:t>fałszowanie pieniędzy lub papierów wartościowych </a:t>
            </a:r>
            <a:r>
              <a:rPr sz="1400" spc="-5" dirty="0">
                <a:latin typeface="+mn-lt"/>
                <a:cs typeface="Times New Roman"/>
              </a:rPr>
              <a:t>(art. 310 </a:t>
            </a:r>
            <a:r>
              <a:rPr sz="1400" dirty="0">
                <a:latin typeface="+mn-lt"/>
                <a:cs typeface="Times New Roman"/>
              </a:rPr>
              <a:t>§ 1 w </a:t>
            </a:r>
            <a:r>
              <a:rPr sz="1400" spc="-35" dirty="0">
                <a:latin typeface="+mn-lt"/>
                <a:cs typeface="Times New Roman"/>
              </a:rPr>
              <a:t>zw. </a:t>
            </a:r>
            <a:r>
              <a:rPr sz="1400" dirty="0">
                <a:latin typeface="+mn-lt"/>
                <a:cs typeface="Times New Roman"/>
              </a:rPr>
              <a:t>z § 4</a:t>
            </a:r>
            <a:r>
              <a:rPr sz="1400" spc="70" dirty="0">
                <a:latin typeface="+mn-lt"/>
                <a:cs typeface="Times New Roman"/>
              </a:rPr>
              <a:t> </a:t>
            </a:r>
            <a:r>
              <a:rPr sz="1400" dirty="0">
                <a:latin typeface="+mn-lt"/>
                <a:cs typeface="Times New Roman"/>
              </a:rPr>
              <a:t>KK),</a:t>
            </a:r>
          </a:p>
          <a:p>
            <a:pPr marL="294640" indent="-281940">
              <a:lnSpc>
                <a:spcPct val="100000"/>
              </a:lnSpc>
              <a:buFont typeface="Times New Roman"/>
              <a:buAutoNum type="arabicParenR"/>
              <a:tabLst>
                <a:tab pos="294640" algn="l"/>
              </a:tabLst>
            </a:pPr>
            <a:r>
              <a:rPr sz="1400" b="1" spc="-5" dirty="0">
                <a:latin typeface="+mn-lt"/>
                <a:cs typeface="Times New Roman"/>
              </a:rPr>
              <a:t>puszczanie </a:t>
            </a:r>
            <a:r>
              <a:rPr sz="1400" b="1" dirty="0">
                <a:latin typeface="+mn-lt"/>
                <a:cs typeface="Times New Roman"/>
              </a:rPr>
              <a:t>w </a:t>
            </a:r>
            <a:r>
              <a:rPr sz="1400" b="1" spc="-5" dirty="0">
                <a:latin typeface="+mn-lt"/>
                <a:cs typeface="Times New Roman"/>
              </a:rPr>
              <a:t>obieg fałszywych pieniędzy </a:t>
            </a:r>
            <a:r>
              <a:rPr sz="1400" b="1" dirty="0">
                <a:latin typeface="+mn-lt"/>
                <a:cs typeface="Times New Roman"/>
              </a:rPr>
              <a:t>lub </a:t>
            </a:r>
            <a:r>
              <a:rPr sz="1400" b="1" spc="-5" dirty="0">
                <a:latin typeface="+mn-lt"/>
                <a:cs typeface="Times New Roman"/>
              </a:rPr>
              <a:t>papierów wartościowych </a:t>
            </a:r>
            <a:r>
              <a:rPr sz="1400" spc="-5" dirty="0">
                <a:latin typeface="+mn-lt"/>
                <a:cs typeface="Times New Roman"/>
              </a:rPr>
              <a:t>(art. 310 </a:t>
            </a:r>
            <a:r>
              <a:rPr sz="1400" dirty="0">
                <a:latin typeface="+mn-lt"/>
                <a:cs typeface="Times New Roman"/>
              </a:rPr>
              <a:t>§ 1 w </a:t>
            </a:r>
            <a:r>
              <a:rPr sz="1400" spc="-35" dirty="0">
                <a:latin typeface="+mn-lt"/>
                <a:cs typeface="Times New Roman"/>
              </a:rPr>
              <a:t>zw. </a:t>
            </a:r>
            <a:r>
              <a:rPr sz="1400" dirty="0">
                <a:latin typeface="+mn-lt"/>
                <a:cs typeface="Times New Roman"/>
              </a:rPr>
              <a:t>§ 4</a:t>
            </a:r>
            <a:r>
              <a:rPr sz="1400" spc="100" dirty="0">
                <a:latin typeface="+mn-lt"/>
                <a:cs typeface="Times New Roman"/>
              </a:rPr>
              <a:t> </a:t>
            </a:r>
            <a:r>
              <a:rPr sz="1400" spc="-5" dirty="0">
                <a:latin typeface="+mn-lt"/>
                <a:cs typeface="Times New Roman"/>
              </a:rPr>
              <a:t>KK),</a:t>
            </a:r>
            <a:endParaRPr sz="1400" dirty="0">
              <a:latin typeface="+mn-lt"/>
              <a:cs typeface="Times New Roman"/>
            </a:endParaRPr>
          </a:p>
          <a:p>
            <a:pPr marL="294640" indent="-281940">
              <a:lnSpc>
                <a:spcPct val="100000"/>
              </a:lnSpc>
              <a:buFont typeface="Times New Roman"/>
              <a:buAutoNum type="arabicParenR"/>
              <a:tabLst>
                <a:tab pos="294640" algn="l"/>
              </a:tabLst>
            </a:pPr>
            <a:r>
              <a:rPr sz="1400" b="1" spc="-5" dirty="0">
                <a:latin typeface="+mn-lt"/>
                <a:cs typeface="Times New Roman"/>
              </a:rPr>
              <a:t>dezercja </a:t>
            </a:r>
            <a:r>
              <a:rPr sz="1400" spc="-5" dirty="0">
                <a:latin typeface="+mn-lt"/>
                <a:cs typeface="Times New Roman"/>
              </a:rPr>
              <a:t>(art. 339 </a:t>
            </a:r>
            <a:r>
              <a:rPr sz="1400" dirty="0">
                <a:latin typeface="+mn-lt"/>
                <a:cs typeface="Times New Roman"/>
              </a:rPr>
              <a:t>§ 1–3 w </a:t>
            </a:r>
            <a:r>
              <a:rPr sz="1400" spc="-35" dirty="0">
                <a:latin typeface="+mn-lt"/>
                <a:cs typeface="Times New Roman"/>
              </a:rPr>
              <a:t>zw. </a:t>
            </a:r>
            <a:r>
              <a:rPr sz="1400" dirty="0">
                <a:latin typeface="+mn-lt"/>
                <a:cs typeface="Times New Roman"/>
              </a:rPr>
              <a:t>z § 4</a:t>
            </a:r>
            <a:r>
              <a:rPr sz="1400" spc="20" dirty="0">
                <a:latin typeface="+mn-lt"/>
                <a:cs typeface="Times New Roman"/>
              </a:rPr>
              <a:t> </a:t>
            </a:r>
            <a:r>
              <a:rPr sz="1400" dirty="0">
                <a:latin typeface="+mn-lt"/>
                <a:cs typeface="Times New Roman"/>
              </a:rPr>
              <a:t>KK)</a:t>
            </a:r>
          </a:p>
        </p:txBody>
      </p:sp>
      <p:sp>
        <p:nvSpPr>
          <p:cNvPr id="13" name="object 13"/>
          <p:cNvSpPr/>
          <p:nvPr/>
        </p:nvSpPr>
        <p:spPr>
          <a:xfrm>
            <a:off x="8604504" y="764794"/>
            <a:ext cx="539496" cy="141274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675115611"/>
      </p:ext>
    </p:extLst>
  </p:cSld>
  <p:clrMapOvr>
    <a:masterClrMapping/>
  </p:clrMapOvr>
  <p:transition>
    <p:randomBa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Przygotowanie – czynny żal</a:t>
            </a:r>
          </a:p>
        </p:txBody>
      </p:sp>
      <p:sp>
        <p:nvSpPr>
          <p:cNvPr id="130051" name="Rectangle 3"/>
          <p:cNvSpPr>
            <a:spLocks noGrp="1" noChangeArrowheads="1"/>
          </p:cNvSpPr>
          <p:nvPr>
            <p:ph idx="1"/>
          </p:nvPr>
        </p:nvSpPr>
        <p:spPr>
          <a:xfrm>
            <a:off x="457200" y="836712"/>
            <a:ext cx="7931150" cy="6408713"/>
          </a:xfrm>
        </p:spPr>
        <p:txBody>
          <a:bodyPr rtlCol="0">
            <a:normAutofit/>
          </a:bodyPr>
          <a:lstStyle/>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dirty="0"/>
              <a:t>Art. 17 k.k.</a:t>
            </a:r>
          </a:p>
          <a:p>
            <a:pPr fontAlgn="auto">
              <a:spcAft>
                <a:spcPts val="0"/>
              </a:spcAft>
              <a:buFont typeface="Arial" pitchFamily="34" charset="0"/>
              <a:buNone/>
              <a:defRPr/>
            </a:pPr>
            <a:r>
              <a:rPr lang="pl-PL" dirty="0"/>
              <a:t>§ 1. Nie podlega karze za przygotowanie, kto dobrowolnie od niego odstąpił, w szczególności zniszczył przygotowane środki lub zapobiegł skorzystaniu z nich w przyszłości; w razie wejścia w porozumienie z inną osobą w celu popełnienia czynu zabronionego, nie podlega karze ten, kto nadto podjął istotne starania zmierzające do zapobieżenia dokonaniu.</a:t>
            </a:r>
          </a:p>
          <a:p>
            <a:pPr fontAlgn="auto">
              <a:spcAft>
                <a:spcPts val="0"/>
              </a:spcAft>
              <a:buFont typeface="Arial" pitchFamily="34" charset="0"/>
              <a:buNone/>
              <a:defRPr/>
            </a:pPr>
            <a:r>
              <a:rPr lang="pl-PL" dirty="0"/>
              <a:t>§ 2. Nie podlega karze za przygotowanie osoba, do której stosuje się art. 15 § 1.</a:t>
            </a:r>
          </a:p>
          <a:p>
            <a:pPr fontAlgn="auto">
              <a:spcAft>
                <a:spcPts val="0"/>
              </a:spcAft>
              <a:buBlip>
                <a:blip r:embed="rId2"/>
              </a:buBlip>
              <a:defRPr/>
            </a:pPr>
            <a:r>
              <a:rPr lang="pl-PL" sz="1800" b="1" dirty="0"/>
              <a:t> Klauzula niepodlegania karze. Przepis art. 17 § 1 KK określa warunki czynnego żalu skutkującego niepodleganiem karze za przygotowanie. Odpowiadają one przesłankom bezkarności usiłowania z </a:t>
            </a:r>
            <a:r>
              <a:rPr lang="pl-PL" sz="1800" b="1" dirty="0">
                <a:hlinkClick r:id="rId3"/>
              </a:rPr>
              <a:t>art. 15 § 1</a:t>
            </a:r>
            <a:r>
              <a:rPr lang="pl-PL" sz="1800" b="1" dirty="0"/>
              <a:t> KK i sprowadzają się do "dobrowolnego odstąpienia" od przygotowania.</a:t>
            </a:r>
          </a:p>
          <a:p>
            <a:pPr fontAlgn="auto">
              <a:spcAft>
                <a:spcPts val="0"/>
              </a:spcAft>
              <a:buBlip>
                <a:blip r:embed="rId2"/>
              </a:buBlip>
              <a:defRPr/>
            </a:pPr>
            <a:r>
              <a:rPr lang="pl-PL" sz="1800" b="1" dirty="0"/>
              <a:t>Dobrowolność</a:t>
            </a:r>
          </a:p>
          <a:p>
            <a:pPr fontAlgn="auto">
              <a:spcAft>
                <a:spcPts val="0"/>
              </a:spcAft>
              <a:buBlip>
                <a:blip r:embed="rId2"/>
              </a:buBlip>
              <a:defRPr/>
            </a:pPr>
            <a:r>
              <a:rPr lang="pl-PL" sz="1800" b="1" dirty="0"/>
              <a:t> Realne i dostrzegalne z zewnątrz zachowanie się sprawcy wskazujące jednoznacznie na odstąpienie od zamiaru dokonania przestępstwa</a:t>
            </a:r>
          </a:p>
        </p:txBody>
      </p:sp>
    </p:spTree>
    <p:extLst>
      <p:ext uri="{BB962C8B-B14F-4D97-AF65-F5344CB8AC3E}">
        <p14:creationId xmlns:p14="http://schemas.microsoft.com/office/powerpoint/2010/main" val="3723405749"/>
      </p:ext>
    </p:extLst>
  </p:cSld>
  <p:clrMapOvr>
    <a:masterClrMapping/>
  </p:clrMapOvr>
  <p:transition>
    <p:randomBa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a:t>
            </a:r>
          </a:p>
        </p:txBody>
      </p:sp>
      <p:sp>
        <p:nvSpPr>
          <p:cNvPr id="130051" name="Rectangle 3"/>
          <p:cNvSpPr>
            <a:spLocks noGrp="1" noChangeArrowheads="1"/>
          </p:cNvSpPr>
          <p:nvPr>
            <p:ph idx="1"/>
          </p:nvPr>
        </p:nvSpPr>
        <p:spPr>
          <a:xfrm>
            <a:off x="179388" y="836713"/>
            <a:ext cx="8208962" cy="6021288"/>
          </a:xfrm>
        </p:spPr>
        <p:txBody>
          <a:bodyPr rtlCol="0">
            <a:normAutofit/>
          </a:bodyPr>
          <a:lstStyle/>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b="1" dirty="0">
                <a:solidFill>
                  <a:srgbClr val="FF0000"/>
                </a:solidFill>
              </a:rPr>
              <a:t>art.13 k.k.</a:t>
            </a:r>
          </a:p>
          <a:p>
            <a:pPr fontAlgn="auto">
              <a:spcAft>
                <a:spcPts val="0"/>
              </a:spcAft>
              <a:buFont typeface="Arial" pitchFamily="34" charset="0"/>
              <a:buNone/>
              <a:defRPr/>
            </a:pPr>
            <a:r>
              <a:rPr lang="pl-PL" dirty="0"/>
              <a:t>§ 1. Odpowiada za usiłowanie, kto w zamiarze popełnienia czynu  zabronionego swoim zachowaniem bezpośrednio zmierza do jego dokonania,  które jednak nie następuje.</a:t>
            </a:r>
          </a:p>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dirty="0"/>
              <a:t>§ 2. Usiłowanie zachodzi także wtedy, gdy sprawca nie uświadamia sobie, że  dokonanie jest niemożliwe ze względu na brak przedmiotu nadającego się do  popełnienia na nim czynu zabronionego lub ze względu na użycie środka nie  nadającego się do popełnienia czynu zabronionego.</a:t>
            </a:r>
          </a:p>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b="1" dirty="0">
                <a:solidFill>
                  <a:srgbClr val="FF0000"/>
                </a:solidFill>
              </a:rPr>
              <a:t>USIŁOWANIE UDOLNE</a:t>
            </a:r>
          </a:p>
          <a:p>
            <a:pPr fontAlgn="auto">
              <a:spcAft>
                <a:spcPts val="0"/>
              </a:spcAft>
              <a:buFont typeface="Arial" pitchFamily="34" charset="0"/>
              <a:buNone/>
              <a:defRPr/>
            </a:pPr>
            <a:r>
              <a:rPr lang="pl-PL" b="1" dirty="0">
                <a:solidFill>
                  <a:srgbClr val="FF0000"/>
                </a:solidFill>
              </a:rPr>
              <a:t>USIŁOWANIE NIEUDOLNE</a:t>
            </a:r>
          </a:p>
        </p:txBody>
      </p:sp>
    </p:spTree>
    <p:extLst>
      <p:ext uri="{BB962C8B-B14F-4D97-AF65-F5344CB8AC3E}">
        <p14:creationId xmlns:p14="http://schemas.microsoft.com/office/powerpoint/2010/main" val="1341312822"/>
      </p:ext>
    </p:extLst>
  </p:cSld>
  <p:clrMapOvr>
    <a:masterClrMapping/>
  </p:clrMapOvr>
  <p:transition>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 udolne</a:t>
            </a:r>
          </a:p>
        </p:txBody>
      </p:sp>
      <p:sp>
        <p:nvSpPr>
          <p:cNvPr id="130051" name="Rectangle 3"/>
          <p:cNvSpPr>
            <a:spLocks noGrp="1" noChangeArrowheads="1"/>
          </p:cNvSpPr>
          <p:nvPr>
            <p:ph idx="1"/>
          </p:nvPr>
        </p:nvSpPr>
        <p:spPr>
          <a:xfrm>
            <a:off x="179388" y="836713"/>
            <a:ext cx="8208962" cy="6021288"/>
          </a:xfrm>
        </p:spPr>
        <p:txBody>
          <a:bodyPr rtlCol="0">
            <a:normAutofit fontScale="92500" lnSpcReduction="20000"/>
          </a:bodyPr>
          <a:lstStyle/>
          <a:p>
            <a:pPr fontAlgn="auto">
              <a:spcAft>
                <a:spcPts val="0"/>
              </a:spcAft>
              <a:buFont typeface="Arial" pitchFamily="34" charset="0"/>
              <a:buNone/>
              <a:defRPr/>
            </a:pPr>
            <a:endParaRPr lang="pl-PL" dirty="0"/>
          </a:p>
          <a:p>
            <a:pPr marL="628650" indent="-514350" fontAlgn="auto">
              <a:lnSpc>
                <a:spcPct val="110000"/>
              </a:lnSpc>
              <a:spcAft>
                <a:spcPts val="0"/>
              </a:spcAft>
              <a:buFont typeface="+mj-lt"/>
              <a:buAutoNum type="romanUcPeriod"/>
              <a:defRPr/>
            </a:pPr>
            <a:r>
              <a:rPr lang="pl-PL" b="1" dirty="0"/>
              <a:t>zamiar popełnia czynu zabronionego</a:t>
            </a:r>
          </a:p>
          <a:p>
            <a:pPr marL="628650" indent="-514350" fontAlgn="auto">
              <a:lnSpc>
                <a:spcPct val="110000"/>
              </a:lnSpc>
              <a:spcAft>
                <a:spcPts val="0"/>
              </a:spcAft>
              <a:buFont typeface="+mj-lt"/>
              <a:buAutoNum type="romanUcPeriod"/>
              <a:defRPr/>
            </a:pPr>
            <a:endParaRPr lang="pl-PL" dirty="0"/>
          </a:p>
          <a:p>
            <a:pPr fontAlgn="auto">
              <a:lnSpc>
                <a:spcPct val="110000"/>
              </a:lnSpc>
              <a:spcAft>
                <a:spcPts val="0"/>
              </a:spcAft>
              <a:buBlip>
                <a:blip r:embed="rId2"/>
              </a:buBlip>
              <a:defRPr/>
            </a:pPr>
            <a:r>
              <a:rPr lang="pl-PL" dirty="0"/>
              <a:t>Zamiar bezpośredni lub ewentualny</a:t>
            </a:r>
          </a:p>
          <a:p>
            <a:pPr fontAlgn="auto">
              <a:lnSpc>
                <a:spcPct val="110000"/>
              </a:lnSpc>
              <a:spcAft>
                <a:spcPts val="0"/>
              </a:spcAft>
              <a:buBlip>
                <a:blip r:embed="rId2"/>
              </a:buBlip>
              <a:defRPr/>
            </a:pPr>
            <a:r>
              <a:rPr lang="pl-PL" dirty="0"/>
              <a:t>nie jest możliwe usiłowanie w zamiarze ewentualnym takiego przestępstwa, </a:t>
            </a:r>
            <a:r>
              <a:rPr lang="pl-PL" dirty="0" err="1"/>
              <a:t>któregodokonanie</a:t>
            </a:r>
            <a:r>
              <a:rPr lang="pl-PL" dirty="0"/>
              <a:t> możliwe jest jedynie w zamiarze bezpośrednim</a:t>
            </a:r>
          </a:p>
          <a:p>
            <a:pPr marL="628650" indent="-514350" fontAlgn="auto">
              <a:lnSpc>
                <a:spcPct val="110000"/>
              </a:lnSpc>
              <a:spcAft>
                <a:spcPts val="0"/>
              </a:spcAft>
              <a:buFont typeface="+mj-lt"/>
              <a:buAutoNum type="romanUcPeriod"/>
              <a:defRPr/>
            </a:pPr>
            <a:endParaRPr lang="pl-PL" dirty="0"/>
          </a:p>
          <a:p>
            <a:pPr marL="114300" indent="0" fontAlgn="auto">
              <a:lnSpc>
                <a:spcPct val="110000"/>
              </a:lnSpc>
              <a:spcAft>
                <a:spcPts val="0"/>
              </a:spcAft>
              <a:buNone/>
              <a:defRPr/>
            </a:pPr>
            <a:r>
              <a:rPr lang="pl-PL" dirty="0"/>
              <a:t>II.   </a:t>
            </a:r>
            <a:r>
              <a:rPr lang="pl-PL" b="1" dirty="0"/>
              <a:t>zachowanie zmierzające bezpośrednio do dokonania czynu zabronionego</a:t>
            </a:r>
          </a:p>
          <a:p>
            <a:pPr marL="628650" indent="-514350" fontAlgn="auto">
              <a:lnSpc>
                <a:spcPct val="110000"/>
              </a:lnSpc>
              <a:spcAft>
                <a:spcPts val="0"/>
              </a:spcAft>
              <a:buFont typeface="+mj-lt"/>
              <a:buAutoNum type="romanUcPeriod"/>
              <a:defRPr/>
            </a:pPr>
            <a:endParaRPr lang="pl-PL" dirty="0"/>
          </a:p>
          <a:p>
            <a:pPr fontAlgn="auto">
              <a:lnSpc>
                <a:spcPct val="110000"/>
              </a:lnSpc>
              <a:spcAft>
                <a:spcPts val="0"/>
              </a:spcAft>
              <a:buBlip>
                <a:blip r:embed="rId2"/>
              </a:buBlip>
              <a:defRPr/>
            </a:pPr>
            <a:r>
              <a:rPr lang="pl-PL" dirty="0"/>
              <a:t>działanie lub zaniechanie</a:t>
            </a:r>
          </a:p>
          <a:p>
            <a:pPr marL="628650" indent="-514350" fontAlgn="auto">
              <a:lnSpc>
                <a:spcPct val="110000"/>
              </a:lnSpc>
              <a:spcAft>
                <a:spcPts val="0"/>
              </a:spcAft>
              <a:buFont typeface="+mj-lt"/>
              <a:buAutoNum type="romanUcPeriod"/>
              <a:defRPr/>
            </a:pPr>
            <a:endParaRPr lang="pl-PL" dirty="0"/>
          </a:p>
          <a:p>
            <a:pPr marL="114300" indent="0" fontAlgn="auto">
              <a:lnSpc>
                <a:spcPct val="110000"/>
              </a:lnSpc>
              <a:spcAft>
                <a:spcPts val="0"/>
              </a:spcAft>
              <a:buNone/>
              <a:defRPr/>
            </a:pPr>
            <a:r>
              <a:rPr lang="pl-PL" dirty="0"/>
              <a:t>III.   </a:t>
            </a:r>
            <a:r>
              <a:rPr lang="pl-PL" b="1" dirty="0"/>
              <a:t>brak dokonania (element negatywny usiłowania)</a:t>
            </a:r>
          </a:p>
          <a:p>
            <a:pPr marL="628650" indent="-514350" fontAlgn="auto">
              <a:lnSpc>
                <a:spcPct val="110000"/>
              </a:lnSpc>
              <a:spcAft>
                <a:spcPts val="0"/>
              </a:spcAft>
              <a:buFont typeface="+mj-lt"/>
              <a:buAutoNum type="romanUcPeriod"/>
              <a:defRPr/>
            </a:pPr>
            <a:endParaRPr lang="pl-PL" dirty="0"/>
          </a:p>
          <a:p>
            <a:pPr fontAlgn="auto">
              <a:lnSpc>
                <a:spcPct val="110000"/>
              </a:lnSpc>
              <a:spcAft>
                <a:spcPts val="0"/>
              </a:spcAft>
              <a:buBlip>
                <a:blip r:embed="rId2"/>
              </a:buBlip>
              <a:defRPr/>
            </a:pPr>
            <a:r>
              <a:rPr lang="pl-PL" dirty="0"/>
              <a:t>w przypadku przestępstw formalnych dokonanie ma miejsce z chwilą realizacji  znamienia czasownikowego, w przypadku zaś przestępstw materialnych z chwilą  nastąpienia skutku określonego w przepisie</a:t>
            </a:r>
          </a:p>
          <a:p>
            <a:pPr fontAlgn="auto">
              <a:spcAft>
                <a:spcPts val="0"/>
              </a:spcAft>
              <a:buFont typeface="Arial" pitchFamily="34" charset="0"/>
              <a:buNone/>
              <a:defRPr/>
            </a:pPr>
            <a:endParaRPr lang="pl-PL" dirty="0"/>
          </a:p>
        </p:txBody>
      </p:sp>
    </p:spTree>
    <p:extLst>
      <p:ext uri="{BB962C8B-B14F-4D97-AF65-F5344CB8AC3E}">
        <p14:creationId xmlns:p14="http://schemas.microsoft.com/office/powerpoint/2010/main" val="2062902661"/>
      </p:ext>
    </p:extLst>
  </p:cSld>
  <p:clrMapOvr>
    <a:masterClrMapping/>
  </p:clrMapOvr>
  <p:transition>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 udolne</a:t>
            </a:r>
          </a:p>
        </p:txBody>
      </p:sp>
      <p:sp>
        <p:nvSpPr>
          <p:cNvPr id="130051" name="Rectangle 3"/>
          <p:cNvSpPr>
            <a:spLocks noGrp="1" noChangeArrowheads="1"/>
          </p:cNvSpPr>
          <p:nvPr>
            <p:ph idx="1"/>
          </p:nvPr>
        </p:nvSpPr>
        <p:spPr>
          <a:xfrm>
            <a:off x="179388" y="836713"/>
            <a:ext cx="8208962" cy="6021288"/>
          </a:xfrm>
        </p:spPr>
        <p:txBody>
          <a:bodyPr rtlCol="0">
            <a:normAutofit/>
          </a:bodyPr>
          <a:lstStyle/>
          <a:p>
            <a:pPr marL="114300" indent="0" fontAlgn="auto">
              <a:lnSpc>
                <a:spcPct val="110000"/>
              </a:lnSpc>
              <a:spcAft>
                <a:spcPts val="0"/>
              </a:spcAft>
              <a:buNone/>
              <a:defRPr/>
            </a:pPr>
            <a:r>
              <a:rPr lang="pl-PL" b="1" dirty="0"/>
              <a:t>zachowanie zmierzające bezpośrednio do dokonania czynu zabronionego</a:t>
            </a:r>
          </a:p>
          <a:p>
            <a:pPr marL="628650" indent="-514350" fontAlgn="auto">
              <a:lnSpc>
                <a:spcPct val="110000"/>
              </a:lnSpc>
              <a:spcAft>
                <a:spcPts val="0"/>
              </a:spcAft>
              <a:buFont typeface="+mj-lt"/>
              <a:buAutoNum type="romanUcPeriod"/>
              <a:defRPr/>
            </a:pPr>
            <a:endParaRPr lang="pl-PL" dirty="0"/>
          </a:p>
          <a:p>
            <a:pPr fontAlgn="auto">
              <a:lnSpc>
                <a:spcPct val="110000"/>
              </a:lnSpc>
              <a:spcAft>
                <a:spcPts val="0"/>
              </a:spcAft>
              <a:buBlip>
                <a:blip r:embed="rId2"/>
              </a:buBlip>
              <a:defRPr/>
            </a:pPr>
            <a:r>
              <a:rPr lang="pl-PL" dirty="0"/>
              <a:t> koncepcje rozgraniczania usiłowania od przygotowania</a:t>
            </a:r>
          </a:p>
          <a:p>
            <a:pPr marL="628650" indent="-514350" fontAlgn="auto">
              <a:lnSpc>
                <a:spcPct val="110000"/>
              </a:lnSpc>
              <a:spcAft>
                <a:spcPts val="0"/>
              </a:spcAft>
              <a:buFont typeface="+mj-lt"/>
              <a:buAutoNum type="romanUcPeriod"/>
              <a:defRPr/>
            </a:pPr>
            <a:endParaRPr lang="pl-PL" dirty="0"/>
          </a:p>
          <a:p>
            <a:pPr fontAlgn="auto">
              <a:spcAft>
                <a:spcPts val="0"/>
              </a:spcAft>
              <a:buFont typeface="Wingdings" panose="05000000000000000000" pitchFamily="2" charset="2"/>
              <a:buChar char="Ø"/>
              <a:defRPr/>
            </a:pPr>
            <a:r>
              <a:rPr lang="pl-PL" dirty="0"/>
              <a:t> pomiędzy przygotowaniem i usiłowaniem </a:t>
            </a:r>
            <a:r>
              <a:rPr lang="pl-PL" b="1" dirty="0"/>
              <a:t>nie istnieje "pole niczyje"</a:t>
            </a:r>
            <a:r>
              <a:rPr lang="pl-PL" dirty="0"/>
              <a:t>  - zachowanie wykraczające poza granice przygotowania stanowi już bardziej zawansowane stadium, czyli usiłowanie (zob. post. SN z 1.4.2005 r., IV KK 309/04, OSNKW 2005, Nr 9, poz. 79; wyr. SA we Wrocławiu z 14.2.2013 r., II </a:t>
            </a:r>
            <a:r>
              <a:rPr lang="pl-PL" dirty="0" err="1"/>
              <a:t>AKa</a:t>
            </a:r>
            <a:r>
              <a:rPr lang="pl-PL" dirty="0"/>
              <a:t> 4/13, </a:t>
            </a:r>
            <a:r>
              <a:rPr lang="pl-PL" dirty="0" err="1"/>
              <a:t>Legalis</a:t>
            </a:r>
            <a:r>
              <a:rPr lang="pl-PL" dirty="0"/>
              <a:t>).</a:t>
            </a:r>
          </a:p>
          <a:p>
            <a:pPr fontAlgn="auto">
              <a:spcAft>
                <a:spcPts val="0"/>
              </a:spcAft>
              <a:buFont typeface="Wingdings" panose="05000000000000000000" pitchFamily="2" charset="2"/>
              <a:buChar char="Ø"/>
              <a:defRPr/>
            </a:pPr>
            <a:r>
              <a:rPr lang="pl-PL" dirty="0"/>
              <a:t> formułowane w literaturze i orzecznictwie wskazówki interpretacyjne dotyczące znamienia "bezpośredniości" można przyporządkować do </a:t>
            </a:r>
            <a:r>
              <a:rPr lang="pl-PL" b="1" dirty="0"/>
              <a:t>trzech głównych koncepcji</a:t>
            </a:r>
            <a:r>
              <a:rPr lang="pl-PL" dirty="0"/>
              <a:t>: 1) subiektywnych; 2) obiektywnych; 3) mieszanych.</a:t>
            </a:r>
          </a:p>
        </p:txBody>
      </p:sp>
    </p:spTree>
    <p:extLst>
      <p:ext uri="{BB962C8B-B14F-4D97-AF65-F5344CB8AC3E}">
        <p14:creationId xmlns:p14="http://schemas.microsoft.com/office/powerpoint/2010/main" val="1525948403"/>
      </p:ext>
    </p:extLst>
  </p:cSld>
  <p:clrMapOvr>
    <a:masterClrMapping/>
  </p:clrMapOvr>
  <p:transition>
    <p:randomBa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 udolne</a:t>
            </a:r>
          </a:p>
        </p:txBody>
      </p:sp>
      <p:sp>
        <p:nvSpPr>
          <p:cNvPr id="130051" name="Rectangle 3"/>
          <p:cNvSpPr>
            <a:spLocks noGrp="1" noChangeArrowheads="1"/>
          </p:cNvSpPr>
          <p:nvPr>
            <p:ph idx="1"/>
          </p:nvPr>
        </p:nvSpPr>
        <p:spPr>
          <a:xfrm>
            <a:off x="179388" y="836713"/>
            <a:ext cx="8208962" cy="6021288"/>
          </a:xfrm>
        </p:spPr>
        <p:txBody>
          <a:bodyPr rtlCol="0">
            <a:normAutofit/>
          </a:bodyPr>
          <a:lstStyle/>
          <a:p>
            <a:r>
              <a:rPr lang="pl-PL" b="1" dirty="0"/>
              <a:t>Brak dokonania</a:t>
            </a:r>
          </a:p>
          <a:p>
            <a:pPr marL="114300" indent="0">
              <a:buNone/>
            </a:pPr>
            <a:endParaRPr lang="pl-PL" dirty="0"/>
          </a:p>
          <a:p>
            <a:pPr>
              <a:buFont typeface="Wingdings" panose="05000000000000000000" pitchFamily="2" charset="2"/>
              <a:buChar char="Ø"/>
            </a:pPr>
            <a:r>
              <a:rPr lang="pl-PL" dirty="0"/>
              <a:t>Brak dokonania to  niezrealizowanie wszystkich znamion składających się na ustawowy opis typu czynu zabronionego. </a:t>
            </a:r>
          </a:p>
          <a:p>
            <a:pPr>
              <a:buFont typeface="Wingdings" panose="05000000000000000000" pitchFamily="2" charset="2"/>
              <a:buChar char="Ø"/>
            </a:pPr>
            <a:r>
              <a:rPr lang="pl-PL" dirty="0"/>
              <a:t>W konsekwencji </a:t>
            </a:r>
            <a:r>
              <a:rPr lang="pl-PL" b="1" dirty="0"/>
              <a:t>"górna" granica usiłowania</a:t>
            </a:r>
            <a:r>
              <a:rPr lang="pl-PL" dirty="0"/>
              <a:t>, jaka wyznacza cezurę oddzielającą tę formę stadialną od dokonania, "przebiega w zakresie wypełnienia (przestępstwo dokonane) lub niewypełnienia (przestępstwo usiłowane) wszystkich znamion przestępstwa określonego w ustawie karnej”</a:t>
            </a:r>
          </a:p>
          <a:p>
            <a:pPr>
              <a:buFont typeface="Wingdings" panose="05000000000000000000" pitchFamily="2" charset="2"/>
              <a:buChar char="Ø"/>
            </a:pPr>
            <a:r>
              <a:rPr lang="pl-PL" dirty="0"/>
              <a:t> podział na </a:t>
            </a:r>
            <a:r>
              <a:rPr lang="pl-PL" b="1" dirty="0"/>
              <a:t>usiłowanie ukończone i nieukończone</a:t>
            </a:r>
          </a:p>
          <a:p>
            <a:pPr marL="114300" indent="0">
              <a:buNone/>
            </a:pPr>
            <a:endParaRPr lang="pl-PL" b="1" dirty="0"/>
          </a:p>
          <a:p>
            <a:pPr marL="114300" indent="0">
              <a:buNone/>
            </a:pPr>
            <a:endParaRPr lang="pl-PL" dirty="0"/>
          </a:p>
          <a:p>
            <a:pPr marL="114300" indent="0">
              <a:buNone/>
            </a:pPr>
            <a:endParaRPr lang="pl-PL" dirty="0"/>
          </a:p>
          <a:p>
            <a:pPr marL="114300" indent="0">
              <a:buNone/>
            </a:pPr>
            <a:endParaRPr lang="pl-PL" dirty="0"/>
          </a:p>
          <a:p>
            <a:pPr marL="114300" indent="0" fontAlgn="auto">
              <a:lnSpc>
                <a:spcPct val="110000"/>
              </a:lnSpc>
              <a:spcAft>
                <a:spcPts val="0"/>
              </a:spcAft>
              <a:buNone/>
              <a:defRPr/>
            </a:pPr>
            <a:endParaRPr lang="pl-PL"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4653136"/>
            <a:ext cx="3312368" cy="2016224"/>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3914240"/>
      </p:ext>
    </p:extLst>
  </p:cSld>
  <p:clrMapOvr>
    <a:masterClrMapping/>
  </p:clrMapOvr>
  <p:transition>
    <p:randomBa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 udolne</a:t>
            </a:r>
          </a:p>
        </p:txBody>
      </p:sp>
      <p:sp>
        <p:nvSpPr>
          <p:cNvPr id="130051" name="Rectangle 3"/>
          <p:cNvSpPr>
            <a:spLocks noGrp="1" noChangeArrowheads="1"/>
          </p:cNvSpPr>
          <p:nvPr>
            <p:ph idx="1"/>
          </p:nvPr>
        </p:nvSpPr>
        <p:spPr>
          <a:xfrm>
            <a:off x="179388" y="836713"/>
            <a:ext cx="8208962" cy="6021288"/>
          </a:xfrm>
        </p:spPr>
        <p:txBody>
          <a:bodyPr rtlCol="0">
            <a:normAutofit fontScale="92500" lnSpcReduction="20000"/>
          </a:bodyPr>
          <a:lstStyle/>
          <a:p>
            <a:pPr marL="114300" indent="0">
              <a:buNone/>
            </a:pPr>
            <a:endParaRPr lang="pl-PL" b="1" dirty="0"/>
          </a:p>
          <a:p>
            <a:pPr marL="114300" indent="0">
              <a:buNone/>
            </a:pPr>
            <a:r>
              <a:rPr lang="pl-PL" b="1" dirty="0"/>
              <a:t>Wyrok Sądu Apelacyjnego w Gdańsku - II Wydział Karny z dnia 27 listopada 2014 r.</a:t>
            </a:r>
            <a:br>
              <a:rPr lang="pl-PL" b="1" dirty="0"/>
            </a:br>
            <a:r>
              <a:rPr lang="pl-PL" dirty="0"/>
              <a:t>II </a:t>
            </a:r>
            <a:r>
              <a:rPr lang="pl-PL" dirty="0" err="1"/>
              <a:t>AKa</a:t>
            </a:r>
            <a:r>
              <a:rPr lang="pl-PL" dirty="0"/>
              <a:t> 394/14</a:t>
            </a:r>
          </a:p>
          <a:p>
            <a:r>
              <a:rPr lang="pl-PL" i="1" dirty="0"/>
              <a:t>Teza</a:t>
            </a:r>
          </a:p>
          <a:p>
            <a:pPr marL="114300" indent="0">
              <a:buNone/>
            </a:pPr>
            <a:endParaRPr lang="pl-PL" dirty="0"/>
          </a:p>
          <a:p>
            <a:pPr algn="just"/>
            <a:r>
              <a:rPr lang="pl-PL" dirty="0"/>
              <a:t>Usiłowanie zakończone to takie usiłowanie, gdzie sprawca uczynił wszystko, co jego zdaniem jest konieczne i możliwe do dokonania czynu zabronionego. Należy przy tym dodatkowo uwzględnić ocenę sytuacji faktycznej przez sprawcę w chwili zakończenia wykonywania zamierzonych czynności. Jeżeli sprawca ma świadomość tego, że jego dotychczasowe działania doprowadzić mogą do powstania skutku przestępnego i ten stan rzeczy obejmuje on swoim zamiarem (bezpośrednim albo ewentualnym), wówczas zasadnym będzie przyjęcie usiłowania zakończonego. Inaczej będzie w sytuacji, gdy sprawca świadomy nieefektywności dotychczasowych czynności nie kontynuuje jednak zamachu na dane dobro prawne, mimo tego, że widzi możliwości podjęcia skutecznych działań prowadzących do dokonania czynu zabronionego. Wówczas mamy do czynienia z usiłowaniem niezakończonym, przy którym odstąpienie sprawcy może mieć charakter dobrowolny albo niedobrowolny.</a:t>
            </a:r>
          </a:p>
          <a:p>
            <a:r>
              <a:rPr lang="pl-PL" dirty="0" err="1"/>
              <a:t>opubl</a:t>
            </a:r>
            <a:r>
              <a:rPr lang="pl-PL" dirty="0"/>
              <a:t>. OSA 2016/3/10.</a:t>
            </a:r>
          </a:p>
          <a:p>
            <a:pPr marL="114300" indent="0">
              <a:buNone/>
            </a:pPr>
            <a:endParaRPr lang="pl-PL" b="1" dirty="0"/>
          </a:p>
          <a:p>
            <a:pPr marL="114300" indent="0">
              <a:buNone/>
            </a:pPr>
            <a:endParaRPr lang="pl-PL" dirty="0"/>
          </a:p>
          <a:p>
            <a:pPr marL="114300" indent="0">
              <a:buNone/>
            </a:pPr>
            <a:endParaRPr lang="pl-PL" dirty="0"/>
          </a:p>
          <a:p>
            <a:pPr marL="114300" indent="0">
              <a:buNone/>
            </a:pPr>
            <a:endParaRPr lang="pl-PL" dirty="0"/>
          </a:p>
          <a:p>
            <a:pPr marL="114300" indent="0" fontAlgn="auto">
              <a:lnSpc>
                <a:spcPct val="110000"/>
              </a:lnSpc>
              <a:spcAft>
                <a:spcPts val="0"/>
              </a:spcAft>
              <a:buNone/>
              <a:defRPr/>
            </a:pPr>
            <a:endParaRPr lang="pl-PL" dirty="0"/>
          </a:p>
        </p:txBody>
      </p:sp>
    </p:spTree>
    <p:extLst>
      <p:ext uri="{BB962C8B-B14F-4D97-AF65-F5344CB8AC3E}">
        <p14:creationId xmlns:p14="http://schemas.microsoft.com/office/powerpoint/2010/main" val="413845635"/>
      </p:ext>
    </p:extLst>
  </p:cSld>
  <p:clrMapOvr>
    <a:masterClrMapping/>
  </p:clrMapOvr>
  <p:transition>
    <p:randomBa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 nieudolne</a:t>
            </a:r>
          </a:p>
        </p:txBody>
      </p:sp>
      <p:sp>
        <p:nvSpPr>
          <p:cNvPr id="130051" name="Rectangle 3"/>
          <p:cNvSpPr>
            <a:spLocks noGrp="1" noChangeArrowheads="1"/>
          </p:cNvSpPr>
          <p:nvPr>
            <p:ph idx="1"/>
          </p:nvPr>
        </p:nvSpPr>
        <p:spPr>
          <a:xfrm>
            <a:off x="457200" y="1052513"/>
            <a:ext cx="8147248" cy="6192911"/>
          </a:xfrm>
        </p:spPr>
        <p:txBody>
          <a:bodyPr rtlCol="0">
            <a:normAutofit fontScale="92500" lnSpcReduction="20000"/>
          </a:bodyPr>
          <a:lstStyle/>
          <a:p>
            <a:pPr fontAlgn="auto">
              <a:spcAft>
                <a:spcPts val="0"/>
              </a:spcAft>
              <a:buFont typeface="Wingdings" panose="05000000000000000000" pitchFamily="2" charset="2"/>
              <a:buChar char="Ø"/>
              <a:defRPr/>
            </a:pPr>
            <a:r>
              <a:rPr lang="pl-PL" dirty="0"/>
              <a:t> </a:t>
            </a:r>
            <a:r>
              <a:rPr lang="pl-PL" b="1" dirty="0"/>
              <a:t>Problem</a:t>
            </a:r>
            <a:r>
              <a:rPr lang="pl-PL" dirty="0"/>
              <a:t> </a:t>
            </a:r>
            <a:r>
              <a:rPr lang="pl-PL" b="1" dirty="0"/>
              <a:t>uzasadnienia karalności usiłowania nieudolnego.</a:t>
            </a:r>
            <a:r>
              <a:rPr lang="pl-PL" dirty="0"/>
              <a:t> </a:t>
            </a:r>
          </a:p>
          <a:p>
            <a:pPr marL="114300" indent="0" fontAlgn="auto">
              <a:spcAft>
                <a:spcPts val="0"/>
              </a:spcAft>
              <a:buNone/>
              <a:defRPr/>
            </a:pPr>
            <a:endParaRPr lang="pl-PL" dirty="0"/>
          </a:p>
          <a:p>
            <a:pPr marL="114300" indent="0" fontAlgn="auto">
              <a:spcAft>
                <a:spcPts val="0"/>
              </a:spcAft>
              <a:buNone/>
              <a:defRPr/>
            </a:pPr>
            <a:r>
              <a:rPr lang="pl-PL" dirty="0"/>
              <a:t>Zgodnie z treścią art. 13 § 2 KK zachodzi ono wtedy, gdy</a:t>
            </a:r>
          </a:p>
          <a:p>
            <a:pPr marL="571500" indent="-457200" fontAlgn="auto">
              <a:spcAft>
                <a:spcPts val="0"/>
              </a:spcAft>
              <a:buFont typeface="+mj-lt"/>
              <a:buAutoNum type="arabicPeriod"/>
              <a:defRPr/>
            </a:pPr>
            <a:r>
              <a:rPr lang="pl-PL" dirty="0">
                <a:solidFill>
                  <a:srgbClr val="FF0000"/>
                </a:solidFill>
              </a:rPr>
              <a:t> </a:t>
            </a:r>
            <a:r>
              <a:rPr lang="pl-PL" b="1" dirty="0">
                <a:solidFill>
                  <a:srgbClr val="FF0000"/>
                </a:solidFill>
              </a:rPr>
              <a:t>sprawca nie uświadamia sobie, że dokonanie jest niemożliwe:</a:t>
            </a:r>
          </a:p>
          <a:p>
            <a:pPr marL="571500" indent="-457200" fontAlgn="auto">
              <a:spcAft>
                <a:spcPts val="0"/>
              </a:spcAft>
              <a:buFont typeface="+mj-lt"/>
              <a:buAutoNum type="alphaLcParenR"/>
              <a:defRPr/>
            </a:pPr>
            <a:r>
              <a:rPr lang="pl-PL" b="1" dirty="0"/>
              <a:t> ze względu na brak przedmiotu nadającego się do popełnienia na nim czynu zabronionego lub </a:t>
            </a:r>
          </a:p>
          <a:p>
            <a:pPr marL="571500" indent="-457200" fontAlgn="auto">
              <a:spcAft>
                <a:spcPts val="0"/>
              </a:spcAft>
              <a:buFont typeface="+mj-lt"/>
              <a:buAutoNum type="alphaLcParenR"/>
              <a:defRPr/>
            </a:pPr>
            <a:r>
              <a:rPr lang="pl-PL" b="1" dirty="0"/>
              <a:t>ze względu na użycie środka nienadającego się do popełnienia czynu zabronionego</a:t>
            </a:r>
            <a:r>
              <a:rPr lang="pl-PL" dirty="0"/>
              <a:t>. </a:t>
            </a:r>
          </a:p>
          <a:p>
            <a:pPr marL="114300" indent="0">
              <a:buNone/>
            </a:pPr>
            <a:endParaRPr lang="pl-PL" dirty="0"/>
          </a:p>
          <a:p>
            <a:pPr marL="114300" indent="0">
              <a:buNone/>
            </a:pPr>
            <a:r>
              <a:rPr lang="pl-PL" dirty="0"/>
              <a:t>Formuła karalnego usiłowania nieudolnego została ograniczona tylko do dwóch wypadków, gdy: 1) </a:t>
            </a:r>
            <a:r>
              <a:rPr lang="pl-PL" b="1" dirty="0"/>
              <a:t>nie ma przedmiotu nadającego się do popełnienia na nim czynu zabronionego</a:t>
            </a:r>
            <a:r>
              <a:rPr lang="pl-PL" dirty="0"/>
              <a:t>; 2) </a:t>
            </a:r>
            <a:r>
              <a:rPr lang="pl-PL" b="1" dirty="0"/>
              <a:t>użyty został środek nienadający się do popełnienia czynu zabronionego</a:t>
            </a:r>
            <a:r>
              <a:rPr lang="pl-PL" dirty="0"/>
              <a:t>.</a:t>
            </a:r>
          </a:p>
          <a:p>
            <a:pPr marL="114300" indent="0">
              <a:buNone/>
            </a:pPr>
            <a:r>
              <a:rPr lang="pl-PL" dirty="0"/>
              <a:t>Nie obejmuje zatem sytuacji, w których brak możliwości dokonania przestępstwa wynika z innych powodów, np. braku cechy wymaganej od sprawcy przestępstwa indywidualnego. Przypadki pozostające poza zakresem wyznaczonym treścią art. 13 § 2 KK i niestanowiące usiłowania zwykłego (art. 13 § 1 KK) pozostają bezkarne. Należy do nich zaliczyć również </a:t>
            </a:r>
            <a:r>
              <a:rPr lang="pl-PL" b="1" dirty="0"/>
              <a:t>tzw.</a:t>
            </a:r>
            <a:r>
              <a:rPr lang="pl-PL" dirty="0"/>
              <a:t> </a:t>
            </a:r>
            <a:r>
              <a:rPr lang="pl-PL" b="1" dirty="0"/>
              <a:t>usiłowanie bezwzględnie nieudolne</a:t>
            </a:r>
            <a:r>
              <a:rPr lang="pl-PL" dirty="0"/>
              <a:t>, gdy zachowanie sprawcy w świetle znanych praw rządzących przyrodą należy uznać za nielogiczne i nieracjonalne</a:t>
            </a:r>
          </a:p>
          <a:p>
            <a:pPr fontAlgn="auto">
              <a:spcAft>
                <a:spcPts val="0"/>
              </a:spcAft>
              <a:buFont typeface="Arial" pitchFamily="34" charset="0"/>
              <a:buNone/>
              <a:defRPr/>
            </a:pPr>
            <a:endParaRPr lang="pl-PL" dirty="0"/>
          </a:p>
        </p:txBody>
      </p:sp>
    </p:spTree>
    <p:extLst>
      <p:ext uri="{BB962C8B-B14F-4D97-AF65-F5344CB8AC3E}">
        <p14:creationId xmlns:p14="http://schemas.microsoft.com/office/powerpoint/2010/main" val="3932692428"/>
      </p:ext>
    </p:extLst>
  </p:cSld>
  <p:clrMapOvr>
    <a:masterClrMapping/>
  </p:clrMapOvr>
  <p:transition>
    <p:randomBa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 nieudolne</a:t>
            </a:r>
          </a:p>
        </p:txBody>
      </p:sp>
      <p:sp>
        <p:nvSpPr>
          <p:cNvPr id="130051" name="Rectangle 3"/>
          <p:cNvSpPr>
            <a:spLocks noGrp="1" noChangeArrowheads="1"/>
          </p:cNvSpPr>
          <p:nvPr>
            <p:ph idx="1"/>
          </p:nvPr>
        </p:nvSpPr>
        <p:spPr>
          <a:xfrm>
            <a:off x="457200" y="1052513"/>
            <a:ext cx="8147248" cy="5472831"/>
          </a:xfrm>
        </p:spPr>
        <p:txBody>
          <a:bodyPr rtlCol="0">
            <a:normAutofit/>
          </a:bodyPr>
          <a:lstStyle/>
          <a:p>
            <a:pPr marL="114300" indent="0" fontAlgn="auto">
              <a:spcAft>
                <a:spcPts val="0"/>
              </a:spcAft>
              <a:buNone/>
              <a:defRPr/>
            </a:pPr>
            <a:r>
              <a:rPr lang="pl-PL" b="1" dirty="0">
                <a:solidFill>
                  <a:srgbClr val="FF0000"/>
                </a:solidFill>
              </a:rPr>
              <a:t>Usiłowanie nieudolne a usiłowanie nieudane</a:t>
            </a:r>
          </a:p>
          <a:p>
            <a:pPr marL="114300" indent="0" fontAlgn="auto">
              <a:spcAft>
                <a:spcPts val="0"/>
              </a:spcAft>
              <a:buNone/>
              <a:defRPr/>
            </a:pPr>
            <a:endParaRPr lang="pl-PL" b="1" dirty="0">
              <a:solidFill>
                <a:srgbClr val="FF0000"/>
              </a:solidFill>
            </a:endParaRPr>
          </a:p>
          <a:p>
            <a:pPr marL="114300" indent="0" fontAlgn="auto">
              <a:spcAft>
                <a:spcPts val="0"/>
              </a:spcAft>
              <a:buNone/>
              <a:defRPr/>
            </a:pPr>
            <a:r>
              <a:rPr lang="pl-PL" dirty="0"/>
              <a:t>„Nie można mówić o usiłowaniu nieudolnym wówczas, gdy w momencie wszczęcia działania sprawcy </a:t>
            </a:r>
            <a:r>
              <a:rPr lang="pl-PL" b="1" dirty="0"/>
              <a:t>dokonanie przestępstwa było obiektywnie możliwe (choćby nawet szanse realizacji zamiaru sprawcy były niewielkie)</a:t>
            </a:r>
            <a:r>
              <a:rPr lang="pl-PL" dirty="0"/>
              <a:t>, a dopiero później – w wyniku włączenia się niesprzyjających okoliczności – realizacja zamiaru sprawcy okazała się niemożliwa ze względu na brak przedmiotu nadającego się do dokonania przestępstwa lub ze względu na to, że okazało się, iż sprawca użył środka nienadającego się do wywołania zamierzonego skutku. W takim bowiem wypadku usiłowanie jest "udolne", a jedynie z przyczyn obiektywnych sprawcy nie udało się zrealizować swojego zamiaru" (wyr. SN z 29.11.1976 r. (I KR 196/76, OSNKW 1977, Nr 6, poz. 61). </a:t>
            </a:r>
          </a:p>
        </p:txBody>
      </p:sp>
    </p:spTree>
    <p:extLst>
      <p:ext uri="{BB962C8B-B14F-4D97-AF65-F5344CB8AC3E}">
        <p14:creationId xmlns:p14="http://schemas.microsoft.com/office/powerpoint/2010/main" val="3542382754"/>
      </p:ext>
    </p:extLst>
  </p:cSld>
  <p:clrMapOvr>
    <a:masterClrMapping/>
  </p:clrMapOvr>
  <p:transition>
    <p:randomBa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Stadia realizacji </a:t>
            </a:r>
            <a:r>
              <a:rPr lang="pl-PL" sz="4000" dirty="0" err="1"/>
              <a:t>przestepstwa</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dirty="0"/>
          </a:p>
          <a:p>
            <a:pPr marL="12700">
              <a:lnSpc>
                <a:spcPct val="100000"/>
              </a:lnSpc>
              <a:spcBef>
                <a:spcPts val="100"/>
              </a:spcBef>
            </a:pPr>
            <a:r>
              <a:rPr lang="pl-PL" sz="2000" b="1" spc="-10" dirty="0">
                <a:latin typeface="Times New Roman"/>
                <a:cs typeface="Times New Roman"/>
              </a:rPr>
              <a:t>ZAMIAR</a:t>
            </a:r>
            <a:endParaRPr lang="pl-PL" sz="2000" dirty="0">
              <a:latin typeface="Times New Roman"/>
              <a:cs typeface="Times New Roman"/>
            </a:endParaRPr>
          </a:p>
          <a:p>
            <a:pPr marL="12700" marR="5080">
              <a:lnSpc>
                <a:spcPct val="206800"/>
              </a:lnSpc>
              <a:spcBef>
                <a:spcPts val="844"/>
              </a:spcBef>
            </a:pPr>
            <a:r>
              <a:rPr lang="pl-PL" sz="2000" b="1" spc="-5" dirty="0">
                <a:latin typeface="Times New Roman"/>
                <a:cs typeface="Times New Roman"/>
              </a:rPr>
              <a:t>PR</a:t>
            </a:r>
            <a:r>
              <a:rPr lang="pl-PL" sz="2000" b="1" spc="-45" dirty="0">
                <a:latin typeface="Times New Roman"/>
                <a:cs typeface="Times New Roman"/>
              </a:rPr>
              <a:t>Z</a:t>
            </a:r>
            <a:r>
              <a:rPr lang="pl-PL" sz="2000" b="1" spc="-5" dirty="0">
                <a:latin typeface="Times New Roman"/>
                <a:cs typeface="Times New Roman"/>
              </a:rPr>
              <a:t>YGO</a:t>
            </a:r>
            <a:r>
              <a:rPr lang="pl-PL" sz="2000" b="1" spc="-55" dirty="0">
                <a:latin typeface="Times New Roman"/>
                <a:cs typeface="Times New Roman"/>
              </a:rPr>
              <a:t>T</a:t>
            </a:r>
            <a:r>
              <a:rPr lang="pl-PL" sz="2000" b="1" spc="-5" dirty="0">
                <a:latin typeface="Times New Roman"/>
                <a:cs typeface="Times New Roman"/>
              </a:rPr>
              <a:t>O</a:t>
            </a:r>
            <a:r>
              <a:rPr lang="pl-PL" sz="2000" b="1" spc="-265" dirty="0">
                <a:latin typeface="Times New Roman"/>
                <a:cs typeface="Times New Roman"/>
              </a:rPr>
              <a:t>W</a:t>
            </a:r>
            <a:r>
              <a:rPr lang="pl-PL" sz="2000" b="1" spc="-5" dirty="0">
                <a:latin typeface="Times New Roman"/>
                <a:cs typeface="Times New Roman"/>
              </a:rPr>
              <a:t>A</a:t>
            </a:r>
            <a:r>
              <a:rPr lang="pl-PL" sz="2000" b="1" spc="-15" dirty="0">
                <a:latin typeface="Times New Roman"/>
                <a:cs typeface="Times New Roman"/>
              </a:rPr>
              <a:t>N</a:t>
            </a:r>
            <a:r>
              <a:rPr lang="pl-PL" sz="2000" b="1" spc="-5" dirty="0">
                <a:latin typeface="Times New Roman"/>
                <a:cs typeface="Times New Roman"/>
              </a:rPr>
              <a:t>IE  </a:t>
            </a:r>
          </a:p>
          <a:p>
            <a:pPr marL="12700" marR="5080">
              <a:lnSpc>
                <a:spcPct val="206800"/>
              </a:lnSpc>
              <a:spcBef>
                <a:spcPts val="844"/>
              </a:spcBef>
            </a:pPr>
            <a:r>
              <a:rPr lang="pl-PL" sz="2000" b="1" spc="-35" dirty="0">
                <a:latin typeface="Times New Roman"/>
                <a:cs typeface="Times New Roman"/>
              </a:rPr>
              <a:t>USIŁOWANIE  </a:t>
            </a:r>
          </a:p>
          <a:p>
            <a:pPr marL="12700" marR="5080">
              <a:lnSpc>
                <a:spcPct val="206800"/>
              </a:lnSpc>
              <a:spcBef>
                <a:spcPts val="844"/>
              </a:spcBef>
            </a:pPr>
            <a:r>
              <a:rPr lang="pl-PL" sz="2000" b="1" spc="-5" dirty="0">
                <a:latin typeface="Times New Roman"/>
                <a:cs typeface="Times New Roman"/>
              </a:rPr>
              <a:t>DOKONANIE</a:t>
            </a:r>
            <a:endParaRPr lang="pl-PL" sz="2000" dirty="0">
              <a:latin typeface="Times New Roman"/>
              <a:cs typeface="Times New Roman"/>
            </a:endParaRPr>
          </a:p>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dirty="0"/>
              <a:t>Kodeksowa regulacja form realizacji przestępstwa znajduje swoje odniesienie wyłącznie do przestępstw umyślnych</a:t>
            </a:r>
          </a:p>
          <a:p>
            <a:pPr fontAlgn="auto">
              <a:spcAft>
                <a:spcPts val="0"/>
              </a:spcAft>
              <a:buFont typeface="Arial" pitchFamily="34" charset="0"/>
              <a:buNone/>
              <a:defRPr/>
            </a:pPr>
            <a:r>
              <a:rPr lang="pl-PL" dirty="0"/>
              <a:t>	</a:t>
            </a:r>
            <a:r>
              <a:rPr lang="pl-PL" sz="1800" dirty="0">
                <a:solidFill>
                  <a:srgbClr val="ED0EF2"/>
                </a:solidFill>
              </a:rPr>
              <a:t>(wynika to z faktu, że ustawa </a:t>
            </a:r>
          </a:p>
          <a:p>
            <a:pPr fontAlgn="auto">
              <a:spcAft>
                <a:spcPts val="0"/>
              </a:spcAft>
              <a:buFont typeface="Arial" pitchFamily="34" charset="0"/>
              <a:buNone/>
              <a:defRPr/>
            </a:pPr>
            <a:r>
              <a:rPr lang="pl-PL" sz="1800" dirty="0">
                <a:solidFill>
                  <a:srgbClr val="ED0EF2"/>
                </a:solidFill>
              </a:rPr>
              <a:t>	nie przewiduje karalności nieumyślnego</a:t>
            </a:r>
          </a:p>
          <a:p>
            <a:pPr fontAlgn="auto">
              <a:spcAft>
                <a:spcPts val="0"/>
              </a:spcAft>
              <a:buFont typeface="Arial" pitchFamily="34" charset="0"/>
              <a:buNone/>
              <a:defRPr/>
            </a:pPr>
            <a:r>
              <a:rPr lang="pl-PL" sz="1800" dirty="0">
                <a:solidFill>
                  <a:srgbClr val="ED0EF2"/>
                </a:solidFill>
              </a:rPr>
              <a:t>	 przygotowania czy usiłowania)</a:t>
            </a:r>
            <a:endParaRPr lang="pl-PL" dirty="0"/>
          </a:p>
        </p:txBody>
      </p:sp>
      <p:sp>
        <p:nvSpPr>
          <p:cNvPr id="2" name="Strzałka w dół 1"/>
          <p:cNvSpPr/>
          <p:nvPr/>
        </p:nvSpPr>
        <p:spPr>
          <a:xfrm>
            <a:off x="3707904" y="1340768"/>
            <a:ext cx="1800200" cy="3240360"/>
          </a:xfrm>
          <a:prstGeom prst="downArrow">
            <a:avLst/>
          </a:prstGeom>
          <a:gradFill>
            <a:gsLst>
              <a:gs pos="0">
                <a:srgbClr val="8488C4"/>
              </a:gs>
              <a:gs pos="53000">
                <a:srgbClr val="D4DEFF"/>
              </a:gs>
              <a:gs pos="83000">
                <a:srgbClr val="D4DEFF"/>
              </a:gs>
              <a:gs pos="100000">
                <a:srgbClr val="96AB94"/>
              </a:gs>
            </a:gsLst>
            <a:lin ang="5400000" scaled="0"/>
          </a:gradFill>
          <a:effectLst>
            <a:reflection blurRad="177800" stA="83000" endPos="65000" dist="2413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284600252"/>
      </p:ext>
    </p:extLst>
  </p:cSld>
  <p:clrMapOvr>
    <a:masterClrMapping/>
  </p:clrMapOvr>
  <p:transition>
    <p:randomBa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 nieudolne</a:t>
            </a:r>
          </a:p>
        </p:txBody>
      </p:sp>
      <p:sp>
        <p:nvSpPr>
          <p:cNvPr id="130051" name="Rectangle 3"/>
          <p:cNvSpPr>
            <a:spLocks noGrp="1" noChangeArrowheads="1"/>
          </p:cNvSpPr>
          <p:nvPr>
            <p:ph idx="1"/>
          </p:nvPr>
        </p:nvSpPr>
        <p:spPr>
          <a:xfrm>
            <a:off x="457200" y="1052513"/>
            <a:ext cx="8147248" cy="5805487"/>
          </a:xfrm>
        </p:spPr>
        <p:txBody>
          <a:bodyPr rtlCol="0">
            <a:normAutofit fontScale="92500" lnSpcReduction="20000"/>
          </a:bodyPr>
          <a:lstStyle/>
          <a:p>
            <a:r>
              <a:rPr lang="pl-PL" dirty="0"/>
              <a:t>Postanowienie Sądu Najwyższego - Izba Karna</a:t>
            </a:r>
            <a:br>
              <a:rPr lang="pl-PL" dirty="0"/>
            </a:br>
            <a:r>
              <a:rPr lang="pl-PL" dirty="0"/>
              <a:t>z dnia 7 lipca 2016 r.</a:t>
            </a:r>
            <a:br>
              <a:rPr lang="pl-PL" dirty="0"/>
            </a:br>
            <a:r>
              <a:rPr lang="pl-PL" dirty="0"/>
              <a:t>V KK 174/16</a:t>
            </a:r>
          </a:p>
          <a:p>
            <a:endParaRPr lang="pl-PL" dirty="0"/>
          </a:p>
          <a:p>
            <a:r>
              <a:rPr lang="pl-PL" i="1" dirty="0"/>
              <a:t>Teza</a:t>
            </a:r>
          </a:p>
          <a:p>
            <a:r>
              <a:rPr lang="pl-PL" dirty="0"/>
              <a:t>Nie stanowi usiłowania nieudolnego zachowanie sprawcy, który pokonał już część zabezpieczeń pojazdu przed kradzieżą i dostał się do jego wnętrza, ale nie zdążył jeszcze pokonać kolejnych systemów zabezpieczających.</a:t>
            </a:r>
          </a:p>
          <a:p>
            <a:r>
              <a:rPr lang="pl-PL" i="1" dirty="0" err="1"/>
              <a:t>Legalis</a:t>
            </a:r>
            <a:r>
              <a:rPr lang="pl-PL" i="1" dirty="0"/>
              <a:t>, www.sn.pl</a:t>
            </a:r>
          </a:p>
          <a:p>
            <a:pPr marL="114300" indent="0">
              <a:buNone/>
            </a:pPr>
            <a:endParaRPr lang="pl-PL" i="1" dirty="0"/>
          </a:p>
          <a:p>
            <a:pPr>
              <a:buBlip>
                <a:blip r:embed="rId2"/>
              </a:buBlip>
            </a:pPr>
            <a:r>
              <a:rPr lang="pl-PL" dirty="0"/>
              <a:t>Błąd sprawcy może dotyczyć każdego ze znamion czynu zabronionego, jednakże o usiłowaniu nieudolnym decydują: 1) przedmiot czynności wykonawczej, 2) użyty środek. Katalog ten jest zamknięty (</a:t>
            </a:r>
            <a:r>
              <a:rPr lang="pl-PL" i="1" dirty="0"/>
              <a:t>numerus clausus)</a:t>
            </a:r>
            <a:r>
              <a:rPr lang="pl-PL" dirty="0"/>
              <a:t> i nie może być poszerzony w drodze wykładni. Nie stanowią karalnego usiłowania nieudolnego inne okoliczności nieprowadzące obiektywnie do dokonania </a:t>
            </a:r>
          </a:p>
          <a:p>
            <a:pPr>
              <a:buBlip>
                <a:blip r:embed="rId2"/>
              </a:buBlip>
            </a:pPr>
            <a:r>
              <a:rPr lang="pl-PL" dirty="0"/>
              <a:t>OCENA jest dokonywana z punktu widzenia chwili czynu (tzw. prognoza </a:t>
            </a:r>
            <a:r>
              <a:rPr lang="pl-PL" i="1" dirty="0"/>
              <a:t>ex </a:t>
            </a:r>
            <a:r>
              <a:rPr lang="pl-PL" i="1" dirty="0" err="1"/>
              <a:t>ante</a:t>
            </a:r>
            <a:r>
              <a:rPr lang="pl-PL" i="1" dirty="0"/>
              <a:t>)</a:t>
            </a:r>
            <a:r>
              <a:rPr lang="pl-PL" dirty="0"/>
              <a:t> </a:t>
            </a:r>
          </a:p>
          <a:p>
            <a:pPr>
              <a:buBlip>
                <a:blip r:embed="rId2"/>
              </a:buBlip>
            </a:pPr>
            <a:r>
              <a:rPr lang="pl-PL" dirty="0"/>
              <a:t> OCENA SUBIEKTYWNA czy OBIEKTYWNA?</a:t>
            </a:r>
          </a:p>
          <a:p>
            <a:pPr>
              <a:buBlip>
                <a:blip r:embed="rId2"/>
              </a:buBlip>
            </a:pPr>
            <a:r>
              <a:rPr lang="pl-PL" dirty="0"/>
              <a:t> UŻYTY ŚRODEK a SPOSÓB działania sprawcy?</a:t>
            </a:r>
          </a:p>
        </p:txBody>
      </p:sp>
    </p:spTree>
    <p:extLst>
      <p:ext uri="{BB962C8B-B14F-4D97-AF65-F5344CB8AC3E}">
        <p14:creationId xmlns:p14="http://schemas.microsoft.com/office/powerpoint/2010/main" val="2101774070"/>
      </p:ext>
    </p:extLst>
  </p:cSld>
  <p:clrMapOvr>
    <a:masterClrMapping/>
  </p:clrMapOvr>
  <p:transition>
    <p:randomBa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a:t>
            </a:r>
          </a:p>
        </p:txBody>
      </p:sp>
      <p:sp>
        <p:nvSpPr>
          <p:cNvPr id="130051" name="Rectangle 3"/>
          <p:cNvSpPr>
            <a:spLocks noGrp="1" noChangeArrowheads="1"/>
          </p:cNvSpPr>
          <p:nvPr>
            <p:ph idx="1"/>
          </p:nvPr>
        </p:nvSpPr>
        <p:spPr>
          <a:xfrm>
            <a:off x="457200" y="1052513"/>
            <a:ext cx="8147248" cy="5472831"/>
          </a:xfrm>
        </p:spPr>
        <p:txBody>
          <a:bodyPr rtlCol="0">
            <a:normAutofit fontScale="92500" lnSpcReduction="10000"/>
          </a:bodyPr>
          <a:lstStyle/>
          <a:p>
            <a:pPr marL="114300" indent="0">
              <a:buNone/>
            </a:pPr>
            <a:r>
              <a:rPr lang="pl-PL" b="1" dirty="0"/>
              <a:t>KARALNOŚĆ</a:t>
            </a:r>
          </a:p>
          <a:p>
            <a:r>
              <a:rPr lang="pl-PL" b="1" dirty="0"/>
              <a:t>§ 1. Sąd wymierza karę za usiłowanie w granicach zagrożenia przewidzianego dla danego przestępstwa.</a:t>
            </a:r>
          </a:p>
          <a:p>
            <a:r>
              <a:rPr lang="pl-PL" b="1" dirty="0"/>
              <a:t>§ 2. W wypadku określonym w art. 13 § 2 sąd może zastosować nadzwyczajne złagodzenie kary, a nawet odstąpić od jej wymierzenia.</a:t>
            </a:r>
          </a:p>
          <a:p>
            <a:pPr marL="114300" indent="0">
              <a:buNone/>
            </a:pPr>
            <a:endParaRPr lang="pl-PL" b="1" i="1" dirty="0"/>
          </a:p>
          <a:p>
            <a:pPr marL="114300" indent="0">
              <a:buNone/>
            </a:pPr>
            <a:r>
              <a:rPr lang="pl-PL" b="1" i="1" dirty="0"/>
              <a:t>Uzasadnienie rządowego projektu KK: </a:t>
            </a:r>
            <a:r>
              <a:rPr lang="pl-PL" i="1" dirty="0"/>
              <a:t>"Nowy Kodeks przewiduje wymiar kary za usiłowanie (także usiłowanie nieudolne) w granicach zagrożenia przewidzianego za dokonanie przestępstwa. Jest to więc zgodne z regulacją przyjętą w Kodeksie karnym z 1932 r. i z 1969 r. Stopień karygodności usiłowania jest z reguły zasadniczo niższy w porównaniu ze stopniem karygodności w przypadku dokonania przestępstwa. Przewidziano – podobnie jak w Kodeksie karnym z 1969 r. – że w przypadku usiłowania nieudolnego sąd może zastosować nadzwyczajne złagodzenie kary, a nawet odstąpić od jej wymierzenia. Rozwiązanie takie jest konsekwencją przyjętego założenia, że o ujemnej wartości zachowania decyduje przede wszystkim stopień zagrożenia dla chronionego normą prawną dobra" </a:t>
            </a:r>
          </a:p>
          <a:p>
            <a:pPr marL="114300" indent="0">
              <a:buNone/>
            </a:pPr>
            <a:r>
              <a:rPr lang="pl-PL" dirty="0"/>
              <a:t>(Uzasadnienie, s. 125)</a:t>
            </a:r>
          </a:p>
          <a:p>
            <a:pPr marL="114300" indent="0">
              <a:buNone/>
            </a:pPr>
            <a:endParaRPr lang="pl-PL" dirty="0"/>
          </a:p>
        </p:txBody>
      </p:sp>
    </p:spTree>
    <p:extLst>
      <p:ext uri="{BB962C8B-B14F-4D97-AF65-F5344CB8AC3E}">
        <p14:creationId xmlns:p14="http://schemas.microsoft.com/office/powerpoint/2010/main" val="1032313868"/>
      </p:ext>
    </p:extLst>
  </p:cSld>
  <p:clrMapOvr>
    <a:masterClrMapping/>
  </p:clrMapOvr>
  <p:transition>
    <p:randomBa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a:t>
            </a:r>
          </a:p>
        </p:txBody>
      </p:sp>
      <p:sp>
        <p:nvSpPr>
          <p:cNvPr id="130051" name="Rectangle 3"/>
          <p:cNvSpPr>
            <a:spLocks noGrp="1" noChangeArrowheads="1"/>
          </p:cNvSpPr>
          <p:nvPr>
            <p:ph idx="1"/>
          </p:nvPr>
        </p:nvSpPr>
        <p:spPr>
          <a:xfrm>
            <a:off x="457200" y="1052513"/>
            <a:ext cx="8147248" cy="5472831"/>
          </a:xfrm>
        </p:spPr>
        <p:txBody>
          <a:bodyPr rtlCol="0">
            <a:normAutofit lnSpcReduction="10000"/>
          </a:bodyPr>
          <a:lstStyle/>
          <a:p>
            <a:pPr marL="114300" indent="0">
              <a:buNone/>
            </a:pPr>
            <a:r>
              <a:rPr lang="pl-PL" dirty="0">
                <a:solidFill>
                  <a:srgbClr val="FF0000"/>
                </a:solidFill>
              </a:rPr>
              <a:t>Czynny żal</a:t>
            </a:r>
          </a:p>
          <a:p>
            <a:pPr marL="114300" indent="0">
              <a:buNone/>
            </a:pPr>
            <a:r>
              <a:rPr lang="pl-PL" b="1" dirty="0"/>
              <a:t>Art. 15 KK</a:t>
            </a:r>
          </a:p>
          <a:p>
            <a:r>
              <a:rPr lang="pl-PL" dirty="0"/>
              <a:t>§ 1. Nie podlega karze za usiłowanie, kto dobrowolnie odstąpił od dokonania lub zapobiegł skutkowi stanowiącemu znamię czynu zabronionego.</a:t>
            </a:r>
          </a:p>
          <a:p>
            <a:r>
              <a:rPr lang="pl-PL" dirty="0"/>
              <a:t>§ 2. Sąd może zastosować nadzwyczajne złagodzenie kary w stosunku do sprawcy, który dobrowolnie starał się zapobiec skutkowi stanowiącemu znamię czynu zabronionego</a:t>
            </a:r>
            <a:r>
              <a:rPr lang="pl-PL" b="1" dirty="0"/>
              <a:t>.</a:t>
            </a:r>
          </a:p>
          <a:p>
            <a:pPr marL="114300" indent="0">
              <a:buNone/>
            </a:pPr>
            <a:r>
              <a:rPr lang="pl-PL" dirty="0">
                <a:solidFill>
                  <a:schemeClr val="tx2"/>
                </a:solidFill>
              </a:rPr>
              <a:t>Czynny żal skuteczny i nieskuteczny</a:t>
            </a:r>
          </a:p>
          <a:p>
            <a:pPr marL="571500" indent="-457200">
              <a:buFont typeface="+mj-lt"/>
              <a:buAutoNum type="alphaUcPeriod"/>
            </a:pPr>
            <a:r>
              <a:rPr lang="pl-PL" dirty="0"/>
              <a:t>Jeżeli sprawca dobrowolnie odstąpił od dokonania lub zapobiegł skutkowi stanowiącemu znamię czynu zabronionego (</a:t>
            </a:r>
            <a:r>
              <a:rPr lang="pl-PL" b="1" dirty="0"/>
              <a:t>czynny żal skuteczny</a:t>
            </a:r>
            <a:r>
              <a:rPr lang="pl-PL" dirty="0"/>
              <a:t>) – wówczas nie podlega karze (§ 1).</a:t>
            </a:r>
          </a:p>
          <a:p>
            <a:pPr marL="571500" indent="-457200">
              <a:buFont typeface="+mj-lt"/>
              <a:buAutoNum type="alphaUcPeriod"/>
            </a:pPr>
            <a:r>
              <a:rPr lang="pl-PL" dirty="0"/>
              <a:t>Konsekwencją </a:t>
            </a:r>
            <a:r>
              <a:rPr lang="pl-PL" b="1" dirty="0"/>
              <a:t>czynnego żalu bezskutecznego</a:t>
            </a:r>
            <a:r>
              <a:rPr lang="pl-PL" dirty="0"/>
              <a:t>, gdy sprawca dobrowolnie starał się zapobiec skutkowi stanowiącemu znamię czynu zabronionego, jest możliwość zastosowania przez sąd nadzwyczajnego złagodzenia kary (§ 2).</a:t>
            </a:r>
            <a:endParaRPr lang="pl-PL" dirty="0">
              <a:solidFill>
                <a:srgbClr val="FF0000"/>
              </a:solidFill>
            </a:endParaRPr>
          </a:p>
          <a:p>
            <a:pPr marL="114300" indent="0">
              <a:buNone/>
            </a:pPr>
            <a:endParaRPr lang="pl-PL" dirty="0">
              <a:solidFill>
                <a:srgbClr val="FF0000"/>
              </a:solidFill>
            </a:endParaRPr>
          </a:p>
        </p:txBody>
      </p:sp>
    </p:spTree>
    <p:extLst>
      <p:ext uri="{BB962C8B-B14F-4D97-AF65-F5344CB8AC3E}">
        <p14:creationId xmlns:p14="http://schemas.microsoft.com/office/powerpoint/2010/main" val="401993726"/>
      </p:ext>
    </p:extLst>
  </p:cSld>
  <p:clrMapOvr>
    <a:masterClrMapping/>
  </p:clrMapOvr>
  <p:transition>
    <p:randomBa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a:t>
            </a:r>
          </a:p>
        </p:txBody>
      </p:sp>
      <p:sp>
        <p:nvSpPr>
          <p:cNvPr id="130051" name="Rectangle 3"/>
          <p:cNvSpPr>
            <a:spLocks noGrp="1" noChangeArrowheads="1"/>
          </p:cNvSpPr>
          <p:nvPr>
            <p:ph idx="1"/>
          </p:nvPr>
        </p:nvSpPr>
        <p:spPr>
          <a:xfrm>
            <a:off x="457200" y="1052513"/>
            <a:ext cx="8147248" cy="5472831"/>
          </a:xfrm>
        </p:spPr>
        <p:txBody>
          <a:bodyPr rtlCol="0">
            <a:normAutofit/>
          </a:bodyPr>
          <a:lstStyle/>
          <a:p>
            <a:pPr marL="114300" indent="0">
              <a:buNone/>
            </a:pPr>
            <a:r>
              <a:rPr lang="pl-PL" dirty="0">
                <a:solidFill>
                  <a:srgbClr val="FF0000"/>
                </a:solidFill>
              </a:rPr>
              <a:t>Czynny żal</a:t>
            </a:r>
          </a:p>
          <a:p>
            <a:endParaRPr lang="pl-PL" b="1" dirty="0"/>
          </a:p>
          <a:p>
            <a:pPr>
              <a:buFont typeface="Wingdings" panose="05000000000000000000" pitchFamily="2" charset="2"/>
              <a:buChar char="ü"/>
            </a:pPr>
            <a:r>
              <a:rPr lang="pl-PL" b="1" dirty="0"/>
              <a:t>Przesłanki czynnego żalu przy usiłowaniu ukończonym i usiłowaniu nieukończonym.</a:t>
            </a:r>
            <a:endParaRPr lang="pl-PL" dirty="0"/>
          </a:p>
          <a:p>
            <a:pPr>
              <a:buFont typeface="Wingdings" panose="05000000000000000000" pitchFamily="2" charset="2"/>
              <a:buChar char="ü"/>
            </a:pPr>
            <a:endParaRPr lang="pl-PL" b="1" dirty="0"/>
          </a:p>
          <a:p>
            <a:pPr>
              <a:buFont typeface="Wingdings" panose="05000000000000000000" pitchFamily="2" charset="2"/>
              <a:buChar char="ü"/>
            </a:pPr>
            <a:r>
              <a:rPr lang="pl-PL" b="1" dirty="0"/>
              <a:t>Usiłowanie kwalifikowane.</a:t>
            </a:r>
            <a:r>
              <a:rPr lang="pl-PL" dirty="0"/>
              <a:t> Dobrodziejstwa wynikające z redukcji karalności na podstawie art. 15 KK ograniczone są do zachowań, które nie wykroczyły poza etap usiłowania. Nie obejmują zatem przestępstwa dokonanego "po drodze" w wypadku tzw. usiłowania kwalifikowanego, np. spowodowania ciężkiego uszczerbku na zdrowiu w trakcie czynności zmierzających do realizacji zabójstwa, od którego ostatecznie sprawca odstąpił (zob. wyr. SN z 19.7.2006 r., III KK 403/05, </a:t>
            </a:r>
            <a:r>
              <a:rPr lang="pl-PL" dirty="0" err="1"/>
              <a:t>OSNwSK</a:t>
            </a:r>
            <a:r>
              <a:rPr lang="pl-PL" dirty="0"/>
              <a:t> 2006, Nr 1, poz. 1445; wyr. SA w Białymstoku z 14.5.2009 r., II </a:t>
            </a:r>
            <a:r>
              <a:rPr lang="pl-PL" dirty="0" err="1"/>
              <a:t>AKa</a:t>
            </a:r>
            <a:r>
              <a:rPr lang="pl-PL" dirty="0"/>
              <a:t> 58/09, OSAB 2009, Nr 2–3, poz. 47).</a:t>
            </a:r>
          </a:p>
          <a:p>
            <a:pPr marL="114300" indent="0">
              <a:buNone/>
            </a:pPr>
            <a:endParaRPr lang="pl-PL" b="1" dirty="0"/>
          </a:p>
        </p:txBody>
      </p:sp>
    </p:spTree>
    <p:extLst>
      <p:ext uri="{BB962C8B-B14F-4D97-AF65-F5344CB8AC3E}">
        <p14:creationId xmlns:p14="http://schemas.microsoft.com/office/powerpoint/2010/main" val="31749515"/>
      </p:ext>
    </p:extLst>
  </p:cSld>
  <p:clrMapOvr>
    <a:masterClrMapping/>
  </p:clrMapOvr>
  <p:transition>
    <p:randomBa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a:t>
            </a:r>
          </a:p>
        </p:txBody>
      </p:sp>
      <p:sp>
        <p:nvSpPr>
          <p:cNvPr id="130051" name="Rectangle 3"/>
          <p:cNvSpPr>
            <a:spLocks noGrp="1" noChangeArrowheads="1"/>
          </p:cNvSpPr>
          <p:nvPr>
            <p:ph idx="1"/>
          </p:nvPr>
        </p:nvSpPr>
        <p:spPr>
          <a:xfrm>
            <a:off x="457200" y="1052513"/>
            <a:ext cx="8147248" cy="5472831"/>
          </a:xfrm>
        </p:spPr>
        <p:txBody>
          <a:bodyPr rtlCol="0">
            <a:normAutofit/>
          </a:bodyPr>
          <a:lstStyle/>
          <a:p>
            <a:pPr marL="114300" indent="0">
              <a:buNone/>
            </a:pPr>
            <a:r>
              <a:rPr lang="pl-PL" dirty="0">
                <a:solidFill>
                  <a:srgbClr val="FF0000"/>
                </a:solidFill>
              </a:rPr>
              <a:t>Czynny żal</a:t>
            </a:r>
          </a:p>
          <a:p>
            <a:pPr marL="114300" indent="0">
              <a:buNone/>
            </a:pPr>
            <a:endParaRPr lang="pl-PL" dirty="0">
              <a:solidFill>
                <a:srgbClr val="FF0000"/>
              </a:solidFill>
            </a:endParaRPr>
          </a:p>
          <a:p>
            <a:pPr marL="114300" indent="0">
              <a:buNone/>
            </a:pPr>
            <a:r>
              <a:rPr lang="pl-PL" b="1" dirty="0">
                <a:solidFill>
                  <a:srgbClr val="FF0000"/>
                </a:solidFill>
              </a:rPr>
              <a:t>Warunek dobrowolności</a:t>
            </a:r>
          </a:p>
          <a:p>
            <a:r>
              <a:rPr lang="pl-PL" dirty="0"/>
              <a:t>Wyrok Sądu Najwyższego - Izba Karna z dnia 1 lipca 1975 r.</a:t>
            </a:r>
            <a:br>
              <a:rPr lang="pl-PL" dirty="0"/>
            </a:br>
            <a:r>
              <a:rPr lang="pl-PL" dirty="0"/>
              <a:t>II KR 367/74</a:t>
            </a:r>
          </a:p>
          <a:p>
            <a:r>
              <a:rPr lang="pl-PL" i="1" dirty="0"/>
              <a:t>Teza</a:t>
            </a:r>
          </a:p>
          <a:p>
            <a:r>
              <a:rPr lang="pl-PL" dirty="0"/>
              <a:t>Dobrowolne odstąpienie od popełnienia czynu następuje wówczas, gdy sprawca, mimo istnienia sprzyjających mu okoliczności do zrealizowania przestępnego działania, działanie to przerywa i odstępuje od jego kontynuowania.</a:t>
            </a:r>
          </a:p>
          <a:p>
            <a:r>
              <a:rPr lang="pl-PL" dirty="0"/>
              <a:t>Jeżeli zaś przerwanie działania następuje na skutek przyczyn zewnętrznych od sprawcy niezależnych, to nie zachodzi wypadek dobrowolnego odstąpienia.</a:t>
            </a:r>
          </a:p>
          <a:p>
            <a:r>
              <a:rPr lang="pl-PL" i="1" dirty="0"/>
              <a:t>OSNKW 1975 nr 12, poz. 157, </a:t>
            </a:r>
            <a:r>
              <a:rPr lang="pl-PL" i="1" dirty="0" err="1"/>
              <a:t>Legalis</a:t>
            </a:r>
            <a:endParaRPr lang="pl-PL" i="1" dirty="0"/>
          </a:p>
          <a:p>
            <a:pPr marL="114300" indent="0">
              <a:buNone/>
            </a:pPr>
            <a:endParaRPr lang="pl-PL" dirty="0">
              <a:solidFill>
                <a:srgbClr val="FF0000"/>
              </a:solidFill>
            </a:endParaRPr>
          </a:p>
          <a:p>
            <a:endParaRPr lang="pl-PL" b="1" dirty="0"/>
          </a:p>
          <a:p>
            <a:pPr marL="114300" indent="0">
              <a:buNone/>
            </a:pPr>
            <a:endParaRPr lang="pl-PL" b="1" dirty="0"/>
          </a:p>
        </p:txBody>
      </p:sp>
    </p:spTree>
    <p:extLst>
      <p:ext uri="{BB962C8B-B14F-4D97-AF65-F5344CB8AC3E}">
        <p14:creationId xmlns:p14="http://schemas.microsoft.com/office/powerpoint/2010/main" val="2156666736"/>
      </p:ext>
    </p:extLst>
  </p:cSld>
  <p:clrMapOvr>
    <a:masterClrMapping/>
  </p:clrMapOvr>
  <p:transition>
    <p:randomBa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a:t>
            </a:r>
          </a:p>
        </p:txBody>
      </p:sp>
      <p:sp>
        <p:nvSpPr>
          <p:cNvPr id="130051" name="Rectangle 3"/>
          <p:cNvSpPr>
            <a:spLocks noGrp="1" noChangeArrowheads="1"/>
          </p:cNvSpPr>
          <p:nvPr>
            <p:ph idx="1"/>
          </p:nvPr>
        </p:nvSpPr>
        <p:spPr>
          <a:xfrm>
            <a:off x="457200" y="1052513"/>
            <a:ext cx="8147248" cy="5688855"/>
          </a:xfrm>
        </p:spPr>
        <p:txBody>
          <a:bodyPr rtlCol="0">
            <a:normAutofit fontScale="92500" lnSpcReduction="20000"/>
          </a:bodyPr>
          <a:lstStyle/>
          <a:p>
            <a:pPr marL="114300" indent="0">
              <a:buNone/>
            </a:pPr>
            <a:r>
              <a:rPr lang="pl-PL" dirty="0">
                <a:solidFill>
                  <a:srgbClr val="FF0000"/>
                </a:solidFill>
              </a:rPr>
              <a:t>Czynny żal – warunek dobrowolności</a:t>
            </a:r>
          </a:p>
          <a:p>
            <a:pPr marL="114300" indent="0">
              <a:buNone/>
            </a:pPr>
            <a:endParaRPr lang="pl-PL" dirty="0">
              <a:solidFill>
                <a:srgbClr val="FF0000"/>
              </a:solidFill>
            </a:endParaRPr>
          </a:p>
          <a:p>
            <a:pPr>
              <a:buFont typeface="Wingdings" panose="05000000000000000000" pitchFamily="2" charset="2"/>
              <a:buChar char="q"/>
            </a:pPr>
            <a:r>
              <a:rPr lang="pl-PL" dirty="0">
                <a:solidFill>
                  <a:srgbClr val="FF0000"/>
                </a:solidFill>
              </a:rPr>
              <a:t> </a:t>
            </a:r>
            <a:r>
              <a:rPr lang="pl-PL" b="1" dirty="0"/>
              <a:t>Możliwość osiągnięcia zamierzonego celu przez sprawcę</a:t>
            </a:r>
          </a:p>
          <a:p>
            <a:pPr>
              <a:buFont typeface="Wingdings" panose="05000000000000000000" pitchFamily="2" charset="2"/>
              <a:buChar char="q"/>
            </a:pPr>
            <a:r>
              <a:rPr lang="pl-PL" b="1" dirty="0">
                <a:solidFill>
                  <a:srgbClr val="FF0000"/>
                </a:solidFill>
              </a:rPr>
              <a:t> </a:t>
            </a:r>
            <a:r>
              <a:rPr lang="pl-PL" b="1" dirty="0"/>
              <a:t>Dominacja przyczyn zewnętrznych </a:t>
            </a:r>
          </a:p>
          <a:p>
            <a:pPr>
              <a:buFont typeface="Wingdings" panose="05000000000000000000" pitchFamily="2" charset="2"/>
              <a:buChar char="q"/>
            </a:pPr>
            <a:r>
              <a:rPr lang="pl-PL" b="1" dirty="0"/>
              <a:t>Wpływ osoby trzeciej na porzucenie przestępnego zamiaru przez sprawcę</a:t>
            </a:r>
          </a:p>
          <a:p>
            <a:pPr>
              <a:buFont typeface="Wingdings" panose="05000000000000000000" pitchFamily="2" charset="2"/>
              <a:buChar char="q"/>
            </a:pPr>
            <a:r>
              <a:rPr lang="pl-PL" b="1" dirty="0">
                <a:solidFill>
                  <a:srgbClr val="FF0000"/>
                </a:solidFill>
              </a:rPr>
              <a:t> </a:t>
            </a:r>
            <a:r>
              <a:rPr lang="pl-PL" b="1" dirty="0"/>
              <a:t>Powody rezygnacji z zamiaru dokonania przestępstwa.</a:t>
            </a:r>
            <a:r>
              <a:rPr lang="pl-PL" dirty="0"/>
              <a:t> </a:t>
            </a:r>
          </a:p>
          <a:p>
            <a:pPr>
              <a:buFont typeface="Wingdings" panose="05000000000000000000" pitchFamily="2" charset="2"/>
              <a:buChar char="q"/>
            </a:pPr>
            <a:r>
              <a:rPr lang="pl-PL" dirty="0">
                <a:solidFill>
                  <a:srgbClr val="FF0000"/>
                </a:solidFill>
              </a:rPr>
              <a:t> </a:t>
            </a:r>
            <a:r>
              <a:rPr lang="pl-PL" b="1" dirty="0"/>
              <a:t>Całkowita rezygnacja z dokonania</a:t>
            </a:r>
            <a:endParaRPr lang="pl-PL" dirty="0">
              <a:solidFill>
                <a:srgbClr val="FF0000"/>
              </a:solidFill>
            </a:endParaRPr>
          </a:p>
          <a:p>
            <a:endParaRPr lang="pl-PL" b="1" dirty="0"/>
          </a:p>
          <a:p>
            <a:pPr marL="114300" indent="0">
              <a:buNone/>
            </a:pPr>
            <a:r>
              <a:rPr lang="pl-PL" dirty="0"/>
              <a:t>Postanowienie Sądu Najwyższego - Izba Karna z dnia 7 marca 2017 r.</a:t>
            </a:r>
            <a:br>
              <a:rPr lang="pl-PL" dirty="0"/>
            </a:br>
            <a:r>
              <a:rPr lang="pl-PL" dirty="0"/>
              <a:t>V KK 406/16</a:t>
            </a:r>
          </a:p>
          <a:p>
            <a:pPr marL="114300" indent="0">
              <a:buNone/>
            </a:pPr>
            <a:r>
              <a:rPr lang="pl-PL" dirty="0"/>
              <a:t>Pojęcie „zapobiegł skutkowi” (art. 15 § 1 KK) zarówno w warstwie leksykalnej, jak też funkcjonalnej kojarzy się z takimi działaniami, które zdecydowały o odwróceniu nieuchronności skutku. Przepis kładzie wyraźny akcent na związek przyczynowy pomiędzy działaniem sprawcy powstrzymującego nastąpienie skutku a powodzeniem tej akcji, czyli zapobiegnięciem. Nie może to więc być jakiekolwiek przyczynienie się, ale stanowczy, zewnętrzny wyraz chęci uczynienia wszystkiego, co w mocy sprawcy, by osiągnąć pozytywny skutek, o którym mowa w § 1 art. 15 KK.</a:t>
            </a:r>
          </a:p>
          <a:p>
            <a:r>
              <a:rPr lang="pl-PL" dirty="0" err="1"/>
              <a:t>opubl</a:t>
            </a:r>
            <a:r>
              <a:rPr lang="pl-PL" dirty="0"/>
              <a:t>. KZS 2019/7-8/11.</a:t>
            </a:r>
          </a:p>
          <a:p>
            <a:pPr marL="114300" indent="0">
              <a:buNone/>
            </a:pPr>
            <a:endParaRPr lang="pl-PL" b="1" dirty="0"/>
          </a:p>
        </p:txBody>
      </p:sp>
    </p:spTree>
    <p:extLst>
      <p:ext uri="{BB962C8B-B14F-4D97-AF65-F5344CB8AC3E}">
        <p14:creationId xmlns:p14="http://schemas.microsoft.com/office/powerpoint/2010/main" val="539324840"/>
      </p:ext>
    </p:extLst>
  </p:cSld>
  <p:clrMapOvr>
    <a:masterClrMapping/>
  </p:clrMapOvr>
  <p:transition>
    <p:randomBa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Usiłowanie</a:t>
            </a:r>
          </a:p>
        </p:txBody>
      </p:sp>
      <p:sp>
        <p:nvSpPr>
          <p:cNvPr id="130051" name="Rectangle 3"/>
          <p:cNvSpPr>
            <a:spLocks noGrp="1" noChangeArrowheads="1"/>
          </p:cNvSpPr>
          <p:nvPr>
            <p:ph idx="1"/>
          </p:nvPr>
        </p:nvSpPr>
        <p:spPr>
          <a:xfrm>
            <a:off x="45218" y="1052513"/>
            <a:ext cx="8343132" cy="5805487"/>
          </a:xfrm>
        </p:spPr>
        <p:txBody>
          <a:bodyPr rtlCol="0">
            <a:normAutofit fontScale="85000" lnSpcReduction="20000"/>
          </a:bodyPr>
          <a:lstStyle/>
          <a:p>
            <a:pPr marL="114300" indent="0">
              <a:buNone/>
            </a:pPr>
            <a:r>
              <a:rPr lang="pl-PL" dirty="0">
                <a:solidFill>
                  <a:srgbClr val="FF0000"/>
                </a:solidFill>
              </a:rPr>
              <a:t>Czynny żal – warunek dobrowolności</a:t>
            </a:r>
          </a:p>
          <a:p>
            <a:pPr>
              <a:buFont typeface="Arial" panose="020B0604020202020204" pitchFamily="34" charset="0"/>
              <a:buChar char="•"/>
            </a:pPr>
            <a:r>
              <a:rPr lang="pl-PL" b="1" dirty="0"/>
              <a:t>Z uzasadnienia wyroku SA w Katowicach z 1.3.2013 r. (II </a:t>
            </a:r>
            <a:r>
              <a:rPr lang="pl-PL" b="1" dirty="0" err="1"/>
              <a:t>AKa</a:t>
            </a:r>
            <a:r>
              <a:rPr lang="pl-PL" b="1" dirty="0"/>
              <a:t> 518/12, </a:t>
            </a:r>
            <a:r>
              <a:rPr lang="pl-PL" b="1" dirty="0" err="1"/>
              <a:t>Legalis</a:t>
            </a:r>
            <a:r>
              <a:rPr lang="pl-PL" b="1" dirty="0"/>
              <a:t>), </a:t>
            </a:r>
          </a:p>
          <a:p>
            <a:pPr marL="114300" indent="0">
              <a:buNone/>
            </a:pPr>
            <a:r>
              <a:rPr lang="pl-PL" dirty="0"/>
              <a:t>"odstąpienie od usiłowania dokonania rozboju (…) jedynie z tego powodu, iż brak było po stronie sprawców możliwości materialnego zaspokojenia, w takim stopniu jak to planowali, z racji uzyskania informacji o nie dysponowaniu przez pokrzywdzonego taką ilością pieniędzy, jak to wcześniej przewidywano, nie może być uznane za dobrowolne w rozumieniu art. 15 § 1 KK. Decydujący bowiem o odstąpieniu od usiłowania był czynnik zewnętrzny, nie zaś wewnętrzne procesy myślowe i decyzyjne sprawców".</a:t>
            </a:r>
          </a:p>
          <a:p>
            <a:r>
              <a:rPr lang="pl-PL" b="1" dirty="0"/>
              <a:t>Uchwała Składu Siedmiu Sędziów Sądu Najwyższego - Izba Karna </a:t>
            </a:r>
          </a:p>
          <a:p>
            <a:r>
              <a:rPr lang="pl-PL" b="1" dirty="0"/>
              <a:t>z dnia 19 stycznia 2017 r., I KZP 16/16</a:t>
            </a:r>
          </a:p>
          <a:p>
            <a:pPr marL="114300" indent="0">
              <a:buNone/>
            </a:pPr>
            <a:r>
              <a:rPr lang="pl-PL" i="1" dirty="0"/>
              <a:t>Teza</a:t>
            </a:r>
          </a:p>
          <a:p>
            <a:r>
              <a:rPr lang="pl-PL" dirty="0"/>
              <a:t>1. Zawarte w art. 13 § 2 KK wyrażenie: „brak przedmiotu nadającego się do popełnienia na nim czynu zabronionego” oznacza brak takiego przedmiotu, który należy do zbioru desygnatów znamienia przedmiotu czynności wykonawczej typu czynu zabronionego, do którego popełnienia zmierza sprawca.</a:t>
            </a:r>
          </a:p>
          <a:p>
            <a:r>
              <a:rPr lang="pl-PL" dirty="0"/>
              <a:t>2. Pociągnięcie do odpowiedzialności karnej sprawcy usiłowania nieudolnego (art. 13 § 2 KK) może być in concreto uwarunkowane poczynionymi ustaleniami co do zamiaru popełnienia czynu zabronionego na określonym przedmiocie.</a:t>
            </a:r>
          </a:p>
          <a:p>
            <a:r>
              <a:rPr lang="pl-PL" i="1" dirty="0"/>
              <a:t>Biul. SN 2017 nr 1, </a:t>
            </a:r>
            <a:r>
              <a:rPr lang="pl-PL" i="1" dirty="0" err="1"/>
              <a:t>Legalis</a:t>
            </a:r>
            <a:r>
              <a:rPr lang="pl-PL" i="1" dirty="0"/>
              <a:t>, www.sn.pl</a:t>
            </a:r>
          </a:p>
          <a:p>
            <a:pPr marL="114300" indent="0">
              <a:buNone/>
            </a:pPr>
            <a:endParaRPr lang="pl-PL" dirty="0"/>
          </a:p>
          <a:p>
            <a:pPr marL="114300" indent="0">
              <a:buNone/>
            </a:pPr>
            <a:endParaRPr lang="pl-PL" b="1" dirty="0"/>
          </a:p>
          <a:p>
            <a:pPr marL="114300" indent="0">
              <a:buNone/>
            </a:pPr>
            <a:endParaRPr lang="pl-PL" b="1" dirty="0"/>
          </a:p>
        </p:txBody>
      </p:sp>
    </p:spTree>
    <p:extLst>
      <p:ext uri="{BB962C8B-B14F-4D97-AF65-F5344CB8AC3E}">
        <p14:creationId xmlns:p14="http://schemas.microsoft.com/office/powerpoint/2010/main" val="1817809568"/>
      </p:ext>
    </p:extLst>
  </p:cSld>
  <p:clrMapOvr>
    <a:masterClrMapping/>
  </p:clrMapOvr>
  <p:transition>
    <p:randomBa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Zamiar</a:t>
            </a:r>
          </a:p>
        </p:txBody>
      </p:sp>
      <p:sp>
        <p:nvSpPr>
          <p:cNvPr id="130051" name="Rectangle 3"/>
          <p:cNvSpPr>
            <a:spLocks noGrp="1" noChangeArrowheads="1"/>
          </p:cNvSpPr>
          <p:nvPr>
            <p:ph idx="1"/>
          </p:nvPr>
        </p:nvSpPr>
        <p:spPr>
          <a:xfrm>
            <a:off x="457200" y="1052513"/>
            <a:ext cx="8147248" cy="5805487"/>
          </a:xfrm>
        </p:spPr>
        <p:txBody>
          <a:bodyPr rtlCol="0">
            <a:normAutofit fontScale="92500" lnSpcReduction="20000"/>
          </a:bodyPr>
          <a:lstStyle/>
          <a:p>
            <a:pPr fontAlgn="auto">
              <a:spcAft>
                <a:spcPts val="0"/>
              </a:spcAft>
              <a:buBlip>
                <a:blip r:embed="rId2"/>
              </a:buBlip>
              <a:defRPr/>
            </a:pPr>
            <a:r>
              <a:rPr lang="pl-PL" dirty="0"/>
              <a:t>Kodeksowe ujęcie form stadialnych nawiązuje do teoretycznej </a:t>
            </a:r>
            <a:r>
              <a:rPr lang="pl-PL" b="1" dirty="0"/>
              <a:t>konstrukcji pochodu przestępstwa</a:t>
            </a:r>
            <a:r>
              <a:rPr lang="pl-PL" dirty="0"/>
              <a:t> (</a:t>
            </a:r>
            <a:r>
              <a:rPr lang="pl-PL" i="1" dirty="0" err="1"/>
              <a:t>iter</a:t>
            </a:r>
            <a:r>
              <a:rPr lang="pl-PL" i="1" dirty="0"/>
              <a:t> </a:t>
            </a:r>
            <a:r>
              <a:rPr lang="pl-PL" i="1" dirty="0" err="1"/>
              <a:t>delicti</a:t>
            </a:r>
            <a:r>
              <a:rPr lang="pl-PL" i="1" dirty="0"/>
              <a:t>)</a:t>
            </a:r>
            <a:r>
              <a:rPr lang="pl-PL" dirty="0"/>
              <a:t>, rozumianej jako ciąg zachowań sprawcy, na które składają się kolejne etapy (stadia) realizacji czynu zabronionego: zamiar, przygotowanie, usiłowanie i dokonanie.</a:t>
            </a:r>
          </a:p>
          <a:p>
            <a:pPr fontAlgn="auto">
              <a:spcAft>
                <a:spcPts val="0"/>
              </a:spcAft>
              <a:buBlip>
                <a:blip r:embed="rId2"/>
              </a:buBlip>
              <a:defRPr/>
            </a:pPr>
            <a:endParaRPr lang="pl-PL" sz="2000" dirty="0">
              <a:solidFill>
                <a:prstClr val="black"/>
              </a:solidFill>
              <a:latin typeface="Times New Roman"/>
              <a:cs typeface="Times New Roman"/>
            </a:endParaRPr>
          </a:p>
          <a:p>
            <a:pPr fontAlgn="auto">
              <a:spcAft>
                <a:spcPts val="0"/>
              </a:spcAft>
              <a:buBlip>
                <a:blip r:embed="rId2"/>
              </a:buBlip>
              <a:defRPr/>
            </a:pPr>
            <a:r>
              <a:rPr lang="pl-PL" sz="2000" dirty="0"/>
              <a:t>Wykształcenie się form stadialnych związane było z </a:t>
            </a:r>
            <a:r>
              <a:rPr lang="pl-PL" sz="2000" b="1" dirty="0"/>
              <a:t>procesem subiektywizacji</a:t>
            </a:r>
            <a:r>
              <a:rPr lang="pl-PL" sz="2000" dirty="0"/>
              <a:t> odpowiedzialności karnej, prowadzącym do objęcia zakresem odpowiedzialności karnej zachowań, które wprawdzie nie wyrządziły obiektywnej szkody, ale uzewnętrzniały wolę popełnienia przestępstwa (zob. </a:t>
            </a:r>
            <a:r>
              <a:rPr lang="pl-PL" sz="2000" i="1" dirty="0"/>
              <a:t>Makarewicz</a:t>
            </a:r>
            <a:r>
              <a:rPr lang="pl-PL" sz="2000" dirty="0"/>
              <a:t>, Wstęp, s. 444 i n.). Podstawowym kryterium dla wyodrębnienia poszczególnych stadiów jest stopień zagrożenia dla dobra prawnego, przeciwko któremu skierowany jest czyn sprawcy. Racjonalizacja taka nie znajduje jednak zastosowania do usiłowania nieudolnego (art. 13 § 2 KK), które charakteryzuje się obiektywnym brakiem możliwości dokonania przestępstwa.</a:t>
            </a:r>
            <a:endParaRPr lang="pl-PL" sz="2000" dirty="0">
              <a:solidFill>
                <a:prstClr val="black"/>
              </a:solidFill>
              <a:latin typeface="Times New Roman"/>
              <a:cs typeface="Times New Roman"/>
            </a:endParaRPr>
          </a:p>
          <a:p>
            <a:pPr marL="12700" marR="5080" lvl="0" indent="0" fontAlgn="auto">
              <a:lnSpc>
                <a:spcPct val="150000"/>
              </a:lnSpc>
              <a:spcBef>
                <a:spcPts val="100"/>
              </a:spcBef>
              <a:spcAft>
                <a:spcPts val="0"/>
              </a:spcAft>
              <a:buClrTx/>
              <a:buNone/>
              <a:tabLst>
                <a:tab pos="925194" algn="l"/>
                <a:tab pos="1458595" algn="l"/>
                <a:tab pos="2753360" algn="l"/>
                <a:tab pos="3004820" algn="l"/>
                <a:tab pos="4030345" algn="l"/>
                <a:tab pos="5650865" algn="l"/>
              </a:tabLst>
            </a:pPr>
            <a:endParaRPr lang="pl-PL" sz="2000" dirty="0">
              <a:solidFill>
                <a:prstClr val="black"/>
              </a:solidFill>
              <a:cs typeface="Times New Roman"/>
            </a:endParaRPr>
          </a:p>
          <a:p>
            <a:pPr marL="12700" marR="5080" lvl="0" indent="0" fontAlgn="auto">
              <a:spcBef>
                <a:spcPts val="100"/>
              </a:spcBef>
              <a:spcAft>
                <a:spcPts val="0"/>
              </a:spcAft>
              <a:buClrTx/>
              <a:buNone/>
              <a:tabLst>
                <a:tab pos="925194" algn="l"/>
                <a:tab pos="1458595" algn="l"/>
                <a:tab pos="2753360" algn="l"/>
                <a:tab pos="3004820" algn="l"/>
                <a:tab pos="4030345" algn="l"/>
                <a:tab pos="5650865" algn="l"/>
              </a:tabLst>
            </a:pPr>
            <a:r>
              <a:rPr lang="pl-PL" sz="2000" dirty="0">
                <a:solidFill>
                  <a:schemeClr val="tx2">
                    <a:lumMod val="50000"/>
                  </a:schemeClr>
                </a:solidFill>
                <a:cs typeface="Times New Roman"/>
              </a:rPr>
              <a:t>Za</a:t>
            </a:r>
            <a:r>
              <a:rPr lang="pl-PL" sz="2000" spc="-30" dirty="0">
                <a:solidFill>
                  <a:schemeClr val="tx2">
                    <a:lumMod val="50000"/>
                  </a:schemeClr>
                </a:solidFill>
                <a:cs typeface="Times New Roman"/>
              </a:rPr>
              <a:t>m</a:t>
            </a:r>
            <a:r>
              <a:rPr lang="pl-PL" sz="2000" dirty="0">
                <a:solidFill>
                  <a:schemeClr val="tx2">
                    <a:lumMod val="50000"/>
                  </a:schemeClr>
                </a:solidFill>
                <a:cs typeface="Times New Roman"/>
              </a:rPr>
              <a:t>i</a:t>
            </a:r>
            <a:r>
              <a:rPr lang="pl-PL" sz="2000" spc="-10" dirty="0">
                <a:solidFill>
                  <a:schemeClr val="tx2">
                    <a:lumMod val="50000"/>
                  </a:schemeClr>
                </a:solidFill>
                <a:cs typeface="Times New Roman"/>
              </a:rPr>
              <a:t>a</a:t>
            </a:r>
            <a:r>
              <a:rPr lang="pl-PL" sz="2000" dirty="0">
                <a:solidFill>
                  <a:schemeClr val="tx2">
                    <a:lumMod val="50000"/>
                  </a:schemeClr>
                </a:solidFill>
                <a:cs typeface="Times New Roman"/>
              </a:rPr>
              <a:t>r, jako myśl człowieka, a zatem zjawisko jeszcze nieuzewnętrznione (przypomnij sobie warunki czynu!)	</a:t>
            </a:r>
          </a:p>
          <a:p>
            <a:pPr marL="12700" marR="5080" lvl="0" indent="0" fontAlgn="auto">
              <a:spcBef>
                <a:spcPts val="100"/>
              </a:spcBef>
              <a:spcAft>
                <a:spcPts val="0"/>
              </a:spcAft>
              <a:buClrTx/>
              <a:buNone/>
              <a:tabLst>
                <a:tab pos="925194" algn="l"/>
                <a:tab pos="1458595" algn="l"/>
                <a:tab pos="2753360" algn="l"/>
                <a:tab pos="3004820" algn="l"/>
                <a:tab pos="4030345" algn="l"/>
                <a:tab pos="5650865" algn="l"/>
              </a:tabLst>
            </a:pPr>
            <a:r>
              <a:rPr lang="pl-PL" sz="2000" dirty="0">
                <a:solidFill>
                  <a:schemeClr val="tx2">
                    <a:lumMod val="50000"/>
                  </a:schemeClr>
                </a:solidFill>
                <a:cs typeface="Times New Roman"/>
              </a:rPr>
              <a:t>jest pierwszym etapem realizacji przestępstwa umyślnego, ale 	</a:t>
            </a:r>
          </a:p>
          <a:p>
            <a:pPr marL="12700" marR="5080" lvl="0" indent="0" fontAlgn="auto">
              <a:spcBef>
                <a:spcPts val="100"/>
              </a:spcBef>
              <a:spcAft>
                <a:spcPts val="0"/>
              </a:spcAft>
              <a:buClrTx/>
              <a:buNone/>
              <a:tabLst>
                <a:tab pos="925194" algn="l"/>
                <a:tab pos="1458595" algn="l"/>
                <a:tab pos="2753360" algn="l"/>
                <a:tab pos="3004820" algn="l"/>
                <a:tab pos="4030345" algn="l"/>
                <a:tab pos="5650865" algn="l"/>
              </a:tabLst>
            </a:pPr>
            <a:r>
              <a:rPr lang="pl-PL" sz="2000" u="sng" dirty="0">
                <a:solidFill>
                  <a:schemeClr val="tx2">
                    <a:lumMod val="50000"/>
                  </a:schemeClr>
                </a:solidFill>
                <a:uFill>
                  <a:solidFill>
                    <a:srgbClr val="000000"/>
                  </a:solidFill>
                </a:uFill>
                <a:cs typeface="Times New Roman"/>
              </a:rPr>
              <a:t>Sam w sobie nie</a:t>
            </a:r>
            <a:r>
              <a:rPr lang="pl-PL" sz="2000" dirty="0">
                <a:solidFill>
                  <a:schemeClr val="tx2">
                    <a:lumMod val="50000"/>
                  </a:schemeClr>
                </a:solidFill>
                <a:cs typeface="Times New Roman"/>
              </a:rPr>
              <a:t> </a:t>
            </a:r>
            <a:r>
              <a:rPr lang="pl-PL" sz="2000" u="sng" spc="-500" dirty="0">
                <a:solidFill>
                  <a:schemeClr val="tx2">
                    <a:lumMod val="50000"/>
                  </a:schemeClr>
                </a:solidFill>
                <a:uFill>
                  <a:solidFill>
                    <a:srgbClr val="000000"/>
                  </a:solidFill>
                </a:uFill>
                <a:cs typeface="Times New Roman"/>
              </a:rPr>
              <a:t> </a:t>
            </a:r>
            <a:r>
              <a:rPr lang="pl-PL" sz="2000" u="sng" spc="-5" dirty="0">
                <a:solidFill>
                  <a:schemeClr val="tx2">
                    <a:lumMod val="50000"/>
                  </a:schemeClr>
                </a:solidFill>
                <a:uFill>
                  <a:solidFill>
                    <a:srgbClr val="000000"/>
                  </a:solidFill>
                </a:uFill>
                <a:cs typeface="Times New Roman"/>
              </a:rPr>
              <a:t>może</a:t>
            </a:r>
            <a:r>
              <a:rPr lang="pl-PL" sz="2000" u="sng" spc="190" dirty="0">
                <a:solidFill>
                  <a:schemeClr val="tx2">
                    <a:lumMod val="50000"/>
                  </a:schemeClr>
                </a:solidFill>
                <a:uFill>
                  <a:solidFill>
                    <a:srgbClr val="000000"/>
                  </a:solidFill>
                </a:uFill>
                <a:cs typeface="Times New Roman"/>
              </a:rPr>
              <a:t> </a:t>
            </a:r>
            <a:r>
              <a:rPr lang="pl-PL" sz="2000" u="sng" spc="-5" dirty="0">
                <a:solidFill>
                  <a:schemeClr val="tx2">
                    <a:lumMod val="50000"/>
                  </a:schemeClr>
                </a:solidFill>
                <a:uFill>
                  <a:solidFill>
                    <a:srgbClr val="000000"/>
                  </a:solidFill>
                </a:uFill>
                <a:cs typeface="Times New Roman"/>
              </a:rPr>
              <a:t>prowadzić</a:t>
            </a:r>
            <a:r>
              <a:rPr lang="pl-PL" sz="2000" u="sng" spc="185" dirty="0">
                <a:solidFill>
                  <a:schemeClr val="tx2">
                    <a:lumMod val="50000"/>
                  </a:schemeClr>
                </a:solidFill>
                <a:uFill>
                  <a:solidFill>
                    <a:srgbClr val="000000"/>
                  </a:solidFill>
                </a:uFill>
                <a:cs typeface="Times New Roman"/>
              </a:rPr>
              <a:t> </a:t>
            </a:r>
            <a:r>
              <a:rPr lang="pl-PL" sz="2000" u="sng" spc="-5" dirty="0">
                <a:solidFill>
                  <a:schemeClr val="tx2">
                    <a:lumMod val="50000"/>
                  </a:schemeClr>
                </a:solidFill>
                <a:uFill>
                  <a:solidFill>
                    <a:srgbClr val="000000"/>
                  </a:solidFill>
                </a:uFill>
                <a:cs typeface="Times New Roman"/>
              </a:rPr>
              <a:t>do</a:t>
            </a:r>
            <a:r>
              <a:rPr lang="pl-PL" sz="2000" u="sng" spc="190" dirty="0">
                <a:solidFill>
                  <a:schemeClr val="tx2">
                    <a:lumMod val="50000"/>
                  </a:schemeClr>
                </a:solidFill>
                <a:uFill>
                  <a:solidFill>
                    <a:srgbClr val="000000"/>
                  </a:solidFill>
                </a:uFill>
                <a:cs typeface="Times New Roman"/>
              </a:rPr>
              <a:t> </a:t>
            </a:r>
            <a:r>
              <a:rPr lang="pl-PL" sz="2000" u="sng" spc="-5" dirty="0">
                <a:solidFill>
                  <a:schemeClr val="tx2">
                    <a:lumMod val="50000"/>
                  </a:schemeClr>
                </a:solidFill>
                <a:uFill>
                  <a:solidFill>
                    <a:srgbClr val="000000"/>
                  </a:solidFill>
                </a:uFill>
                <a:cs typeface="Times New Roman"/>
              </a:rPr>
              <a:t>odpowiedzialności</a:t>
            </a:r>
            <a:r>
              <a:rPr lang="pl-PL" sz="2000" u="sng" spc="180" dirty="0">
                <a:solidFill>
                  <a:schemeClr val="tx2">
                    <a:lumMod val="50000"/>
                  </a:schemeClr>
                </a:solidFill>
                <a:uFill>
                  <a:solidFill>
                    <a:srgbClr val="000000"/>
                  </a:solidFill>
                </a:uFill>
                <a:cs typeface="Times New Roman"/>
              </a:rPr>
              <a:t> </a:t>
            </a:r>
            <a:r>
              <a:rPr lang="pl-PL" sz="2000" u="sng" spc="-5" dirty="0">
                <a:solidFill>
                  <a:schemeClr val="tx2">
                    <a:lumMod val="50000"/>
                  </a:schemeClr>
                </a:solidFill>
                <a:uFill>
                  <a:solidFill>
                    <a:srgbClr val="000000"/>
                  </a:solidFill>
                </a:uFill>
                <a:cs typeface="Times New Roman"/>
              </a:rPr>
              <a:t>karnej</a:t>
            </a:r>
            <a:r>
              <a:rPr lang="pl-PL" sz="2000" spc="200" dirty="0">
                <a:solidFill>
                  <a:schemeClr val="tx2">
                    <a:lumMod val="50000"/>
                  </a:schemeClr>
                </a:solidFill>
                <a:cs typeface="Times New Roman"/>
              </a:rPr>
              <a:t> </a:t>
            </a:r>
            <a:r>
              <a:rPr lang="pl-PL" sz="2000" dirty="0">
                <a:solidFill>
                  <a:schemeClr val="tx2">
                    <a:lumMod val="50000"/>
                  </a:schemeClr>
                </a:solidFill>
                <a:cs typeface="Times New Roman"/>
              </a:rPr>
              <a:t>w</a:t>
            </a:r>
            <a:r>
              <a:rPr lang="pl-PL" sz="2000" spc="195" dirty="0">
                <a:solidFill>
                  <a:schemeClr val="tx2">
                    <a:lumMod val="50000"/>
                  </a:schemeClr>
                </a:solidFill>
                <a:cs typeface="Times New Roman"/>
              </a:rPr>
              <a:t> </a:t>
            </a:r>
            <a:r>
              <a:rPr lang="pl-PL" sz="2000" spc="-5" dirty="0">
                <a:solidFill>
                  <a:schemeClr val="tx2">
                    <a:lumMod val="50000"/>
                  </a:schemeClr>
                </a:solidFill>
                <a:cs typeface="Times New Roman"/>
              </a:rPr>
              <a:t>myśl</a:t>
            </a:r>
            <a:r>
              <a:rPr lang="pl-PL" sz="2000" spc="185" dirty="0">
                <a:solidFill>
                  <a:schemeClr val="tx2">
                    <a:lumMod val="50000"/>
                  </a:schemeClr>
                </a:solidFill>
                <a:cs typeface="Times New Roman"/>
              </a:rPr>
              <a:t> </a:t>
            </a:r>
            <a:r>
              <a:rPr lang="pl-PL" sz="2000" spc="-5" dirty="0">
                <a:solidFill>
                  <a:schemeClr val="tx2">
                    <a:lumMod val="50000"/>
                  </a:schemeClr>
                </a:solidFill>
                <a:cs typeface="Times New Roman"/>
              </a:rPr>
              <a:t>zasady</a:t>
            </a:r>
            <a:r>
              <a:rPr lang="pl-PL" sz="2000" dirty="0">
                <a:solidFill>
                  <a:schemeClr val="tx2">
                    <a:lumMod val="50000"/>
                  </a:schemeClr>
                </a:solidFill>
                <a:cs typeface="Times New Roman"/>
              </a:rPr>
              <a:t> </a:t>
            </a:r>
            <a:r>
              <a:rPr lang="pl-PL" sz="2000" i="1" dirty="0" err="1">
                <a:solidFill>
                  <a:schemeClr val="tx2">
                    <a:lumMod val="50000"/>
                  </a:schemeClr>
                </a:solidFill>
                <a:cs typeface="Times New Roman"/>
              </a:rPr>
              <a:t>cogitiationis</a:t>
            </a:r>
            <a:r>
              <a:rPr lang="pl-PL" sz="2000" i="1" dirty="0">
                <a:solidFill>
                  <a:schemeClr val="tx2">
                    <a:lumMod val="50000"/>
                  </a:schemeClr>
                </a:solidFill>
                <a:cs typeface="Times New Roman"/>
              </a:rPr>
              <a:t> </a:t>
            </a:r>
            <a:r>
              <a:rPr lang="pl-PL" sz="2000" i="1" dirty="0" err="1">
                <a:solidFill>
                  <a:schemeClr val="tx2">
                    <a:lumMod val="50000"/>
                  </a:schemeClr>
                </a:solidFill>
                <a:cs typeface="Times New Roman"/>
              </a:rPr>
              <a:t>poenam</a:t>
            </a:r>
            <a:r>
              <a:rPr lang="pl-PL" sz="2000" i="1" dirty="0">
                <a:solidFill>
                  <a:schemeClr val="tx2">
                    <a:lumMod val="50000"/>
                  </a:schemeClr>
                </a:solidFill>
                <a:cs typeface="Times New Roman"/>
              </a:rPr>
              <a:t> </a:t>
            </a:r>
            <a:r>
              <a:rPr lang="pl-PL" sz="2000" i="1" dirty="0" err="1">
                <a:solidFill>
                  <a:schemeClr val="tx2">
                    <a:lumMod val="50000"/>
                  </a:schemeClr>
                </a:solidFill>
                <a:cs typeface="Times New Roman"/>
              </a:rPr>
              <a:t>nemo</a:t>
            </a:r>
            <a:r>
              <a:rPr lang="pl-PL" sz="2000" i="1" dirty="0">
                <a:solidFill>
                  <a:schemeClr val="tx2">
                    <a:lumMod val="50000"/>
                  </a:schemeClr>
                </a:solidFill>
                <a:cs typeface="Times New Roman"/>
              </a:rPr>
              <a:t> </a:t>
            </a:r>
            <a:r>
              <a:rPr lang="pl-PL" sz="2000" i="1" dirty="0" err="1">
                <a:solidFill>
                  <a:schemeClr val="tx2">
                    <a:lumMod val="50000"/>
                  </a:schemeClr>
                </a:solidFill>
                <a:cs typeface="Times New Roman"/>
              </a:rPr>
              <a:t>patitur</a:t>
            </a:r>
            <a:r>
              <a:rPr lang="pl-PL" sz="2000" i="1" dirty="0">
                <a:solidFill>
                  <a:schemeClr val="tx2">
                    <a:lumMod val="50000"/>
                  </a:schemeClr>
                </a:solidFill>
                <a:cs typeface="Times New Roman"/>
              </a:rPr>
              <a:t> / </a:t>
            </a:r>
            <a:r>
              <a:rPr lang="pl-PL" sz="2000" i="1" dirty="0" err="1">
                <a:solidFill>
                  <a:schemeClr val="tx2">
                    <a:lumMod val="50000"/>
                  </a:schemeClr>
                </a:solidFill>
                <a:cs typeface="Times New Roman"/>
              </a:rPr>
              <a:t>Gedanken</a:t>
            </a:r>
            <a:r>
              <a:rPr lang="pl-PL" sz="2000" i="1" dirty="0">
                <a:solidFill>
                  <a:schemeClr val="tx2">
                    <a:lumMod val="50000"/>
                  </a:schemeClr>
                </a:solidFill>
                <a:cs typeface="Times New Roman"/>
              </a:rPr>
              <a:t> </a:t>
            </a:r>
            <a:r>
              <a:rPr lang="pl-PL" sz="2000" i="1" dirty="0" err="1">
                <a:solidFill>
                  <a:schemeClr val="tx2">
                    <a:lumMod val="50000"/>
                  </a:schemeClr>
                </a:solidFill>
                <a:cs typeface="Times New Roman"/>
              </a:rPr>
              <a:t>sind</a:t>
            </a:r>
            <a:r>
              <a:rPr lang="pl-PL" sz="2000" i="1" spc="-180" dirty="0">
                <a:solidFill>
                  <a:schemeClr val="tx2">
                    <a:lumMod val="50000"/>
                  </a:schemeClr>
                </a:solidFill>
                <a:cs typeface="Times New Roman"/>
              </a:rPr>
              <a:t> </a:t>
            </a:r>
            <a:r>
              <a:rPr lang="pl-PL" sz="2000" i="1" spc="-10" dirty="0" err="1">
                <a:solidFill>
                  <a:schemeClr val="tx2">
                    <a:lumMod val="50000"/>
                  </a:schemeClr>
                </a:solidFill>
                <a:cs typeface="Times New Roman"/>
              </a:rPr>
              <a:t>zollferei</a:t>
            </a:r>
            <a:endParaRPr lang="pl-PL" sz="2000" dirty="0">
              <a:solidFill>
                <a:schemeClr val="tx2">
                  <a:lumMod val="50000"/>
                </a:schemeClr>
              </a:solidFill>
              <a:cs typeface="Times New Roman"/>
            </a:endParaRPr>
          </a:p>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a:p>
        </p:txBody>
      </p:sp>
    </p:spTree>
    <p:extLst>
      <p:ext uri="{BB962C8B-B14F-4D97-AF65-F5344CB8AC3E}">
        <p14:creationId xmlns:p14="http://schemas.microsoft.com/office/powerpoint/2010/main" val="3921193271"/>
      </p:ext>
    </p:extLst>
  </p:cSld>
  <p:clrMapOvr>
    <a:masterClrMapping/>
  </p:clrMapOvr>
  <p:transition>
    <p:randomBa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Przygotowanie</a:t>
            </a:r>
          </a:p>
        </p:txBody>
      </p:sp>
      <p:sp>
        <p:nvSpPr>
          <p:cNvPr id="130051" name="Rectangle 3"/>
          <p:cNvSpPr>
            <a:spLocks noGrp="1" noChangeArrowheads="1"/>
          </p:cNvSpPr>
          <p:nvPr>
            <p:ph idx="1"/>
          </p:nvPr>
        </p:nvSpPr>
        <p:spPr>
          <a:xfrm>
            <a:off x="0" y="1052513"/>
            <a:ext cx="8388350" cy="6192911"/>
          </a:xfrm>
        </p:spPr>
        <p:txBody>
          <a:bodyPr rtlCol="0">
            <a:normAutofit/>
          </a:bodyPr>
          <a:lstStyle/>
          <a:p>
            <a:pPr fontAlgn="auto">
              <a:spcAft>
                <a:spcPts val="0"/>
              </a:spcAft>
              <a:buFont typeface="Arial" pitchFamily="34" charset="0"/>
              <a:buNone/>
              <a:defRPr/>
            </a:pPr>
            <a:endParaRPr lang="pl-PL" dirty="0"/>
          </a:p>
          <a:p>
            <a:pPr fontAlgn="auto">
              <a:spcAft>
                <a:spcPts val="0"/>
              </a:spcAft>
              <a:buFont typeface="Wingdings" panose="05000000000000000000" pitchFamily="2" charset="2"/>
              <a:buChar char="ü"/>
              <a:defRPr/>
            </a:pPr>
            <a:r>
              <a:rPr lang="pl-PL" dirty="0"/>
              <a:t>	Kolejne etapy: </a:t>
            </a:r>
            <a:r>
              <a:rPr lang="pl-PL" b="1" dirty="0"/>
              <a:t>przygotowanie</a:t>
            </a:r>
            <a:r>
              <a:rPr lang="pl-PL" dirty="0"/>
              <a:t> i </a:t>
            </a:r>
            <a:r>
              <a:rPr lang="pl-PL" b="1" dirty="0"/>
              <a:t>usiłowanie</a:t>
            </a:r>
            <a:r>
              <a:rPr lang="pl-PL" dirty="0"/>
              <a:t> poszerzają zakres 	karalności w stosunku do pełnej realizacji znamion czynu 	zabronionego następującej wraz z </a:t>
            </a:r>
            <a:r>
              <a:rPr lang="pl-PL" b="1" dirty="0"/>
              <a:t>dokonaniem</a:t>
            </a:r>
            <a:r>
              <a:rPr lang="pl-PL" dirty="0"/>
              <a:t>. </a:t>
            </a:r>
          </a:p>
          <a:p>
            <a:pPr marL="114300" indent="0" fontAlgn="auto">
              <a:spcAft>
                <a:spcPts val="0"/>
              </a:spcAft>
              <a:buNone/>
              <a:defRPr/>
            </a:pPr>
            <a:endParaRPr lang="pl-PL" dirty="0"/>
          </a:p>
          <a:p>
            <a:pPr marL="114300" indent="0" fontAlgn="auto">
              <a:spcAft>
                <a:spcPts val="0"/>
              </a:spcAft>
              <a:buNone/>
              <a:defRPr/>
            </a:pPr>
            <a:r>
              <a:rPr lang="pl-PL" dirty="0"/>
              <a:t>Art. 16 k.k.</a:t>
            </a:r>
          </a:p>
          <a:p>
            <a:pPr marL="114300" indent="0" fontAlgn="auto">
              <a:spcAft>
                <a:spcPts val="0"/>
              </a:spcAft>
              <a:buNone/>
              <a:defRPr/>
            </a:pPr>
            <a:r>
              <a:rPr lang="pl-PL" dirty="0"/>
              <a:t>§ 1. Przygotowanie zachodzi tylko wtedy, gdy sprawca w celu popełnienia czynu  zabronionego podejmuje czynności mające stworzyć warunki do przedsięwzięcia  czynu zmierzającego bezpośrednio do jego dokonania, w szczególności w tymże  celu wchodzi w porozumienie z inną osobą, uzyskuje lub przysposabia środki,  zbiera informacje lub sporządza plan działania.</a:t>
            </a:r>
          </a:p>
          <a:p>
            <a:pPr marL="114300" indent="0" fontAlgn="auto">
              <a:spcAft>
                <a:spcPts val="0"/>
              </a:spcAft>
              <a:buNone/>
              <a:defRPr/>
            </a:pPr>
            <a:endParaRPr lang="pl-PL" dirty="0"/>
          </a:p>
          <a:p>
            <a:pPr marL="114300" indent="0" fontAlgn="auto">
              <a:spcAft>
                <a:spcPts val="0"/>
              </a:spcAft>
              <a:buNone/>
              <a:defRPr/>
            </a:pPr>
            <a:r>
              <a:rPr lang="pl-PL" dirty="0"/>
              <a:t>§ 2. Przygotowanie jest karalne tylko wtedy, gdy ustawa tak stanowi.</a:t>
            </a:r>
          </a:p>
          <a:p>
            <a:pPr marL="114300" indent="0" fontAlgn="auto">
              <a:spcAft>
                <a:spcPts val="0"/>
              </a:spcAft>
              <a:buNone/>
              <a:defRPr/>
            </a:pPr>
            <a:endParaRPr lang="pl-PL" dirty="0"/>
          </a:p>
        </p:txBody>
      </p:sp>
    </p:spTree>
    <p:extLst>
      <p:ext uri="{BB962C8B-B14F-4D97-AF65-F5344CB8AC3E}">
        <p14:creationId xmlns:p14="http://schemas.microsoft.com/office/powerpoint/2010/main" val="1770466902"/>
      </p:ext>
    </p:extLst>
  </p:cSld>
  <p:clrMapOvr>
    <a:masterClrMapping/>
  </p:clrMapOvr>
  <p:transition>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Przygotowanie</a:t>
            </a:r>
          </a:p>
        </p:txBody>
      </p:sp>
      <p:sp>
        <p:nvSpPr>
          <p:cNvPr id="130051" name="Rectangle 3"/>
          <p:cNvSpPr>
            <a:spLocks noGrp="1" noChangeArrowheads="1"/>
          </p:cNvSpPr>
          <p:nvPr>
            <p:ph idx="1"/>
          </p:nvPr>
        </p:nvSpPr>
        <p:spPr>
          <a:xfrm>
            <a:off x="0" y="764705"/>
            <a:ext cx="8388350" cy="6480720"/>
          </a:xfrm>
        </p:spPr>
        <p:txBody>
          <a:bodyPr rtlCol="0">
            <a:normAutofit lnSpcReduction="10000"/>
          </a:bodyPr>
          <a:lstStyle/>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dirty="0"/>
              <a:t>Konstrukcja przygotowania:</a:t>
            </a:r>
          </a:p>
          <a:p>
            <a:pPr marL="571500" indent="-457200" fontAlgn="auto">
              <a:spcAft>
                <a:spcPts val="0"/>
              </a:spcAft>
              <a:buFont typeface="+mj-lt"/>
              <a:buAutoNum type="arabicParenR"/>
              <a:defRPr/>
            </a:pPr>
            <a:r>
              <a:rPr lang="pl-PL" dirty="0"/>
              <a:t>sprawca chce popełnić czyn </a:t>
            </a:r>
            <a:r>
              <a:rPr lang="pl-PL" b="1" dirty="0"/>
              <a:t>zabroniony (towarzyszy mu  zamiar bezpośredni) </a:t>
            </a:r>
            <a:r>
              <a:rPr lang="pl-PL" b="1" dirty="0">
                <a:solidFill>
                  <a:srgbClr val="FF0000"/>
                </a:solidFill>
              </a:rPr>
              <a:t> </a:t>
            </a:r>
            <a:r>
              <a:rPr lang="pl-PL" sz="1800" b="1" dirty="0">
                <a:solidFill>
                  <a:srgbClr val="FF0000"/>
                </a:solidFill>
              </a:rPr>
              <a:t>strona podmiotowa</a:t>
            </a:r>
            <a:endParaRPr lang="pl-PL" sz="1800" b="1" dirty="0"/>
          </a:p>
          <a:p>
            <a:pPr marL="571500" indent="-457200" fontAlgn="auto">
              <a:spcAft>
                <a:spcPts val="0"/>
              </a:spcAft>
              <a:buFont typeface="+mj-lt"/>
              <a:buAutoNum type="arabicParenR"/>
              <a:defRPr/>
            </a:pPr>
            <a:endParaRPr lang="pl-PL" dirty="0"/>
          </a:p>
          <a:p>
            <a:pPr marL="571500" indent="-457200" fontAlgn="auto">
              <a:spcAft>
                <a:spcPts val="0"/>
              </a:spcAft>
              <a:buFont typeface="+mj-lt"/>
              <a:buAutoNum type="arabicParenR"/>
              <a:defRPr/>
            </a:pPr>
            <a:r>
              <a:rPr lang="pl-PL" dirty="0"/>
              <a:t>w celu zrealizowania swojego zamiaru – poprzez podjęcie  określonych działań – </a:t>
            </a:r>
            <a:r>
              <a:rPr lang="pl-PL" b="1" dirty="0"/>
              <a:t>dąży do zapewnienia sobie warunków,  w jakich możliwe stanie się podjęcie zachowania zmierzającego  bezpośrednio do dokonania czynu zabronionego - </a:t>
            </a:r>
            <a:r>
              <a:rPr lang="pl-PL" sz="1800" b="1" dirty="0">
                <a:solidFill>
                  <a:srgbClr val="FF0000"/>
                </a:solidFill>
              </a:rPr>
              <a:t>strona przedmiotowa</a:t>
            </a:r>
          </a:p>
          <a:p>
            <a:pPr marL="114300" indent="0" fontAlgn="auto">
              <a:spcAft>
                <a:spcPts val="0"/>
              </a:spcAft>
              <a:buNone/>
              <a:defRPr/>
            </a:pPr>
            <a:r>
              <a:rPr lang="pl-PL" b="1" dirty="0"/>
              <a:t>Strona przedmiotowa</a:t>
            </a:r>
            <a:r>
              <a:rPr lang="pl-PL" dirty="0"/>
              <a:t> przygotowania polega na podjęciu czynności mających stworzyć warunki do przedsięwzięcia czynu zmierzającego bezpośrednio do jego dokonania. Wymienione przykładowo w art. 16 § 1 KK czynności pozwalają na wyróżnienie przygotowania: </a:t>
            </a:r>
          </a:p>
          <a:p>
            <a:pPr marL="571500" indent="-457200" fontAlgn="auto">
              <a:spcAft>
                <a:spcPts val="0"/>
              </a:spcAft>
              <a:buAutoNum type="arabicParenR"/>
              <a:defRPr/>
            </a:pPr>
            <a:r>
              <a:rPr lang="pl-PL" dirty="0"/>
              <a:t>w postaci </a:t>
            </a:r>
            <a:r>
              <a:rPr lang="pl-PL" b="1" dirty="0"/>
              <a:t>wieloosobowej (personalnej)</a:t>
            </a:r>
            <a:r>
              <a:rPr lang="pl-PL" dirty="0"/>
              <a:t>, gdy sprawca wchodzi w porozumienie z inną osobą; </a:t>
            </a:r>
          </a:p>
          <a:p>
            <a:pPr marL="571500" indent="-457200" fontAlgn="auto">
              <a:spcAft>
                <a:spcPts val="0"/>
              </a:spcAft>
              <a:buAutoNum type="arabicParenR"/>
              <a:defRPr/>
            </a:pPr>
            <a:r>
              <a:rPr lang="pl-PL" dirty="0"/>
              <a:t>2) w postaci </a:t>
            </a:r>
            <a:r>
              <a:rPr lang="pl-PL" b="1" dirty="0"/>
              <a:t>jednoosobowej (rzeczowej)</a:t>
            </a:r>
            <a:r>
              <a:rPr lang="pl-PL" dirty="0"/>
              <a:t>, gdy sprawca uzyskuje lub przysposabia środki, zbiera informacje lub sporządza plan działania.</a:t>
            </a:r>
            <a:endParaRPr lang="pl-PL" b="1" dirty="0"/>
          </a:p>
          <a:p>
            <a:pPr fontAlgn="auto">
              <a:spcAft>
                <a:spcPts val="0"/>
              </a:spcAft>
              <a:buFont typeface="Arial" pitchFamily="34" charset="0"/>
              <a:buNone/>
              <a:defRPr/>
            </a:pPr>
            <a:endParaRPr lang="pl-PL" dirty="0"/>
          </a:p>
        </p:txBody>
      </p:sp>
    </p:spTree>
    <p:extLst>
      <p:ext uri="{BB962C8B-B14F-4D97-AF65-F5344CB8AC3E}">
        <p14:creationId xmlns:p14="http://schemas.microsoft.com/office/powerpoint/2010/main" val="887024695"/>
      </p:ext>
    </p:extLst>
  </p:cSld>
  <p:clrMapOvr>
    <a:masterClrMapping/>
  </p:clrMapOvr>
  <p:transition>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Przygotowanie</a:t>
            </a:r>
          </a:p>
        </p:txBody>
      </p:sp>
      <p:sp>
        <p:nvSpPr>
          <p:cNvPr id="130051" name="Rectangle 3"/>
          <p:cNvSpPr>
            <a:spLocks noGrp="1" noChangeArrowheads="1"/>
          </p:cNvSpPr>
          <p:nvPr>
            <p:ph idx="1"/>
          </p:nvPr>
        </p:nvSpPr>
        <p:spPr>
          <a:xfrm>
            <a:off x="0" y="1052513"/>
            <a:ext cx="8388350" cy="6192911"/>
          </a:xfrm>
        </p:spPr>
        <p:txBody>
          <a:bodyPr rtlCol="0">
            <a:normAutofit/>
          </a:bodyPr>
          <a:lstStyle/>
          <a:p>
            <a:pPr marL="114300" indent="0">
              <a:buNone/>
            </a:pPr>
            <a:r>
              <a:rPr lang="pl-PL" b="1" dirty="0"/>
              <a:t>Wejście w porozumienie jako czynności przygotowawcze do przestępstwa</a:t>
            </a:r>
          </a:p>
          <a:p>
            <a:br>
              <a:rPr lang="pl-PL" dirty="0"/>
            </a:br>
            <a:r>
              <a:rPr lang="pl-PL" dirty="0"/>
              <a:t>Wyrok Sądu Apelacyjnego w Łodzi z dnia 23 stycznia 2002 r.</a:t>
            </a:r>
            <a:br>
              <a:rPr lang="pl-PL" dirty="0"/>
            </a:br>
            <a:r>
              <a:rPr lang="pl-PL" dirty="0"/>
              <a:t>II </a:t>
            </a:r>
            <a:r>
              <a:rPr lang="pl-PL" dirty="0" err="1"/>
              <a:t>AKa</a:t>
            </a:r>
            <a:r>
              <a:rPr lang="pl-PL" dirty="0"/>
              <a:t> 245/01</a:t>
            </a:r>
          </a:p>
          <a:p>
            <a:pPr marL="114300" indent="0">
              <a:buNone/>
            </a:pPr>
            <a:r>
              <a:rPr lang="pl-PL" i="1" dirty="0"/>
              <a:t>Teza</a:t>
            </a:r>
          </a:p>
          <a:p>
            <a:r>
              <a:rPr lang="pl-PL" dirty="0"/>
              <a:t>Czynności przygotowawcze mogą polegać, między innymi, na wejściu w porozumienie z inną osobą celem popełnienia przestępstwa.</a:t>
            </a:r>
          </a:p>
          <a:p>
            <a:r>
              <a:rPr lang="pl-PL" dirty="0"/>
              <a:t>Wejście w porozumienie oznacza uzgodnienie woli dwu lub więcej sprawców co do wspólnego popełnienia przestępstwa, którego przygotowanie jest karalne, określonego co najmniej w ogólnych zarysach przez zespół znamion.</a:t>
            </a:r>
          </a:p>
          <a:p>
            <a:r>
              <a:rPr lang="pl-PL" i="1" dirty="0"/>
              <a:t>Prok. i Pr. 2004 nr 3, poz. 26, str. 14, KZS 2004 nr 4, poz. 51, str. 27, </a:t>
            </a:r>
            <a:r>
              <a:rPr lang="pl-PL" i="1" dirty="0" err="1"/>
              <a:t>Legalis</a:t>
            </a:r>
            <a:endParaRPr lang="pl-PL" i="1" dirty="0"/>
          </a:p>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a:p>
        </p:txBody>
      </p:sp>
    </p:spTree>
    <p:extLst>
      <p:ext uri="{BB962C8B-B14F-4D97-AF65-F5344CB8AC3E}">
        <p14:creationId xmlns:p14="http://schemas.microsoft.com/office/powerpoint/2010/main" val="2555855582"/>
      </p:ext>
    </p:extLst>
  </p:cSld>
  <p:clrMapOvr>
    <a:masterClrMapping/>
  </p:clrMapOvr>
  <p:transition>
    <p:randomBa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Przygotowanie</a:t>
            </a:r>
          </a:p>
        </p:txBody>
      </p:sp>
      <p:sp>
        <p:nvSpPr>
          <p:cNvPr id="130051" name="Rectangle 3"/>
          <p:cNvSpPr>
            <a:spLocks noGrp="1" noChangeArrowheads="1"/>
          </p:cNvSpPr>
          <p:nvPr>
            <p:ph idx="1"/>
          </p:nvPr>
        </p:nvSpPr>
        <p:spPr>
          <a:xfrm>
            <a:off x="0" y="1052513"/>
            <a:ext cx="8388350" cy="6048895"/>
          </a:xfrm>
        </p:spPr>
        <p:txBody>
          <a:bodyPr rtlCol="0">
            <a:normAutofit/>
          </a:bodyPr>
          <a:lstStyle/>
          <a:p>
            <a:pPr fontAlgn="auto">
              <a:spcAft>
                <a:spcPts val="0"/>
              </a:spcAft>
              <a:buFont typeface="Arial" pitchFamily="34" charset="0"/>
              <a:buNone/>
              <a:defRPr/>
            </a:pPr>
            <a:endParaRPr lang="pl-PL" dirty="0"/>
          </a:p>
          <a:p>
            <a:r>
              <a:rPr lang="pl-PL" b="1" dirty="0"/>
              <a:t>Przygotowanie w formie wieloosobowej</a:t>
            </a:r>
          </a:p>
          <a:p>
            <a:pPr>
              <a:buBlip>
                <a:blip r:embed="rId2"/>
              </a:buBlip>
            </a:pPr>
            <a:r>
              <a:rPr lang="pl-PL" dirty="0"/>
              <a:t>Powinno stanowić obiektywnie ułatwienie realizacji czynu zabronionego przez stworzenie warunków do przedsięwzięcia czynności zmierzających bezpośrednio do dokonania takiego czynu. Musi zatem obejmować nie tylko podjęcie decyzji popełnienia czynu zabronionego, lecz także omówienie podziału ról w trakcie jego wykonywania</a:t>
            </a:r>
          </a:p>
          <a:p>
            <a:pPr>
              <a:buBlip>
                <a:blip r:embed="rId2"/>
              </a:buBlip>
            </a:pPr>
            <a:r>
              <a:rPr lang="pl-PL" dirty="0"/>
              <a:t> nie jest jeszcze karalnym wejściem w porozumienie samo porozumiewanie się, czyli "rozmowy (narady) na temat przyszłego przestępstwa".</a:t>
            </a:r>
          </a:p>
          <a:p>
            <a:pPr>
              <a:buBlip>
                <a:blip r:embed="rId2"/>
              </a:buBlip>
            </a:pPr>
            <a:r>
              <a:rPr lang="pl-PL" dirty="0"/>
              <a:t> Jeżeli jedna z osób nie miała zamiaru popełnienia czynu zabronionego, a sprawca swoimi zabiegami dąży do wzbudzenia u niej takiego zamiaru, to nie będzie on realizował znamion przygotowania, ale podżegania </a:t>
            </a:r>
          </a:p>
        </p:txBody>
      </p:sp>
    </p:spTree>
    <p:extLst>
      <p:ext uri="{BB962C8B-B14F-4D97-AF65-F5344CB8AC3E}">
        <p14:creationId xmlns:p14="http://schemas.microsoft.com/office/powerpoint/2010/main" val="3657772482"/>
      </p:ext>
    </p:extLst>
  </p:cSld>
  <p:clrMapOvr>
    <a:masterClrMapping/>
  </p:clrMapOvr>
  <p:transition>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Przygotowanie</a:t>
            </a:r>
          </a:p>
        </p:txBody>
      </p:sp>
      <p:sp>
        <p:nvSpPr>
          <p:cNvPr id="130051" name="Rectangle 3"/>
          <p:cNvSpPr>
            <a:spLocks noGrp="1" noChangeArrowheads="1"/>
          </p:cNvSpPr>
          <p:nvPr>
            <p:ph idx="1"/>
          </p:nvPr>
        </p:nvSpPr>
        <p:spPr>
          <a:xfrm>
            <a:off x="0" y="1052513"/>
            <a:ext cx="8388350" cy="6192911"/>
          </a:xfrm>
        </p:spPr>
        <p:txBody>
          <a:bodyPr rtlCol="0">
            <a:normAutofit fontScale="92500" lnSpcReduction="10000"/>
          </a:bodyPr>
          <a:lstStyle/>
          <a:p>
            <a:pPr fontAlgn="auto">
              <a:spcAft>
                <a:spcPts val="0"/>
              </a:spcAft>
              <a:buFont typeface="Arial" pitchFamily="34" charset="0"/>
              <a:buNone/>
              <a:defRPr/>
            </a:pPr>
            <a:endParaRPr lang="pl-PL" dirty="0"/>
          </a:p>
          <a:p>
            <a:r>
              <a:rPr lang="pl-PL" b="1" dirty="0"/>
              <a:t>Wejście w porozumienie przygotowujące przestępstwo; zakaz wymuszania samooskarżenia</a:t>
            </a:r>
          </a:p>
          <a:p>
            <a:br>
              <a:rPr lang="pl-PL" dirty="0"/>
            </a:br>
            <a:r>
              <a:rPr lang="pl-PL" dirty="0"/>
              <a:t>Wyrok Sądu Apelacyjnego w Krakowie z dnia 16 lutego 2009 r.</a:t>
            </a:r>
            <a:br>
              <a:rPr lang="pl-PL" dirty="0"/>
            </a:br>
            <a:r>
              <a:rPr lang="pl-PL" dirty="0"/>
              <a:t>II </a:t>
            </a:r>
            <a:r>
              <a:rPr lang="pl-PL" dirty="0" err="1"/>
              <a:t>AKa</a:t>
            </a:r>
            <a:r>
              <a:rPr lang="pl-PL" dirty="0"/>
              <a:t> 202/08</a:t>
            </a:r>
          </a:p>
          <a:p>
            <a:pPr marL="114300" indent="0">
              <a:buNone/>
            </a:pPr>
            <a:r>
              <a:rPr lang="pl-PL" i="1" dirty="0"/>
              <a:t>Teza</a:t>
            </a:r>
          </a:p>
          <a:p>
            <a:r>
              <a:rPr lang="pl-PL" dirty="0"/>
              <a:t>1. Wejście w porozumienie przygotowujące przestępstwo (art. 16 § 1 KK) może dotyczyć jedynie osób, które już mają wolę popełnienia przestępstwa, zaś ich uzgodnienia dotyczą czynności technicznych czy też okoliczności tworzących warunki dokonania przestępstwa, w tym upewnienie się co do kręgu przyszłych uczestników przestępstwa. Wchodzący w porozumienie nie podejmują jeszcze działań zmierzających bezpośrednio do dokonania przestępstwa. Poszukiwanie wykonawców, rozmaite formy nakłaniania do tego, proponowanie, obietnice, wypytywanie, kto by się tego podjął itp. nosi cechy podżegania, a nie czynności przygotowawczych, bo osoby indagowane nie mają jeszcze woli popełnienia przestępstwa. Gdy takie zabiegi skutku nie odnoszą, podżeganie kończy się w fazie usiłowania, jak to wyjaśnił Sąd Najwyższy w uchwale z dnia 21.10.2003 r., I KZP 11/03 (OSNKW 2003, nr 11-12, poz. 89).</a:t>
            </a:r>
          </a:p>
          <a:p>
            <a:pPr fontAlgn="auto">
              <a:spcAft>
                <a:spcPts val="0"/>
              </a:spcAft>
              <a:buFont typeface="Arial" pitchFamily="34" charset="0"/>
              <a:buNone/>
              <a:defRPr/>
            </a:pPr>
            <a:endParaRPr lang="pl-PL" dirty="0"/>
          </a:p>
        </p:txBody>
      </p:sp>
    </p:spTree>
    <p:extLst>
      <p:ext uri="{BB962C8B-B14F-4D97-AF65-F5344CB8AC3E}">
        <p14:creationId xmlns:p14="http://schemas.microsoft.com/office/powerpoint/2010/main" val="237342056"/>
      </p:ext>
    </p:extLst>
  </p:cSld>
  <p:clrMapOvr>
    <a:masterClrMapping/>
  </p:clrMapOvr>
  <p:transition>
    <p:randomBa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Przygotowanie</a:t>
            </a:r>
          </a:p>
        </p:txBody>
      </p:sp>
      <p:sp>
        <p:nvSpPr>
          <p:cNvPr id="130051" name="Rectangle 3"/>
          <p:cNvSpPr>
            <a:spLocks noGrp="1" noChangeArrowheads="1"/>
          </p:cNvSpPr>
          <p:nvPr>
            <p:ph idx="1"/>
          </p:nvPr>
        </p:nvSpPr>
        <p:spPr>
          <a:xfrm>
            <a:off x="0" y="1052513"/>
            <a:ext cx="8388350" cy="6192911"/>
          </a:xfrm>
        </p:spPr>
        <p:txBody>
          <a:bodyPr rtlCol="0">
            <a:normAutofit fontScale="92500" lnSpcReduction="10000"/>
          </a:bodyPr>
          <a:lstStyle/>
          <a:p>
            <a:pPr fontAlgn="auto">
              <a:spcAft>
                <a:spcPts val="0"/>
              </a:spcAft>
              <a:buFont typeface="Arial" pitchFamily="34" charset="0"/>
              <a:buNone/>
              <a:defRPr/>
            </a:pPr>
            <a:endParaRPr lang="pl-PL" dirty="0"/>
          </a:p>
          <a:p>
            <a:r>
              <a:rPr lang="pl-PL" b="1" dirty="0"/>
              <a:t>Wejście w porozumienie przygotowujące przestępstwo; zakaz wymuszania samooskarżenia</a:t>
            </a:r>
          </a:p>
          <a:p>
            <a:br>
              <a:rPr lang="pl-PL" dirty="0"/>
            </a:br>
            <a:r>
              <a:rPr lang="pl-PL" dirty="0"/>
              <a:t>Wyrok Sądu Apelacyjnego w Krakowie z dnia 16 lutego 2009 r.</a:t>
            </a:r>
            <a:br>
              <a:rPr lang="pl-PL" dirty="0"/>
            </a:br>
            <a:r>
              <a:rPr lang="pl-PL" dirty="0"/>
              <a:t>II </a:t>
            </a:r>
            <a:r>
              <a:rPr lang="pl-PL" dirty="0" err="1"/>
              <a:t>AKa</a:t>
            </a:r>
            <a:r>
              <a:rPr lang="pl-PL" dirty="0"/>
              <a:t> 202/08</a:t>
            </a:r>
          </a:p>
          <a:p>
            <a:pPr marL="114300" indent="0">
              <a:buNone/>
            </a:pPr>
            <a:r>
              <a:rPr lang="pl-PL" i="1" dirty="0"/>
              <a:t>Teza</a:t>
            </a:r>
          </a:p>
          <a:p>
            <a:r>
              <a:rPr lang="pl-PL" dirty="0"/>
              <a:t>1. Wejście w porozumienie przygotowujące przestępstwo (art. 16 § 1 KK) może dotyczyć jedynie osób, które już mają wolę popełnienia przestępstwa, zaś ich uzgodnienia dotyczą czynności technicznych czy też okoliczności tworzących warunki dokonania przestępstwa, w tym upewnienie się co do kręgu przyszłych uczestników przestępstwa. Wchodzący w porozumienie nie podejmują jeszcze działań zmierzających bezpośrednio do dokonania przestępstwa. Poszukiwanie wykonawców, rozmaite formy nakłaniania do tego, proponowanie, obietnice, wypytywanie, kto by się tego podjął itp. nosi cechy podżegania, a nie czynności przygotowawczych, bo osoby indagowane nie mają jeszcze woli popełnienia przestępstwa. Gdy takie zabiegi skutku nie odnoszą, podżeganie kończy się w fazie usiłowania, jak to wyjaśnił Sąd Najwyższy w uchwale z dnia 21.10.2003 r., I KZP 11/03 (OSNKW 2003, nr 11-12, poz. 89).</a:t>
            </a:r>
          </a:p>
          <a:p>
            <a:pPr fontAlgn="auto">
              <a:spcAft>
                <a:spcPts val="0"/>
              </a:spcAft>
              <a:buFont typeface="Arial" pitchFamily="34" charset="0"/>
              <a:buNone/>
              <a:defRPr/>
            </a:pPr>
            <a:endParaRPr lang="pl-PL" dirty="0"/>
          </a:p>
        </p:txBody>
      </p:sp>
    </p:spTree>
    <p:extLst>
      <p:ext uri="{BB962C8B-B14F-4D97-AF65-F5344CB8AC3E}">
        <p14:creationId xmlns:p14="http://schemas.microsoft.com/office/powerpoint/2010/main" val="1988110526"/>
      </p:ext>
    </p:extLst>
  </p:cSld>
  <p:clrMapOvr>
    <a:masterClrMapping/>
  </p:clrMapOvr>
  <p:transition>
    <p:randomBa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8C5163406E526D46AF551C6E4307D061" ma:contentTypeVersion="4" ma:contentTypeDescription="Utwórz nowy dokument." ma:contentTypeScope="" ma:versionID="1ade40e62a54d07ab60b94b7ae747904">
  <xsd:schema xmlns:xsd="http://www.w3.org/2001/XMLSchema" xmlns:xs="http://www.w3.org/2001/XMLSchema" xmlns:p="http://schemas.microsoft.com/office/2006/metadata/properties" xmlns:ns2="33cc6802-b0c6-4496-bac7-708c9be5c27c" targetNamespace="http://schemas.microsoft.com/office/2006/metadata/properties" ma:root="true" ma:fieldsID="f7130d7b4a3abbb99b037598cdf02730" ns2:_="">
    <xsd:import namespace="33cc6802-b0c6-4496-bac7-708c9be5c27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cc6802-b0c6-4496-bac7-708c9be5c2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1F3DA0-8128-4742-87DB-0543CF1E5639}">
  <ds:schemaRefs>
    <ds:schemaRef ds:uri="http://www.w3.org/XML/1998/namespace"/>
    <ds:schemaRef ds:uri="http://purl.org/dc/elements/1.1/"/>
    <ds:schemaRef ds:uri="http://purl.org/dc/terms/"/>
    <ds:schemaRef ds:uri="http://schemas.microsoft.com/office/2006/documentManagement/types"/>
    <ds:schemaRef ds:uri="http://schemas.microsoft.com/office/2006/metadata/properties"/>
    <ds:schemaRef ds:uri="http://purl.org/dc/dcmitype/"/>
    <ds:schemaRef ds:uri="http://schemas.openxmlformats.org/package/2006/metadata/core-properties"/>
    <ds:schemaRef ds:uri="http://schemas.microsoft.com/office/infopath/2007/PartnerControls"/>
    <ds:schemaRef ds:uri="33cc6802-b0c6-4496-bac7-708c9be5c27c"/>
  </ds:schemaRefs>
</ds:datastoreItem>
</file>

<file path=customXml/itemProps2.xml><?xml version="1.0" encoding="utf-8"?>
<ds:datastoreItem xmlns:ds="http://schemas.openxmlformats.org/officeDocument/2006/customXml" ds:itemID="{C356689C-C0F8-4508-9F7A-9F34C847AB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cc6802-b0c6-4496-bac7-708c9be5c2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B57B1DE-AC2A-428C-B090-3D878AC36B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Adjacency</Template>
  <TotalTime>10629</TotalTime>
  <Words>3568</Words>
  <Application>Microsoft Office PowerPoint</Application>
  <PresentationFormat>Pokaz na ekranie (4:3)</PresentationFormat>
  <Paragraphs>234</Paragraphs>
  <Slides>27</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27</vt:i4>
      </vt:variant>
    </vt:vector>
  </HeadingPairs>
  <TitlesOfParts>
    <vt:vector size="33" baseType="lpstr">
      <vt:lpstr>Arial</vt:lpstr>
      <vt:lpstr>Calibri</vt:lpstr>
      <vt:lpstr>Cambria</vt:lpstr>
      <vt:lpstr>Times New Roman</vt:lpstr>
      <vt:lpstr>Wingdings</vt:lpstr>
      <vt:lpstr>Adjacency</vt:lpstr>
      <vt:lpstr>Formy stadialne przestępstwa</vt:lpstr>
      <vt:lpstr>Stadia realizacji przestepstwa</vt:lpstr>
      <vt:lpstr>Zamiar</vt:lpstr>
      <vt:lpstr>Przygotowanie</vt:lpstr>
      <vt:lpstr>Przygotowanie</vt:lpstr>
      <vt:lpstr>Przygotowanie</vt:lpstr>
      <vt:lpstr>Przygotowanie</vt:lpstr>
      <vt:lpstr>Przygotowanie</vt:lpstr>
      <vt:lpstr>Przygotowanie</vt:lpstr>
      <vt:lpstr>Przygotowanie</vt:lpstr>
      <vt:lpstr>Prezentacja programu PowerPoint</vt:lpstr>
      <vt:lpstr>Przygotowanie – czynny żal</vt:lpstr>
      <vt:lpstr>Usiłowanie</vt:lpstr>
      <vt:lpstr>Usiłowanie udolne</vt:lpstr>
      <vt:lpstr>Usiłowanie udolne</vt:lpstr>
      <vt:lpstr>Usiłowanie udolne</vt:lpstr>
      <vt:lpstr>Usiłowanie udolne</vt:lpstr>
      <vt:lpstr>Usiłowanie nieudolne</vt:lpstr>
      <vt:lpstr>Usiłowanie nieudolne</vt:lpstr>
      <vt:lpstr>Usiłowanie nieudolne</vt:lpstr>
      <vt:lpstr>Usiłowanie</vt:lpstr>
      <vt:lpstr>Usiłowanie</vt:lpstr>
      <vt:lpstr>Usiłowanie</vt:lpstr>
      <vt:lpstr>Usiłowanie</vt:lpstr>
      <vt:lpstr>Usiłowanie</vt:lpstr>
      <vt:lpstr>Usiłowanie</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 Gruszecka</cp:lastModifiedBy>
  <cp:revision>623</cp:revision>
  <dcterms:created xsi:type="dcterms:W3CDTF">2012-10-05T20:53:44Z</dcterms:created>
  <dcterms:modified xsi:type="dcterms:W3CDTF">2025-03-11T12:27:57Z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0x0101008C5163406E526D46AF551C6E4307D061</vt:lpwstr>
  </property>
</Properties>
</file>