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30"/>
  </p:notesMasterIdLst>
  <p:sldIdLst>
    <p:sldId id="256" r:id="rId2"/>
    <p:sldId id="678" r:id="rId3"/>
    <p:sldId id="709" r:id="rId4"/>
    <p:sldId id="747" r:id="rId5"/>
    <p:sldId id="708" r:id="rId6"/>
    <p:sldId id="710" r:id="rId7"/>
    <p:sldId id="711" r:id="rId8"/>
    <p:sldId id="712" r:id="rId9"/>
    <p:sldId id="721" r:id="rId10"/>
    <p:sldId id="727" r:id="rId11"/>
    <p:sldId id="728" r:id="rId12"/>
    <p:sldId id="722" r:id="rId13"/>
    <p:sldId id="729" r:id="rId14"/>
    <p:sldId id="730" r:id="rId15"/>
    <p:sldId id="746" r:id="rId16"/>
    <p:sldId id="731" r:id="rId17"/>
    <p:sldId id="740" r:id="rId18"/>
    <p:sldId id="737" r:id="rId19"/>
    <p:sldId id="736" r:id="rId20"/>
    <p:sldId id="735" r:id="rId21"/>
    <p:sldId id="733" r:id="rId22"/>
    <p:sldId id="741" r:id="rId23"/>
    <p:sldId id="742" r:id="rId24"/>
    <p:sldId id="744" r:id="rId25"/>
    <p:sldId id="743" r:id="rId26"/>
    <p:sldId id="745" r:id="rId27"/>
    <p:sldId id="748" r:id="rId28"/>
    <p:sldId id="284" r:id="rId29"/>
  </p:sldIdLst>
  <p:sldSz cx="9144000" cy="6858000" type="screen4x3"/>
  <p:notesSz cx="6562725" cy="86868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190E"/>
    <a:srgbClr val="ED0EF2"/>
    <a:srgbClr val="FFD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 snapToObjects="1">
      <p:cViewPr varScale="1">
        <p:scale>
          <a:sx n="65" d="100"/>
          <a:sy n="65" d="100"/>
        </p:scale>
        <p:origin x="-1300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483FF9-8309-4740-BBFF-4D8C2CD4DBAB}" type="doc">
      <dgm:prSet loTypeId="urn:microsoft.com/office/officeart/2005/8/layout/pyramid1" loCatId="pyramid" qsTypeId="urn:microsoft.com/office/officeart/2005/8/quickstyle/3d2" qsCatId="3D" csTypeId="urn:microsoft.com/office/officeart/2005/8/colors/colorful5" csCatId="colorful" phldr="1"/>
      <dgm:spPr/>
    </dgm:pt>
    <dgm:pt modelId="{4F8A36C3-6CF1-4BCB-9AD1-35D736D4ADBD}">
      <dgm:prSet phldrT="[Tekst]"/>
      <dgm:spPr/>
      <dgm:t>
        <a:bodyPr/>
        <a:lstStyle/>
        <a:p>
          <a:r>
            <a:rPr lang="pl-PL" dirty="0" smtClean="0"/>
            <a:t>Wina</a:t>
          </a:r>
          <a:endParaRPr lang="pl-PL" dirty="0"/>
        </a:p>
      </dgm:t>
    </dgm:pt>
    <dgm:pt modelId="{D4F9C5D7-C3D5-4D4F-AD9D-D362CE38247B}" type="parTrans" cxnId="{E4A7BD6E-79AF-41E4-AE52-7DBBFAC93F6F}">
      <dgm:prSet/>
      <dgm:spPr/>
      <dgm:t>
        <a:bodyPr/>
        <a:lstStyle/>
        <a:p>
          <a:endParaRPr lang="pl-PL"/>
        </a:p>
      </dgm:t>
    </dgm:pt>
    <dgm:pt modelId="{BD97F67C-3A1C-407E-840F-91326A4DCA01}" type="sibTrans" cxnId="{E4A7BD6E-79AF-41E4-AE52-7DBBFAC93F6F}">
      <dgm:prSet/>
      <dgm:spPr/>
      <dgm:t>
        <a:bodyPr/>
        <a:lstStyle/>
        <a:p>
          <a:endParaRPr lang="pl-PL"/>
        </a:p>
      </dgm:t>
    </dgm:pt>
    <dgm:pt modelId="{00615461-33AD-4218-80D6-5160F84862AB}">
      <dgm:prSet phldrT="[Tekst]"/>
      <dgm:spPr/>
      <dgm:t>
        <a:bodyPr/>
        <a:lstStyle/>
        <a:p>
          <a:r>
            <a:rPr lang="pl-PL" dirty="0" smtClean="0"/>
            <a:t>Społecznie szkodliwy </a:t>
          </a:r>
          <a:endParaRPr lang="pl-PL" dirty="0"/>
        </a:p>
      </dgm:t>
    </dgm:pt>
    <dgm:pt modelId="{B1CA497A-0009-470D-AD0A-EA2CDAF993F0}" type="parTrans" cxnId="{0E8C883D-3A0D-402D-9D47-BC30E352F5FF}">
      <dgm:prSet/>
      <dgm:spPr/>
      <dgm:t>
        <a:bodyPr/>
        <a:lstStyle/>
        <a:p>
          <a:endParaRPr lang="pl-PL"/>
        </a:p>
      </dgm:t>
    </dgm:pt>
    <dgm:pt modelId="{D774C10A-7775-40E0-81EC-88019E58775E}" type="sibTrans" cxnId="{0E8C883D-3A0D-402D-9D47-BC30E352F5FF}">
      <dgm:prSet/>
      <dgm:spPr/>
      <dgm:t>
        <a:bodyPr/>
        <a:lstStyle/>
        <a:p>
          <a:endParaRPr lang="pl-PL"/>
        </a:p>
      </dgm:t>
    </dgm:pt>
    <dgm:pt modelId="{C11FA960-65D2-496B-8021-4D9BB334ADD0}">
      <dgm:prSet phldrT="[Tekst]"/>
      <dgm:spPr/>
      <dgm:t>
        <a:bodyPr/>
        <a:lstStyle/>
        <a:p>
          <a:r>
            <a:rPr lang="pl-PL" dirty="0" smtClean="0"/>
            <a:t>Bezprawny</a:t>
          </a:r>
          <a:endParaRPr lang="pl-PL" dirty="0"/>
        </a:p>
      </dgm:t>
    </dgm:pt>
    <dgm:pt modelId="{78770090-05E8-4D3F-B68D-90DFFFCD9543}" type="parTrans" cxnId="{7D84D80F-052A-4F25-BF7F-69FE18DC0D34}">
      <dgm:prSet/>
      <dgm:spPr/>
      <dgm:t>
        <a:bodyPr/>
        <a:lstStyle/>
        <a:p>
          <a:endParaRPr lang="pl-PL"/>
        </a:p>
      </dgm:t>
    </dgm:pt>
    <dgm:pt modelId="{DE57DA98-3ECF-47B9-926A-BF8C3B4FDEC0}" type="sibTrans" cxnId="{7D84D80F-052A-4F25-BF7F-69FE18DC0D34}">
      <dgm:prSet/>
      <dgm:spPr/>
      <dgm:t>
        <a:bodyPr/>
        <a:lstStyle/>
        <a:p>
          <a:endParaRPr lang="pl-PL"/>
        </a:p>
      </dgm:t>
    </dgm:pt>
    <dgm:pt modelId="{B9F1D820-B3D5-4DFF-94F4-9E6BC90B4EBC}">
      <dgm:prSet phldrT="[Tekst]"/>
      <dgm:spPr/>
      <dgm:t>
        <a:bodyPr/>
        <a:lstStyle/>
        <a:p>
          <a:r>
            <a:rPr lang="pl-PL" dirty="0" smtClean="0"/>
            <a:t>Czyn zabroniony</a:t>
          </a:r>
          <a:endParaRPr lang="pl-PL" dirty="0"/>
        </a:p>
      </dgm:t>
    </dgm:pt>
    <dgm:pt modelId="{B1D623BF-B629-4B8E-ABD5-93C62B2A1C8E}" type="parTrans" cxnId="{4CBA1BE5-A28D-4D2B-A75B-6421C42D8DEE}">
      <dgm:prSet/>
      <dgm:spPr/>
      <dgm:t>
        <a:bodyPr/>
        <a:lstStyle/>
        <a:p>
          <a:endParaRPr lang="pl-PL"/>
        </a:p>
      </dgm:t>
    </dgm:pt>
    <dgm:pt modelId="{D7307C16-AE2E-48FC-9F5F-4DBEDFCF7A5D}" type="sibTrans" cxnId="{4CBA1BE5-A28D-4D2B-A75B-6421C42D8DEE}">
      <dgm:prSet/>
      <dgm:spPr/>
      <dgm:t>
        <a:bodyPr/>
        <a:lstStyle/>
        <a:p>
          <a:endParaRPr lang="pl-PL"/>
        </a:p>
      </dgm:t>
    </dgm:pt>
    <dgm:pt modelId="{A2174556-0798-42C3-9194-4B9A170C3D4C}">
      <dgm:prSet phldrT="[Tekst]"/>
      <dgm:spPr/>
      <dgm:t>
        <a:bodyPr/>
        <a:lstStyle/>
        <a:p>
          <a:r>
            <a:rPr lang="pl-PL" dirty="0" smtClean="0"/>
            <a:t>Czyn człowieka</a:t>
          </a:r>
          <a:endParaRPr lang="pl-PL" dirty="0"/>
        </a:p>
      </dgm:t>
    </dgm:pt>
    <dgm:pt modelId="{D59C33F7-BA15-43B3-A677-A08EAE3BFBF4}" type="parTrans" cxnId="{BB88F33A-2810-4F16-A83B-214EFED9C5D0}">
      <dgm:prSet/>
      <dgm:spPr/>
      <dgm:t>
        <a:bodyPr/>
        <a:lstStyle/>
        <a:p>
          <a:endParaRPr lang="pl-PL"/>
        </a:p>
      </dgm:t>
    </dgm:pt>
    <dgm:pt modelId="{B8A64A32-4A5A-4ADD-BA00-F8A255841846}" type="sibTrans" cxnId="{BB88F33A-2810-4F16-A83B-214EFED9C5D0}">
      <dgm:prSet/>
      <dgm:spPr/>
      <dgm:t>
        <a:bodyPr/>
        <a:lstStyle/>
        <a:p>
          <a:endParaRPr lang="pl-PL"/>
        </a:p>
      </dgm:t>
    </dgm:pt>
    <dgm:pt modelId="{5F27CC57-C937-4A6E-97DC-76FF1257BA48}" type="pres">
      <dgm:prSet presAssocID="{43483FF9-8309-4740-BBFF-4D8C2CD4DBAB}" presName="Name0" presStyleCnt="0">
        <dgm:presLayoutVars>
          <dgm:dir/>
          <dgm:animLvl val="lvl"/>
          <dgm:resizeHandles val="exact"/>
        </dgm:presLayoutVars>
      </dgm:prSet>
      <dgm:spPr/>
    </dgm:pt>
    <dgm:pt modelId="{9BC177A2-2A60-4FE5-ADB2-EDF6A40C26A6}" type="pres">
      <dgm:prSet presAssocID="{4F8A36C3-6CF1-4BCB-9AD1-35D736D4ADBD}" presName="Name8" presStyleCnt="0"/>
      <dgm:spPr/>
    </dgm:pt>
    <dgm:pt modelId="{F3147F51-D894-4277-9BD2-C485B595CF36}" type="pres">
      <dgm:prSet presAssocID="{4F8A36C3-6CF1-4BCB-9AD1-35D736D4ADBD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CCD6C4-BEA8-4A19-9290-8C621E5D29DD}" type="pres">
      <dgm:prSet presAssocID="{4F8A36C3-6CF1-4BCB-9AD1-35D736D4ADB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9FE819C-8A7E-4C06-86C4-FDD4ABF2547F}" type="pres">
      <dgm:prSet presAssocID="{00615461-33AD-4218-80D6-5160F84862AB}" presName="Name8" presStyleCnt="0"/>
      <dgm:spPr/>
    </dgm:pt>
    <dgm:pt modelId="{B917B7D8-0E7F-4E21-A839-C99537C0CCDD}" type="pres">
      <dgm:prSet presAssocID="{00615461-33AD-4218-80D6-5160F84862AB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B27FE6-5A73-4B87-97A4-D9DA2620E776}" type="pres">
      <dgm:prSet presAssocID="{00615461-33AD-4218-80D6-5160F84862A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D9109D-3B51-4F1D-85E2-0723CB722A9E}" type="pres">
      <dgm:prSet presAssocID="{C11FA960-65D2-496B-8021-4D9BB334ADD0}" presName="Name8" presStyleCnt="0"/>
      <dgm:spPr/>
    </dgm:pt>
    <dgm:pt modelId="{DB6BF114-EFFB-475C-A179-18C22F528E59}" type="pres">
      <dgm:prSet presAssocID="{C11FA960-65D2-496B-8021-4D9BB334ADD0}" presName="level" presStyleLbl="node1" presStyleIdx="2" presStyleCnt="5" custLinFactNeighborX="59" custLinFactNeighborY="-332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D15771-6CAD-4287-AAA3-BAE98CD26BC6}" type="pres">
      <dgm:prSet presAssocID="{C11FA960-65D2-496B-8021-4D9BB334AD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D55C1C0-07B6-4112-B34D-691B7FABC2A3}" type="pres">
      <dgm:prSet presAssocID="{B9F1D820-B3D5-4DFF-94F4-9E6BC90B4EBC}" presName="Name8" presStyleCnt="0"/>
      <dgm:spPr/>
    </dgm:pt>
    <dgm:pt modelId="{6D2C8302-3D37-4D2E-ACA7-C134B8215B94}" type="pres">
      <dgm:prSet presAssocID="{B9F1D820-B3D5-4DFF-94F4-9E6BC90B4EBC}" presName="level" presStyleLbl="node1" presStyleIdx="3" presStyleCnt="5" custLinFactNeighborX="0" custLinFactNeighborY="27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45EC239-021E-40BC-A6C1-14C2E7AE1479}" type="pres">
      <dgm:prSet presAssocID="{B9F1D820-B3D5-4DFF-94F4-9E6BC90B4E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C051D1-0D64-4971-884B-C3C588F5A9FB}" type="pres">
      <dgm:prSet presAssocID="{A2174556-0798-42C3-9194-4B9A170C3D4C}" presName="Name8" presStyleCnt="0"/>
      <dgm:spPr/>
    </dgm:pt>
    <dgm:pt modelId="{09235201-9C22-4454-8FF1-E3AB106C10D0}" type="pres">
      <dgm:prSet presAssocID="{A2174556-0798-42C3-9194-4B9A170C3D4C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4811F8-9496-48B8-911C-8F2198463C2F}" type="pres">
      <dgm:prSet presAssocID="{A2174556-0798-42C3-9194-4B9A170C3D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CBA1BE5-A28D-4D2B-A75B-6421C42D8DEE}" srcId="{43483FF9-8309-4740-BBFF-4D8C2CD4DBAB}" destId="{B9F1D820-B3D5-4DFF-94F4-9E6BC90B4EBC}" srcOrd="3" destOrd="0" parTransId="{B1D623BF-B629-4B8E-ABD5-93C62B2A1C8E}" sibTransId="{D7307C16-AE2E-48FC-9F5F-4DBEDFCF7A5D}"/>
    <dgm:cxn modelId="{1BB20F68-CEFD-4B9C-8F11-8144014C75E3}" type="presOf" srcId="{B9F1D820-B3D5-4DFF-94F4-9E6BC90B4EBC}" destId="{045EC239-021E-40BC-A6C1-14C2E7AE1479}" srcOrd="1" destOrd="0" presId="urn:microsoft.com/office/officeart/2005/8/layout/pyramid1"/>
    <dgm:cxn modelId="{FCD86AAB-7676-4C55-AEE2-D879037D8F60}" type="presOf" srcId="{C11FA960-65D2-496B-8021-4D9BB334ADD0}" destId="{DB6BF114-EFFB-475C-A179-18C22F528E59}" srcOrd="0" destOrd="0" presId="urn:microsoft.com/office/officeart/2005/8/layout/pyramid1"/>
    <dgm:cxn modelId="{EBE07E01-1D70-482E-868D-823D8CB4B438}" type="presOf" srcId="{00615461-33AD-4218-80D6-5160F84862AB}" destId="{0BB27FE6-5A73-4B87-97A4-D9DA2620E776}" srcOrd="1" destOrd="0" presId="urn:microsoft.com/office/officeart/2005/8/layout/pyramid1"/>
    <dgm:cxn modelId="{8097F08A-BB0C-477D-AF1F-1A10AB08F4B0}" type="presOf" srcId="{A2174556-0798-42C3-9194-4B9A170C3D4C}" destId="{09235201-9C22-4454-8FF1-E3AB106C10D0}" srcOrd="0" destOrd="0" presId="urn:microsoft.com/office/officeart/2005/8/layout/pyramid1"/>
    <dgm:cxn modelId="{7D84D80F-052A-4F25-BF7F-69FE18DC0D34}" srcId="{43483FF9-8309-4740-BBFF-4D8C2CD4DBAB}" destId="{C11FA960-65D2-496B-8021-4D9BB334ADD0}" srcOrd="2" destOrd="0" parTransId="{78770090-05E8-4D3F-B68D-90DFFFCD9543}" sibTransId="{DE57DA98-3ECF-47B9-926A-BF8C3B4FDEC0}"/>
    <dgm:cxn modelId="{4AFB6C4D-6958-418A-9E2E-0A5991CBC99D}" type="presOf" srcId="{00615461-33AD-4218-80D6-5160F84862AB}" destId="{B917B7D8-0E7F-4E21-A839-C99537C0CCDD}" srcOrd="0" destOrd="0" presId="urn:microsoft.com/office/officeart/2005/8/layout/pyramid1"/>
    <dgm:cxn modelId="{A0E6BC14-B229-4381-9E61-0D10B5E7623B}" type="presOf" srcId="{4F8A36C3-6CF1-4BCB-9AD1-35D736D4ADBD}" destId="{33CCD6C4-BEA8-4A19-9290-8C621E5D29DD}" srcOrd="1" destOrd="0" presId="urn:microsoft.com/office/officeart/2005/8/layout/pyramid1"/>
    <dgm:cxn modelId="{0E8C883D-3A0D-402D-9D47-BC30E352F5FF}" srcId="{43483FF9-8309-4740-BBFF-4D8C2CD4DBAB}" destId="{00615461-33AD-4218-80D6-5160F84862AB}" srcOrd="1" destOrd="0" parTransId="{B1CA497A-0009-470D-AD0A-EA2CDAF993F0}" sibTransId="{D774C10A-7775-40E0-81EC-88019E58775E}"/>
    <dgm:cxn modelId="{FA4E7BEE-5913-4504-B6B3-12319D34693B}" type="presOf" srcId="{A2174556-0798-42C3-9194-4B9A170C3D4C}" destId="{014811F8-9496-48B8-911C-8F2198463C2F}" srcOrd="1" destOrd="0" presId="urn:microsoft.com/office/officeart/2005/8/layout/pyramid1"/>
    <dgm:cxn modelId="{38346077-532E-43B0-8067-1978733390EF}" type="presOf" srcId="{4F8A36C3-6CF1-4BCB-9AD1-35D736D4ADBD}" destId="{F3147F51-D894-4277-9BD2-C485B595CF36}" srcOrd="0" destOrd="0" presId="urn:microsoft.com/office/officeart/2005/8/layout/pyramid1"/>
    <dgm:cxn modelId="{6D2E1AFF-4A0A-4883-8F3E-FAB022BF9A42}" type="presOf" srcId="{B9F1D820-B3D5-4DFF-94F4-9E6BC90B4EBC}" destId="{6D2C8302-3D37-4D2E-ACA7-C134B8215B94}" srcOrd="0" destOrd="0" presId="urn:microsoft.com/office/officeart/2005/8/layout/pyramid1"/>
    <dgm:cxn modelId="{D7C78FD3-3818-4C86-BE65-E44B247F06AF}" type="presOf" srcId="{43483FF9-8309-4740-BBFF-4D8C2CD4DBAB}" destId="{5F27CC57-C937-4A6E-97DC-76FF1257BA48}" srcOrd="0" destOrd="0" presId="urn:microsoft.com/office/officeart/2005/8/layout/pyramid1"/>
    <dgm:cxn modelId="{E4A7BD6E-79AF-41E4-AE52-7DBBFAC93F6F}" srcId="{43483FF9-8309-4740-BBFF-4D8C2CD4DBAB}" destId="{4F8A36C3-6CF1-4BCB-9AD1-35D736D4ADBD}" srcOrd="0" destOrd="0" parTransId="{D4F9C5D7-C3D5-4D4F-AD9D-D362CE38247B}" sibTransId="{BD97F67C-3A1C-407E-840F-91326A4DCA01}"/>
    <dgm:cxn modelId="{BB88F33A-2810-4F16-A83B-214EFED9C5D0}" srcId="{43483FF9-8309-4740-BBFF-4D8C2CD4DBAB}" destId="{A2174556-0798-42C3-9194-4B9A170C3D4C}" srcOrd="4" destOrd="0" parTransId="{D59C33F7-BA15-43B3-A677-A08EAE3BFBF4}" sibTransId="{B8A64A32-4A5A-4ADD-BA00-F8A255841846}"/>
    <dgm:cxn modelId="{C8CFC888-3104-4266-8802-1ED7FB8A3DFF}" type="presOf" srcId="{C11FA960-65D2-496B-8021-4D9BB334ADD0}" destId="{AFD15771-6CAD-4287-AAA3-BAE98CD26BC6}" srcOrd="1" destOrd="0" presId="urn:microsoft.com/office/officeart/2005/8/layout/pyramid1"/>
    <dgm:cxn modelId="{777BE244-6FB5-4CBE-ACB3-0A859330254A}" type="presParOf" srcId="{5F27CC57-C937-4A6E-97DC-76FF1257BA48}" destId="{9BC177A2-2A60-4FE5-ADB2-EDF6A40C26A6}" srcOrd="0" destOrd="0" presId="urn:microsoft.com/office/officeart/2005/8/layout/pyramid1"/>
    <dgm:cxn modelId="{F7BCB5C6-59E8-4763-B4A9-F85E1195520C}" type="presParOf" srcId="{9BC177A2-2A60-4FE5-ADB2-EDF6A40C26A6}" destId="{F3147F51-D894-4277-9BD2-C485B595CF36}" srcOrd="0" destOrd="0" presId="urn:microsoft.com/office/officeart/2005/8/layout/pyramid1"/>
    <dgm:cxn modelId="{B61AC588-9863-48B5-A561-8EFAC10F3F8B}" type="presParOf" srcId="{9BC177A2-2A60-4FE5-ADB2-EDF6A40C26A6}" destId="{33CCD6C4-BEA8-4A19-9290-8C621E5D29DD}" srcOrd="1" destOrd="0" presId="urn:microsoft.com/office/officeart/2005/8/layout/pyramid1"/>
    <dgm:cxn modelId="{C6ADCCA0-98CF-4F78-823C-57D3F86F8F62}" type="presParOf" srcId="{5F27CC57-C937-4A6E-97DC-76FF1257BA48}" destId="{69FE819C-8A7E-4C06-86C4-FDD4ABF2547F}" srcOrd="1" destOrd="0" presId="urn:microsoft.com/office/officeart/2005/8/layout/pyramid1"/>
    <dgm:cxn modelId="{49633B0B-2A5B-4D5E-A2A9-D8A97D8A68F0}" type="presParOf" srcId="{69FE819C-8A7E-4C06-86C4-FDD4ABF2547F}" destId="{B917B7D8-0E7F-4E21-A839-C99537C0CCDD}" srcOrd="0" destOrd="0" presId="urn:microsoft.com/office/officeart/2005/8/layout/pyramid1"/>
    <dgm:cxn modelId="{E07042E6-CC74-409C-90B4-34623920FC9D}" type="presParOf" srcId="{69FE819C-8A7E-4C06-86C4-FDD4ABF2547F}" destId="{0BB27FE6-5A73-4B87-97A4-D9DA2620E776}" srcOrd="1" destOrd="0" presId="urn:microsoft.com/office/officeart/2005/8/layout/pyramid1"/>
    <dgm:cxn modelId="{761F1309-2792-4056-A719-C6A6B38ED3EF}" type="presParOf" srcId="{5F27CC57-C937-4A6E-97DC-76FF1257BA48}" destId="{20D9109D-3B51-4F1D-85E2-0723CB722A9E}" srcOrd="2" destOrd="0" presId="urn:microsoft.com/office/officeart/2005/8/layout/pyramid1"/>
    <dgm:cxn modelId="{026B71F6-74C4-4800-80FE-4740C7149032}" type="presParOf" srcId="{20D9109D-3B51-4F1D-85E2-0723CB722A9E}" destId="{DB6BF114-EFFB-475C-A179-18C22F528E59}" srcOrd="0" destOrd="0" presId="urn:microsoft.com/office/officeart/2005/8/layout/pyramid1"/>
    <dgm:cxn modelId="{EC26D914-4722-4677-ADCE-0005CBE2B0AF}" type="presParOf" srcId="{20D9109D-3B51-4F1D-85E2-0723CB722A9E}" destId="{AFD15771-6CAD-4287-AAA3-BAE98CD26BC6}" srcOrd="1" destOrd="0" presId="urn:microsoft.com/office/officeart/2005/8/layout/pyramid1"/>
    <dgm:cxn modelId="{3D44034F-3E7C-4508-A24A-EAB5DC328081}" type="presParOf" srcId="{5F27CC57-C937-4A6E-97DC-76FF1257BA48}" destId="{1D55C1C0-07B6-4112-B34D-691B7FABC2A3}" srcOrd="3" destOrd="0" presId="urn:microsoft.com/office/officeart/2005/8/layout/pyramid1"/>
    <dgm:cxn modelId="{1CC00BF2-0416-4D58-B00D-0A56D30D587D}" type="presParOf" srcId="{1D55C1C0-07B6-4112-B34D-691B7FABC2A3}" destId="{6D2C8302-3D37-4D2E-ACA7-C134B8215B94}" srcOrd="0" destOrd="0" presId="urn:microsoft.com/office/officeart/2005/8/layout/pyramid1"/>
    <dgm:cxn modelId="{7D888BC7-F770-4CEE-AF8D-AAE897260654}" type="presParOf" srcId="{1D55C1C0-07B6-4112-B34D-691B7FABC2A3}" destId="{045EC239-021E-40BC-A6C1-14C2E7AE1479}" srcOrd="1" destOrd="0" presId="urn:microsoft.com/office/officeart/2005/8/layout/pyramid1"/>
    <dgm:cxn modelId="{F48101FD-B86E-4399-89EC-5D9F6E2B2023}" type="presParOf" srcId="{5F27CC57-C937-4A6E-97DC-76FF1257BA48}" destId="{23C051D1-0D64-4971-884B-C3C588F5A9FB}" srcOrd="4" destOrd="0" presId="urn:microsoft.com/office/officeart/2005/8/layout/pyramid1"/>
    <dgm:cxn modelId="{FABD0960-6239-497F-9595-D2662A8BFC8A}" type="presParOf" srcId="{23C051D1-0D64-4971-884B-C3C588F5A9FB}" destId="{09235201-9C22-4454-8FF1-E3AB106C10D0}" srcOrd="0" destOrd="0" presId="urn:microsoft.com/office/officeart/2005/8/layout/pyramid1"/>
    <dgm:cxn modelId="{7D0FAC37-EA6C-4E36-BE37-9EC766C386CA}" type="presParOf" srcId="{23C051D1-0D64-4971-884B-C3C588F5A9FB}" destId="{014811F8-9496-48B8-911C-8F2198463C2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47F51-D894-4277-9BD2-C485B595CF36}">
      <dsp:nvSpPr>
        <dsp:cNvPr id="0" name=""/>
        <dsp:cNvSpPr/>
      </dsp:nvSpPr>
      <dsp:spPr>
        <a:xfrm>
          <a:off x="2109732" y="0"/>
          <a:ext cx="1054866" cy="671398"/>
        </a:xfrm>
        <a:prstGeom prst="trapezoid">
          <a:avLst>
            <a:gd name="adj" fmla="val 78557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Wina</a:t>
          </a:r>
          <a:endParaRPr lang="pl-PL" sz="2200" kern="1200" dirty="0"/>
        </a:p>
      </dsp:txBody>
      <dsp:txXfrm>
        <a:off x="2109732" y="0"/>
        <a:ext cx="1054866" cy="671398"/>
      </dsp:txXfrm>
    </dsp:sp>
    <dsp:sp modelId="{B917B7D8-0E7F-4E21-A839-C99537C0CCDD}">
      <dsp:nvSpPr>
        <dsp:cNvPr id="0" name=""/>
        <dsp:cNvSpPr/>
      </dsp:nvSpPr>
      <dsp:spPr>
        <a:xfrm>
          <a:off x="1582299" y="671398"/>
          <a:ext cx="2109732" cy="671398"/>
        </a:xfrm>
        <a:prstGeom prst="trapezoid">
          <a:avLst>
            <a:gd name="adj" fmla="val 78557"/>
          </a:avLst>
        </a:prstGeom>
        <a:gradFill rotWithShape="0">
          <a:gsLst>
            <a:gs pos="0">
              <a:schemeClr val="accent5">
                <a:hueOff val="614304"/>
                <a:satOff val="-13491"/>
                <a:lumOff val="3431"/>
                <a:alphaOff val="0"/>
                <a:shade val="63000"/>
                <a:satMod val="110000"/>
              </a:schemeClr>
            </a:gs>
            <a:gs pos="30000">
              <a:schemeClr val="accent5">
                <a:hueOff val="614304"/>
                <a:satOff val="-13491"/>
                <a:lumOff val="3431"/>
                <a:alphaOff val="0"/>
                <a:shade val="90000"/>
                <a:satMod val="120000"/>
              </a:schemeClr>
            </a:gs>
            <a:gs pos="45000">
              <a:schemeClr val="accent5">
                <a:hueOff val="614304"/>
                <a:satOff val="-13491"/>
                <a:lumOff val="3431"/>
                <a:alphaOff val="0"/>
                <a:shade val="100000"/>
                <a:satMod val="128000"/>
              </a:schemeClr>
            </a:gs>
            <a:gs pos="55000">
              <a:schemeClr val="accent5">
                <a:hueOff val="614304"/>
                <a:satOff val="-13491"/>
                <a:lumOff val="3431"/>
                <a:alphaOff val="0"/>
                <a:shade val="100000"/>
                <a:satMod val="128000"/>
              </a:schemeClr>
            </a:gs>
            <a:gs pos="73000">
              <a:schemeClr val="accent5">
                <a:hueOff val="614304"/>
                <a:satOff val="-13491"/>
                <a:lumOff val="3431"/>
                <a:alphaOff val="0"/>
                <a:shade val="90000"/>
                <a:satMod val="120000"/>
              </a:schemeClr>
            </a:gs>
            <a:gs pos="100000">
              <a:schemeClr val="accent5">
                <a:hueOff val="614304"/>
                <a:satOff val="-13491"/>
                <a:lumOff val="3431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Społecznie szkodliwy </a:t>
          </a:r>
          <a:endParaRPr lang="pl-PL" sz="2200" kern="1200" dirty="0"/>
        </a:p>
      </dsp:txBody>
      <dsp:txXfrm>
        <a:off x="1951502" y="671398"/>
        <a:ext cx="1371326" cy="671398"/>
      </dsp:txXfrm>
    </dsp:sp>
    <dsp:sp modelId="{DB6BF114-EFFB-475C-A179-18C22F528E59}">
      <dsp:nvSpPr>
        <dsp:cNvPr id="0" name=""/>
        <dsp:cNvSpPr/>
      </dsp:nvSpPr>
      <dsp:spPr>
        <a:xfrm>
          <a:off x="1056733" y="1320486"/>
          <a:ext cx="3164599" cy="671398"/>
        </a:xfrm>
        <a:prstGeom prst="trapezoid">
          <a:avLst>
            <a:gd name="adj" fmla="val 78557"/>
          </a:avLst>
        </a:prstGeom>
        <a:gradFill rotWithShape="0">
          <a:gsLst>
            <a:gs pos="0">
              <a:schemeClr val="accent5">
                <a:hueOff val="1228607"/>
                <a:satOff val="-26981"/>
                <a:lumOff val="6863"/>
                <a:alphaOff val="0"/>
                <a:shade val="63000"/>
                <a:satMod val="110000"/>
              </a:schemeClr>
            </a:gs>
            <a:gs pos="30000">
              <a:schemeClr val="accent5">
                <a:hueOff val="1228607"/>
                <a:satOff val="-26981"/>
                <a:lumOff val="6863"/>
                <a:alphaOff val="0"/>
                <a:shade val="90000"/>
                <a:satMod val="120000"/>
              </a:schemeClr>
            </a:gs>
            <a:gs pos="45000">
              <a:schemeClr val="accent5">
                <a:hueOff val="1228607"/>
                <a:satOff val="-26981"/>
                <a:lumOff val="6863"/>
                <a:alphaOff val="0"/>
                <a:shade val="100000"/>
                <a:satMod val="128000"/>
              </a:schemeClr>
            </a:gs>
            <a:gs pos="55000">
              <a:schemeClr val="accent5">
                <a:hueOff val="1228607"/>
                <a:satOff val="-26981"/>
                <a:lumOff val="6863"/>
                <a:alphaOff val="0"/>
                <a:shade val="100000"/>
                <a:satMod val="128000"/>
              </a:schemeClr>
            </a:gs>
            <a:gs pos="73000">
              <a:schemeClr val="accent5">
                <a:hueOff val="1228607"/>
                <a:satOff val="-26981"/>
                <a:lumOff val="6863"/>
                <a:alphaOff val="0"/>
                <a:shade val="90000"/>
                <a:satMod val="120000"/>
              </a:schemeClr>
            </a:gs>
            <a:gs pos="100000">
              <a:schemeClr val="accent5">
                <a:hueOff val="1228607"/>
                <a:satOff val="-26981"/>
                <a:lumOff val="6863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Bezprawny</a:t>
          </a:r>
          <a:endParaRPr lang="pl-PL" sz="2200" kern="1200" dirty="0"/>
        </a:p>
      </dsp:txBody>
      <dsp:txXfrm>
        <a:off x="1610538" y="1320486"/>
        <a:ext cx="2056989" cy="671398"/>
      </dsp:txXfrm>
    </dsp:sp>
    <dsp:sp modelId="{6D2C8302-3D37-4D2E-ACA7-C134B8215B94}">
      <dsp:nvSpPr>
        <dsp:cNvPr id="0" name=""/>
        <dsp:cNvSpPr/>
      </dsp:nvSpPr>
      <dsp:spPr>
        <a:xfrm>
          <a:off x="527433" y="2016021"/>
          <a:ext cx="4219465" cy="671398"/>
        </a:xfrm>
        <a:prstGeom prst="trapezoid">
          <a:avLst>
            <a:gd name="adj" fmla="val 78557"/>
          </a:avLst>
        </a:prstGeom>
        <a:gradFill rotWithShape="0">
          <a:gsLst>
            <a:gs pos="0">
              <a:schemeClr val="accent5">
                <a:hueOff val="1842911"/>
                <a:satOff val="-40472"/>
                <a:lumOff val="10294"/>
                <a:alphaOff val="0"/>
                <a:shade val="63000"/>
                <a:satMod val="110000"/>
              </a:schemeClr>
            </a:gs>
            <a:gs pos="30000">
              <a:schemeClr val="accent5">
                <a:hueOff val="1842911"/>
                <a:satOff val="-40472"/>
                <a:lumOff val="10294"/>
                <a:alphaOff val="0"/>
                <a:shade val="90000"/>
                <a:satMod val="120000"/>
              </a:schemeClr>
            </a:gs>
            <a:gs pos="45000">
              <a:schemeClr val="accent5">
                <a:hueOff val="1842911"/>
                <a:satOff val="-40472"/>
                <a:lumOff val="10294"/>
                <a:alphaOff val="0"/>
                <a:shade val="100000"/>
                <a:satMod val="128000"/>
              </a:schemeClr>
            </a:gs>
            <a:gs pos="55000">
              <a:schemeClr val="accent5">
                <a:hueOff val="1842911"/>
                <a:satOff val="-40472"/>
                <a:lumOff val="10294"/>
                <a:alphaOff val="0"/>
                <a:shade val="100000"/>
                <a:satMod val="128000"/>
              </a:schemeClr>
            </a:gs>
            <a:gs pos="73000">
              <a:schemeClr val="accent5">
                <a:hueOff val="1842911"/>
                <a:satOff val="-40472"/>
                <a:lumOff val="10294"/>
                <a:alphaOff val="0"/>
                <a:shade val="90000"/>
                <a:satMod val="120000"/>
              </a:schemeClr>
            </a:gs>
            <a:gs pos="100000">
              <a:schemeClr val="accent5">
                <a:hueOff val="1842911"/>
                <a:satOff val="-40472"/>
                <a:lumOff val="10294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Czyn zabroniony</a:t>
          </a:r>
          <a:endParaRPr lang="pl-PL" sz="2200" kern="1200" dirty="0"/>
        </a:p>
      </dsp:txBody>
      <dsp:txXfrm>
        <a:off x="1265839" y="2016021"/>
        <a:ext cx="2742652" cy="671398"/>
      </dsp:txXfrm>
    </dsp:sp>
    <dsp:sp modelId="{09235201-9C22-4454-8FF1-E3AB106C10D0}">
      <dsp:nvSpPr>
        <dsp:cNvPr id="0" name=""/>
        <dsp:cNvSpPr/>
      </dsp:nvSpPr>
      <dsp:spPr>
        <a:xfrm>
          <a:off x="0" y="2685593"/>
          <a:ext cx="5274332" cy="671398"/>
        </a:xfrm>
        <a:prstGeom prst="trapezoid">
          <a:avLst>
            <a:gd name="adj" fmla="val 78557"/>
          </a:avLst>
        </a:prstGeom>
        <a:gradFill rotWithShape="0">
          <a:gsLst>
            <a:gs pos="0">
              <a:schemeClr val="accent5">
                <a:hueOff val="2457214"/>
                <a:satOff val="-53963"/>
                <a:lumOff val="13725"/>
                <a:alphaOff val="0"/>
                <a:shade val="63000"/>
                <a:satMod val="110000"/>
              </a:schemeClr>
            </a:gs>
            <a:gs pos="30000">
              <a:schemeClr val="accent5">
                <a:hueOff val="2457214"/>
                <a:satOff val="-53963"/>
                <a:lumOff val="13725"/>
                <a:alphaOff val="0"/>
                <a:shade val="90000"/>
                <a:satMod val="120000"/>
              </a:schemeClr>
            </a:gs>
            <a:gs pos="45000">
              <a:schemeClr val="accent5">
                <a:hueOff val="2457214"/>
                <a:satOff val="-53963"/>
                <a:lumOff val="13725"/>
                <a:alphaOff val="0"/>
                <a:shade val="100000"/>
                <a:satMod val="128000"/>
              </a:schemeClr>
            </a:gs>
            <a:gs pos="55000">
              <a:schemeClr val="accent5">
                <a:hueOff val="2457214"/>
                <a:satOff val="-53963"/>
                <a:lumOff val="13725"/>
                <a:alphaOff val="0"/>
                <a:shade val="100000"/>
                <a:satMod val="128000"/>
              </a:schemeClr>
            </a:gs>
            <a:gs pos="73000">
              <a:schemeClr val="accent5">
                <a:hueOff val="2457214"/>
                <a:satOff val="-53963"/>
                <a:lumOff val="13725"/>
                <a:alphaOff val="0"/>
                <a:shade val="90000"/>
                <a:satMod val="120000"/>
              </a:schemeClr>
            </a:gs>
            <a:gs pos="100000">
              <a:schemeClr val="accent5">
                <a:hueOff val="2457214"/>
                <a:satOff val="-53963"/>
                <a:lumOff val="13725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Czyn człowieka</a:t>
          </a:r>
          <a:endParaRPr lang="pl-PL" sz="2200" kern="1200" dirty="0"/>
        </a:p>
      </dsp:txBody>
      <dsp:txXfrm>
        <a:off x="923008" y="2685593"/>
        <a:ext cx="3428315" cy="671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17925" y="0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AED3E-43E8-476F-9C4F-152FCADD4CCB}" type="datetimeFigureOut">
              <a:rPr lang="pl-PL" smtClean="0"/>
              <a:t>21.11.2018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09663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55638" y="4125913"/>
            <a:ext cx="525145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250238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17925" y="8250238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0E4C1-A220-41C4-A8CC-6F3BAD82A0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450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E4C1-A220-41C4-A8CC-6F3BAD82A019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021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E4C1-A220-41C4-A8CC-6F3BAD82A019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021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E4C1-A220-41C4-A8CC-6F3BAD82A019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021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E4C1-A220-41C4-A8CC-6F3BAD82A019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021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E4C1-A220-41C4-A8CC-6F3BAD82A019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0218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E4C1-A220-41C4-A8CC-6F3BAD82A019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0218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E4C1-A220-41C4-A8CC-6F3BAD82A019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0218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E4C1-A220-41C4-A8CC-6F3BAD82A019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021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E4C1-A220-41C4-A8CC-6F3BAD82A019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021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E4C1-A220-41C4-A8CC-6F3BAD82A019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021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E4C1-A220-41C4-A8CC-6F3BAD82A019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021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E4C1-A220-41C4-A8CC-6F3BAD82A019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021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E4C1-A220-41C4-A8CC-6F3BAD82A019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021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E4C1-A220-41C4-A8CC-6F3BAD82A019}" type="slidenum">
              <a:rPr lang="pl-PL" smtClean="0">
                <a:solidFill>
                  <a:prstClr val="black"/>
                </a:solidFill>
              </a:rPr>
              <a:pPr/>
              <a:t>18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021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E4C1-A220-41C4-A8CC-6F3BAD82A019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021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E4C1-A220-41C4-A8CC-6F3BAD82A019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021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E89F-1820-4A8A-8FD5-90F211A71C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8A51-5A2E-470A-B18F-857A48639BE3}" type="datetimeFigureOut">
              <a:rPr lang="en-GB"/>
              <a:pPr>
                <a:defRPr/>
              </a:pPr>
              <a:t>21/11/2018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366D0-F84C-41F2-BAE4-743570A277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9E219-317F-4B23-90EE-042271F7C31A}" type="datetimeFigureOut">
              <a:rPr lang="en-GB"/>
              <a:pPr>
                <a:defRPr/>
              </a:pPr>
              <a:t>21/11/2018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F97C4-010C-4512-91C2-0A515A237A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B0708-27B5-41F3-86C7-BC46FD5EC5EE}" type="datetimeFigureOut">
              <a:rPr lang="en-GB"/>
              <a:pPr>
                <a:defRPr/>
              </a:pPr>
              <a:t>21/11/2018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C2BC5-0E1D-4F56-B488-D75B2E0FD7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5237C-B063-4968-895F-7E6F856896CD}" type="datetimeFigureOut">
              <a:rPr lang="en-GB"/>
              <a:pPr>
                <a:defRPr/>
              </a:pPr>
              <a:t>21/11/2018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1CB55-C8D6-4994-B17C-FB3867B714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DD756-1FED-4B3A-AAB1-056853BC5755}" type="datetimeFigureOut">
              <a:rPr lang="en-GB"/>
              <a:pPr>
                <a:defRPr/>
              </a:pPr>
              <a:t>21/11/2018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A234B-79DE-4C6F-A0F7-AF448EC11E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E75FA-21E5-44BC-BFFB-F11C8E17B8E1}" type="datetimeFigureOut">
              <a:rPr lang="en-GB"/>
              <a:pPr>
                <a:defRPr/>
              </a:pPr>
              <a:t>21/11/2018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D0A5A-B302-4B51-BE11-01B3C52C9B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E55EC-706E-44C7-BB3B-12F121570E47}" type="datetimeFigureOut">
              <a:rPr lang="en-GB"/>
              <a:pPr>
                <a:defRPr/>
              </a:pPr>
              <a:t>21/11/2018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DB98-17CD-44CA-A042-EB2FA85C8E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90ADC-3DC6-42E6-A329-A96877ADB487}" type="datetimeFigureOut">
              <a:rPr lang="en-GB"/>
              <a:pPr>
                <a:defRPr/>
              </a:pPr>
              <a:t>21/11/2018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B9B5E-7FF8-4ABF-A740-11E3E71D85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1F732-E961-4E9C-AA61-CA6E5081A8FD}" type="datetimeFigureOut">
              <a:rPr lang="en-GB"/>
              <a:pPr>
                <a:defRPr/>
              </a:pPr>
              <a:t>21/11/2018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F81DF-4154-4ADF-9016-2A4EDF49D7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7FC2D-773F-4FB3-9B72-5E4A1918D4C8}" type="datetimeFigureOut">
              <a:rPr lang="en-GB"/>
              <a:pPr>
                <a:defRPr/>
              </a:pPr>
              <a:t>21/11/2018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B0F01-F2A1-49AA-A34A-542FE204A9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DD5-FF70-4523-B1CB-1660B681777E}" type="datetimeFigureOut">
              <a:rPr lang="en-GB"/>
              <a:pPr>
                <a:defRPr/>
              </a:pPr>
              <a:t>21/11/2018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 smtClean="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394EA871-B7BE-4C62-AE4D-CF4A67E988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  <a:cs typeface="+mn-cs"/>
              </a:defRPr>
            </a:lvl1pPr>
          </a:lstStyle>
          <a:p>
            <a:pPr>
              <a:defRPr/>
            </a:pPr>
            <a:fld id="{5E7B94CA-B9BE-4C29-BF48-4EEAC3749699}" type="datetimeFigureOut">
              <a:rPr lang="en-GB"/>
              <a:pPr>
                <a:defRPr/>
              </a:pPr>
              <a:t>21/11/2018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>
    <p:randomBar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526DB0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89AAC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DC5924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277869" y="1052662"/>
            <a:ext cx="5112569" cy="3168351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36838"/>
            <a:ext cx="7543800" cy="2593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400" dirty="0" smtClean="0">
                <a:solidFill>
                  <a:schemeClr val="accent3">
                    <a:lumMod val="75000"/>
                  </a:schemeClr>
                </a:solidFill>
              </a:rPr>
              <a:t>Struktura przestępstwa</a:t>
            </a:r>
            <a:endParaRPr lang="pl-PL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830763"/>
            <a:ext cx="6461125" cy="9858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pl-PL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dr </a:t>
            </a:r>
            <a:r>
              <a:rPr lang="en-GB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Dagmara</a:t>
            </a:r>
            <a:r>
              <a:rPr lang="en-GB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Gruszecka</a:t>
            </a:r>
            <a:endParaRPr lang="pl-PL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Obraz 5" descr="WPI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541" y="332656"/>
            <a:ext cx="2987824" cy="864096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 smtClean="0"/>
              <a:t>CZYN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/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 smtClean="0"/>
              <a:t>Brak czynu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dirty="0" smtClean="0"/>
              <a:t>nie uważa się za czyny:</a:t>
            </a:r>
          </a:p>
          <a:p>
            <a:pPr fontAlgn="auto">
              <a:spcAft>
                <a:spcPts val="0"/>
              </a:spcAft>
              <a:buBlip>
                <a:blip r:embed="rId2"/>
              </a:buBlip>
              <a:defRPr/>
            </a:pPr>
            <a:r>
              <a:rPr lang="pl-PL" dirty="0" smtClean="0"/>
              <a:t>odruchy bezwarunkowe</a:t>
            </a:r>
          </a:p>
          <a:p>
            <a:pPr fontAlgn="auto">
              <a:spcAft>
                <a:spcPts val="0"/>
              </a:spcAft>
              <a:buBlip>
                <a:blip r:embed="rId2"/>
              </a:buBlip>
              <a:defRPr/>
            </a:pPr>
            <a:r>
              <a:rPr lang="pl-PL" dirty="0"/>
              <a:t>c</a:t>
            </a:r>
            <a:r>
              <a:rPr lang="pl-PL" dirty="0" smtClean="0"/>
              <a:t>zyny zautomatyzowane</a:t>
            </a:r>
          </a:p>
          <a:p>
            <a:pPr fontAlgn="auto">
              <a:spcAft>
                <a:spcPts val="0"/>
              </a:spcAft>
              <a:buBlip>
                <a:blip r:embed="rId2"/>
              </a:buBlip>
              <a:defRPr/>
            </a:pPr>
            <a:r>
              <a:rPr lang="pl-PL" dirty="0" smtClean="0"/>
              <a:t>zachowania </a:t>
            </a:r>
            <a:r>
              <a:rPr lang="pl-PL" dirty="0"/>
              <a:t>zrealizowane w wyniku oddziaływania tzw. przymusu bezwzględnego (fizycznego, nieodpornego – </a:t>
            </a:r>
            <a:r>
              <a:rPr lang="pl-PL" i="1" dirty="0"/>
              <a:t>vis </a:t>
            </a:r>
            <a:r>
              <a:rPr lang="pl-PL" i="1" dirty="0" err="1"/>
              <a:t>absoluta</a:t>
            </a:r>
            <a:r>
              <a:rPr lang="pl-PL" dirty="0" smtClean="0"/>
              <a:t>).</a:t>
            </a:r>
          </a:p>
          <a:p>
            <a:pPr fontAlgn="auto">
              <a:spcAft>
                <a:spcPts val="0"/>
              </a:spcAft>
              <a:buBlip>
                <a:blip r:embed="rId2"/>
              </a:buBlip>
              <a:defRPr/>
            </a:pPr>
            <a:r>
              <a:rPr lang="pl-PL" dirty="0"/>
              <a:t>p</a:t>
            </a:r>
            <a:r>
              <a:rPr lang="pl-PL" dirty="0" smtClean="0"/>
              <a:t>rzyczyny wewnętrzne np. szok, ruchy w trakcie głębokiego snu, ruchy epileptyczne</a:t>
            </a:r>
          </a:p>
          <a:p>
            <a:pPr fontAlgn="auto">
              <a:spcAft>
                <a:spcPts val="0"/>
              </a:spcAft>
              <a:buBlip>
                <a:blip r:embed="rId2"/>
              </a:buBlip>
              <a:defRPr/>
            </a:pPr>
            <a:r>
              <a:rPr lang="pl-PL" dirty="0"/>
              <a:t>b</a:t>
            </a:r>
            <a:r>
              <a:rPr lang="pl-PL" dirty="0" smtClean="0"/>
              <a:t>rak ruchu na skutek braku fizycznej możliwości jego wykonania</a:t>
            </a:r>
          </a:p>
          <a:p>
            <a:pPr fontAlgn="auto">
              <a:spcAft>
                <a:spcPts val="0"/>
              </a:spcAft>
              <a:buBlip>
                <a:blip r:embed="rId2"/>
              </a:buBlip>
              <a:defRPr/>
            </a:pPr>
            <a:endParaRPr lang="pl-PL" b="1" dirty="0" smtClean="0"/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 smtClean="0"/>
              <a:t>Natomiast stanowi czyn zachowanie podjęte w wyniku przymusu psychicznego (tzw. vis </a:t>
            </a:r>
            <a:r>
              <a:rPr lang="pl-PL" b="1" dirty="0" err="1" smtClean="0"/>
              <a:t>compulsiva</a:t>
            </a:r>
            <a:r>
              <a:rPr lang="pl-PL" b="1" dirty="0" smtClean="0"/>
              <a:t>)</a:t>
            </a:r>
            <a:endParaRPr lang="pl-PL" b="1" dirty="0"/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 smtClean="0"/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37977612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 smtClean="0"/>
              <a:t>CZYN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/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 smtClean="0"/>
              <a:t>Problem zaniechania? Czyn czy brak czynu?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 smtClean="0"/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 smtClean="0"/>
              <a:t>			działanie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 smtClean="0"/>
              <a:t>Zachowanie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 smtClean="0"/>
              <a:t>			zaniechanie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 smtClean="0"/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 smtClean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Natura normatywna zaniechania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pl-PL" dirty="0"/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dirty="0"/>
              <a:t>Art. 2 </a:t>
            </a:r>
            <a:r>
              <a:rPr lang="pl-PL" dirty="0" smtClean="0"/>
              <a:t>KK „Odpowiedzialności </a:t>
            </a:r>
            <a:r>
              <a:rPr lang="pl-PL" dirty="0"/>
              <a:t>karnej za przestępstwo skutkowe popełnione przez zaniechanie podlega ten tylko, na kim ciążył prawny, szczególny obowiązek zapobiegnięcia skutkowi</a:t>
            </a:r>
            <a:r>
              <a:rPr lang="pl-PL" dirty="0" smtClean="0"/>
              <a:t>.”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  „zaniechanie </a:t>
            </a:r>
            <a:r>
              <a:rPr lang="pl-PL" dirty="0"/>
              <a:t>(określonego działania), będąc realnym obiektem niematerialnym, uzewnętrznia się poprzez działanie, którego </a:t>
            </a:r>
            <a:r>
              <a:rPr lang="pl-PL" dirty="0" err="1"/>
              <a:t>zaniechający</a:t>
            </a:r>
            <a:r>
              <a:rPr lang="pl-PL" dirty="0"/>
              <a:t> dopuszcza się w czasie, gdy zaniecha interesującego nas działania </a:t>
            </a:r>
            <a:r>
              <a:rPr lang="pl-PL" dirty="0" smtClean="0"/>
              <a:t>(</a:t>
            </a:r>
            <a:r>
              <a:rPr lang="pl-PL" i="1" dirty="0" smtClean="0"/>
              <a:t>Ł</a:t>
            </a:r>
            <a:r>
              <a:rPr lang="pl-PL" i="1" dirty="0"/>
              <a:t>. Pohl</a:t>
            </a:r>
            <a:r>
              <a:rPr lang="pl-PL" dirty="0"/>
              <a:t>, Czyn..., s. </a:t>
            </a:r>
            <a:r>
              <a:rPr lang="pl-PL" dirty="0" smtClean="0"/>
              <a:t>210 i n.).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sp>
        <p:nvSpPr>
          <p:cNvPr id="2" name="Przycisk akcji: Pomoc 1">
            <a:hlinkClick r:id="" action="ppaction://noaction" highlightClick="1"/>
          </p:cNvPr>
          <p:cNvSpPr/>
          <p:nvPr/>
        </p:nvSpPr>
        <p:spPr>
          <a:xfrm>
            <a:off x="5796136" y="1933984"/>
            <a:ext cx="1042416" cy="1042416"/>
          </a:xfrm>
          <a:prstGeom prst="actionButtonHelp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V="1">
            <a:off x="2123728" y="2455192"/>
            <a:ext cx="792088" cy="181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2123728" y="2780928"/>
            <a:ext cx="79208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4128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/>
              <a:t>CZYN ZABRONIONY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u="sng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b="1" dirty="0"/>
              <a:t> </a:t>
            </a:r>
            <a:r>
              <a:rPr lang="pl-PL" dirty="0"/>
              <a:t>W art. 115 § 1 KK </a:t>
            </a:r>
            <a:r>
              <a:rPr lang="pl-PL" dirty="0" smtClean="0"/>
              <a:t>określono to pojęcie za </a:t>
            </a:r>
            <a:r>
              <a:rPr lang="pl-PL" dirty="0"/>
              <a:t>pomocą równościowej definicji </a:t>
            </a:r>
            <a:r>
              <a:rPr lang="pl-PL" dirty="0" smtClean="0"/>
              <a:t>legalnej: </a:t>
            </a:r>
            <a:r>
              <a:rPr lang="pl-PL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"Czynem </a:t>
            </a: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zabronionym jest zachowanie o znamionach określonych w ustawie karnej". </a:t>
            </a:r>
            <a:endParaRPr lang="pl-PL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/>
              <a:t>w </a:t>
            </a:r>
            <a:r>
              <a:rPr lang="pl-PL" dirty="0"/>
              <a:t>przepisie tym definiuje się wyłącznie czyn zabroniony pod groźbą </a:t>
            </a:r>
            <a:r>
              <a:rPr lang="pl-PL" dirty="0" smtClean="0"/>
              <a:t>kary; </a:t>
            </a:r>
            <a:r>
              <a:rPr lang="pl-PL" dirty="0"/>
              <a:t>stąd też spotkać się można w literaturze </a:t>
            </a:r>
            <a:r>
              <a:rPr lang="pl-PL" dirty="0" smtClean="0"/>
              <a:t>określenie </a:t>
            </a:r>
            <a:r>
              <a:rPr lang="pl-PL" dirty="0"/>
              <a:t>"czyn karalny" na oznaczenie czynu zabronionego 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/>
              <a:t> O zabronieniu </a:t>
            </a:r>
            <a:r>
              <a:rPr lang="pl-PL" dirty="0" smtClean="0"/>
              <a:t>danego zachowania pod </a:t>
            </a:r>
            <a:r>
              <a:rPr lang="pl-PL" dirty="0"/>
              <a:t>groźbą kary decyduje </a:t>
            </a:r>
            <a:r>
              <a:rPr lang="pl-PL" dirty="0" smtClean="0"/>
              <a:t>ustawodawca </a:t>
            </a:r>
            <a:r>
              <a:rPr lang="pl-PL" dirty="0"/>
              <a:t>kodując stosowną normę prawną w tekście prawnym</a:t>
            </a:r>
            <a:r>
              <a:rPr lang="pl-PL" dirty="0" smtClean="0"/>
              <a:t>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/>
              <a:t> nie może tego czynić dowolnie, w związku z czym w prawie karnym zwraca się uwagę na warunki uzasadnionej kryminalizacji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/>
              <a:t>typizacja musi uwzględniać wszelkie postulaty wynikające z zasady </a:t>
            </a:r>
            <a:r>
              <a:rPr lang="pl-PL" i="1" dirty="0" err="1" smtClean="0"/>
              <a:t>nullum</a:t>
            </a:r>
            <a:r>
              <a:rPr lang="pl-PL" i="1" dirty="0" smtClean="0"/>
              <a:t> </a:t>
            </a:r>
            <a:r>
              <a:rPr lang="pl-PL" i="1" dirty="0" err="1" smtClean="0"/>
              <a:t>crimen</a:t>
            </a:r>
            <a:r>
              <a:rPr lang="pl-PL" i="1" dirty="0" smtClean="0"/>
              <a:t> sine lege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sp>
        <p:nvSpPr>
          <p:cNvPr id="4" name="Trójkąt równoramienny 3"/>
          <p:cNvSpPr/>
          <p:nvPr/>
        </p:nvSpPr>
        <p:spPr>
          <a:xfrm>
            <a:off x="6516142" y="332656"/>
            <a:ext cx="1872208" cy="108012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" name="Łącznik prostoliniowy 2"/>
          <p:cNvCxnSpPr/>
          <p:nvPr/>
        </p:nvCxnSpPr>
        <p:spPr>
          <a:xfrm>
            <a:off x="6696162" y="1268760"/>
            <a:ext cx="15121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Łącznik prostoliniowy 4"/>
          <p:cNvCxnSpPr/>
          <p:nvPr/>
        </p:nvCxnSpPr>
        <p:spPr>
          <a:xfrm>
            <a:off x="6876256" y="1052513"/>
            <a:ext cx="12009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240" y="107541"/>
            <a:ext cx="2371725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825" y="-731968"/>
            <a:ext cx="4224337" cy="2129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786457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539552" y="1628800"/>
            <a:ext cx="7272808" cy="25202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/>
              <a:t>CZYN ZABRONIONY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u="sng" dirty="0" smtClean="0"/>
          </a:p>
          <a:p>
            <a:pPr marL="114300" indent="0">
              <a:buNone/>
            </a:pPr>
            <a:endParaRPr lang="pl-PL" sz="2300" b="1" dirty="0" smtClean="0"/>
          </a:p>
          <a:p>
            <a:pPr marL="114300" indent="0">
              <a:buNone/>
            </a:pPr>
            <a:r>
              <a:rPr lang="pl-PL" sz="2300" b="1" dirty="0" smtClean="0"/>
              <a:t>Znamiona</a:t>
            </a:r>
            <a:r>
              <a:rPr lang="pl-PL" sz="2300" dirty="0" smtClean="0"/>
              <a:t> (typu </a:t>
            </a:r>
            <a:r>
              <a:rPr lang="pl-PL" sz="2300" dirty="0"/>
              <a:t>czynu </a:t>
            </a:r>
            <a:r>
              <a:rPr lang="pl-PL" sz="2300" dirty="0" smtClean="0"/>
              <a:t>zabronionego) to najogólniej rzecz ujmując wyróżnione </a:t>
            </a:r>
            <a:r>
              <a:rPr lang="pl-PL" sz="2300" dirty="0"/>
              <a:t>w warstwie deskryptywnej przepisu prawnokarnego wyrazy oraz wyrażenia, za pomocą których prawodawca konstytuuje warunki pozwalające o </a:t>
            </a:r>
            <a:r>
              <a:rPr lang="pl-PL" sz="2300" dirty="0" smtClean="0"/>
              <a:t>orzec</a:t>
            </a:r>
            <a:r>
              <a:rPr lang="pl-PL" sz="2300" dirty="0"/>
              <a:t>, </a:t>
            </a:r>
            <a:r>
              <a:rPr lang="pl-PL" sz="2300" dirty="0" smtClean="0"/>
              <a:t>że określone ludzkie zachowanie </a:t>
            </a:r>
            <a:r>
              <a:rPr lang="pl-PL" sz="2300" dirty="0"/>
              <a:t>jest </a:t>
            </a:r>
            <a:r>
              <a:rPr lang="pl-PL" sz="2300" dirty="0" smtClean="0"/>
              <a:t>czynem </a:t>
            </a:r>
            <a:r>
              <a:rPr lang="pl-PL" sz="2300" dirty="0"/>
              <a:t>zabronionym. </a:t>
            </a:r>
            <a:r>
              <a:rPr lang="pl-PL" sz="2300" dirty="0" smtClean="0"/>
              <a:t>Odnoszą się one do przedmiotu i podmioty czynu zabronionego, strony przedmiotowej i stosunku psychiczno-wolicjonalnego sprawcy do czynu.</a:t>
            </a:r>
          </a:p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endParaRPr lang="pl-PL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/>
              <a:t> aby dana osoba mogła ponieść odpowiedzialność karną za popełnienie danego zarzucanego jej przestępstwa, należy w postępowaniu karnym ustalić, że zrealizowała ona bezwzględnie wszystkie znamiona wchodzącego w grę typu.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/>
              <a:t> </a:t>
            </a:r>
            <a:r>
              <a:rPr lang="pl-PL" dirty="0" smtClean="0"/>
              <a:t>wyjątek może dotyczyć odpowiedzialności za jedynie formy stadialne popełnienia czynu, czyli np. brak realizacji znamienia skutku przy usiłowaniu. Bardziej skomplikowana jest też kwestia odpowiedzialności za przestępne współdziałanie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2773100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/>
              <a:t>CZYN </a:t>
            </a:r>
            <a:r>
              <a:rPr lang="pl-PL" b="1" u="sng" dirty="0" smtClean="0"/>
              <a:t>BEZPRAWNY</a:t>
            </a:r>
            <a:endParaRPr lang="pl-PL" b="1" u="sng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 smtClean="0"/>
              <a:t> </a:t>
            </a:r>
            <a:endParaRPr lang="pl-PL" b="1" u="sng" dirty="0"/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dirty="0" smtClean="0"/>
              <a:t>Sąd wartościujący odnoszący się do czynu realizującego znamiona typu i wyrażający się w sprzeczności tego czynu z normą nakazującą lub zakazującą określonego zachowania – ujęcie klasyczne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dirty="0" smtClean="0"/>
              <a:t>Zgodnie natomiast z ujęciem neoklasycznym – ustalenie zgodności konkretnego czynu z typem czynu zabronionego przesądza o jego bezprawności (tu tzw. teoria negatywnych znamion)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dirty="0" smtClean="0"/>
              <a:t>Ujęcie finalne to rozumienie bezprawności jako sprzeczności czynu z zakazem lub nakazem zawartym w normie sankcjonowanej przy braku okoliczności wyłączających bezprawność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126" y="431800"/>
            <a:ext cx="2371725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3975"/>
            <a:ext cx="3170237" cy="134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485777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/>
              <a:t>CZYN </a:t>
            </a:r>
            <a:r>
              <a:rPr lang="pl-PL" b="1" u="sng" dirty="0" smtClean="0"/>
              <a:t>BEZPRAWNY</a:t>
            </a:r>
            <a:endParaRPr lang="pl-PL" b="1" u="sng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 smtClean="0"/>
              <a:t> </a:t>
            </a:r>
            <a:endParaRPr lang="pl-PL" b="1" u="sng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	</a:t>
            </a:r>
            <a:r>
              <a:rPr lang="pl-PL" dirty="0" smtClean="0"/>
              <a:t>Czynem bezprawnym może być tylko zachowanie naruszające nakaz lub zakaz zawarty w normie sankcjonowanej. „Sprzeczne z norma sankcjonowaną będzie zaś tylko takie zachowanie, które narusza lub naraża na niebezpieczeństwo dobro prawne, a zarazem narusza wykształconą przez wiedzę i doświadczenie regułę postępowania z tym dobrem.” (A. Zoll)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pl-PL" dirty="0"/>
              <a:t> </a:t>
            </a:r>
            <a:r>
              <a:rPr lang="pl-PL" dirty="0" smtClean="0"/>
              <a:t>BRAK ATAKU NA DOBO PRAWNE (problem zgody dysponenta)</a:t>
            </a:r>
          </a:p>
          <a:p>
            <a:pPr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pl-PL" dirty="0"/>
              <a:t> </a:t>
            </a:r>
            <a:r>
              <a:rPr lang="pl-PL" dirty="0" smtClean="0"/>
              <a:t>BRAK NARUSZENIA REGUŁ POSTĘPOWANIA Z DANYM DOBREM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dirty="0" smtClean="0"/>
              <a:t>Reguły te odnoszą się do: 1)kwalifikacji podmiotu, 2)właściwego narzędzia użytego w kontakcie z dobrem, 3) właściwego sposobu wykonywania czynności w kontakcie z dobrem</a:t>
            </a:r>
          </a:p>
        </p:txBody>
      </p:sp>
    </p:spTree>
    <p:extLst>
      <p:ext uri="{BB962C8B-B14F-4D97-AF65-F5344CB8AC3E}">
        <p14:creationId xmlns:p14="http://schemas.microsoft.com/office/powerpoint/2010/main" val="749645056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/>
              <a:t>CZYN </a:t>
            </a:r>
            <a:r>
              <a:rPr lang="pl-PL" b="1" u="sng" dirty="0" smtClean="0"/>
              <a:t>SPOŁECZNIE SZKODLIWY</a:t>
            </a:r>
            <a:endParaRPr lang="pl-PL" b="1" u="sng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u="sng" dirty="0"/>
          </a:p>
          <a:p>
            <a:pPr>
              <a:buFont typeface="Wingdings" pitchFamily="2" charset="2"/>
              <a:buChar char="q"/>
            </a:pPr>
            <a:r>
              <a:rPr lang="pl-PL" dirty="0"/>
              <a:t> </a:t>
            </a:r>
            <a:r>
              <a:rPr lang="pl-PL" dirty="0" smtClean="0"/>
              <a:t>Za przestępstwa mogą być uznane </a:t>
            </a:r>
          </a:p>
          <a:p>
            <a:pPr marL="114300" indent="0">
              <a:buNone/>
            </a:pPr>
            <a:r>
              <a:rPr lang="pl-PL" dirty="0" smtClean="0"/>
              <a:t>tylko te czyny, które są społecznie szkodliwe w stopniu wyższym niż znikomy. Warunek ten wynika z art. 1 </a:t>
            </a:r>
            <a:r>
              <a:rPr lang="pl-PL" dirty="0"/>
              <a:t>§ 2 </a:t>
            </a:r>
            <a:r>
              <a:rPr lang="pl-PL" dirty="0" smtClean="0"/>
              <a:t>KK. </a:t>
            </a:r>
          </a:p>
          <a:p>
            <a:pPr>
              <a:buFont typeface="Wingdings" pitchFamily="2" charset="2"/>
              <a:buChar char="q"/>
            </a:pPr>
            <a:r>
              <a:rPr lang="pl-PL" dirty="0"/>
              <a:t> </a:t>
            </a:r>
            <a:r>
              <a:rPr lang="pl-PL" dirty="0" smtClean="0"/>
              <a:t>W </a:t>
            </a:r>
            <a:r>
              <a:rPr lang="pl-PL" dirty="0"/>
              <a:t>teorii oraz dogmatyce prawa karnego warunek ten określa się często mianem </a:t>
            </a:r>
            <a:r>
              <a:rPr lang="pl-PL" b="1" dirty="0"/>
              <a:t>karygodności</a:t>
            </a:r>
            <a:r>
              <a:rPr lang="pl-PL" dirty="0"/>
              <a:t> czynu zabronionego. </a:t>
            </a:r>
            <a:endParaRPr lang="pl-PL" dirty="0" smtClean="0"/>
          </a:p>
          <a:p>
            <a:pPr>
              <a:buFont typeface="Wingdings" pitchFamily="2" charset="2"/>
              <a:buChar char="q"/>
            </a:pPr>
            <a:r>
              <a:rPr lang="pl-PL" dirty="0"/>
              <a:t> </a:t>
            </a:r>
            <a:r>
              <a:rPr lang="pl-PL" b="1" dirty="0" smtClean="0"/>
              <a:t>2 rozumienia społecznej szkodliwości</a:t>
            </a:r>
            <a:r>
              <a:rPr lang="pl-PL" dirty="0" smtClean="0"/>
              <a:t>: społeczna szkodliwość </a:t>
            </a:r>
            <a:r>
              <a:rPr lang="pl-PL" i="1" dirty="0" smtClean="0"/>
              <a:t>in </a:t>
            </a:r>
            <a:r>
              <a:rPr lang="pl-PL" i="1" dirty="0" err="1" smtClean="0"/>
              <a:t>abstracto</a:t>
            </a:r>
            <a:r>
              <a:rPr lang="pl-PL" i="1" dirty="0" smtClean="0"/>
              <a:t> </a:t>
            </a:r>
            <a:r>
              <a:rPr lang="pl-PL" dirty="0" smtClean="0"/>
              <a:t>odnosi się do poziomu typizacji czynu (</a:t>
            </a:r>
            <a:r>
              <a:rPr lang="pl-PL" i="1" dirty="0" err="1"/>
              <a:t>nullum</a:t>
            </a:r>
            <a:r>
              <a:rPr lang="pl-PL" i="1" dirty="0"/>
              <a:t> </a:t>
            </a:r>
            <a:r>
              <a:rPr lang="pl-PL" i="1" dirty="0" err="1"/>
              <a:t>crimen</a:t>
            </a:r>
            <a:r>
              <a:rPr lang="pl-PL" i="1" dirty="0"/>
              <a:t> sine </a:t>
            </a:r>
            <a:r>
              <a:rPr lang="pl-PL" i="1" dirty="0" err="1"/>
              <a:t>periculo</a:t>
            </a:r>
            <a:r>
              <a:rPr lang="pl-PL" i="1" dirty="0"/>
              <a:t> </a:t>
            </a:r>
            <a:r>
              <a:rPr lang="pl-PL" i="1" dirty="0" err="1"/>
              <a:t>sociali</a:t>
            </a:r>
            <a:r>
              <a:rPr lang="pl-PL" dirty="0"/>
              <a:t>)</a:t>
            </a:r>
            <a:r>
              <a:rPr lang="pl-PL" dirty="0" smtClean="0"/>
              <a:t>, natomiast także zachowanie </a:t>
            </a:r>
            <a:r>
              <a:rPr lang="pl-PL" dirty="0"/>
              <a:t>się, którym wypełniono znamiona typu czynu </a:t>
            </a:r>
            <a:r>
              <a:rPr lang="pl-PL" dirty="0" smtClean="0"/>
              <a:t>zabronionego musi w konkretnym przypadku charakteryzować się  społeczną </a:t>
            </a:r>
            <a:r>
              <a:rPr lang="pl-PL" dirty="0"/>
              <a:t>szkodliwością </a:t>
            </a:r>
            <a:r>
              <a:rPr lang="pl-PL" i="1" dirty="0"/>
              <a:t>in </a:t>
            </a:r>
            <a:r>
              <a:rPr lang="pl-PL" i="1" dirty="0" smtClean="0"/>
              <a:t>concreto</a:t>
            </a:r>
            <a:r>
              <a:rPr lang="pl-PL" dirty="0"/>
              <a:t> </a:t>
            </a:r>
            <a:r>
              <a:rPr lang="pl-PL" dirty="0" smtClean="0"/>
              <a:t>wyższą niż znikoma. </a:t>
            </a:r>
            <a:r>
              <a:rPr lang="pl-PL" b="1" dirty="0" smtClean="0"/>
              <a:t>Tak rozumiana karygodność </a:t>
            </a:r>
            <a:r>
              <a:rPr lang="pl-PL" b="1" dirty="0"/>
              <a:t>nie jest właściwością typu czynu zabronionego, lecz właściwością określonego konkretnego zachowania się, którym zrealizowano znamiona typu czynu zabronionego.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sp>
        <p:nvSpPr>
          <p:cNvPr id="9" name="Strzałka w dół 8"/>
          <p:cNvSpPr/>
          <p:nvPr/>
        </p:nvSpPr>
        <p:spPr>
          <a:xfrm>
            <a:off x="7704274" y="6349222"/>
            <a:ext cx="504056" cy="360040"/>
          </a:xfrm>
          <a:prstGeom prst="down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836712"/>
            <a:ext cx="2371725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445443"/>
            <a:ext cx="3147094" cy="1058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18084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/>
              <a:t>CZYN </a:t>
            </a:r>
            <a:r>
              <a:rPr lang="pl-PL" b="1" u="sng" dirty="0" smtClean="0"/>
              <a:t>SPOŁECZNIE SZKODLIWY</a:t>
            </a:r>
            <a:endParaRPr lang="pl-PL" b="1" u="sng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u="sng" dirty="0"/>
          </a:p>
          <a:p>
            <a:pPr>
              <a:buFont typeface="Wingdings" pitchFamily="2" charset="2"/>
              <a:buChar char="q"/>
            </a:pPr>
            <a:r>
              <a:rPr lang="pl-PL" dirty="0"/>
              <a:t> </a:t>
            </a:r>
            <a:r>
              <a:rPr lang="pl-PL" dirty="0" smtClean="0"/>
              <a:t>społeczna szkodliwość </a:t>
            </a:r>
            <a:r>
              <a:rPr lang="pl-PL" i="1" dirty="0" smtClean="0"/>
              <a:t>in </a:t>
            </a:r>
            <a:r>
              <a:rPr lang="pl-PL" i="1" dirty="0" err="1" smtClean="0"/>
              <a:t>abstracto</a:t>
            </a:r>
            <a:endParaRPr lang="pl-PL" i="1" dirty="0" smtClean="0"/>
          </a:p>
          <a:p>
            <a:pPr marL="114300" indent="0">
              <a:buNone/>
            </a:pPr>
            <a:endParaRPr lang="pl-PL" dirty="0"/>
          </a:p>
          <a:p>
            <a:pPr>
              <a:buBlip>
                <a:blip r:embed="rId3"/>
              </a:buBlip>
            </a:pPr>
            <a:r>
              <a:rPr lang="pl-PL" dirty="0" smtClean="0"/>
              <a:t> </a:t>
            </a:r>
            <a:r>
              <a:rPr lang="pl-PL" dirty="0"/>
              <a:t>tak pojmowana społeczna szkodliwość jest </a:t>
            </a:r>
            <a:r>
              <a:rPr lang="pl-PL" b="1" dirty="0"/>
              <a:t>racją </a:t>
            </a:r>
            <a:r>
              <a:rPr lang="pl-PL" b="1" dirty="0" smtClean="0"/>
              <a:t>kryminalizacji </a:t>
            </a:r>
          </a:p>
          <a:p>
            <a:pPr algn="just">
              <a:buBlip>
                <a:blip r:embed="rId3"/>
              </a:buBlip>
            </a:pPr>
            <a:r>
              <a:rPr lang="pl-PL" dirty="0" smtClean="0"/>
              <a:t>„Bezprawność </a:t>
            </a:r>
            <a:r>
              <a:rPr lang="pl-PL" dirty="0"/>
              <a:t>bowiem nie jest oceną zawisłą w próżni, lecz z reguły bywa powiązana ze swą </a:t>
            </a:r>
            <a:r>
              <a:rPr lang="pl-PL" b="1" dirty="0"/>
              <a:t>podstawą materialną</a:t>
            </a:r>
            <a:r>
              <a:rPr lang="pl-PL" dirty="0"/>
              <a:t>. Jeśli więc powiedziano wyżej, że społeczne niebezpieczeństwo czynu uzasadnia bezprawność, to dlatego, że ta właściwość czynu stanowi właśnie przyczynę, dla której ustawodawca ocenia dane zachowanie za bezprawne</a:t>
            </a:r>
            <a:r>
              <a:rPr lang="pl-PL" dirty="0" smtClean="0"/>
              <a:t>.” (T. Kaczmarek, O relacji społecznego </a:t>
            </a:r>
            <a:r>
              <a:rPr lang="pl-PL" dirty="0"/>
              <a:t>niebezpieczeństwa czynu do jego </a:t>
            </a:r>
            <a:r>
              <a:rPr lang="pl-PL" dirty="0" smtClean="0"/>
              <a:t>bezprawności, s. 89).</a:t>
            </a:r>
          </a:p>
          <a:p>
            <a:pPr>
              <a:buBlip>
                <a:blip r:embed="rId3"/>
              </a:buBlip>
            </a:pPr>
            <a:r>
              <a:rPr lang="pl-PL" dirty="0" smtClean="0"/>
              <a:t>materialna </a:t>
            </a:r>
            <a:r>
              <a:rPr lang="pl-PL" dirty="0"/>
              <a:t>bezprawność może się zdezaktualizować pomimo obowiązywania przepisu </a:t>
            </a:r>
            <a:r>
              <a:rPr lang="pl-PL" dirty="0" smtClean="0"/>
              <a:t>kryminalizującego. (Wówczas rozwiązaniem jest eliminacja w zgodnym z prawem trybie przepisu).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sp>
        <p:nvSpPr>
          <p:cNvPr id="9" name="Strzałka w dół 8"/>
          <p:cNvSpPr/>
          <p:nvPr/>
        </p:nvSpPr>
        <p:spPr>
          <a:xfrm>
            <a:off x="6946216" y="6129300"/>
            <a:ext cx="504056" cy="360040"/>
          </a:xfrm>
          <a:prstGeom prst="down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899938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/>
              <a:t>CZYN </a:t>
            </a:r>
            <a:r>
              <a:rPr lang="pl-PL" b="1" u="sng" dirty="0" smtClean="0"/>
              <a:t>SPOŁECZNIE SZKODLIWY</a:t>
            </a:r>
            <a:endParaRPr lang="pl-PL" b="1" u="sng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u="sng" dirty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pl-PL" dirty="0"/>
              <a:t>	</a:t>
            </a:r>
            <a:r>
              <a:rPr lang="pl-PL" dirty="0" smtClean="0"/>
              <a:t>„Samo </a:t>
            </a:r>
            <a:r>
              <a:rPr lang="pl-PL" dirty="0"/>
              <a:t>formalne naruszenie przepisów prawa jest niewystarczające do przypisania odpowiedzialności karnej. Zgodnie bowiem z ustawową definicją, przestępstwem jest czyn społecznie szkodliwy, zabroniony przez ustawę pod groźbą kary (art. 1 § 1 KK). Dla uznania jakiegoś czynu za przestępstwo konieczne jest wykazanie, że narusza on istotne wartości społeczne, ale w stopniu wyższym niż znikomy (art. 1 § 2 KK). Element karygodności jako niezbędny składnik struktury przestępstwa wprowadził ustawodawca w § 2 art. 1 KK. Karygodność wiąże się z wyższym niż znikomy stopniem społecznej szkodliwości, co z kolei stanowi rację dla sankcji karnej</a:t>
            </a:r>
            <a:r>
              <a:rPr lang="pl-PL" dirty="0" smtClean="0"/>
              <a:t>.” (</a:t>
            </a:r>
            <a:r>
              <a:rPr lang="pl-PL" b="1" dirty="0"/>
              <a:t>V KK 41/15 - postanowienie SN - Izba Karna z dnia </a:t>
            </a:r>
            <a:r>
              <a:rPr lang="pl-PL" b="1" dirty="0" smtClean="0"/>
              <a:t>02-06-2015)</a:t>
            </a: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„Dla </a:t>
            </a:r>
            <a:r>
              <a:rPr lang="pl-PL" dirty="0"/>
              <a:t>bytu przestępstwa niezbędna jest jego materialna cecha (art. 1 § 2 KK w zw. z art. 115 § 2 KK). Przestępstwem jest czyn nie tylko formalnie wyczerpujący znamiona określone w ustawie karnej, ale i godzący w substancjalne dobra społeczne, uznawane przez społeczeństwo i pozostające pod ochroną nie tylko prawa karnego, ale i innych systemów normatywnych. Czyn ten musi wykazywać obiektywną aspołeczność jako skierowany przeciwko wartościom akceptowanym przez społeczeństwo</a:t>
            </a:r>
            <a:r>
              <a:rPr lang="pl-PL" dirty="0" smtClean="0"/>
              <a:t>.”(</a:t>
            </a:r>
            <a:r>
              <a:rPr lang="pl-PL" b="1" dirty="0"/>
              <a:t>II </a:t>
            </a:r>
            <a:r>
              <a:rPr lang="pl-PL" b="1" dirty="0" err="1"/>
              <a:t>AKa</a:t>
            </a:r>
            <a:r>
              <a:rPr lang="pl-PL" b="1" dirty="0"/>
              <a:t> 301/15 - wyrok SA Kraków z dnia </a:t>
            </a:r>
            <a:r>
              <a:rPr lang="pl-PL" b="1" dirty="0" smtClean="0"/>
              <a:t>17-03-2016)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2539518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chemat blokowy: proces alternatywny 10"/>
          <p:cNvSpPr/>
          <p:nvPr/>
        </p:nvSpPr>
        <p:spPr>
          <a:xfrm>
            <a:off x="457200" y="1556792"/>
            <a:ext cx="7517215" cy="2736304"/>
          </a:xfrm>
          <a:prstGeom prst="flowChartAlternateProcess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/>
              <a:t>CZYN </a:t>
            </a:r>
            <a:r>
              <a:rPr lang="pl-PL" b="1" u="sng" dirty="0" smtClean="0"/>
              <a:t>SPOŁECZNIE SZKODLIWY</a:t>
            </a:r>
            <a:endParaRPr lang="pl-PL" b="1" u="sng" dirty="0"/>
          </a:p>
          <a:p>
            <a:pPr marL="114300" indent="0">
              <a:buNone/>
            </a:pPr>
            <a:r>
              <a:rPr lang="pl-PL" dirty="0" smtClean="0"/>
              <a:t>Art</a:t>
            </a:r>
            <a:r>
              <a:rPr lang="pl-PL" dirty="0"/>
              <a:t>. 17 </a:t>
            </a:r>
            <a:r>
              <a:rPr lang="pl-PL" dirty="0" smtClean="0"/>
              <a:t>KPK [Przesłanki </a:t>
            </a:r>
            <a:r>
              <a:rPr lang="pl-PL" dirty="0"/>
              <a:t>procesowe] </a:t>
            </a:r>
          </a:p>
          <a:p>
            <a:pPr marL="114300" indent="0">
              <a:buNone/>
            </a:pPr>
            <a:r>
              <a:rPr lang="pl-PL" dirty="0">
                <a:solidFill>
                  <a:srgbClr val="FF0000"/>
                </a:solidFill>
              </a:rPr>
              <a:t>§ 1. Nie wszczyna się postępowania, a wszczęte umarza, gdy</a:t>
            </a:r>
            <a:r>
              <a:rPr lang="pl-PL" dirty="0"/>
              <a:t>: </a:t>
            </a: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1</a:t>
            </a:r>
            <a:r>
              <a:rPr lang="pl-PL" dirty="0"/>
              <a:t>) </a:t>
            </a:r>
            <a:r>
              <a:rPr lang="pl-PL" dirty="0" smtClean="0"/>
              <a:t>czynu </a:t>
            </a:r>
            <a:r>
              <a:rPr lang="pl-PL" dirty="0"/>
              <a:t>nie popełniono albo brak jest danych dostatecznie uzasadniających podejrzenie jego popełnienia, </a:t>
            </a:r>
          </a:p>
          <a:p>
            <a:pPr marL="114300" indent="0">
              <a:buNone/>
            </a:pPr>
            <a:r>
              <a:rPr lang="pl-PL" dirty="0"/>
              <a:t>2) </a:t>
            </a:r>
            <a:r>
              <a:rPr lang="pl-PL" dirty="0" smtClean="0"/>
              <a:t>czyn </a:t>
            </a:r>
            <a:r>
              <a:rPr lang="pl-PL" dirty="0"/>
              <a:t>nie zawiera znamion czynu zabronionego albo </a:t>
            </a:r>
            <a:r>
              <a:rPr lang="pl-PL" dirty="0" smtClean="0"/>
              <a:t>ustawa</a:t>
            </a:r>
            <a:r>
              <a:rPr lang="pl-PL" dirty="0"/>
              <a:t> </a:t>
            </a:r>
            <a:r>
              <a:rPr lang="pl-PL" dirty="0" smtClean="0"/>
              <a:t>stanowi</a:t>
            </a:r>
            <a:r>
              <a:rPr lang="pl-PL" dirty="0"/>
              <a:t>, że sprawca nie popełnia przestępstwa, </a:t>
            </a:r>
          </a:p>
          <a:p>
            <a:pPr marL="114300" indent="0">
              <a:buNone/>
            </a:pPr>
            <a:r>
              <a:rPr lang="pl-PL" dirty="0"/>
              <a:t>3) </a:t>
            </a:r>
            <a:r>
              <a:rPr lang="pl-PL" dirty="0" smtClean="0"/>
              <a:t>społeczna </a:t>
            </a:r>
            <a:r>
              <a:rPr lang="pl-PL" dirty="0"/>
              <a:t>szkodliwość czynu jest </a:t>
            </a:r>
            <a:r>
              <a:rPr lang="pl-PL" dirty="0" smtClean="0"/>
              <a:t>znikoma</a:t>
            </a:r>
            <a:r>
              <a:rPr lang="pl-PL" dirty="0"/>
              <a:t> </a:t>
            </a:r>
            <a:r>
              <a:rPr lang="pl-PL" dirty="0" smtClean="0"/>
              <a:t>(…)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 smtClean="0"/>
              <a:t>PYTANIE : CO DECYDUJE O NEGATWNYM OSĄDZIE ZACHOWANIA RÓWNOWAŻNYM Z UZNANIEM GO ZA SPOŁECZNIE SZKODLIWY</a:t>
            </a:r>
            <a:endParaRPr lang="pl-PL" dirty="0"/>
          </a:p>
          <a:p>
            <a:pPr marL="114300" indent="0">
              <a:buNone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sp>
        <p:nvSpPr>
          <p:cNvPr id="9" name="Strzałka w dół 8"/>
          <p:cNvSpPr/>
          <p:nvPr/>
        </p:nvSpPr>
        <p:spPr>
          <a:xfrm>
            <a:off x="3963779" y="6151612"/>
            <a:ext cx="504056" cy="360040"/>
          </a:xfrm>
          <a:prstGeom prst="down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rzycisk akcji: Pomoc 1">
            <a:hlinkClick r:id="" action="ppaction://noaction" highlightClick="1"/>
          </p:cNvPr>
          <p:cNvSpPr/>
          <p:nvPr/>
        </p:nvSpPr>
        <p:spPr>
          <a:xfrm>
            <a:off x="5004048" y="5373216"/>
            <a:ext cx="1042416" cy="1042416"/>
          </a:xfrm>
          <a:prstGeom prst="actionButtonHelp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67597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Podwójny charakter przestępstwa: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1)Ontologiczny – jako jakaś postać zmiany w świecie zewnętrznym wywołana przez sprawcę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2) Normatywny – związany z naruszeniem normy zakazującej lub nakazującej dane zachowanie pod groźbą kary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dirty="0"/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b="1" dirty="0" smtClean="0"/>
              <a:t> prawo karne czynu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b="1" dirty="0"/>
              <a:t> </a:t>
            </a:r>
            <a:r>
              <a:rPr lang="pl-PL" b="1" dirty="0" smtClean="0"/>
              <a:t>prawo karne sprawcy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861048"/>
            <a:ext cx="2952328" cy="2410977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539552" y="4941168"/>
            <a:ext cx="7434863" cy="1800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/>
              <a:t>CZYN </a:t>
            </a:r>
            <a:r>
              <a:rPr lang="pl-PL" b="1" u="sng" dirty="0" smtClean="0"/>
              <a:t>SPOŁECZNIE SZKODLIWY</a:t>
            </a:r>
            <a:endParaRPr lang="pl-PL" b="1" u="sng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u="sng" dirty="0"/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dirty="0"/>
              <a:t>	</a:t>
            </a:r>
            <a:r>
              <a:rPr lang="pl-PL" dirty="0" smtClean="0"/>
              <a:t>Z warunku, że zachowanie musi być społecznie szkodliwe w stopniu wyższym niż znikomy wynikają dwa dalsze:</a:t>
            </a:r>
          </a:p>
          <a:p>
            <a:pPr marL="5715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dirty="0"/>
              <a:t> </a:t>
            </a:r>
            <a:r>
              <a:rPr lang="pl-PL" b="1" dirty="0" smtClean="0"/>
              <a:t>że społeczna szkodliwość musi być stopniowalna</a:t>
            </a:r>
          </a:p>
          <a:p>
            <a:pPr marL="5715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b="1" dirty="0"/>
              <a:t> </a:t>
            </a:r>
            <a:r>
              <a:rPr lang="pl-PL" b="1" dirty="0" smtClean="0"/>
              <a:t>że należy określić czynniki, które pozwolą nam na owo stopniowanie i ustalenie stopnia w danych okolicznościach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dirty="0" smtClean="0"/>
              <a:t>3 możliwe ujęcia: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/>
              <a:t>przedmiotowe,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/>
              <a:t>przedmiotowo-podmiotowe (kompleksowe)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/>
              <a:t> całościowe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dirty="0" smtClean="0"/>
              <a:t>Tzw. </a:t>
            </a:r>
            <a:r>
              <a:rPr lang="pl-PL" dirty="0" smtClean="0">
                <a:solidFill>
                  <a:srgbClr val="FF0000"/>
                </a:solidFill>
              </a:rPr>
              <a:t>kwantyfikatory społecznej szkodliwości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dirty="0" smtClean="0"/>
              <a:t>Art.115 § 2.</a:t>
            </a:r>
            <a:r>
              <a:rPr lang="pl-PL" b="1" dirty="0"/>
              <a:t> </a:t>
            </a:r>
            <a:r>
              <a:rPr lang="pl-PL" b="1" dirty="0" smtClean="0"/>
              <a:t>„</a:t>
            </a:r>
            <a:r>
              <a:rPr lang="pl-PL" dirty="0" smtClean="0"/>
              <a:t>Przy </a:t>
            </a:r>
            <a:r>
              <a:rPr lang="pl-PL" dirty="0"/>
              <a:t>ocenie stopnia społecznej szkodliwości czynu sąd bierze pod uwagę rodzaj i charakter naruszonego dobra, rozmiary wyrządzonej lub grożącej szkody, sposób i okoliczności popełnienia czynu, wagę naruszonych przez sprawcę obowiązków, jak również postać zamiaru, motywację sprawcy, rodzaj naruszonych reguł ostrożności i stopień ich </a:t>
            </a:r>
            <a:r>
              <a:rPr lang="pl-PL" dirty="0" smtClean="0"/>
              <a:t>naruszenia”.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135110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208962" cy="5805487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/>
              <a:t>CZYN </a:t>
            </a:r>
            <a:r>
              <a:rPr lang="pl-PL" b="1" u="sng" dirty="0" smtClean="0"/>
              <a:t>SPOŁECZNIE SZKODLIWY</a:t>
            </a:r>
            <a:endParaRPr lang="pl-PL" b="1" u="sng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u="sng" dirty="0"/>
          </a:p>
          <a:p>
            <a:pPr algn="just">
              <a:buFont typeface="Wingdings" pitchFamily="2" charset="2"/>
              <a:buChar char="q"/>
            </a:pPr>
            <a:r>
              <a:rPr lang="pl-PL" dirty="0"/>
              <a:t>Ocena stopnia społecznej szkodliwości przestępstwa, w ramach przyjmowanej kwalifikacji prawnej, jest szczególnym zadaniem sędziów, tak by czyny błahe zostały odróżnione od poważnych, a każdy z nich został odpowiednio ukarany. Oceny tej nie można sprowadzać do ogólników</a:t>
            </a:r>
            <a:r>
              <a:rPr lang="pl-PL" dirty="0" smtClean="0"/>
              <a:t>.(</a:t>
            </a:r>
            <a:r>
              <a:rPr lang="pl-PL" b="1" dirty="0"/>
              <a:t>IV KK 200/14 - wyrok SN - Izba Karna z dnia </a:t>
            </a:r>
            <a:r>
              <a:rPr lang="pl-PL" b="1" dirty="0" smtClean="0"/>
              <a:t>06-11-2014</a:t>
            </a:r>
            <a:r>
              <a:rPr lang="pl-PL" dirty="0" smtClean="0"/>
              <a:t>)</a:t>
            </a:r>
          </a:p>
          <a:p>
            <a:pPr algn="just">
              <a:buFont typeface="Wingdings" pitchFamily="2" charset="2"/>
              <a:buChar char="q"/>
            </a:pPr>
            <a:endParaRPr lang="pl-PL" dirty="0"/>
          </a:p>
          <a:p>
            <a:pPr algn="just">
              <a:buFont typeface="Wingdings" pitchFamily="2" charset="2"/>
              <a:buChar char="q"/>
            </a:pPr>
            <a:r>
              <a:rPr lang="pl-PL" dirty="0"/>
              <a:t>Przepis art. 115 § 2 KK zawiera zamknięty katalog przesłanek, branych pod uwagę przy ocenie stopnia społecznej szkodliwości czynu, a zarazem zobowiązuje sąd do rozważenia wszystkich tych przesłanek, a więc do niepomijania żadnej z nich. W zbiorze przesłanek z art. 115 § 2 KK nie ma natomiast: rodzaju i stopnia zawinienia, właściwości osobistych ani pobudek działania sprawcy. Stopień zawinienia jest uwzględniany przy wymiarze kary, podobnie jak właściwości i warunki osobiste sprawcy, o czym stanowi art. 53 § 1 i 2 KK</a:t>
            </a:r>
            <a:r>
              <a:rPr lang="pl-PL" dirty="0" smtClean="0"/>
              <a:t>.(</a:t>
            </a:r>
            <a:r>
              <a:rPr lang="pl-PL" b="1" dirty="0"/>
              <a:t>III KK 161/15 - wyrok SN - Izba Karna z dnia </a:t>
            </a:r>
            <a:r>
              <a:rPr lang="pl-PL" b="1" dirty="0" smtClean="0"/>
              <a:t>13-10-2015)</a:t>
            </a:r>
          </a:p>
          <a:p>
            <a:pPr marL="114300" indent="0" algn="just">
              <a:buNone/>
            </a:pPr>
            <a:endParaRPr lang="pl-PL" b="1" dirty="0" smtClean="0"/>
          </a:p>
          <a:p>
            <a:pPr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dirty="0"/>
              <a:t>Formułując normatywne przesłanki oceny stopnia społecznej szkodliwości czynu, ustawodawca zbudował zamknięty katalog okoliczności, z których każda charakteryzuje się prawną doniosłością. Pominięcie w ocenie jakiejkolwiek z nich, czy też formułowanie własnych okoliczności, odmiennych od ustawowych i nadawanie im zasadniczego znaczenia, stanowi naruszenie prawa materialnego i musi powodować uwzględnienie kasacji</a:t>
            </a:r>
            <a:r>
              <a:rPr lang="pl-PL" dirty="0" smtClean="0"/>
              <a:t>.(</a:t>
            </a:r>
            <a:r>
              <a:rPr lang="pl-PL" b="1" dirty="0"/>
              <a:t>IV KK 67/14 - wyrok SN - Izba Karna z dnia </a:t>
            </a:r>
            <a:r>
              <a:rPr lang="pl-PL" b="1" dirty="0" smtClean="0"/>
              <a:t>11-12-2014</a:t>
            </a:r>
            <a:r>
              <a:rPr lang="pl-PL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39131195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/>
              <a:t>CZYN </a:t>
            </a:r>
            <a:r>
              <a:rPr lang="pl-PL" b="1" u="sng" dirty="0" smtClean="0"/>
              <a:t>SPOŁECZNIE SZKODLIWY</a:t>
            </a:r>
            <a:endParaRPr lang="pl-PL" b="1" u="sng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u="sng" dirty="0"/>
          </a:p>
          <a:p>
            <a:pPr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dirty="0"/>
              <a:t>Eksponowanie wyłącznie jednego z kwantyfikatorów wskazanych w treści art. 115 § 2 KK warunkujących ocenę stopnia społecznej szkodliwości czynu, a mianowicie braku szkody wyrządzonej zachowaniem skazanego, nie spełnia wymogu kompleksowej oceny stopnia społecznej szkodliwości czynu, i konieczności uwzględnienia wszystkich jej elementów wskazanych w art. 115 § 2 KK oraz ustalenia ich poziomu</a:t>
            </a:r>
            <a:r>
              <a:rPr lang="pl-PL" dirty="0" smtClean="0"/>
              <a:t>. (</a:t>
            </a:r>
            <a:r>
              <a:rPr lang="pl-PL" b="1" dirty="0"/>
              <a:t>V KK 104/16 - postanowienie SN - Izba Karna z dnia </a:t>
            </a:r>
            <a:r>
              <a:rPr lang="pl-PL" b="1" dirty="0" smtClean="0"/>
              <a:t>15-06-2016)</a:t>
            </a:r>
          </a:p>
          <a:p>
            <a:pPr marL="114300" indent="0" algn="just" fontAlgn="auto">
              <a:spcAft>
                <a:spcPts val="0"/>
              </a:spcAft>
              <a:buNone/>
              <a:defRPr/>
            </a:pPr>
            <a:endParaRPr lang="pl-PL" b="1" dirty="0" smtClean="0"/>
          </a:p>
          <a:p>
            <a:pPr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dirty="0"/>
              <a:t>Przepis art. 115 § 2 KK nakazuje przy ocenie stopnia szkodliwości społecznej ważyć m.in. rodzaj i charakter naruszonego dobra, rozmiary wyrządzonej i grożącej szkody. Nieuwzględnienie przesłanek wyszczególnionych w przepisie art. 115 § 2 KK uznać należy za uchybienie ujmowane jako naruszenie prawa materialnego</a:t>
            </a:r>
            <a:r>
              <a:rPr lang="pl-PL" dirty="0" smtClean="0"/>
              <a:t>.(</a:t>
            </a:r>
            <a:r>
              <a:rPr lang="pl-PL" b="1" dirty="0"/>
              <a:t>II KK 159/15 - wyrok SN - Izba Karna z dnia </a:t>
            </a:r>
            <a:r>
              <a:rPr lang="pl-PL" b="1" dirty="0" smtClean="0"/>
              <a:t>08-01-2016</a:t>
            </a:r>
            <a:r>
              <a:rPr lang="pl-PL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08213699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45400"/>
            <a:ext cx="7620000" cy="580548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/>
              <a:t>CZYN </a:t>
            </a:r>
            <a:r>
              <a:rPr lang="pl-PL" b="1" u="sng" dirty="0" smtClean="0"/>
              <a:t>ZAWIONIONY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u="sng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u="sng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/>
              <a:t>Współczesne prawo karne oparto na zasadzie winy - </a:t>
            </a:r>
            <a:r>
              <a:rPr lang="pl-PL" i="1" dirty="0" err="1" smtClean="0"/>
              <a:t>nullum</a:t>
            </a:r>
            <a:r>
              <a:rPr lang="pl-PL" i="1" dirty="0" smtClean="0"/>
              <a:t> </a:t>
            </a:r>
            <a:r>
              <a:rPr lang="pl-PL" i="1" dirty="0" err="1"/>
              <a:t>crimen</a:t>
            </a:r>
            <a:r>
              <a:rPr lang="pl-PL" i="1" dirty="0"/>
              <a:t> sine </a:t>
            </a:r>
            <a:r>
              <a:rPr lang="pl-PL" i="1" dirty="0" smtClean="0"/>
              <a:t>culpa</a:t>
            </a:r>
            <a:r>
              <a:rPr lang="pl-PL" dirty="0" smtClean="0"/>
              <a:t>, co wyraża art. </a:t>
            </a:r>
            <a:r>
              <a:rPr lang="pl-PL" dirty="0"/>
              <a:t>1 § 3 </a:t>
            </a:r>
            <a:r>
              <a:rPr lang="pl-PL" dirty="0" smtClean="0"/>
              <a:t>KK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/>
              <a:t> </a:t>
            </a:r>
            <a:r>
              <a:rPr lang="pl-PL" dirty="0" smtClean="0"/>
              <a:t>Wina jest koniecznym elementem pozwalającym nam uznać zachowanie za przestępstwo i powiązać z nim odpowiedzialność karną.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/>
              <a:t> </a:t>
            </a:r>
            <a:r>
              <a:rPr lang="pl-PL" dirty="0" smtClean="0"/>
              <a:t>w doktrynie prawa karnego wypracowano różne koncepcje winy.</a:t>
            </a:r>
          </a:p>
          <a:p>
            <a:pPr marL="5715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dirty="0"/>
              <a:t> </a:t>
            </a:r>
            <a:r>
              <a:rPr lang="pl-PL" b="1" dirty="0" smtClean="0">
                <a:solidFill>
                  <a:srgbClr val="FF0000"/>
                </a:solidFill>
              </a:rPr>
              <a:t>koncepcja psychologiczna </a:t>
            </a:r>
            <a:r>
              <a:rPr lang="pl-PL" dirty="0" smtClean="0"/>
              <a:t>(wina to stosunek psychiczny </a:t>
            </a:r>
            <a:r>
              <a:rPr lang="pl-PL" dirty="0"/>
              <a:t>sprawcy do popełnionego przez niego czynu zabronionego </a:t>
            </a:r>
            <a:r>
              <a:rPr lang="pl-PL" dirty="0" smtClean="0"/>
              <a:t>(w tych ramach np. teoria </a:t>
            </a:r>
            <a:r>
              <a:rPr lang="pl-PL" dirty="0"/>
              <a:t>woli </a:t>
            </a:r>
            <a:r>
              <a:rPr lang="pl-PL" dirty="0" smtClean="0"/>
              <a:t>lub teoria </a:t>
            </a:r>
            <a:r>
              <a:rPr lang="pl-PL" dirty="0"/>
              <a:t>wyobrażenia).</a:t>
            </a:r>
            <a:endParaRPr lang="pl-PL" dirty="0" smtClean="0"/>
          </a:p>
          <a:p>
            <a:pPr marL="5715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dirty="0"/>
              <a:t> </a:t>
            </a:r>
            <a:r>
              <a:rPr lang="pl-PL" b="1" dirty="0" smtClean="0">
                <a:solidFill>
                  <a:srgbClr val="FF0000"/>
                </a:solidFill>
              </a:rPr>
              <a:t>koncepcja normatywna 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/>
              <a:t>c</a:t>
            </a:r>
            <a:r>
              <a:rPr lang="pl-PL" b="1" dirty="0" smtClean="0"/>
              <a:t>zysta</a:t>
            </a:r>
            <a:r>
              <a:rPr lang="pl-PL" dirty="0" smtClean="0"/>
              <a:t>	(</a:t>
            </a:r>
            <a:r>
              <a:rPr lang="pl-PL" dirty="0"/>
              <a:t>ujemną ocenę stosunku </a:t>
            </a:r>
            <a:r>
              <a:rPr lang="pl-PL" dirty="0" smtClean="0"/>
              <a:t>	   	</a:t>
            </a:r>
            <a:r>
              <a:rPr lang="pl-PL" b="1" dirty="0" smtClean="0"/>
              <a:t>kompleksowa</a:t>
            </a:r>
            <a:r>
              <a:rPr lang="pl-PL" dirty="0" smtClean="0"/>
              <a:t> 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dirty="0"/>
              <a:t>psychicznego </a:t>
            </a:r>
            <a:r>
              <a:rPr lang="pl-PL" dirty="0" smtClean="0"/>
              <a:t>sprawcy do </a:t>
            </a:r>
            <a:r>
              <a:rPr lang="pl-PL" dirty="0"/>
              <a:t>popełnionego </a:t>
            </a:r>
            <a:r>
              <a:rPr lang="pl-PL" dirty="0" smtClean="0"/>
              <a:t>	(zarzut, stawiany sprawcy,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dirty="0" smtClean="0"/>
              <a:t>Przez niego </a:t>
            </a:r>
            <a:r>
              <a:rPr lang="pl-PL" dirty="0"/>
              <a:t>czynu </a:t>
            </a:r>
            <a:r>
              <a:rPr lang="pl-PL" dirty="0" smtClean="0"/>
              <a:t>zabronionego)</a:t>
            </a:r>
            <a:r>
              <a:rPr lang="pl-PL" dirty="0"/>
              <a:t>	</a:t>
            </a:r>
            <a:r>
              <a:rPr lang="pl-PL" dirty="0" smtClean="0"/>
              <a:t>	że popełnił czyn 							zabroniony w sytuacji, 						gdy nie musiał tego czynić	)	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sp>
        <p:nvSpPr>
          <p:cNvPr id="4" name="Trójkąt równoramienny 3"/>
          <p:cNvSpPr/>
          <p:nvPr/>
        </p:nvSpPr>
        <p:spPr>
          <a:xfrm>
            <a:off x="6516142" y="332656"/>
            <a:ext cx="1872208" cy="108012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" name="Łącznik prostoliniowy 2"/>
          <p:cNvCxnSpPr/>
          <p:nvPr/>
        </p:nvCxnSpPr>
        <p:spPr>
          <a:xfrm>
            <a:off x="6742826" y="1253469"/>
            <a:ext cx="15121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Łącznik prostoliniowy 4"/>
          <p:cNvCxnSpPr/>
          <p:nvPr/>
        </p:nvCxnSpPr>
        <p:spPr>
          <a:xfrm>
            <a:off x="6876256" y="1052513"/>
            <a:ext cx="12009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oliniowy 5"/>
          <p:cNvCxnSpPr>
            <a:endCxn id="4" idx="5"/>
          </p:cNvCxnSpPr>
          <p:nvPr/>
        </p:nvCxnSpPr>
        <p:spPr>
          <a:xfrm>
            <a:off x="7022547" y="872716"/>
            <a:ext cx="89775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oliniowy 6"/>
          <p:cNvCxnSpPr/>
          <p:nvPr/>
        </p:nvCxnSpPr>
        <p:spPr>
          <a:xfrm>
            <a:off x="7246882" y="692696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oliniowy 7"/>
          <p:cNvCxnSpPr/>
          <p:nvPr/>
        </p:nvCxnSpPr>
        <p:spPr>
          <a:xfrm>
            <a:off x="7344308" y="550745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307" y="-13038"/>
            <a:ext cx="2371725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47663"/>
            <a:ext cx="4026547" cy="1130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302346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/>
              <a:t>CZYN </a:t>
            </a:r>
            <a:r>
              <a:rPr lang="pl-PL" b="1" u="sng" dirty="0" smtClean="0"/>
              <a:t>ZAWIONIONY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Warunki zawinienia (warunki, od których uzależniona jest dopuszczalność postawienia sprawcy zarzutu):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marL="628650" indent="-514350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pl-PL" dirty="0" smtClean="0"/>
              <a:t> podmiotowa zdolność do poniesienia winy – warunkowana wiekiem oraz niezakłóconym stanem psychicznym</a:t>
            </a:r>
          </a:p>
          <a:p>
            <a:pPr marL="628650" indent="-514350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pl-PL" dirty="0" smtClean="0"/>
              <a:t>Rozpoznawalność bezprawności</a:t>
            </a:r>
          </a:p>
          <a:p>
            <a:pPr marL="628650" indent="-514350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pl-PL" dirty="0"/>
              <a:t> </a:t>
            </a:r>
            <a:r>
              <a:rPr lang="pl-PL" dirty="0" smtClean="0"/>
              <a:t>Wymagalność zgodnego z prawem zachowania (tj. brak anormalnej sytuacji motywacyjnej)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/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dirty="0" smtClean="0"/>
              <a:t>		</a:t>
            </a:r>
            <a:r>
              <a:rPr lang="pl-PL" b="1" dirty="0" smtClean="0">
                <a:solidFill>
                  <a:srgbClr val="FF0000"/>
                </a:solidFill>
              </a:rPr>
              <a:t>Zasada koincydencji </a:t>
            </a:r>
            <a:r>
              <a:rPr lang="pl-PL" dirty="0" smtClean="0"/>
              <a:t> i problem tzw. zawinienia 			na przedpolu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sp>
        <p:nvSpPr>
          <p:cNvPr id="2" name="Strzałka w prawo 1"/>
          <p:cNvSpPr/>
          <p:nvPr/>
        </p:nvSpPr>
        <p:spPr>
          <a:xfrm>
            <a:off x="1043608" y="5347581"/>
            <a:ext cx="864096" cy="576064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844797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/>
              <a:t>CZYN </a:t>
            </a:r>
            <a:r>
              <a:rPr lang="pl-PL" b="1" u="sng" dirty="0" smtClean="0"/>
              <a:t>ZAWIONIONY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dirty="0" smtClean="0"/>
              <a:t>Inne koncepcje: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Relacyjne </a:t>
            </a:r>
            <a:r>
              <a:rPr lang="pl-PL" dirty="0"/>
              <a:t>ujęcie </a:t>
            </a:r>
            <a:r>
              <a:rPr lang="pl-PL" dirty="0" smtClean="0"/>
              <a:t>winy (</a:t>
            </a:r>
            <a:r>
              <a:rPr lang="pl-PL" i="1" dirty="0" smtClean="0"/>
              <a:t>W</a:t>
            </a:r>
            <a:r>
              <a:rPr lang="pl-PL" dirty="0"/>
              <a:t>. </a:t>
            </a:r>
            <a:r>
              <a:rPr lang="pl-PL" i="1" dirty="0" err="1" smtClean="0"/>
              <a:t>Patryas</a:t>
            </a:r>
            <a:r>
              <a:rPr lang="pl-PL" i="1" dirty="0" smtClean="0"/>
              <a:t>) </a:t>
            </a:r>
          </a:p>
          <a:p>
            <a:pPr marL="114300" indent="0">
              <a:buNone/>
            </a:pPr>
            <a:r>
              <a:rPr lang="pl-PL" dirty="0" smtClean="0"/>
              <a:t>zdefiniowanie </a:t>
            </a:r>
            <a:r>
              <a:rPr lang="pl-PL" dirty="0"/>
              <a:t>wyrażenia "wina" wymaga uprzedniego podania nieklasycznej, równościowej definicji relacji </a:t>
            </a:r>
            <a:r>
              <a:rPr lang="pl-PL" dirty="0" smtClean="0"/>
              <a:t>zawinienia</a:t>
            </a:r>
            <a:endParaRPr lang="pl-PL" dirty="0"/>
          </a:p>
          <a:p>
            <a:pPr marL="114300" indent="0">
              <a:buNone/>
            </a:pPr>
            <a:r>
              <a:rPr lang="pl-PL" dirty="0" smtClean="0"/>
              <a:t>relacja </a:t>
            </a:r>
            <a:r>
              <a:rPr lang="pl-PL" dirty="0"/>
              <a:t>ta jest relacją trójczłonową, której pierwszym członem jest podmiot czynu, drugim jej członem jest czyn, zaś trzecim jej członem jest odcinek czasu. </a:t>
            </a:r>
            <a:r>
              <a:rPr lang="pl-PL" dirty="0" smtClean="0"/>
              <a:t>„x </a:t>
            </a:r>
            <a:r>
              <a:rPr lang="pl-PL" dirty="0"/>
              <a:t>zawinił c w okresie </a:t>
            </a:r>
            <a:r>
              <a:rPr lang="pl-PL" dirty="0" smtClean="0"/>
              <a:t>t” </a:t>
            </a:r>
          </a:p>
          <a:p>
            <a:pPr marL="114300" indent="0">
              <a:buNone/>
            </a:pPr>
            <a:r>
              <a:rPr lang="pl-PL" dirty="0" smtClean="0"/>
              <a:t>wyrażenie </a:t>
            </a:r>
            <a:r>
              <a:rPr lang="pl-PL" dirty="0"/>
              <a:t>"</a:t>
            </a:r>
            <a:r>
              <a:rPr lang="pl-PL" dirty="0" smtClean="0"/>
              <a:t>wina„ jest </a:t>
            </a:r>
            <a:r>
              <a:rPr lang="pl-PL" dirty="0"/>
              <a:t>nazwą relacji zawinienia, a więc nazwą zbioru stosownych trójek </a:t>
            </a:r>
            <a:r>
              <a:rPr lang="pl-PL" dirty="0" smtClean="0"/>
              <a:t>uporządkowanych</a:t>
            </a:r>
            <a:r>
              <a:rPr lang="pl-PL" dirty="0"/>
              <a:t> </a:t>
            </a:r>
            <a:r>
              <a:rPr lang="pl-PL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funkcjonalne ujęcie winy (</a:t>
            </a:r>
            <a:r>
              <a:rPr lang="pl-PL" i="1" dirty="0" smtClean="0"/>
              <a:t>S. Stomma)</a:t>
            </a:r>
          </a:p>
          <a:p>
            <a:pPr marL="114300" indent="0">
              <a:buNone/>
            </a:pPr>
            <a:r>
              <a:rPr lang="pl-PL" dirty="0" smtClean="0"/>
              <a:t>o </a:t>
            </a:r>
            <a:r>
              <a:rPr lang="pl-PL" dirty="0"/>
              <a:t>przyjęciu winy decydować ma celowość wymierzenia kary sprawcy czynu zabronionego. 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72909113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/>
              <a:t>CZYN </a:t>
            </a:r>
            <a:r>
              <a:rPr lang="pl-PL" b="1" u="sng" dirty="0" smtClean="0"/>
              <a:t>ZAWIONIONY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u="sng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u="sng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dirty="0"/>
              <a:t> wina jest także stopniowalna – patrz. np. art. 53 KK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dirty="0"/>
              <a:t> brak jest jednak wyraźnie wskazanych kwantyfikatorów, jak w art. 115 w odniesieniu do społecznej szkodliwości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dirty="0"/>
              <a:t> okoliczności wyłączające </a:t>
            </a:r>
            <a:r>
              <a:rPr lang="pl-PL" dirty="0" smtClean="0"/>
              <a:t>winę i problem otwartości ich katalogu</a:t>
            </a: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55057806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Podziały przestępstw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Kryteria mające wpływ na istniejące podziały przestępstw: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dirty="0"/>
          </a:p>
          <a:p>
            <a:pPr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pl-PL" dirty="0" smtClean="0"/>
              <a:t> Według cech sprawcy </a:t>
            </a:r>
          </a:p>
          <a:p>
            <a:pPr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pl-PL" dirty="0" smtClean="0"/>
              <a:t> Według intensywności ataku na dobro prawne</a:t>
            </a:r>
          </a:p>
          <a:p>
            <a:pPr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pl-PL" dirty="0"/>
              <a:t> </a:t>
            </a:r>
            <a:r>
              <a:rPr lang="pl-PL" dirty="0" smtClean="0"/>
              <a:t>Według skutku</a:t>
            </a:r>
          </a:p>
          <a:p>
            <a:pPr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pl-PL" dirty="0" smtClean="0"/>
              <a:t>Według wagi zachowania</a:t>
            </a:r>
          </a:p>
          <a:p>
            <a:pPr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pl-PL" dirty="0"/>
              <a:t> W</a:t>
            </a:r>
            <a:r>
              <a:rPr lang="pl-PL" dirty="0" smtClean="0"/>
              <a:t>edług zamiaru </a:t>
            </a:r>
          </a:p>
          <a:p>
            <a:pPr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pl-PL" dirty="0" smtClean="0"/>
              <a:t>Według wariantów typizacji (według typów podstawowych, uprzywilejowanych i kwalifikowanych)</a:t>
            </a:r>
          </a:p>
          <a:p>
            <a:pPr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pl-PL" dirty="0"/>
              <a:t> </a:t>
            </a:r>
            <a:r>
              <a:rPr lang="pl-PL" dirty="0" smtClean="0"/>
              <a:t>Według formy </a:t>
            </a:r>
            <a:r>
              <a:rPr lang="pl-PL" dirty="0"/>
              <a:t>czynności </a:t>
            </a:r>
            <a:r>
              <a:rPr lang="pl-PL" dirty="0" smtClean="0"/>
              <a:t>wykonawczej</a:t>
            </a:r>
          </a:p>
          <a:p>
            <a:pPr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pl-PL" dirty="0"/>
              <a:t> </a:t>
            </a:r>
            <a:r>
              <a:rPr lang="pl-PL" dirty="0" smtClean="0"/>
              <a:t>Według </a:t>
            </a:r>
            <a:r>
              <a:rPr lang="pl-PL" smtClean="0"/>
              <a:t>trybu ścigania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26654922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/>
          </a:blip>
          <a:srcRect t="4970" b="4970"/>
          <a:stretch>
            <a:fillRect/>
          </a:stretch>
        </p:blipFill>
        <p:spPr>
          <a:xfrm>
            <a:off x="1187624" y="836712"/>
            <a:ext cx="4281948" cy="2777480"/>
          </a:xfrm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4067175" y="4292600"/>
            <a:ext cx="376078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4000" dirty="0">
                <a:latin typeface="+mn-lt"/>
                <a:cs typeface="+mn-cs"/>
              </a:rPr>
              <a:t>... jakieś pytania?</a:t>
            </a:r>
            <a:endParaRPr lang="en-GB" sz="4000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u="sng" dirty="0" smtClean="0"/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dirty="0" smtClean="0"/>
              <a:t>Pojęcie zbrodni i występku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/>
          </a:p>
          <a:p>
            <a:pPr marL="114300" indent="0">
              <a:buNone/>
            </a:pPr>
            <a:r>
              <a:rPr lang="pl-PL" b="1" dirty="0"/>
              <a:t>Art. 7 </a:t>
            </a:r>
          </a:p>
          <a:p>
            <a:pPr marL="114300" indent="0">
              <a:buNone/>
            </a:pPr>
            <a:r>
              <a:rPr lang="pl-PL" dirty="0"/>
              <a:t>§ 1. Przestępstwo jest zbrodnią albo występkiem.</a:t>
            </a:r>
          </a:p>
          <a:p>
            <a:pPr marL="114300" indent="0">
              <a:buNone/>
            </a:pPr>
            <a:r>
              <a:rPr lang="pl-PL" dirty="0"/>
              <a:t>§ 2. Zbrodnią jest czyn zabroniony zagrożony karą pozbawienia wolności na czas </a:t>
            </a:r>
            <a:r>
              <a:rPr lang="pl-PL" b="1" dirty="0"/>
              <a:t>nie krótszy od lat 3 albo karą surowszą.</a:t>
            </a:r>
          </a:p>
          <a:p>
            <a:pPr marL="114300" indent="0">
              <a:buNone/>
            </a:pPr>
            <a:r>
              <a:rPr lang="pl-PL" dirty="0"/>
              <a:t>§ 3. Występkiem jest czyn zabroniony </a:t>
            </a:r>
            <a:r>
              <a:rPr lang="pl-PL" dirty="0" smtClean="0"/>
              <a:t>zagrożony: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b="1" dirty="0"/>
              <a:t>grzywną powyżej 30 stawek dziennych albo powyżej 5000 złotych</a:t>
            </a:r>
            <a:r>
              <a:rPr lang="pl-PL" dirty="0"/>
              <a:t>, </a:t>
            </a: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karą </a:t>
            </a:r>
            <a:r>
              <a:rPr lang="pl-PL" dirty="0"/>
              <a:t>ograniczenia wolności przekraczającą miesiąc albo </a:t>
            </a: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karą </a:t>
            </a:r>
            <a:r>
              <a:rPr lang="pl-PL" dirty="0"/>
              <a:t>pozbawienia wolności przekraczającą miesiąc.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>
                <a:solidFill>
                  <a:srgbClr val="FF0000"/>
                </a:solidFill>
              </a:rPr>
              <a:t>Chodzi o dolne granice zagrożenia ustawowego, a nie karę faktycznie wymierzoną czy możliwą do wymierzenia w swoim maksymalnym wymiarze!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(Zob. też art. 8 dotyczący warunku umyślności i nieumyślności)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03669726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Z art. 1 KK możemy zrekonstruować 3 warunki przesądzające o możliwości zakwalifikowania zachowania jako przestępstwa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Przestępstwo zgodnie z art. 1 musi być: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czynem </a:t>
            </a:r>
            <a:r>
              <a:rPr lang="pl-PL" u="sng" dirty="0"/>
              <a:t>zabronionym pod groźbą kary przez ustawę obowiązującą w czasie jego popełnienia </a:t>
            </a:r>
            <a:r>
              <a:rPr lang="pl-PL" dirty="0"/>
              <a:t>(warunek pierwszy – zob. art. 1 § 1 KK),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czynem </a:t>
            </a:r>
            <a:r>
              <a:rPr lang="pl-PL" dirty="0"/>
              <a:t>zabronionym pod groźbą kary, </a:t>
            </a:r>
            <a:r>
              <a:rPr lang="pl-PL" u="sng" dirty="0"/>
              <a:t>którego społeczna szkodliwość jest wyższa niż znikoma</a:t>
            </a:r>
            <a:r>
              <a:rPr lang="pl-PL" dirty="0"/>
              <a:t> (warunek drugi – zob. art. 1 § 2 KK),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czynem </a:t>
            </a:r>
            <a:r>
              <a:rPr lang="pl-PL" dirty="0"/>
              <a:t>zabronionym pod groźbą kary </a:t>
            </a:r>
            <a:r>
              <a:rPr lang="pl-PL" u="sng" dirty="0"/>
              <a:t>zawinionym</a:t>
            </a:r>
            <a:r>
              <a:rPr lang="pl-PL" dirty="0"/>
              <a:t> przez sprawcę w czasie jego popełnienia (warunek trzeci – zob. art. 1 § 3 KK). </a:t>
            </a:r>
            <a:endParaRPr lang="pl-PL" dirty="0" smtClean="0"/>
          </a:p>
          <a:p>
            <a:pPr marL="11430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Można zatem stwierdzić, że kodeksowa struktura przestępstwa jest trójelementowa!</a:t>
            </a:r>
            <a:endParaRPr lang="pl-PL" dirty="0">
              <a:solidFill>
                <a:srgbClr val="FF0000"/>
              </a:solidFill>
            </a:endParaRP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803969597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u="sng" dirty="0"/>
          </a:p>
          <a:p>
            <a:pPr marL="114300" indent="0">
              <a:buNone/>
            </a:pPr>
            <a:r>
              <a:rPr lang="pl-PL" b="1" dirty="0" smtClean="0"/>
              <a:t>Dogmatyka prawa karnego wzbogaca powyższe trzy elementy o przynajmniej dwa kolejne warunki, których wprost we wspomnianym przepisie kodeksowym już nie wyartykułowano</a:t>
            </a:r>
            <a:r>
              <a:rPr lang="pl-PL" dirty="0" smtClean="0"/>
              <a:t>:</a:t>
            </a:r>
          </a:p>
          <a:p>
            <a:pPr marL="114300" indent="0">
              <a:buNone/>
            </a:pPr>
            <a:endParaRPr lang="pl-PL" dirty="0"/>
          </a:p>
          <a:p>
            <a:pPr marL="571500" indent="-457200">
              <a:buAutoNum type="arabicParenR"/>
            </a:pPr>
            <a:r>
              <a:rPr lang="pl-PL" dirty="0" smtClean="0"/>
              <a:t>przestępstwem </a:t>
            </a:r>
            <a:r>
              <a:rPr lang="pl-PL" dirty="0"/>
              <a:t>może być wyłącznie takie zachowanie się człowieka, które jest </a:t>
            </a:r>
            <a:r>
              <a:rPr lang="pl-PL" b="1" dirty="0"/>
              <a:t>czynem</a:t>
            </a:r>
            <a:r>
              <a:rPr lang="pl-PL" dirty="0"/>
              <a:t> w </a:t>
            </a:r>
            <a:r>
              <a:rPr lang="pl-PL" dirty="0" err="1"/>
              <a:t>karnistycznym</a:t>
            </a:r>
            <a:r>
              <a:rPr lang="pl-PL" dirty="0"/>
              <a:t> rozumieniu tego słowa,  </a:t>
            </a:r>
            <a:endParaRPr lang="pl-PL" b="1" dirty="0"/>
          </a:p>
          <a:p>
            <a:pPr marL="571500" indent="-457200">
              <a:buAutoNum type="arabicParenR"/>
            </a:pPr>
            <a:r>
              <a:rPr lang="pl-PL" dirty="0" smtClean="0"/>
              <a:t>przestępstwem </a:t>
            </a:r>
            <a:r>
              <a:rPr lang="pl-PL" dirty="0"/>
              <a:t>może być wyłącznie takie zachowanie się, które jest zachowaniem </a:t>
            </a:r>
            <a:r>
              <a:rPr lang="pl-PL" b="1" dirty="0"/>
              <a:t>bezprawnym</a:t>
            </a:r>
            <a:r>
              <a:rPr lang="pl-PL" dirty="0"/>
              <a:t>. </a:t>
            </a:r>
          </a:p>
          <a:p>
            <a:pPr marL="114300" indent="0">
              <a:buNone/>
            </a:pPr>
            <a:endParaRPr lang="pl-PL" b="1" dirty="0"/>
          </a:p>
          <a:p>
            <a:pPr marL="114300" indent="0">
              <a:buNone/>
            </a:pPr>
            <a:r>
              <a:rPr lang="pl-PL" dirty="0" smtClean="0"/>
              <a:t>(przyjęcie ostatniego warunku opiera się na założeniu, że pojęcia </a:t>
            </a:r>
            <a:r>
              <a:rPr lang="pl-PL" dirty="0"/>
              <a:t>czynu zabronionego pod groźbą kary i </a:t>
            </a:r>
            <a:r>
              <a:rPr lang="pl-PL" dirty="0" smtClean="0"/>
              <a:t>czynu </a:t>
            </a:r>
            <a:r>
              <a:rPr lang="pl-PL" dirty="0"/>
              <a:t>bezprawnego są pojęciami kategorialnie odmiennymi, wyrażającymi bowiem inne kryteria </a:t>
            </a:r>
            <a:r>
              <a:rPr lang="pl-PL" dirty="0" smtClean="0"/>
              <a:t>wartościujące) </a:t>
            </a:r>
            <a:endParaRPr lang="pl-PL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81099297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 smtClean="0"/>
              <a:t>5-elementowa dogmatyczna struktura przestępstwa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u="sng" dirty="0"/>
          </a:p>
          <a:p>
            <a:pPr marL="5715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1800" b="1" u="sng" dirty="0" smtClean="0"/>
              <a:t> zachowanie człowieka będące czynem</a:t>
            </a:r>
          </a:p>
          <a:p>
            <a:pPr marL="5715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1800" b="1" u="sng" dirty="0"/>
              <a:t> </a:t>
            </a:r>
            <a:r>
              <a:rPr lang="pl-PL" sz="1800" b="1" u="sng" dirty="0" smtClean="0"/>
              <a:t>o znamionach określonych w ustawie karnej</a:t>
            </a:r>
          </a:p>
          <a:p>
            <a:pPr marL="5715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1800" b="1" u="sng" dirty="0"/>
              <a:t> </a:t>
            </a:r>
            <a:r>
              <a:rPr lang="pl-PL" sz="1800" b="1" u="sng" dirty="0" smtClean="0"/>
              <a:t>naruszające – przy braku jakichkolwiek okoliczności usprawiedliwiających – normę sankcjonowaną (formalnie bezprawne)</a:t>
            </a:r>
          </a:p>
          <a:p>
            <a:pPr marL="5715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1800" b="1" u="sng" dirty="0"/>
              <a:t> </a:t>
            </a:r>
            <a:r>
              <a:rPr lang="pl-PL" sz="1800" b="1" u="sng" dirty="0" smtClean="0"/>
              <a:t>społecznie szkodliwe w stopniu wyższym niż znikomy (materialnie bezprawne)</a:t>
            </a:r>
          </a:p>
          <a:p>
            <a:pPr marL="5715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1800" b="1" u="sng" dirty="0"/>
              <a:t> </a:t>
            </a:r>
            <a:r>
              <a:rPr lang="pl-PL" sz="1800" b="1" u="sng" dirty="0" smtClean="0"/>
              <a:t>zawinione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sz="1800" b="1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sp>
        <p:nvSpPr>
          <p:cNvPr id="2" name="Trójkąt równoramienny 1"/>
          <p:cNvSpPr/>
          <p:nvPr/>
        </p:nvSpPr>
        <p:spPr>
          <a:xfrm>
            <a:off x="1691680" y="4437112"/>
            <a:ext cx="4824536" cy="2304256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" name="Łącznik prostoliniowy 3"/>
          <p:cNvCxnSpPr/>
          <p:nvPr/>
        </p:nvCxnSpPr>
        <p:spPr>
          <a:xfrm>
            <a:off x="2195736" y="6381328"/>
            <a:ext cx="39604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oliniowy 5"/>
          <p:cNvCxnSpPr/>
          <p:nvPr/>
        </p:nvCxnSpPr>
        <p:spPr>
          <a:xfrm>
            <a:off x="2519772" y="6021288"/>
            <a:ext cx="32403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oliniowy 7"/>
          <p:cNvCxnSpPr>
            <a:stCxn id="2" idx="1"/>
            <a:endCxn id="2" idx="5"/>
          </p:cNvCxnSpPr>
          <p:nvPr/>
        </p:nvCxnSpPr>
        <p:spPr>
          <a:xfrm>
            <a:off x="2897814" y="5589240"/>
            <a:ext cx="24122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Łącznik prostoliniowy 9"/>
          <p:cNvCxnSpPr/>
          <p:nvPr/>
        </p:nvCxnSpPr>
        <p:spPr>
          <a:xfrm>
            <a:off x="3383868" y="5157192"/>
            <a:ext cx="158417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/>
          <p:nvPr/>
        </p:nvCxnSpPr>
        <p:spPr>
          <a:xfrm>
            <a:off x="2897814" y="50131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/>
          <p:nvPr/>
        </p:nvCxnSpPr>
        <p:spPr>
          <a:xfrm>
            <a:off x="2483768" y="537321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>
            <a:off x="1763688" y="616530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/>
          <p:nvPr/>
        </p:nvCxnSpPr>
        <p:spPr>
          <a:xfrm>
            <a:off x="2411760" y="580526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47957274"/>
              </p:ext>
            </p:extLst>
          </p:nvPr>
        </p:nvGraphicFramePr>
        <p:xfrm>
          <a:off x="1273932" y="3501008"/>
          <a:ext cx="5274332" cy="3356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772044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931150" cy="580548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 smtClean="0"/>
              <a:t>Ale możemy zawsze wyróżnić jeszcze więcej elementów…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u="sng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struktura 7-elementowa (Pohl)</a:t>
            </a:r>
            <a:endParaRPr lang="pl-PL" dirty="0"/>
          </a:p>
          <a:p>
            <a:pPr marL="5715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pl-PL" dirty="0" smtClean="0"/>
              <a:t>zachowanie </a:t>
            </a:r>
            <a:r>
              <a:rPr lang="pl-PL" dirty="0"/>
              <a:t>się człowieka </a:t>
            </a:r>
            <a:r>
              <a:rPr lang="pl-PL" dirty="0" smtClean="0"/>
              <a:t>jako element obiektywnej rzeczywistości</a:t>
            </a:r>
          </a:p>
          <a:p>
            <a:pPr marL="5715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pl-PL" dirty="0"/>
              <a:t> </a:t>
            </a:r>
            <a:r>
              <a:rPr lang="pl-PL" dirty="0" smtClean="0"/>
              <a:t>czyn</a:t>
            </a:r>
          </a:p>
          <a:p>
            <a:pPr marL="5715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pl-PL" dirty="0"/>
              <a:t> niezachowanie wymaganej ostrożności w danych okolicznościach – jako kryterium prawnokarnego wartościowania </a:t>
            </a:r>
            <a:r>
              <a:rPr lang="pl-PL" dirty="0" smtClean="0"/>
              <a:t>czynu, a nie znamię typu</a:t>
            </a:r>
          </a:p>
          <a:p>
            <a:pPr marL="5715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pl-PL" dirty="0"/>
              <a:t>wypełnienie znamion typu czynu zabronionego – jako kryterium prawnokarnego wartościowania czynu nieostrożnego </a:t>
            </a:r>
            <a:endParaRPr lang="pl-PL" dirty="0" smtClean="0"/>
          </a:p>
          <a:p>
            <a:pPr marL="5715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pl-PL" dirty="0"/>
              <a:t> bezprawność – jako kryterium prawnokarnego wartościowania czynu zabronionego opierające się na ustaleniu braku okoliczności wtórnie legalizującej </a:t>
            </a:r>
            <a:endParaRPr lang="pl-PL" dirty="0" smtClean="0"/>
          </a:p>
          <a:p>
            <a:pPr marL="5715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pl-PL" dirty="0"/>
              <a:t>wyższa niż znikoma społeczna szkodliwość bezprawnego czynu zabronionego </a:t>
            </a:r>
            <a:endParaRPr lang="pl-PL" dirty="0" smtClean="0"/>
          </a:p>
          <a:p>
            <a:pPr marL="5715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pl-PL" dirty="0"/>
              <a:t>wina – jako kryterium prawnokarnego wartościowania karygodnego i bezprawnego czynu zabronionego </a:t>
            </a:r>
            <a:r>
              <a:rPr lang="pl-PL" dirty="0" smtClean="0"/>
              <a:t> 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u="sng" dirty="0" smtClean="0"/>
              <a:t>Lub mniej…</a:t>
            </a:r>
          </a:p>
          <a:p>
            <a:pPr marL="5715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pl-PL" dirty="0" smtClean="0"/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05669995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539552" y="3356992"/>
            <a:ext cx="7537648" cy="223224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 smtClean="0"/>
              <a:t>CZYN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u="sng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b="1" dirty="0"/>
              <a:t> </a:t>
            </a:r>
            <a:r>
              <a:rPr lang="pl-PL" dirty="0" smtClean="0"/>
              <a:t>zasada czynu i jej </a:t>
            </a:r>
            <a:r>
              <a:rPr lang="pl-PL" dirty="0" smtClean="0">
                <a:solidFill>
                  <a:srgbClr val="FF0000"/>
                </a:solidFill>
              </a:rPr>
              <a:t>gwarancyjny</a:t>
            </a:r>
            <a:r>
              <a:rPr lang="pl-PL" dirty="0" smtClean="0"/>
              <a:t> charakter we współczesnym prawie karnym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b="1" u="sng" dirty="0"/>
              <a:t> </a:t>
            </a:r>
            <a:r>
              <a:rPr lang="pl-PL" b="1" u="sng" dirty="0" smtClean="0"/>
              <a:t>wyraz oparcia odpowiedzialności na zjawiskach  zewnętrznych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l-PL" b="1" u="sng" dirty="0" smtClean="0"/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dirty="0" smtClean="0"/>
              <a:t>zachowanie </a:t>
            </a:r>
            <a:r>
              <a:rPr lang="pl-PL" dirty="0"/>
              <a:t>się człowieka </a:t>
            </a:r>
            <a:r>
              <a:rPr lang="pl-PL" dirty="0" smtClean="0"/>
              <a:t>musi uzewnętrznić </a:t>
            </a:r>
            <a:r>
              <a:rPr lang="pl-PL" dirty="0"/>
              <a:t>się w świecie tzw. rzeczywistości obiektywnej, </a:t>
            </a:r>
            <a:r>
              <a:rPr lang="pl-PL" dirty="0" smtClean="0"/>
              <a:t>czynem </a:t>
            </a:r>
            <a:r>
              <a:rPr lang="pl-PL" dirty="0"/>
              <a:t>zabronionym nie może być nieuzewnętrznione zachowanie się człowieka (</a:t>
            </a:r>
            <a:r>
              <a:rPr lang="pl-PL" i="1" dirty="0" err="1"/>
              <a:t>cogitationis</a:t>
            </a:r>
            <a:r>
              <a:rPr lang="pl-PL" i="1" dirty="0"/>
              <a:t> </a:t>
            </a:r>
            <a:r>
              <a:rPr lang="pl-PL" i="1" dirty="0" err="1"/>
              <a:t>poenam</a:t>
            </a:r>
            <a:r>
              <a:rPr lang="pl-PL" i="1" dirty="0"/>
              <a:t> </a:t>
            </a:r>
            <a:r>
              <a:rPr lang="pl-PL" i="1" dirty="0" err="1"/>
              <a:t>nemo</a:t>
            </a:r>
            <a:r>
              <a:rPr lang="pl-PL" i="1" dirty="0"/>
              <a:t> </a:t>
            </a:r>
            <a:r>
              <a:rPr lang="pl-PL" i="1" dirty="0" err="1"/>
              <a:t>patitur</a:t>
            </a:r>
            <a:r>
              <a:rPr lang="pl-PL" i="1" dirty="0"/>
              <a:t> </a:t>
            </a:r>
            <a:r>
              <a:rPr lang="pl-PL" dirty="0"/>
              <a:t>– myśli nie podlegają karze); nie może więc nim być w szczególności myśl wyrażająca zamiar popełnienia przestępstwa</a:t>
            </a:r>
            <a:r>
              <a:rPr lang="pl-PL" dirty="0" smtClean="0"/>
              <a:t>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 smtClean="0"/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dirty="0" smtClean="0"/>
              <a:t>Funkcją czynu jest racjonalne </a:t>
            </a:r>
            <a:r>
              <a:rPr lang="pl-PL" dirty="0"/>
              <a:t>ograniczenie zakresu normowania </a:t>
            </a:r>
            <a:r>
              <a:rPr lang="pl-PL" dirty="0" smtClean="0"/>
              <a:t>norm </a:t>
            </a:r>
            <a:r>
              <a:rPr lang="pl-PL" dirty="0"/>
              <a:t>sankcjonowanych </a:t>
            </a:r>
            <a:r>
              <a:rPr lang="pl-PL" dirty="0" smtClean="0"/>
              <a:t>jedynie do </a:t>
            </a:r>
            <a:r>
              <a:rPr lang="pl-PL" dirty="0" err="1"/>
              <a:t>zachowań</a:t>
            </a:r>
            <a:r>
              <a:rPr lang="pl-PL" dirty="0"/>
              <a:t> zdatnych do bycia przedmiotem </a:t>
            </a:r>
            <a:r>
              <a:rPr lang="pl-PL" dirty="0" smtClean="0"/>
              <a:t>normatywnej regulacji.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cxnSp>
        <p:nvCxnSpPr>
          <p:cNvPr id="3" name="Łącznik prostoliniowy 2"/>
          <p:cNvCxnSpPr/>
          <p:nvPr/>
        </p:nvCxnSpPr>
        <p:spPr>
          <a:xfrm>
            <a:off x="6696162" y="1268760"/>
            <a:ext cx="15121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250" y="188640"/>
            <a:ext cx="2367992" cy="1530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-839258"/>
            <a:ext cx="5280025" cy="25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240391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Pojęcie i elementy przestępstwa 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620000" cy="5805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 smtClean="0"/>
              <a:t>CZYN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 smtClean="0"/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 smtClean="0"/>
              <a:t>Podstawowe koncepcje czynu: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dirty="0" smtClean="0"/>
              <a:t>ujęcie naturalistyczno-kauzalne  - czynem </a:t>
            </a:r>
            <a:r>
              <a:rPr lang="pl-PL" dirty="0"/>
              <a:t>jest </a:t>
            </a:r>
            <a:r>
              <a:rPr lang="pl-PL" dirty="0" smtClean="0"/>
              <a:t>spowodowanie ludzką wolą zmiany w świecie zewnętrznym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dirty="0"/>
              <a:t>u</a:t>
            </a:r>
            <a:r>
              <a:rPr lang="pl-PL" dirty="0" smtClean="0"/>
              <a:t>jęcie socjologiczne - czynem </a:t>
            </a:r>
            <a:r>
              <a:rPr lang="pl-PL" dirty="0"/>
              <a:t>jest zewnętrzne zachowanie się człowieka powodowane jego wolą i charakteryzujące się społeczną </a:t>
            </a:r>
            <a:r>
              <a:rPr lang="pl-PL" dirty="0" smtClean="0"/>
              <a:t>doniosłością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dirty="0" smtClean="0"/>
              <a:t>ujęcie finalne (</a:t>
            </a:r>
            <a:r>
              <a:rPr lang="pl-PL" i="1" dirty="0" smtClean="0"/>
              <a:t>finale </a:t>
            </a:r>
            <a:r>
              <a:rPr lang="pl-PL" i="1" dirty="0" err="1" smtClean="0"/>
              <a:t>Handlungslehre</a:t>
            </a:r>
            <a:r>
              <a:rPr lang="pl-PL" dirty="0" smtClean="0"/>
              <a:t>) - czynem </a:t>
            </a:r>
            <a:r>
              <a:rPr lang="pl-PL" dirty="0"/>
              <a:t>jest zewnętrzne zachowanie się </a:t>
            </a:r>
            <a:r>
              <a:rPr lang="pl-PL" dirty="0" smtClean="0"/>
              <a:t>człowieka jako kategoria obiektywnej rzeczywistości, w którym wyróżniamy warstwę subiektywną i obiektywną,  nastawione </a:t>
            </a:r>
            <a:r>
              <a:rPr lang="pl-PL" dirty="0"/>
              <a:t>na osiągnięcie wyobrażonego przezeń </a:t>
            </a:r>
            <a:r>
              <a:rPr lang="pl-PL" dirty="0" smtClean="0"/>
              <a:t>celu</a:t>
            </a:r>
            <a:endParaRPr lang="pl-PL" b="1" dirty="0"/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 smtClean="0"/>
              <a:t>+ inne (</a:t>
            </a:r>
            <a:r>
              <a:rPr lang="pl-PL" dirty="0" smtClean="0"/>
              <a:t>Jacobs, </a:t>
            </a:r>
            <a:r>
              <a:rPr lang="pl-PL" dirty="0" err="1" smtClean="0"/>
              <a:t>Roxin</a:t>
            </a:r>
            <a:r>
              <a:rPr lang="pl-PL" b="1" dirty="0" smtClean="0"/>
              <a:t>)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cxnSp>
        <p:nvCxnSpPr>
          <p:cNvPr id="3" name="Łącznik prostoliniowy 2"/>
          <p:cNvCxnSpPr/>
          <p:nvPr/>
        </p:nvCxnSpPr>
        <p:spPr>
          <a:xfrm>
            <a:off x="6696162" y="1268760"/>
            <a:ext cx="15121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348307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7816</TotalTime>
  <Words>2121</Words>
  <Application>Microsoft Office PowerPoint</Application>
  <PresentationFormat>Pokaz na ekranie (4:3)</PresentationFormat>
  <Paragraphs>315</Paragraphs>
  <Slides>28</Slides>
  <Notes>16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Adjacency</vt:lpstr>
      <vt:lpstr>Struktura przestępstwa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Pojęcie i elementy przestępstwa </vt:lpstr>
      <vt:lpstr>Podziały przestępstw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Wprowadznie do nauki prawa karnego</dc:title>
  <dc:creator>Tomasz Biegacz</dc:creator>
  <cp:lastModifiedBy>Dagmara</cp:lastModifiedBy>
  <cp:revision>486</cp:revision>
  <dcterms:created xsi:type="dcterms:W3CDTF">2012-10-05T20:53:44Z</dcterms:created>
  <dcterms:modified xsi:type="dcterms:W3CDTF">2018-11-21T18:48:50Z</dcterms:modified>
</cp:coreProperties>
</file>