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71" r:id="rId6"/>
    <p:sldId id="259" r:id="rId7"/>
    <p:sldId id="270" r:id="rId8"/>
    <p:sldId id="260" r:id="rId9"/>
    <p:sldId id="261" r:id="rId10"/>
    <p:sldId id="264" r:id="rId11"/>
    <p:sldId id="262" r:id="rId12"/>
    <p:sldId id="263" r:id="rId13"/>
    <p:sldId id="265" r:id="rId14"/>
    <p:sldId id="266" r:id="rId15"/>
    <p:sldId id="267" r:id="rId16"/>
    <p:sldId id="268" r:id="rId17"/>
    <p:sldId id="272"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tytu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66221E02-25CB-4963-84BC-0813985E7D90}" type="datetimeFigureOut">
              <a:rPr lang="pl-PL" smtClean="0"/>
              <a:pPr/>
              <a:t>16.04.2018</a:t>
            </a:fld>
            <a:endParaRPr lang="pl-PL"/>
          </a:p>
        </p:txBody>
      </p:sp>
      <p:sp>
        <p:nvSpPr>
          <p:cNvPr id="17" name="Symbol zastępczy stopki 16"/>
          <p:cNvSpPr>
            <a:spLocks noGrp="1"/>
          </p:cNvSpPr>
          <p:nvPr>
            <p:ph type="ftr" sz="quarter" idx="11"/>
          </p:nvPr>
        </p:nvSpPr>
        <p:spPr/>
        <p:txBody>
          <a:bodyPr/>
          <a:lstStyle/>
          <a:p>
            <a:endParaRPr lang="pl-PL"/>
          </a:p>
        </p:txBody>
      </p:sp>
      <p:sp>
        <p:nvSpPr>
          <p:cNvPr id="7" name="Łącznik prosty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ymbol zastępczy numeru slajd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9B7C76-EFF2-4CD8-A475-4750F11B4BC6}" type="slidenum">
              <a:rPr lang="pl-PL" smtClean="0"/>
              <a:pPr/>
              <a:t>‹#›</a:t>
            </a:fld>
            <a:endParaRPr lang="pl-PL"/>
          </a:p>
        </p:txBody>
      </p:sp>
      <p:sp>
        <p:nvSpPr>
          <p:cNvPr id="8" name="Tytu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16.04.2018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2"/>
      </p:bgRef>
    </p:bg>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Łącznik prosty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6915912" y="3009901"/>
            <a:ext cx="457200" cy="441325"/>
          </a:xfrm>
        </p:spPr>
        <p:txBody>
          <a:bodyPr/>
          <a:lstStyle/>
          <a:p>
            <a:fld id="{589B7C76-EFF2-4CD8-A475-4750F11B4BC6}" type="slidenum">
              <a:rPr lang="pl-PL" smtClean="0"/>
              <a:pPr/>
              <a:t>‹#›</a:t>
            </a:fld>
            <a:endParaRPr lang="pl-PL"/>
          </a:p>
        </p:txBody>
      </p:sp>
      <p:sp>
        <p:nvSpPr>
          <p:cNvPr id="3" name="Symbol zastępczy tytułu pionowego 2"/>
          <p:cNvSpPr>
            <a:spLocks noGrp="1"/>
          </p:cNvSpPr>
          <p:nvPr>
            <p:ph type="body" orient="vert" idx="1"/>
          </p:nvPr>
        </p:nvSpPr>
        <p:spPr>
          <a:xfrm>
            <a:off x="304800" y="304800"/>
            <a:ext cx="6553200" cy="5821366"/>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16.04.2018</a:t>
            </a:fld>
            <a:endParaRPr lang="pl-PL"/>
          </a:p>
        </p:txBody>
      </p:sp>
      <p:sp>
        <p:nvSpPr>
          <p:cNvPr id="5" name="Symbol zastępczy stopki 4"/>
          <p:cNvSpPr>
            <a:spLocks noGrp="1"/>
          </p:cNvSpPr>
          <p:nvPr>
            <p:ph type="ftr" sz="quarter" idx="11"/>
          </p:nvPr>
        </p:nvSpPr>
        <p:spPr/>
        <p:txBody>
          <a:bodyPr/>
          <a:lstStyle/>
          <a:p>
            <a:endParaRPr lang="pl-PL"/>
          </a:p>
        </p:txBody>
      </p:sp>
      <p:sp>
        <p:nvSpPr>
          <p:cNvPr id="2" name="Tytuł pionowy 1"/>
          <p:cNvSpPr>
            <a:spLocks noGrp="1"/>
          </p:cNvSpPr>
          <p:nvPr>
            <p:ph type="title" orient="vert"/>
          </p:nvPr>
        </p:nvSpPr>
        <p:spPr>
          <a:xfrm>
            <a:off x="7391400" y="304801"/>
            <a:ext cx="1447800" cy="5851525"/>
          </a:xfrm>
        </p:spPr>
        <p:txBody>
          <a:bodyPr vert="eaVert"/>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solidFill>
                  <a:schemeClr val="accent3">
                    <a:shade val="75000"/>
                  </a:schemeClr>
                </a:solidFill>
              </a:defRPr>
            </a:lvl1p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16.04.2018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4361688" y="1026372"/>
            <a:ext cx="457200" cy="441325"/>
          </a:xfrm>
        </p:spPr>
        <p:txBody>
          <a:bodyPr/>
          <a:lstStyle/>
          <a:p>
            <a:fld id="{589B7C76-EFF2-4CD8-A475-4750F11B4BC6}" type="slidenum">
              <a:rPr lang="pl-PL" smtClean="0"/>
              <a:pPr/>
              <a:t>‹#›</a:t>
            </a:fld>
            <a:endParaRPr lang="pl-PL"/>
          </a:p>
        </p:txBody>
      </p:sp>
      <p:sp>
        <p:nvSpPr>
          <p:cNvPr id="8" name="Symbol zastępczy zawartości 7"/>
          <p:cNvSpPr>
            <a:spLocks noGrp="1"/>
          </p:cNvSpPr>
          <p:nvPr>
            <p:ph sz="quarter" idx="1"/>
          </p:nvPr>
        </p:nvSpPr>
        <p:spPr>
          <a:xfrm>
            <a:off x="301752" y="1527048"/>
            <a:ext cx="850392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3" name="Prostokąt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rostokąt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ymbol zastępczy stopki 4"/>
          <p:cNvSpPr>
            <a:spLocks noGrp="1"/>
          </p:cNvSpPr>
          <p:nvPr>
            <p:ph type="ftr" sz="quarter" idx="11"/>
          </p:nvPr>
        </p:nvSpPr>
        <p:spPr/>
        <p:txBody>
          <a:bodyPr/>
          <a:lstStyle/>
          <a:p>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16.04.2018</a:t>
            </a:fld>
            <a:endParaRPr lang="pl-PL"/>
          </a:p>
        </p:txBody>
      </p:sp>
      <p:sp>
        <p:nvSpPr>
          <p:cNvPr id="8" name="Łącznik prosty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9B7C76-EFF2-4CD8-A475-4750F11B4BC6}" type="slidenum">
              <a:rPr lang="pl-PL" smtClean="0"/>
              <a:pPr/>
              <a:t>‹#›</a:t>
            </a:fld>
            <a:endParaRPr lang="pl-PL"/>
          </a:p>
        </p:txBody>
      </p:sp>
      <p:sp>
        <p:nvSpPr>
          <p:cNvPr id="2" name="Tytu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34400" cy="758952"/>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a:xfrm>
            <a:off x="5791200" y="6409944"/>
            <a:ext cx="3044952" cy="365760"/>
          </a:xfrm>
        </p:spPr>
        <p:txBody>
          <a:bodyPr/>
          <a:lstStyle/>
          <a:p>
            <a:fld id="{66221E02-25CB-4963-84BC-0813985E7D90}" type="datetimeFigureOut">
              <a:rPr lang="pl-PL" smtClean="0"/>
              <a:pPr/>
              <a:t>16.04.2018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8" name="Łącznik prosty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ymbol zastępczy zawartości 9"/>
          <p:cNvSpPr>
            <a:spLocks noGrp="1"/>
          </p:cNvSpPr>
          <p:nvPr>
            <p:ph sz="half" idx="1"/>
          </p:nvPr>
        </p:nvSpPr>
        <p:spPr>
          <a:xfrm>
            <a:off x="301752"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zawartości 11"/>
          <p:cNvSpPr>
            <a:spLocks noGrp="1"/>
          </p:cNvSpPr>
          <p:nvPr>
            <p:ph sz="half" idx="2"/>
          </p:nvPr>
        </p:nvSpPr>
        <p:spPr>
          <a:xfrm>
            <a:off x="4800600"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1">
        <a:schemeClr val="bg2"/>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rostokąt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Prostokąt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Prostokąt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66221E02-25CB-4963-84BC-0813985E7D90}" type="datetimeFigureOut">
              <a:rPr lang="pl-PL" smtClean="0"/>
              <a:pPr/>
              <a:t>16.04.2018</a:t>
            </a:fld>
            <a:endParaRPr lang="pl-PL"/>
          </a:p>
        </p:txBody>
      </p:sp>
      <p:sp>
        <p:nvSpPr>
          <p:cNvPr id="8" name="Symbol zastępczy stopki 7"/>
          <p:cNvSpPr>
            <a:spLocks noGrp="1"/>
          </p:cNvSpPr>
          <p:nvPr>
            <p:ph type="ftr" sz="quarter" idx="11"/>
          </p:nvPr>
        </p:nvSpPr>
        <p:spPr>
          <a:xfrm>
            <a:off x="304800" y="6409944"/>
            <a:ext cx="3581400" cy="365760"/>
          </a:xfrm>
        </p:spPr>
        <p:txBody>
          <a:bodyPr/>
          <a:lstStyle/>
          <a:p>
            <a:endParaRPr lang="pl-PL"/>
          </a:p>
        </p:txBody>
      </p:sp>
      <p:sp>
        <p:nvSpPr>
          <p:cNvPr id="15" name="Łącznik prosty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ymbol zastępczy zawartości 23"/>
          <p:cNvSpPr>
            <a:spLocks noGrp="1"/>
          </p:cNvSpPr>
          <p:nvPr>
            <p:ph sz="quarter" idx="2"/>
          </p:nvPr>
        </p:nvSpPr>
        <p:spPr>
          <a:xfrm>
            <a:off x="301752" y="2471383"/>
            <a:ext cx="4041648" cy="3818404"/>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zawartości 25"/>
          <p:cNvSpPr>
            <a:spLocks noGrp="1"/>
          </p:cNvSpPr>
          <p:nvPr>
            <p:ph sz="quarter" idx="4"/>
          </p:nvPr>
        </p:nvSpPr>
        <p:spPr>
          <a:xfrm>
            <a:off x="4800600" y="2471383"/>
            <a:ext cx="4038600" cy="382219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ymbol zastępczy numeru slajdu 8"/>
          <p:cNvSpPr>
            <a:spLocks noGrp="1"/>
          </p:cNvSpPr>
          <p:nvPr>
            <p:ph type="sldNum" sz="quarter" idx="12"/>
          </p:nvPr>
        </p:nvSpPr>
        <p:spPr>
          <a:xfrm>
            <a:off x="4343400" y="1042416"/>
            <a:ext cx="457200" cy="441325"/>
          </a:xfrm>
        </p:spPr>
        <p:txBody>
          <a:bodyPr/>
          <a:lstStyle>
            <a:lvl1pPr algn="ctr">
              <a:defRPr/>
            </a:lvl1pPr>
          </a:lstStyle>
          <a:p>
            <a:fld id="{589B7C76-EFF2-4CD8-A475-4750F11B4BC6}" type="slidenum">
              <a:rPr lang="pl-PL" smtClean="0"/>
              <a:pPr/>
              <a:t>‹#›</a:t>
            </a:fld>
            <a:endParaRPr lang="pl-PL"/>
          </a:p>
        </p:txBody>
      </p:sp>
      <p:sp>
        <p:nvSpPr>
          <p:cNvPr id="23" name="Tytuł 22"/>
          <p:cNvSpPr>
            <a:spLocks noGrp="1"/>
          </p:cNvSpPr>
          <p:nvPr>
            <p:ph type="title"/>
          </p:nvPr>
        </p:nvSpPr>
        <p:spPr/>
        <p:txBody>
          <a:bodyPr rtlCol="0" anchor="b" anchorCtr="0"/>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16.04.2018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a:xfrm>
            <a:off x="4343400" y="1036020"/>
            <a:ext cx="457200" cy="441325"/>
          </a:xfrm>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rostokąt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Prostokąt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ymbol zastępczy daty 1"/>
          <p:cNvSpPr>
            <a:spLocks noGrp="1"/>
          </p:cNvSpPr>
          <p:nvPr>
            <p:ph type="dt" sz="half" idx="10"/>
          </p:nvPr>
        </p:nvSpPr>
        <p:spPr/>
        <p:txBody>
          <a:bodyPr/>
          <a:lstStyle/>
          <a:p>
            <a:fld id="{66221E02-25CB-4963-84BC-0813985E7D90}" type="datetimeFigureOut">
              <a:rPr lang="pl-PL" smtClean="0"/>
              <a:pPr/>
              <a:t>16.04.2018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9" name="Prostokąt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Prostokąt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Prostokąt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Łącznik prosty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ymbol zastępczy zawartości 19"/>
          <p:cNvSpPr>
            <a:spLocks noGrp="1"/>
          </p:cNvSpPr>
          <p:nvPr>
            <p:ph sz="quarter" idx="1"/>
          </p:nvPr>
        </p:nvSpPr>
        <p:spPr>
          <a:xfrm>
            <a:off x="3124200" y="685800"/>
            <a:ext cx="5638800" cy="5410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9B7C76-EFF2-4CD8-A475-4750F11B4BC6}" type="slidenum">
              <a:rPr lang="pl-PL" smtClean="0"/>
              <a:pPr/>
              <a:t>‹#›</a:t>
            </a:fld>
            <a:endParaRPr lang="pl-PL"/>
          </a:p>
        </p:txBody>
      </p:sp>
      <p:sp>
        <p:nvSpPr>
          <p:cNvPr id="21" name="Prostokąt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16.04.2018</a:t>
            </a:fld>
            <a:endParaRPr lang="pl-PL"/>
          </a:p>
        </p:txBody>
      </p:sp>
      <p:sp>
        <p:nvSpPr>
          <p:cNvPr id="6" name="Symbol zastępczy stopki 5"/>
          <p:cNvSpPr>
            <a:spLocks noGrp="1"/>
          </p:cNvSpPr>
          <p:nvPr>
            <p:ph type="ftr" sz="quarter" idx="11"/>
          </p:nvPr>
        </p:nvSpPr>
        <p:spPr>
          <a:xfrm>
            <a:off x="301752" y="6410848"/>
            <a:ext cx="3383280" cy="365760"/>
          </a:xfrm>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1" name="Łącznik prosty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Prostokąt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Prostokąt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p>
            <a:fld id="{589B7C76-EFF2-4CD8-A475-4750F11B4BC6}" type="slidenum">
              <a:rPr lang="pl-PL" smtClean="0"/>
              <a:pPr/>
              <a:t>‹#›</a:t>
            </a:fld>
            <a:endParaRPr lang="pl-PL"/>
          </a:p>
        </p:txBody>
      </p:sp>
      <p:sp>
        <p:nvSpPr>
          <p:cNvPr id="2" name="Tytu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3000375" y="609600"/>
            <a:ext cx="5867400" cy="4267200"/>
          </a:xfrm>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22" name="Prostokąt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a:xfrm>
            <a:off x="5788152" y="6404984"/>
            <a:ext cx="3044952" cy="365760"/>
          </a:xfrm>
        </p:spPr>
        <p:txBody>
          <a:bodyPr/>
          <a:lstStyle/>
          <a:p>
            <a:fld id="{66221E02-25CB-4963-84BC-0813985E7D90}" type="datetimeFigureOut">
              <a:rPr lang="pl-PL" smtClean="0"/>
              <a:pPr/>
              <a:t>16.04.2018</a:t>
            </a:fld>
            <a:endParaRPr lang="pl-PL"/>
          </a:p>
        </p:txBody>
      </p:sp>
      <p:sp>
        <p:nvSpPr>
          <p:cNvPr id="6" name="Symbol zastępczy stopki 5"/>
          <p:cNvSpPr>
            <a:spLocks noGrp="1"/>
          </p:cNvSpPr>
          <p:nvPr>
            <p:ph type="ftr" sz="quarter" idx="11"/>
          </p:nvPr>
        </p:nvSpPr>
        <p:spPr>
          <a:xfrm>
            <a:off x="301752" y="6410848"/>
            <a:ext cx="3584448" cy="365760"/>
          </a:xfrm>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ymbol zastępczy daty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221E02-25CB-4963-84BC-0813985E7D90}" type="datetimeFigureOut">
              <a:rPr lang="pl-PL" smtClean="0"/>
              <a:pPr/>
              <a:t>16.04.2018</a:t>
            </a:fld>
            <a:endParaRPr lang="pl-PL"/>
          </a:p>
        </p:txBody>
      </p:sp>
      <p:sp>
        <p:nvSpPr>
          <p:cNvPr id="3" name="Symbol zastępczy stopki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l-PL"/>
          </a:p>
        </p:txBody>
      </p:sp>
      <p:sp>
        <p:nvSpPr>
          <p:cNvPr id="8" name="Prostokąt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Łącznik prosty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9B7C76-EFF2-4CD8-A475-4750F11B4BC6}" type="slidenum">
              <a:rPr lang="pl-PL" smtClean="0"/>
              <a:pPr/>
              <a:t>‹#›</a:t>
            </a:fld>
            <a:endParaRPr lang="pl-PL"/>
          </a:p>
        </p:txBody>
      </p:sp>
      <p:sp>
        <p:nvSpPr>
          <p:cNvPr id="22" name="Symbol zastępczy tytułu 21"/>
          <p:cNvSpPr>
            <a:spLocks noGrp="1"/>
          </p:cNvSpPr>
          <p:nvPr>
            <p:ph type="title"/>
          </p:nvPr>
        </p:nvSpPr>
        <p:spPr>
          <a:xfrm>
            <a:off x="301752" y="228600"/>
            <a:ext cx="8534400" cy="758952"/>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Dobra osobiste</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571744"/>
            <a:ext cx="8715436" cy="1571636"/>
          </a:xfrm>
        </p:spPr>
        <p:txBody>
          <a:bodyPr>
            <a:normAutofit/>
          </a:bodyPr>
          <a:lstStyle/>
          <a:p>
            <a:r>
              <a:rPr lang="pl-PL" sz="4800" dirty="0" smtClean="0"/>
              <a:t>Wyłączenie bezprawności</a:t>
            </a:r>
            <a:endParaRPr lang="pl-PL" sz="4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
            </a:r>
            <a:br>
              <a:rPr lang="pl-PL" dirty="0" smtClean="0"/>
            </a:br>
            <a:r>
              <a:rPr lang="pl-PL" dirty="0" smtClean="0"/>
              <a:t>Zgoda uprawnionego</a:t>
            </a:r>
            <a:endParaRPr lang="pl-PL" dirty="0"/>
          </a:p>
        </p:txBody>
      </p:sp>
      <p:sp>
        <p:nvSpPr>
          <p:cNvPr id="3" name="Symbol zastępczy zawartości 2"/>
          <p:cNvSpPr>
            <a:spLocks noGrp="1"/>
          </p:cNvSpPr>
          <p:nvPr>
            <p:ph sz="quarter" idx="1"/>
          </p:nvPr>
        </p:nvSpPr>
        <p:spPr/>
        <p:txBody>
          <a:bodyPr/>
          <a:lstStyle/>
          <a:p>
            <a:pPr>
              <a:buFontTx/>
              <a:buChar char="-"/>
            </a:pPr>
            <a:r>
              <a:rPr lang="pl-PL" dirty="0" smtClean="0"/>
              <a:t>prawidłowe wyrażenie zgody przez uprawnionego wyłącza bezprawność naruszenia dóbr osobistych, </a:t>
            </a:r>
          </a:p>
          <a:p>
            <a:pPr>
              <a:buFontTx/>
              <a:buChar char="-"/>
            </a:pPr>
            <a:r>
              <a:rPr lang="pl-PL" dirty="0" smtClean="0"/>
              <a:t>Wyrażenie zgody należy rozumieć jako jednostronną czynność prawną o charakterze upoważniającym, można cofnąć zgodę w każdej chwili,</a:t>
            </a:r>
          </a:p>
          <a:p>
            <a:pPr>
              <a:buFontTx/>
              <a:buChar char="-"/>
            </a:pPr>
            <a:r>
              <a:rPr lang="pl-PL" dirty="0" smtClean="0"/>
              <a:t>Brak sprzeciwu nie jest równoznaczny zgodzie, należy przyjąć iż skuteczna jest wyrażana przed, </a:t>
            </a:r>
          </a:p>
          <a:p>
            <a:pPr>
              <a:buNone/>
            </a:pPr>
            <a:endParaRPr lang="pl-PL" dirty="0" smtClean="0"/>
          </a:p>
          <a:p>
            <a:pPr>
              <a:buFontTx/>
              <a:buChar char="-"/>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Działanie na podstawie prawa</a:t>
            </a:r>
            <a:endParaRPr lang="pl-PL" dirty="0"/>
          </a:p>
        </p:txBody>
      </p:sp>
      <p:sp>
        <p:nvSpPr>
          <p:cNvPr id="3" name="Symbol zastępczy zawartości 2"/>
          <p:cNvSpPr>
            <a:spLocks noGrp="1"/>
          </p:cNvSpPr>
          <p:nvPr>
            <p:ph sz="quarter" idx="1"/>
          </p:nvPr>
        </p:nvSpPr>
        <p:spPr/>
        <p:txBody>
          <a:bodyPr/>
          <a:lstStyle/>
          <a:p>
            <a:pPr>
              <a:buFontTx/>
              <a:buChar char="-"/>
            </a:pPr>
            <a:r>
              <a:rPr lang="pl-PL" dirty="0" smtClean="0"/>
              <a:t>Działanie zgodne z prawem może prowadzić do naruszenia, jeśli sposób tego działania jest nieodpowiedni, </a:t>
            </a:r>
          </a:p>
          <a:p>
            <a:pPr>
              <a:buFontTx/>
              <a:buChar char="-"/>
            </a:pPr>
            <a:r>
              <a:rPr lang="pl-PL" dirty="0" smtClean="0"/>
              <a:t>Osoba działająca na podstawie przepisu prawa nie może skutecznie powoływać się na uchylenie bezprawności, jeśli przepis prawa został świadomie wykorzystany w celu naruszenia dobra osobistego, jest to rozumiane jako nadużycie prawa podmiotowego,</a:t>
            </a:r>
          </a:p>
          <a:p>
            <a:pPr>
              <a:buFontTx/>
              <a:buChar char="-"/>
            </a:pPr>
            <a:endParaRPr lang="pl-PL" dirty="0" smtClean="0"/>
          </a:p>
          <a:p>
            <a:pPr>
              <a:buFontTx/>
              <a:buChar char="-"/>
            </a:pPr>
            <a:endParaRPr lang="pl-PL" dirty="0" smtClean="0"/>
          </a:p>
          <a:p>
            <a:pPr>
              <a:buFontTx/>
              <a:buChar char="-"/>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Wykonywanie prawa podmiotowego:</a:t>
            </a:r>
            <a:endParaRPr lang="pl-PL" dirty="0"/>
          </a:p>
        </p:txBody>
      </p:sp>
      <p:sp>
        <p:nvSpPr>
          <p:cNvPr id="3" name="Symbol zastępczy zawartości 2"/>
          <p:cNvSpPr>
            <a:spLocks noGrp="1"/>
          </p:cNvSpPr>
          <p:nvPr>
            <p:ph sz="quarter" idx="1"/>
          </p:nvPr>
        </p:nvSpPr>
        <p:spPr/>
        <p:txBody>
          <a:bodyPr/>
          <a:lstStyle/>
          <a:p>
            <a:pPr>
              <a:buFontTx/>
              <a:buChar char="-"/>
            </a:pPr>
            <a:r>
              <a:rPr lang="pl-PL" dirty="0" smtClean="0"/>
              <a:t>Działanie w ramach wykonywania własnego prawa podmiotowego może być uznane za bezprawne, jeśli jest sprzeczne z zasadami współżycia społecznego,</a:t>
            </a:r>
          </a:p>
          <a:p>
            <a:pPr>
              <a:buFontTx/>
              <a:buChar char="-"/>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500042"/>
            <a:ext cx="8786842" cy="500066"/>
          </a:xfrm>
        </p:spPr>
        <p:txBody>
          <a:bodyPr>
            <a:normAutofit fontScale="90000"/>
          </a:bodyPr>
          <a:lstStyle/>
          <a:p>
            <a:r>
              <a:rPr lang="pl-PL" dirty="0" smtClean="0"/>
              <a:t>Działanie w ochronie uzasadnionego interesu społecznego:</a:t>
            </a:r>
            <a:endParaRPr lang="pl-PL" dirty="0"/>
          </a:p>
        </p:txBody>
      </p:sp>
      <p:sp>
        <p:nvSpPr>
          <p:cNvPr id="3" name="Symbol zastępczy zawartości 2"/>
          <p:cNvSpPr>
            <a:spLocks noGrp="1"/>
          </p:cNvSpPr>
          <p:nvPr>
            <p:ph sz="quarter" idx="1"/>
          </p:nvPr>
        </p:nvSpPr>
        <p:spPr>
          <a:xfrm>
            <a:off x="301752" y="1527048"/>
            <a:ext cx="8556528" cy="4830910"/>
          </a:xfrm>
        </p:spPr>
        <p:txBody>
          <a:bodyPr>
            <a:normAutofit fontScale="55000" lnSpcReduction="20000"/>
          </a:bodyPr>
          <a:lstStyle/>
          <a:p>
            <a:r>
              <a:rPr lang="pl-PL" dirty="0" smtClean="0"/>
              <a:t>Brak podstawy w </a:t>
            </a:r>
            <a:r>
              <a:rPr lang="pl-PL" dirty="0" err="1" smtClean="0"/>
              <a:t>kc</a:t>
            </a:r>
            <a:r>
              <a:rPr lang="pl-PL" dirty="0" smtClean="0"/>
              <a:t>, judykatura i doktryna, </a:t>
            </a:r>
          </a:p>
          <a:p>
            <a:r>
              <a:rPr lang="pl-PL" dirty="0" smtClean="0"/>
              <a:t>IV CKN 252/00</a:t>
            </a:r>
          </a:p>
          <a:p>
            <a:r>
              <a:rPr lang="pl-PL" dirty="0" smtClean="0"/>
              <a:t>II CSK 144/08</a:t>
            </a:r>
          </a:p>
          <a:p>
            <a:r>
              <a:rPr lang="pl-PL" dirty="0" smtClean="0"/>
              <a:t>II CKN 208/97</a:t>
            </a:r>
          </a:p>
          <a:p>
            <a:r>
              <a:rPr lang="pl-PL" dirty="0" smtClean="0"/>
              <a:t>III CKN 553/98</a:t>
            </a:r>
          </a:p>
          <a:p>
            <a:r>
              <a:rPr lang="pl-PL" dirty="0" smtClean="0"/>
              <a:t>1. Podjęta w interesie społecznym krytyka jest działaniem pożądanym, jeżeli ma cechy rzetelności i rzeczowości, opiera się na informacjach, które zostały starannie zebrane i zweryfikowane oraz nie przekracza granic koniecznych do osiągnięcia jej celu. Należy odrzucić automatyzm polegający na uznaniu, że powołanie się na działanie w interesie społecznym zawsze wyłącza bezprawność naruszenia i wymagać zbadania w każdym przypadku wszystkich okoliczności, pozwalających na staranne wyważenie kolidujących ze sobą praw - do ochrony dóbr osobistych z jednej strony oraz wolności wypowiedzi i krytyki z drugiej strony.</a:t>
            </a:r>
          </a:p>
          <a:p>
            <a:r>
              <a:rPr lang="pl-PL" dirty="0" smtClean="0"/>
              <a:t>2. Prawidłowość zastosowania kryterium uzasadnionego interesu społecznego bada się w kontekście realizacji prawa do uczciwej krytyki, co wymaga oceny pod kątem prawdziwości zarzutu, a co najmniej - zastosowania właściwej metody w poszukiwaniu prawdy. Można w określonych okolicznościach złagodzić wymagania co do ścisłego wykazania wszystkich faktów, ale nie można ich całkowicie wyeliminować. Skuteczne powołanie się na wyłączenie bezprawności naruszenia dóbr osobistych z powodu działania w obronie społecznie uzasadnionego interesu wymaga wykazania co najmniej, że krytyka opiera się na informacjach, które zostały rzetelnie i starannie zebrane oraz zweryfikowane; tylko krytyka rzeczowa i rzetelna może rzeczywiście służyć dobru społecznemu.  IV CSK 557/14</a:t>
            </a:r>
          </a:p>
          <a:p>
            <a:endParaRPr lang="pl-PL" dirty="0" smtClean="0"/>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Roszczenia:</a:t>
            </a:r>
            <a:endParaRPr lang="pl-PL" dirty="0"/>
          </a:p>
        </p:txBody>
      </p:sp>
      <p:sp>
        <p:nvSpPr>
          <p:cNvPr id="3" name="Symbol zastępczy zawartości 2"/>
          <p:cNvSpPr>
            <a:spLocks noGrp="1"/>
          </p:cNvSpPr>
          <p:nvPr>
            <p:ph sz="quarter" idx="1"/>
          </p:nvPr>
        </p:nvSpPr>
        <p:spPr/>
        <p:txBody>
          <a:bodyPr/>
          <a:lstStyle/>
          <a:p>
            <a:r>
              <a:rPr lang="pl-PL" dirty="0" smtClean="0"/>
              <a:t>I -  żądanie zaniechania działań</a:t>
            </a:r>
          </a:p>
          <a:p>
            <a:r>
              <a:rPr lang="pl-PL" dirty="0" smtClean="0"/>
              <a:t>II – żądanie usunięcia skutków</a:t>
            </a:r>
          </a:p>
          <a:p>
            <a:endParaRPr lang="pl-PL" dirty="0" smtClean="0"/>
          </a:p>
          <a:p>
            <a:r>
              <a:rPr lang="pl-PL" dirty="0" smtClean="0"/>
              <a:t>Kumulatywnie z majątkowymi środkami ochrony – odszkodowanie, zadośćuczynienie, suma n wskazany cel społeczny(obowiązek wykazania dalszych przesłanek odpowiedzialności)</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Ciężar dowodu</a:t>
            </a:r>
            <a:endParaRPr lang="pl-PL" dirty="0"/>
          </a:p>
        </p:txBody>
      </p:sp>
      <p:sp>
        <p:nvSpPr>
          <p:cNvPr id="3" name="Symbol zastępczy zawartości 2"/>
          <p:cNvSpPr>
            <a:spLocks noGrp="1"/>
          </p:cNvSpPr>
          <p:nvPr>
            <p:ph sz="quarter" idx="1"/>
          </p:nvPr>
        </p:nvSpPr>
        <p:spPr/>
        <p:txBody>
          <a:bodyPr/>
          <a:lstStyle/>
          <a:p>
            <a:r>
              <a:rPr lang="pl-PL" dirty="0" smtClean="0"/>
              <a:t>Art. 6 </a:t>
            </a:r>
            <a:r>
              <a:rPr lang="pl-PL" dirty="0" err="1" smtClean="0"/>
              <a:t>kc</a:t>
            </a:r>
            <a:endParaRPr lang="pl-PL" dirty="0" smtClean="0"/>
          </a:p>
          <a:p>
            <a:r>
              <a:rPr lang="pl-PL" dirty="0" smtClean="0"/>
              <a:t>Domniemanie bezprawności- wzruszalne</a:t>
            </a:r>
          </a:p>
          <a:p>
            <a:endParaRPr lang="pl-PL" dirty="0" smtClean="0"/>
          </a:p>
          <a:p>
            <a:pPr>
              <a:buNone/>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lstStyle/>
          <a:p>
            <a:r>
              <a:rPr lang="pl-PL" dirty="0" smtClean="0"/>
              <a:t>19 listopada 2010 r. III CZP 79/10</a:t>
            </a:r>
          </a:p>
          <a:p>
            <a:r>
              <a:rPr lang="pl-PL" dirty="0" smtClean="0"/>
              <a:t>24 marca 2011 r. I CSK 372/10</a:t>
            </a:r>
          </a:p>
          <a:p>
            <a:endParaRPr lang="pl-P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301752" y="285728"/>
            <a:ext cx="8699404" cy="5813320"/>
          </a:xfrm>
        </p:spPr>
        <p:txBody>
          <a:bodyPr>
            <a:normAutofit/>
          </a:bodyPr>
          <a:lstStyle/>
          <a:p>
            <a:pPr>
              <a:buNone/>
            </a:pPr>
            <a:r>
              <a:rPr lang="pl-PL" dirty="0" smtClean="0"/>
              <a:t>					POJĘCIE</a:t>
            </a:r>
          </a:p>
          <a:p>
            <a:endParaRPr lang="pl-PL" dirty="0" smtClean="0"/>
          </a:p>
          <a:p>
            <a:endParaRPr lang="pl-PL" dirty="0" smtClean="0"/>
          </a:p>
          <a:p>
            <a:r>
              <a:rPr lang="pl-PL" dirty="0" smtClean="0"/>
              <a:t>To prawnie uznane wartości, dobra prawne o charakterze niematerialnym, ściśle związane z istnieniem i psychiką określonej osoby fizycznej</a:t>
            </a:r>
          </a:p>
          <a:p>
            <a:r>
              <a:rPr lang="pl-PL" dirty="0" smtClean="0"/>
              <a:t>Prawa </a:t>
            </a:r>
            <a:r>
              <a:rPr lang="pl-PL" dirty="0" err="1" smtClean="0"/>
              <a:t>bewzględne</a:t>
            </a:r>
            <a:endParaRPr lang="pl-PL" dirty="0" smtClean="0"/>
          </a:p>
          <a:p>
            <a:r>
              <a:rPr lang="pl-PL" dirty="0" smtClean="0"/>
              <a:t>Przysługują każdej osobie fizycznej, bez względu na stan psychiki, </a:t>
            </a:r>
          </a:p>
          <a:p>
            <a:r>
              <a:rPr lang="pl-PL" dirty="0" smtClean="0"/>
              <a:t>Przysługują os. prawnym (art. 43 </a:t>
            </a:r>
            <a:r>
              <a:rPr lang="pl-PL" dirty="0" err="1" smtClean="0"/>
              <a:t>kc</a:t>
            </a:r>
            <a:r>
              <a:rPr lang="pl-PL" dirty="0" smtClean="0"/>
              <a:t>)</a:t>
            </a:r>
          </a:p>
          <a:p>
            <a:r>
              <a:rPr lang="pl-PL" dirty="0" smtClean="0"/>
              <a:t>Są to dobra niemajątkowe, niezbywalne, przyrodzone,</a:t>
            </a:r>
          </a:p>
          <a:p>
            <a:r>
              <a:rPr lang="pl-PL" dirty="0" smtClean="0"/>
              <a:t>Brak katalogu zamkniętego</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lstStyle/>
          <a:p>
            <a:r>
              <a:rPr lang="pl-PL" dirty="0" smtClean="0"/>
              <a:t>Przepisy o dobrach osobistych stosuje się do os. Fizycznych, prawnych i jednostek organizacyjnych niebędących os. Prawnymi, którym usta przydaje zdolność prawna – art. 23-24 w zw. z art. 33(1) w zw. z art. 43 </a:t>
            </a:r>
            <a:r>
              <a:rPr lang="pl-PL" dirty="0" err="1" smtClean="0"/>
              <a:t>kc</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56528" cy="485756"/>
          </a:xfrm>
        </p:spPr>
        <p:txBody>
          <a:bodyPr>
            <a:normAutofit fontScale="90000"/>
          </a:bodyPr>
          <a:lstStyle/>
          <a:p>
            <a:r>
              <a:rPr lang="pl-PL" dirty="0" smtClean="0"/>
              <a:t>judykatura</a:t>
            </a:r>
            <a:endParaRPr lang="pl-PL" dirty="0"/>
          </a:p>
        </p:txBody>
      </p:sp>
      <p:sp>
        <p:nvSpPr>
          <p:cNvPr id="3" name="Symbol zastępczy zawartości 2"/>
          <p:cNvSpPr>
            <a:spLocks noGrp="1"/>
          </p:cNvSpPr>
          <p:nvPr>
            <p:ph sz="quarter" idx="1"/>
          </p:nvPr>
        </p:nvSpPr>
        <p:spPr>
          <a:xfrm>
            <a:off x="301752" y="1071546"/>
            <a:ext cx="8627966" cy="5429288"/>
          </a:xfrm>
        </p:spPr>
        <p:txBody>
          <a:bodyPr>
            <a:normAutofit fontScale="62500" lnSpcReduction="20000"/>
          </a:bodyPr>
          <a:lstStyle/>
          <a:p>
            <a:r>
              <a:rPr lang="pl-PL" dirty="0" smtClean="0"/>
              <a:t>więzi rodzinne (V CSK 609/16, VI ACA 1405/14)</a:t>
            </a:r>
          </a:p>
          <a:p>
            <a:r>
              <a:rPr lang="pl-PL" i="1" dirty="0" smtClean="0"/>
              <a:t>Doprowadzenie czynem niedozwolonym do ciężkiego uszczerbku na zdrowiu dziecka, którego efektem jest niemożność nawiązania z nim typowej więzi rodzinnej, stanowi naruszenie dóbr osobistych matki (rodziców). Z aksjologicznego punktu widzenia, brak podstaw do czynienia dyferencjacji między zerwaniem więzi rodzinnej wskutek śmierci a niemożnością jej nawiązania z uwagi na poważny uszczerbek na zdrowiu, w każdym z tych przypadków dochodzi bowiem do naruszenia dobra osobistego, choć z różną intensywnością. Stwierdzenie naruszenia dobra osobistego powinno jednak dotyczyć poważnego i trwałego inwalidztwa dziecka, wskutek którego jest ono niezdolne do samodzielnej egzystencji, wykonywania podstawowych czynności życiowych i w konsekwencji nawiązania typowej dla więzi rodzinnej relacji z rodzicami, z uwagi na ograniczenia w zdolności do komunikowania się.</a:t>
            </a:r>
          </a:p>
          <a:p>
            <a:r>
              <a:rPr lang="pl-PL" i="1" dirty="0" smtClean="0"/>
              <a:t>Rodzicom dziecka, które na skutek czynu niedozwolonego jest niezdolne do samodzielnej egzystencji, wykonywania podstawowych czynności życiowych oraz nawiązania normalnych więzi rodzinnych, przysługuje roszczenie o zadośćuczynienie na podstawie art. 448 w związku z art. 24 § 1 KC. </a:t>
            </a:r>
            <a:r>
              <a:rPr lang="pl-PL" dirty="0" smtClean="0"/>
              <a:t>II CSK 719/15</a:t>
            </a:r>
          </a:p>
          <a:p>
            <a:endParaRPr lang="pl-PL" dirty="0" smtClean="0"/>
          </a:p>
          <a:p>
            <a:r>
              <a:rPr lang="pl-PL" dirty="0" smtClean="0"/>
              <a:t>kult po osobie zmarłej (I CSK 231/15)</a:t>
            </a:r>
          </a:p>
          <a:p>
            <a:endParaRPr lang="pl-PL" dirty="0" smtClean="0"/>
          </a:p>
          <a:p>
            <a:r>
              <a:rPr lang="pl-PL" dirty="0" smtClean="0"/>
              <a:t>Przynależność do określonej płci</a:t>
            </a:r>
          </a:p>
          <a:p>
            <a:endParaRPr lang="pl-PL" dirty="0" smtClean="0"/>
          </a:p>
          <a:p>
            <a:r>
              <a:rPr lang="pl-PL" dirty="0" smtClean="0"/>
              <a:t>Prawo do wypoczynku i niezakłóconego urlopu</a:t>
            </a:r>
          </a:p>
          <a:p>
            <a:endParaRPr lang="pl-PL" dirty="0" smtClean="0"/>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lstStyle/>
          <a:p>
            <a:r>
              <a:rPr lang="pl-PL" dirty="0" smtClean="0"/>
              <a:t>Do kręgu dóbr osobistych osoby prawnej wchodzą dobra związane z jej identyfikacją (nazwa, firma) oraz dobre imię (sława, reputacja, autorytet) stanowiące odpowiednik czci osoby fizycznej. Dobra osobiste osób prawnych to wartości niemajątkowe, dzięki którym osoba ta może funkcjonować zgodnie ze swoim zakresem działania.</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dóbr osobistych</a:t>
            </a:r>
            <a:endParaRPr lang="pl-PL" dirty="0"/>
          </a:p>
        </p:txBody>
      </p:sp>
      <p:sp>
        <p:nvSpPr>
          <p:cNvPr id="3" name="Symbol zastępczy zawartości 2"/>
          <p:cNvSpPr>
            <a:spLocks noGrp="1"/>
          </p:cNvSpPr>
          <p:nvPr>
            <p:ph sz="quarter" idx="1"/>
          </p:nvPr>
        </p:nvSpPr>
        <p:spPr>
          <a:xfrm>
            <a:off x="214282" y="1357298"/>
            <a:ext cx="8715436" cy="5000660"/>
          </a:xfrm>
        </p:spPr>
        <p:txBody>
          <a:bodyPr>
            <a:normAutofit fontScale="92500"/>
          </a:bodyPr>
          <a:lstStyle/>
          <a:p>
            <a:endParaRPr lang="pl-PL" dirty="0" smtClean="0"/>
          </a:p>
          <a:p>
            <a:r>
              <a:rPr lang="pl-PL" dirty="0" smtClean="0"/>
              <a:t>Art. 24 </a:t>
            </a:r>
            <a:r>
              <a:rPr lang="pl-PL" dirty="0" err="1" smtClean="0"/>
              <a:t>kc</a:t>
            </a:r>
            <a:r>
              <a:rPr lang="pl-PL" dirty="0" smtClean="0"/>
              <a:t> – niemajątkowa ochrona dóbr osobistych </a:t>
            </a:r>
          </a:p>
          <a:p>
            <a:pPr>
              <a:buNone/>
            </a:pPr>
            <a:endParaRPr lang="pl-PL" dirty="0" smtClean="0"/>
          </a:p>
          <a:p>
            <a:pPr algn="ctr">
              <a:buNone/>
            </a:pPr>
            <a:r>
              <a:rPr lang="pl-PL" dirty="0" smtClean="0"/>
              <a:t>Uzależniona jest od dwóch przesłanek:</a:t>
            </a:r>
          </a:p>
          <a:p>
            <a:pPr>
              <a:buNone/>
            </a:pPr>
            <a:r>
              <a:rPr lang="pl-PL" dirty="0" smtClean="0"/>
              <a:t>			-naruszenie/zagrożenie (rezultat)</a:t>
            </a:r>
          </a:p>
          <a:p>
            <a:pPr>
              <a:buNone/>
            </a:pPr>
            <a:r>
              <a:rPr lang="pl-PL" dirty="0" smtClean="0"/>
              <a:t>		- bezprawność (cecha zachowania sprawcy)</a:t>
            </a:r>
          </a:p>
          <a:p>
            <a:pPr>
              <a:buNone/>
            </a:pPr>
            <a:endParaRPr lang="pl-PL" dirty="0" smtClean="0"/>
          </a:p>
          <a:p>
            <a:pPr algn="ctr">
              <a:buNone/>
            </a:pPr>
            <a:r>
              <a:rPr lang="pl-PL" dirty="0" smtClean="0"/>
              <a:t> zastosowanie art. 24 </a:t>
            </a:r>
            <a:r>
              <a:rPr lang="pl-PL" dirty="0" err="1" smtClean="0"/>
              <a:t>kc</a:t>
            </a:r>
            <a:r>
              <a:rPr lang="pl-PL" dirty="0" smtClean="0"/>
              <a:t> wymaga jednoznacznego stwierdzenia, czy nastąpiło naruszenie dóbr osobistych, a dopiero następnie dokonanie oceny, czy naruszenie było spowodowane działaniem bezprawnym</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normAutofit fontScale="92500" lnSpcReduction="10000"/>
          </a:bodyPr>
          <a:lstStyle/>
          <a:p>
            <a:r>
              <a:rPr lang="pl-PL" dirty="0" smtClean="0"/>
              <a:t>O zagrożeniu dobra osobistego w rozumieniu art. 24 § 1 KC można mówić, gdy istnieje obiektywnie uzasadniona obawa naruszenia takiego dobra. Istota tkwi nie w kreowaniu zagrożenia abstrakcyjnego, lecz w wykazaniu - przy uwzględnieniu konkretnych okoliczności danego przypadku - zagrożenia rzeczywistego, co najmniej w tym znaczeniu, że obiektywnie i rozsądnie rzecz oceniając należy się liczyć z możliwością naruszenia dobra. W tym wypadku nie jest wystarczające samo subiektywne odczucie osoby zainteresowanej, konieczne jest ustalenie - według obiektywnych kryteriów - że obawa (przewidywanie) ma realne podstawy.</a:t>
            </a:r>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357166"/>
            <a:ext cx="8534400" cy="758952"/>
          </a:xfrm>
        </p:spPr>
        <p:txBody>
          <a:bodyPr>
            <a:normAutofit fontScale="90000"/>
          </a:bodyPr>
          <a:lstStyle/>
          <a:p>
            <a:r>
              <a:rPr lang="pl-PL" dirty="0" smtClean="0"/>
              <a:t>Ocena czy doszło do naruszenia – kryterium obiektywne</a:t>
            </a:r>
            <a:endParaRPr lang="pl-PL" dirty="0"/>
          </a:p>
        </p:txBody>
      </p:sp>
      <p:sp>
        <p:nvSpPr>
          <p:cNvPr id="3" name="Symbol zastępczy zawartości 2"/>
          <p:cNvSpPr>
            <a:spLocks noGrp="1"/>
          </p:cNvSpPr>
          <p:nvPr>
            <p:ph sz="quarter" idx="1"/>
          </p:nvPr>
        </p:nvSpPr>
        <p:spPr/>
        <p:txBody>
          <a:bodyPr>
            <a:normAutofit lnSpcReduction="10000"/>
          </a:bodyPr>
          <a:lstStyle/>
          <a:p>
            <a:r>
              <a:rPr lang="pl-PL" i="1" dirty="0" smtClean="0"/>
              <a:t>Jeżeli w powszechnym odczuciu czyjeś zachowanie nie jest przyjmowane jako naruszające cześć lub godność osobistą osoby, której zachowanie to dotyczy, to - niezależnie od subiektywnego odczuwania tej osoby - nie podlega ono zakwalifikowaniu w ramach przepisu art. 24 par. 1 KC. -&gt; </a:t>
            </a:r>
            <a:r>
              <a:rPr lang="pl-PL" dirty="0" smtClean="0"/>
              <a:t>III CKN 323/00</a:t>
            </a:r>
          </a:p>
          <a:p>
            <a:r>
              <a:rPr lang="pl-PL" dirty="0" smtClean="0"/>
              <a:t>Przeciętne opinie – sąd powinien ocenić czy przeciętna osoba na miejscu pokrzywdzonego uznałaby określone zachowanie za naruszenie dobra osobistego</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56528" cy="557194"/>
          </a:xfrm>
        </p:spPr>
        <p:txBody>
          <a:bodyPr>
            <a:normAutofit fontScale="90000"/>
          </a:bodyPr>
          <a:lstStyle/>
          <a:p>
            <a:r>
              <a:rPr lang="pl-PL" dirty="0" smtClean="0"/>
              <a:t>bezprawność</a:t>
            </a:r>
            <a:endParaRPr lang="pl-PL" dirty="0"/>
          </a:p>
        </p:txBody>
      </p:sp>
      <p:sp>
        <p:nvSpPr>
          <p:cNvPr id="3" name="Symbol zastępczy zawartości 2"/>
          <p:cNvSpPr>
            <a:spLocks noGrp="1"/>
          </p:cNvSpPr>
          <p:nvPr>
            <p:ph sz="quarter" idx="1"/>
          </p:nvPr>
        </p:nvSpPr>
        <p:spPr>
          <a:xfrm>
            <a:off x="142844" y="1285860"/>
            <a:ext cx="8858312" cy="5357850"/>
          </a:xfrm>
        </p:spPr>
        <p:txBody>
          <a:bodyPr>
            <a:normAutofit fontScale="92500"/>
          </a:bodyPr>
          <a:lstStyle/>
          <a:p>
            <a:r>
              <a:rPr lang="pl-PL" dirty="0" smtClean="0"/>
              <a:t>Bezprawne zachowanie to zachowanie sprzeczne z prawem lub zasadami współżycia społecznego, a o kwalifikacji danego zachowania jako bezprawnego decydują kryteria obiektywne </a:t>
            </a:r>
          </a:p>
          <a:p>
            <a:r>
              <a:rPr lang="pl-PL" i="1" dirty="0" smtClean="0"/>
              <a:t>Pojęcie bezprawności należy rozumieć szeroko jako sprzeczność z obowiązującym porządkiem prawnym, przez który należy rozumieć nie tylko ustawodawstwo, ale również obowiązujące w społeczeństwie zasady współżycia społecznego. </a:t>
            </a:r>
            <a:r>
              <a:rPr lang="pl-PL" dirty="0" smtClean="0"/>
              <a:t>-&gt; V CSK 189/14</a:t>
            </a:r>
            <a:endParaRPr lang="pl-PL" i="1" dirty="0" smtClean="0"/>
          </a:p>
          <a:p>
            <a:r>
              <a:rPr lang="pl-PL" dirty="0" smtClean="0"/>
              <a:t>Oparcie ochrony niemajątkowej na zasadzie bezprawności a nie na zasadzie winy! -&gt; sprawca naruszenia jest obowiązany do usunięcia jego skutków, nawet jeśli nie zdawał sobie sprawy z konsekwencji swojego działania</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jski">
  <a:themeElements>
    <a:clrScheme name="Miej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iejski">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ej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404</TotalTime>
  <Words>871</Words>
  <PresentationFormat>Pokaz na ekranie (4:3)</PresentationFormat>
  <Paragraphs>68</Paragraphs>
  <Slides>17</Slides>
  <Notes>0</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Miejski</vt:lpstr>
      <vt:lpstr>Dobra osobiste</vt:lpstr>
      <vt:lpstr>Slajd 2</vt:lpstr>
      <vt:lpstr>Slajd 3</vt:lpstr>
      <vt:lpstr>judykatura</vt:lpstr>
      <vt:lpstr>Slajd 5</vt:lpstr>
      <vt:lpstr>Ochrona dóbr osobistych</vt:lpstr>
      <vt:lpstr>Slajd 7</vt:lpstr>
      <vt:lpstr>Ocena czy doszło do naruszenia – kryterium obiektywne</vt:lpstr>
      <vt:lpstr>bezprawność</vt:lpstr>
      <vt:lpstr>Wyłączenie bezprawności</vt:lpstr>
      <vt:lpstr>  Zgoda uprawnionego</vt:lpstr>
      <vt:lpstr>    Działanie na podstawie prawa</vt:lpstr>
      <vt:lpstr>Wykonywanie prawa podmiotowego:</vt:lpstr>
      <vt:lpstr>Działanie w ochronie uzasadnionego interesu społecznego:</vt:lpstr>
      <vt:lpstr>Roszczenia:</vt:lpstr>
      <vt:lpstr>Ciężar dowodu</vt:lpstr>
      <vt:lpstr>Slajd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Dobra osobiste</dc:title>
  <dc:creator>Magdalena Stec</dc:creator>
  <cp:lastModifiedBy>Magdalena Stec</cp:lastModifiedBy>
  <cp:revision>36</cp:revision>
  <dcterms:created xsi:type="dcterms:W3CDTF">2018-02-25T16:32:38Z</dcterms:created>
  <dcterms:modified xsi:type="dcterms:W3CDTF">2018-04-16T06:12:40Z</dcterms:modified>
</cp:coreProperties>
</file>