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1A292423-4D11-4CCA-9755-62058DC418F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17FA3B-C404-4317-B0BC-953931111309}" type="datetimeFigureOut">
              <a:rPr lang="pl-PL" smtClean="0"/>
              <a:t>2015-05-20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1219200"/>
          </a:xfrm>
        </p:spPr>
        <p:txBody>
          <a:bodyPr>
            <a:normAutofit/>
          </a:bodyPr>
          <a:lstStyle/>
          <a:p>
            <a:r>
              <a:rPr lang="pl-PL" sz="4800" b="1" dirty="0" err="1"/>
              <a:t>Libertarianism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18839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84576"/>
          </a:xfrm>
        </p:spPr>
        <p:txBody>
          <a:bodyPr>
            <a:normAutofit/>
          </a:bodyPr>
          <a:lstStyle/>
          <a:p>
            <a:r>
              <a:rPr lang="pl-PL" dirty="0" err="1" smtClean="0"/>
              <a:t>Cosmos</a:t>
            </a:r>
            <a:r>
              <a:rPr lang="pl-PL" dirty="0" smtClean="0"/>
              <a:t> – pozorny chaos, ale tak naprawdę ład,</a:t>
            </a:r>
          </a:p>
          <a:p>
            <a:endParaRPr lang="pl-PL" dirty="0"/>
          </a:p>
          <a:p>
            <a:r>
              <a:rPr lang="pl-PL" dirty="0" smtClean="0"/>
              <a:t>Odrzucał zatem kolektywistyczną tezę o możliwości świadomego kreowania instytucji społecznych przez jednostkę lub grupę podmiotów,</a:t>
            </a:r>
          </a:p>
          <a:p>
            <a:endParaRPr lang="pl-PL" dirty="0"/>
          </a:p>
          <a:p>
            <a:r>
              <a:rPr lang="pl-PL" dirty="0" smtClean="0"/>
              <a:t>Instytucje społeczne muszą kształtować się spontanicznie, podlegać ewolucji,</a:t>
            </a:r>
          </a:p>
          <a:p>
            <a:endParaRPr lang="pl-PL" dirty="0"/>
          </a:p>
          <a:p>
            <a:r>
              <a:rPr lang="pl-PL" dirty="0" smtClean="0"/>
              <a:t>Ludzie kierują się w swoim postępowaniu regułami sprawiedliwości, poszanowania własności prywatnej i życia społecznego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707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pl-PL" dirty="0" smtClean="0"/>
              <a:t>Trzeba zminimalizować formalne zakazy i nakazy – pozwolić się kształtować bezosobowym regułom postępowania jednostek</a:t>
            </a:r>
          </a:p>
          <a:p>
            <a:endParaRPr lang="pl-PL" dirty="0"/>
          </a:p>
          <a:p>
            <a:r>
              <a:rPr lang="pl-PL" dirty="0" smtClean="0"/>
              <a:t>Narzucanie gotowych rozwiązań oznacza utratę zdolności twórczych,</a:t>
            </a:r>
          </a:p>
          <a:p>
            <a:endParaRPr lang="pl-PL" dirty="0"/>
          </a:p>
          <a:p>
            <a:r>
              <a:rPr lang="pl-PL" dirty="0" smtClean="0"/>
              <a:t>Przeciwnik państwa dobrobytu i idei sprawiedliwości społecznej – uważał, że prowadzą one do zniewolenia jednostek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5251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pl-PL" dirty="0" smtClean="0"/>
              <a:t>Najlepszym przykładem </a:t>
            </a:r>
            <a:r>
              <a:rPr lang="pl-PL" dirty="0" err="1" smtClean="0"/>
              <a:t>cosmos</a:t>
            </a:r>
            <a:r>
              <a:rPr lang="pl-PL" dirty="0" smtClean="0"/>
              <a:t> – wolny rynek, </a:t>
            </a:r>
          </a:p>
          <a:p>
            <a:r>
              <a:rPr lang="pl-PL" dirty="0" smtClean="0"/>
              <a:t>Swobodne kształtowanie się cen,</a:t>
            </a:r>
          </a:p>
          <a:p>
            <a:r>
              <a:rPr lang="pl-PL" dirty="0" smtClean="0"/>
              <a:t>Ingerencja państwa zagrożeniem – niszczy mechanizmy rynkowe,</a:t>
            </a:r>
          </a:p>
          <a:p>
            <a:endParaRPr lang="pl-PL" dirty="0"/>
          </a:p>
          <a:p>
            <a:r>
              <a:rPr lang="pl-PL" dirty="0" smtClean="0"/>
              <a:t>Wolność podstawową wolnością, wolność negatywna – wolność „od” – wolność postępowania w sferze prywatnej,</a:t>
            </a:r>
          </a:p>
          <a:p>
            <a:endParaRPr lang="pl-PL" dirty="0"/>
          </a:p>
          <a:p>
            <a:r>
              <a:rPr lang="pl-PL" dirty="0" smtClean="0"/>
              <a:t>By móc korzystać z tej wolności musi istnieć własność prywatna i rządy prawa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296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pl-PL" dirty="0" smtClean="0"/>
              <a:t>„prawdziwe prawo” normy generalne i abstrakcyjne, wspólne liberalnym społeczeństwom, tłumaczące zasady sprawiedliwości, </a:t>
            </a:r>
          </a:p>
          <a:p>
            <a:endParaRPr lang="pl-PL" dirty="0"/>
          </a:p>
          <a:p>
            <a:r>
              <a:rPr lang="pl-PL" dirty="0" smtClean="0"/>
              <a:t>Jednostka jest wolna gdy podporządkowuje się normom „prawdziwego prawa”</a:t>
            </a:r>
          </a:p>
          <a:p>
            <a:endParaRPr lang="pl-PL" dirty="0"/>
          </a:p>
          <a:p>
            <a:r>
              <a:rPr lang="pl-PL" dirty="0" smtClean="0"/>
              <a:t>Model państwa – dwa ciała przedstawicielskie oraz sąd. </a:t>
            </a:r>
          </a:p>
          <a:p>
            <a:endParaRPr lang="pl-PL" dirty="0"/>
          </a:p>
          <a:p>
            <a:r>
              <a:rPr lang="pl-PL" dirty="0" smtClean="0"/>
              <a:t>Ciało pierwsze –prawodawcze – rada starszych</a:t>
            </a:r>
          </a:p>
          <a:p>
            <a:r>
              <a:rPr lang="pl-PL" dirty="0" smtClean="0"/>
              <a:t>Ciało drugie – władza wykonawcza,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8929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pl-PL" dirty="0" smtClean="0"/>
              <a:t>Krytyka gospodarki </a:t>
            </a:r>
            <a:r>
              <a:rPr lang="pl-PL" dirty="0"/>
              <a:t>centralnie sterowanej (</a:t>
            </a:r>
            <a:r>
              <a:rPr lang="pl-PL" dirty="0" err="1"/>
              <a:t>centrally</a:t>
            </a:r>
            <a:r>
              <a:rPr lang="pl-PL" dirty="0"/>
              <a:t> </a:t>
            </a:r>
            <a:r>
              <a:rPr lang="pl-PL" dirty="0" err="1"/>
              <a:t>controlled</a:t>
            </a:r>
            <a:r>
              <a:rPr lang="pl-PL" dirty="0"/>
              <a:t> </a:t>
            </a:r>
            <a:r>
              <a:rPr lang="pl-PL" dirty="0" err="1" smtClean="0"/>
              <a:t>economy</a:t>
            </a:r>
            <a:r>
              <a:rPr lang="pl-PL" dirty="0" smtClean="0"/>
              <a:t>) – planista musiałby wiedzieć wszystko i być racjonalny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8500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 err="1"/>
              <a:t>Ayn</a:t>
            </a:r>
            <a:r>
              <a:rPr lang="pl-PL" b="1" dirty="0"/>
              <a:t> </a:t>
            </a:r>
            <a:r>
              <a:rPr lang="pl-PL" b="1" dirty="0" err="1" smtClean="0"/>
              <a:t>Rand</a:t>
            </a:r>
            <a:endParaRPr lang="pl-PL" b="1" dirty="0" smtClean="0"/>
          </a:p>
          <a:p>
            <a:pPr algn="ctr"/>
            <a:r>
              <a:rPr lang="pl-PL" dirty="0" err="1"/>
              <a:t>born</a:t>
            </a:r>
            <a:r>
              <a:rPr lang="pl-PL" dirty="0"/>
              <a:t> </a:t>
            </a:r>
            <a:r>
              <a:rPr lang="pl-PL" b="1" dirty="0" err="1"/>
              <a:t>Alisa</a:t>
            </a:r>
            <a:r>
              <a:rPr lang="pl-PL" b="1" dirty="0"/>
              <a:t> </a:t>
            </a:r>
            <a:r>
              <a:rPr lang="pl-PL" b="1" dirty="0" err="1"/>
              <a:t>Zinov'yevna</a:t>
            </a:r>
            <a:r>
              <a:rPr lang="pl-PL" b="1" dirty="0"/>
              <a:t> Rosenbaum</a:t>
            </a:r>
            <a:endParaRPr lang="pl-PL" b="1" dirty="0" smtClean="0"/>
          </a:p>
          <a:p>
            <a:pPr algn="ctr"/>
            <a:r>
              <a:rPr lang="pl-PL" dirty="0" smtClean="0"/>
              <a:t>([</a:t>
            </a:r>
            <a:r>
              <a:rPr lang="en-US" dirty="0" smtClean="0"/>
              <a:t>January </a:t>
            </a:r>
            <a:r>
              <a:rPr lang="en-US" dirty="0"/>
              <a:t>20] 1905 – March 6, 1982)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291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pl-PL" dirty="0" err="1" smtClean="0"/>
              <a:t>Objectivism</a:t>
            </a:r>
            <a:r>
              <a:rPr lang="pl-PL" dirty="0" smtClean="0"/>
              <a:t> – prawdziwa rzeczywistość istnieje niezależnie od tego czy jest postrzegana przez jakąś istotę </a:t>
            </a:r>
          </a:p>
          <a:p>
            <a:endParaRPr lang="pl-PL" dirty="0"/>
          </a:p>
          <a:p>
            <a:r>
              <a:rPr lang="pl-PL" dirty="0" smtClean="0"/>
              <a:t>Fakty i ich interpretacje są odkrywane przez poprawnie funkcjonujący umysł ludzki,</a:t>
            </a:r>
          </a:p>
          <a:p>
            <a:endParaRPr lang="pl-PL" dirty="0"/>
          </a:p>
          <a:p>
            <a:r>
              <a:rPr lang="pl-PL" dirty="0" smtClean="0"/>
              <a:t>Na podstawie logicznego rozumowania jesteśmy w stanie zidentyfikować zasady, które powinny determinować zachowanie człowieka,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2170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pl-PL" dirty="0" smtClean="0"/>
              <a:t>Zastosowanie pryncypiów obiektywizmu do życia społecznego prowadzi do wniosku, że człowiek jest ze swej </a:t>
            </a:r>
            <a:r>
              <a:rPr lang="pl-PL" dirty="0"/>
              <a:t>natury egoistą (</a:t>
            </a:r>
            <a:r>
              <a:rPr lang="pl-PL" dirty="0" err="1" smtClean="0"/>
              <a:t>egoist</a:t>
            </a:r>
            <a:r>
              <a:rPr lang="pl-PL" dirty="0" smtClean="0"/>
              <a:t>)</a:t>
            </a:r>
          </a:p>
          <a:p>
            <a:endParaRPr lang="pl-PL" dirty="0"/>
          </a:p>
          <a:p>
            <a:r>
              <a:rPr lang="pl-PL" dirty="0" smtClean="0"/>
              <a:t>Naczelnym motywem działania – własny interes, realizacja swojego człowieczeństwa </a:t>
            </a:r>
          </a:p>
          <a:p>
            <a:endParaRPr lang="pl-PL" dirty="0"/>
          </a:p>
          <a:p>
            <a:r>
              <a:rPr lang="pl-PL" dirty="0" smtClean="0"/>
              <a:t>Musimy dążyć do </a:t>
            </a:r>
            <a:r>
              <a:rPr lang="pl-PL" dirty="0" err="1" smtClean="0"/>
              <a:t>samozachowania</a:t>
            </a:r>
            <a:r>
              <a:rPr lang="pl-PL" dirty="0"/>
              <a:t> </a:t>
            </a:r>
            <a:r>
              <a:rPr lang="pl-PL" dirty="0" smtClean="0"/>
              <a:t>oraz do poprawy czy rozwoju własnego życia (zgodnie z wymogami rozumu)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8942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pl-PL" dirty="0" smtClean="0"/>
              <a:t>Moralność posiada wymiar obiektywny – złe/dobre jest to co jest promujące/szkodliwe dla racjonalnie pojmowanego egoizmu</a:t>
            </a:r>
          </a:p>
          <a:p>
            <a:endParaRPr lang="pl-PL" dirty="0"/>
          </a:p>
          <a:p>
            <a:r>
              <a:rPr lang="pl-PL" dirty="0" smtClean="0"/>
              <a:t>Krytyczna względem wszelkich teorii gloryfikujących altruizm – ten w praktyce prowadzi do szkodliwych konsekwencji </a:t>
            </a:r>
          </a:p>
          <a:p>
            <a:endParaRPr lang="pl-PL" dirty="0"/>
          </a:p>
          <a:p>
            <a:r>
              <a:rPr lang="pl-PL" dirty="0" smtClean="0"/>
              <a:t>Najlepszy kapitalizm – bez jakiejkolwiek ingerencji państwa, </a:t>
            </a:r>
          </a:p>
          <a:p>
            <a:endParaRPr lang="pl-PL" dirty="0"/>
          </a:p>
          <a:p>
            <a:r>
              <a:rPr lang="pl-PL" dirty="0" smtClean="0"/>
              <a:t>Nie rozleniwia, tworzy jednostki heroiczne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4767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pl-PL" dirty="0" smtClean="0"/>
              <a:t>Jednostka może dojść tak daleko jak zezwalają jej zdolności i ambicja, </a:t>
            </a:r>
          </a:p>
          <a:p>
            <a:endParaRPr lang="pl-PL" dirty="0"/>
          </a:p>
          <a:p>
            <a:r>
              <a:rPr lang="pl-PL" dirty="0" smtClean="0"/>
              <a:t>Swobodna wymiana dóbr i usług, </a:t>
            </a:r>
          </a:p>
          <a:p>
            <a:endParaRPr lang="pl-PL" dirty="0"/>
          </a:p>
          <a:p>
            <a:r>
              <a:rPr lang="pl-PL" dirty="0" smtClean="0"/>
              <a:t>Nieantagonistyczna wizja społeczeństwa – w zdecydowanej większości przypadków można uzgodnić wspólne cele</a:t>
            </a:r>
          </a:p>
          <a:p>
            <a:endParaRPr lang="pl-PL" dirty="0"/>
          </a:p>
          <a:p>
            <a:r>
              <a:rPr lang="pl-PL" dirty="0" smtClean="0"/>
              <a:t>Wolne kapitalistyczne społeczeństwo respektuje prawo każdego człowieka do urzeczywistniania swojego potencjału, </a:t>
            </a:r>
            <a:r>
              <a:rPr lang="pl-PL" dirty="0"/>
              <a:t>odrzuca przymus (</a:t>
            </a:r>
            <a:r>
              <a:rPr lang="pl-PL" dirty="0" err="1" smtClean="0"/>
              <a:t>compulsion</a:t>
            </a:r>
            <a:r>
              <a:rPr lang="pl-PL" dirty="0" smtClean="0"/>
              <a:t>) </a:t>
            </a:r>
            <a:r>
              <a:rPr lang="pl-PL" dirty="0"/>
              <a:t>i agresję </a:t>
            </a:r>
          </a:p>
        </p:txBody>
      </p:sp>
    </p:spTree>
    <p:extLst>
      <p:ext uri="{BB962C8B-B14F-4D97-AF65-F5344CB8AC3E}">
        <p14:creationId xmlns:p14="http://schemas.microsoft.com/office/powerpoint/2010/main" val="227164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/>
          <a:lstStyle/>
          <a:p>
            <a:r>
              <a:rPr lang="en-US" dirty="0"/>
              <a:t>is a political philosophy that upholds liberty as its principal objective. Libertarians seek to maximize autonomy and freedom of choice, emphasizing political freedom, voluntary association and the primacy of individual </a:t>
            </a:r>
            <a:r>
              <a:rPr lang="en-US" dirty="0" err="1"/>
              <a:t>judgement</a:t>
            </a:r>
            <a:r>
              <a:rPr lang="en-US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6201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pl-PL" dirty="0" smtClean="0"/>
              <a:t>Nie była zwolenniczką anarchizmu </a:t>
            </a:r>
          </a:p>
          <a:p>
            <a:endParaRPr lang="pl-PL" dirty="0"/>
          </a:p>
          <a:p>
            <a:r>
              <a:rPr lang="pl-PL" dirty="0" smtClean="0"/>
              <a:t>Usprawiedliwionym sensem istnienia państwa jest ochrona wolności i prywatnego posiadania przed agresją innych – wszelkie inne ograniczenia indywidualnych praw są nieuzasadnione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7663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pl-PL" dirty="0" smtClean="0"/>
              <a:t>Murray </a:t>
            </a:r>
            <a:r>
              <a:rPr lang="pl-PL" dirty="0" err="1" smtClean="0"/>
              <a:t>Rothbard</a:t>
            </a:r>
            <a:endParaRPr lang="pl-PL" dirty="0" smtClean="0"/>
          </a:p>
          <a:p>
            <a:pPr marL="0" indent="0" algn="ctr">
              <a:buNone/>
            </a:pPr>
            <a:r>
              <a:rPr lang="en-US" dirty="0"/>
              <a:t> </a:t>
            </a:r>
            <a:r>
              <a:rPr lang="pl-PL" dirty="0" smtClean="0"/>
              <a:t>(</a:t>
            </a:r>
            <a:r>
              <a:rPr lang="en-US" dirty="0" smtClean="0"/>
              <a:t>March </a:t>
            </a:r>
            <a:r>
              <a:rPr lang="en-US" dirty="0"/>
              <a:t>2, 1926 – January 7, 1995)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2126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pl-PL" dirty="0" smtClean="0"/>
              <a:t>Współtwórca doktryny </a:t>
            </a:r>
            <a:r>
              <a:rPr lang="pl-PL" dirty="0" err="1" smtClean="0"/>
              <a:t>libertariańskiej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dirty="0" err="1" smtClean="0"/>
              <a:t>Anarchokapitalista</a:t>
            </a:r>
            <a:r>
              <a:rPr lang="pl-PL" dirty="0" smtClean="0"/>
              <a:t>, przeciwnik wszelkiego etatyzmu i interwencjonizmu państwowego,</a:t>
            </a:r>
          </a:p>
          <a:p>
            <a:endParaRPr lang="pl-PL" dirty="0"/>
          </a:p>
          <a:p>
            <a:r>
              <a:rPr lang="pl-PL" dirty="0" smtClean="0"/>
              <a:t>Postulował stworzenie „wolnego społeczeństwa” w oparciu o własność prywatną</a:t>
            </a:r>
          </a:p>
          <a:p>
            <a:endParaRPr lang="pl-PL" dirty="0"/>
          </a:p>
          <a:p>
            <a:r>
              <a:rPr lang="pl-PL" dirty="0" smtClean="0"/>
              <a:t>Teoria własności od </a:t>
            </a:r>
            <a:r>
              <a:rPr lang="pl-PL" dirty="0"/>
              <a:t>J</a:t>
            </a:r>
            <a:r>
              <a:rPr lang="pl-PL" dirty="0" smtClean="0"/>
              <a:t>ohna </a:t>
            </a:r>
            <a:r>
              <a:rPr lang="pl-PL" dirty="0" err="1" smtClean="0"/>
              <a:t>Locke’a</a:t>
            </a:r>
            <a:r>
              <a:rPr lang="pl-PL" dirty="0" smtClean="0"/>
              <a:t> – tylko dzięki niej wiemy, która własność jest moralnie zasłużona,</a:t>
            </a:r>
          </a:p>
          <a:p>
            <a:endParaRPr lang="pl-PL" dirty="0"/>
          </a:p>
          <a:p>
            <a:r>
              <a:rPr lang="pl-PL" dirty="0" smtClean="0"/>
              <a:t>Nienaruszalność własności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8503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pl-PL" dirty="0" smtClean="0"/>
              <a:t>Nie sposób przewidzieć, jak dokładnie będzie zbudowane przyszłe społeczeństwo</a:t>
            </a:r>
          </a:p>
          <a:p>
            <a:endParaRPr lang="pl-PL" dirty="0"/>
          </a:p>
          <a:p>
            <a:r>
              <a:rPr lang="pl-PL" dirty="0"/>
              <a:t>Ubezpieczalnie (</a:t>
            </a:r>
            <a:r>
              <a:rPr lang="pl-PL" dirty="0" err="1"/>
              <a:t>insurance</a:t>
            </a:r>
            <a:r>
              <a:rPr lang="pl-PL" dirty="0"/>
              <a:t> </a:t>
            </a:r>
            <a:r>
              <a:rPr lang="pl-PL" dirty="0" err="1" smtClean="0"/>
              <a:t>companies</a:t>
            </a:r>
            <a:r>
              <a:rPr lang="pl-PL" dirty="0" smtClean="0"/>
              <a:t>) i agencje </a:t>
            </a:r>
            <a:r>
              <a:rPr lang="pl-PL" dirty="0"/>
              <a:t>ochroniarskie </a:t>
            </a:r>
            <a:r>
              <a:rPr lang="pl-PL" dirty="0" smtClean="0"/>
              <a:t>(</a:t>
            </a:r>
            <a:r>
              <a:rPr lang="pl-PL" dirty="0" err="1" smtClean="0"/>
              <a:t>security</a:t>
            </a:r>
            <a:r>
              <a:rPr lang="pl-PL" dirty="0" smtClean="0"/>
              <a:t> </a:t>
            </a:r>
            <a:r>
              <a:rPr lang="pl-PL" dirty="0" err="1" smtClean="0"/>
              <a:t>agencies</a:t>
            </a:r>
            <a:r>
              <a:rPr lang="pl-PL" dirty="0" smtClean="0"/>
              <a:t>) będą ze sobą konkurować i lepiej zapewnią bezpieczeństwo jednostkom niż państwo </a:t>
            </a:r>
          </a:p>
          <a:p>
            <a:endParaRPr lang="pl-PL" dirty="0"/>
          </a:p>
          <a:p>
            <a:r>
              <a:rPr lang="pl-PL" dirty="0" smtClean="0"/>
              <a:t>System prawny powinien się skupiać na prawie karnym a nie cywilnym</a:t>
            </a:r>
          </a:p>
          <a:p>
            <a:endParaRPr lang="pl-PL" dirty="0"/>
          </a:p>
          <a:p>
            <a:r>
              <a:rPr lang="pl-PL" dirty="0" smtClean="0"/>
              <a:t>Umowa ma sens tylko wtedy gdy następuje transfer własności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724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pl-PL" dirty="0" smtClean="0"/>
              <a:t>Dopóki nie ma transferu własności to każda umowa jest tylko obietnicą i nie powinno być żadnych moralnych czy prawnych podstaw by karać kogoś kto się wycofał z takiej obietnicy.</a:t>
            </a:r>
          </a:p>
          <a:p>
            <a:endParaRPr lang="pl-PL" dirty="0"/>
          </a:p>
          <a:p>
            <a:r>
              <a:rPr lang="pl-PL" dirty="0" smtClean="0"/>
              <a:t>Gdy transfer własności nastąpił to można kogoś karać, ale nie za złamanie umowy, ale za to, że bezpodstawnie weszła w posiadanie danej rzeczy.</a:t>
            </a:r>
          </a:p>
          <a:p>
            <a:endParaRPr lang="pl-PL" dirty="0"/>
          </a:p>
          <a:p>
            <a:r>
              <a:rPr lang="pl-PL" dirty="0" smtClean="0"/>
              <a:t>Dlatego prawo karne (karanie za niezgodne z prawem nabycie tytułu własności) a nie cywilne (egzekwowanie obietnic)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4861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pl-PL" dirty="0" smtClean="0"/>
              <a:t>Dlatego też umowa o niewolnictwo bezsensowna </a:t>
            </a:r>
          </a:p>
          <a:p>
            <a:endParaRPr lang="pl-PL" dirty="0"/>
          </a:p>
          <a:p>
            <a:r>
              <a:rPr lang="pl-PL" dirty="0" smtClean="0"/>
              <a:t>Teoria </a:t>
            </a:r>
            <a:r>
              <a:rPr lang="pl-PL" dirty="0"/>
              <a:t>subiektywizmu (</a:t>
            </a:r>
            <a:r>
              <a:rPr lang="pl-PL" dirty="0" err="1" smtClean="0"/>
              <a:t>subjectivism</a:t>
            </a:r>
            <a:r>
              <a:rPr lang="pl-PL" dirty="0" smtClean="0"/>
              <a:t>) – wartość rzeczy określa wolny rynek na podstawie subiektywnych kryteriów.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270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/>
              <a:t>Milton Friedman</a:t>
            </a:r>
          </a:p>
          <a:p>
            <a:pPr algn="ctr"/>
            <a:r>
              <a:rPr lang="en-US" dirty="0"/>
              <a:t> (July 31, 1912 – November 16, 2006)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352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r>
              <a:rPr lang="pl-PL" dirty="0" smtClean="0"/>
              <a:t>Krytyka koncepcji państwa opiekuńczego</a:t>
            </a:r>
          </a:p>
          <a:p>
            <a:endParaRPr lang="pl-PL" dirty="0"/>
          </a:p>
          <a:p>
            <a:r>
              <a:rPr lang="pl-PL" dirty="0" smtClean="0"/>
              <a:t>Najważniejszą wartością wolność utożsamiana z brakiem przymusu</a:t>
            </a:r>
          </a:p>
          <a:p>
            <a:endParaRPr lang="pl-PL" dirty="0" smtClean="0"/>
          </a:p>
          <a:p>
            <a:r>
              <a:rPr lang="pl-PL" dirty="0" smtClean="0"/>
              <a:t>Wolność ekonomiczna – wolność wykorzystywania własnych zasobów do osiągania wyznaczonych celów – wolność pracy, produkcji, handlu na wolnym rynku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150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r>
              <a:rPr lang="pl-PL" dirty="0" smtClean="0"/>
              <a:t>Wolność ekonomiczna warunkuje wolność polityczną – zmniejsza sferę działania państwa, umożliwia jednostkom współpracę i organizowanie się bez zewnętrznego przymusu i centralnego planowania</a:t>
            </a:r>
          </a:p>
          <a:p>
            <a:endParaRPr lang="pl-PL" dirty="0"/>
          </a:p>
          <a:p>
            <a:r>
              <a:rPr lang="pl-PL" dirty="0" smtClean="0"/>
              <a:t>Konkurencja najdoskonalszym mechanizmem – w drodze konkurencji powstały także obyczaje, kultura, język.</a:t>
            </a:r>
          </a:p>
        </p:txBody>
      </p:sp>
    </p:spTree>
    <p:extLst>
      <p:ext uri="{BB962C8B-B14F-4D97-AF65-F5344CB8AC3E}">
        <p14:creationId xmlns:p14="http://schemas.microsoft.com/office/powerpoint/2010/main" val="386052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00600"/>
          </a:xfrm>
        </p:spPr>
        <p:txBody>
          <a:bodyPr/>
          <a:lstStyle/>
          <a:p>
            <a:r>
              <a:rPr lang="pl-PL" dirty="0" smtClean="0"/>
              <a:t>Wolny rynek oferuje po najlepszych cenach to czego naprawdę potrzebujemy, nie coś co zostało uznane za potrzebne przez kogoś innego,</a:t>
            </a:r>
          </a:p>
          <a:p>
            <a:endParaRPr lang="pl-PL" dirty="0"/>
          </a:p>
          <a:p>
            <a:r>
              <a:rPr lang="pl-PL" dirty="0" smtClean="0"/>
              <a:t>Państwo powinno określać zasady prawne obowiązujące na rynku, przejąć odpowiedzialność za pieniądz oraz zapewnić bezpieczeństwo jednostkom,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65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Krytykuje interwencjonizm państwowy</a:t>
            </a:r>
          </a:p>
          <a:p>
            <a:endParaRPr lang="pl-PL" dirty="0"/>
          </a:p>
          <a:p>
            <a:r>
              <a:rPr lang="pl-PL" dirty="0"/>
              <a:t>Gospodarka centralnie sterowania nie wykorzystuje racjonalnie </a:t>
            </a:r>
            <a:r>
              <a:rPr lang="pl-PL" dirty="0" smtClean="0"/>
              <a:t>zasobów</a:t>
            </a:r>
          </a:p>
          <a:p>
            <a:endParaRPr lang="pl-PL" dirty="0"/>
          </a:p>
          <a:p>
            <a:r>
              <a:rPr lang="pl-PL" dirty="0" smtClean="0"/>
              <a:t>Opiekuńczość państwa ogranicza wzrost gospodarczy</a:t>
            </a:r>
          </a:p>
          <a:p>
            <a:endParaRPr lang="pl-PL" dirty="0"/>
          </a:p>
          <a:p>
            <a:r>
              <a:rPr lang="pl-PL" dirty="0" smtClean="0"/>
              <a:t>Przeciwnik unii walutowej w UE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105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/>
              <a:t>Friedrich Hayek</a:t>
            </a:r>
          </a:p>
          <a:p>
            <a:pPr algn="ctr"/>
            <a:r>
              <a:rPr lang="pl-PL" dirty="0" smtClean="0"/>
              <a:t>(</a:t>
            </a:r>
            <a:r>
              <a:rPr lang="en-US" dirty="0" smtClean="0"/>
              <a:t>8 </a:t>
            </a:r>
            <a:r>
              <a:rPr lang="en-US" dirty="0"/>
              <a:t>May 1899 – 23 March 1992)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448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pl-PL" dirty="0" smtClean="0"/>
              <a:t>Dwa rodzaje kształtowania porządku społecznego:</a:t>
            </a:r>
          </a:p>
          <a:p>
            <a:endParaRPr lang="pl-PL" dirty="0"/>
          </a:p>
          <a:p>
            <a:r>
              <a:rPr lang="pl-PL" dirty="0" smtClean="0"/>
              <a:t>1. </a:t>
            </a:r>
            <a:r>
              <a:rPr lang="pl-PL" dirty="0" err="1" smtClean="0"/>
              <a:t>taxis</a:t>
            </a:r>
            <a:r>
              <a:rPr lang="pl-PL" dirty="0" smtClean="0"/>
              <a:t> – ład posiadający cel realizowany za pomocą przemyślanych rozstrzygnięć podmiotu lub grypy podmiotów – np. umowa społeczna</a:t>
            </a:r>
          </a:p>
          <a:p>
            <a:endParaRPr lang="pl-PL" dirty="0"/>
          </a:p>
          <a:p>
            <a:r>
              <a:rPr lang="pl-PL" dirty="0" smtClean="0"/>
              <a:t>2. kosmos (</a:t>
            </a:r>
            <a:r>
              <a:rPr lang="pl-PL" dirty="0" err="1" smtClean="0"/>
              <a:t>cosmos</a:t>
            </a:r>
            <a:r>
              <a:rPr lang="pl-PL" dirty="0" smtClean="0"/>
              <a:t>) – ład nie posiadający wyraźnego celu ani podmiotów świadomie go kreujących – np. język, </a:t>
            </a:r>
            <a:r>
              <a:rPr lang="pl-PL" dirty="0" err="1" smtClean="0"/>
              <a:t>common</a:t>
            </a:r>
            <a:r>
              <a:rPr lang="pl-PL" dirty="0" smtClean="0"/>
              <a:t> law, wolny rynek,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6419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</TotalTime>
  <Words>841</Words>
  <Application>Microsoft Office PowerPoint</Application>
  <PresentationFormat>Pokaz na ekranie (4:3)</PresentationFormat>
  <Paragraphs>115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Kierownictwo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</dc:creator>
  <cp:lastModifiedBy>Marcin</cp:lastModifiedBy>
  <cp:revision>10</cp:revision>
  <dcterms:created xsi:type="dcterms:W3CDTF">2015-05-20T19:40:56Z</dcterms:created>
  <dcterms:modified xsi:type="dcterms:W3CDTF">2015-05-20T21:16:20Z</dcterms:modified>
</cp:coreProperties>
</file>