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32" autoAdjust="0"/>
    <p:restoredTop sz="94660"/>
  </p:normalViewPr>
  <p:slideViewPr>
    <p:cSldViewPr>
      <p:cViewPr>
        <p:scale>
          <a:sx n="96" d="100"/>
          <a:sy n="96" d="100"/>
        </p:scale>
        <p:origin x="-438" y="3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66221E02-25CB-4963-84BC-0813985E7D90}" type="datetimeFigureOut">
              <a:rPr lang="pl-PL" smtClean="0"/>
              <a:pPr/>
              <a:t>2015-09-27</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66221E02-25CB-4963-84BC-0813985E7D90}" type="datetimeFigureOut">
              <a:rPr lang="pl-PL" smtClean="0"/>
              <a:pPr/>
              <a:t>2015-09-27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66221E02-25CB-4963-84BC-0813985E7D90}" type="datetimeFigureOut">
              <a:rPr lang="pl-PL" smtClean="0"/>
              <a:pPr/>
              <a:t>2015-09-27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66221E02-25CB-4963-84BC-0813985E7D90}" type="datetimeFigureOut">
              <a:rPr lang="pl-PL" smtClean="0"/>
              <a:pPr/>
              <a:t>2015-09-27</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89B7C76-EFF2-4CD8-A475-4750F11B4BC6}"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221E02-25CB-4963-84BC-0813985E7D90}" type="datetimeFigureOut">
              <a:rPr lang="pl-PL" smtClean="0"/>
              <a:pPr/>
              <a:t>2015-09-27</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pPr algn="l"/>
            <a:r>
              <a:rPr lang="pl-PL" dirty="0" smtClean="0">
                <a:solidFill>
                  <a:schemeClr val="bg2">
                    <a:lumMod val="10000"/>
                  </a:schemeClr>
                </a:solidFill>
                <a:effectLst/>
              </a:rPr>
              <a:t>Niedopuszczalność skargi do wojewódzkiego sąd administracyjnego </a:t>
            </a:r>
            <a:endParaRPr lang="pl-PL" dirty="0">
              <a:solidFill>
                <a:schemeClr val="bg2">
                  <a:lumMod val="10000"/>
                </a:schemeClr>
              </a:solidFill>
              <a:effectLst/>
            </a:endParaRPr>
          </a:p>
        </p:txBody>
      </p:sp>
      <p:sp>
        <p:nvSpPr>
          <p:cNvPr id="3" name="Podtytuł 2"/>
          <p:cNvSpPr>
            <a:spLocks noGrp="1"/>
          </p:cNvSpPr>
          <p:nvPr>
            <p:ph type="subTitle" idx="1"/>
          </p:nvPr>
        </p:nvSpPr>
        <p:spPr>
          <a:xfrm>
            <a:off x="685800" y="3611606"/>
            <a:ext cx="7772400" cy="1389029"/>
          </a:xfrm>
        </p:spPr>
        <p:txBody>
          <a:bodyPr>
            <a:normAutofit fontScale="62500" lnSpcReduction="20000"/>
          </a:bodyPr>
          <a:lstStyle/>
          <a:p>
            <a:pPr algn="l"/>
            <a:r>
              <a:rPr lang="pl-PL" dirty="0" smtClean="0">
                <a:solidFill>
                  <a:schemeClr val="bg2">
                    <a:lumMod val="10000"/>
                  </a:schemeClr>
                </a:solidFill>
              </a:rPr>
              <a:t>m</a:t>
            </a:r>
            <a:r>
              <a:rPr lang="pl-PL" dirty="0" smtClean="0">
                <a:solidFill>
                  <a:schemeClr val="bg2">
                    <a:lumMod val="10000"/>
                  </a:schemeClr>
                </a:solidFill>
              </a:rPr>
              <a:t>gr Artur Fojt</a:t>
            </a:r>
          </a:p>
          <a:p>
            <a:pPr algn="l"/>
            <a:r>
              <a:rPr lang="pl-PL" dirty="0" smtClean="0">
                <a:solidFill>
                  <a:schemeClr val="bg2">
                    <a:lumMod val="10000"/>
                  </a:schemeClr>
                </a:solidFill>
              </a:rPr>
              <a:t>Materiały dydaktyczne dla studentów grupy 2 Stacjonarnych Studiów Prawa, III rok.</a:t>
            </a:r>
          </a:p>
          <a:p>
            <a:pPr algn="l"/>
            <a:r>
              <a:rPr lang="pl-PL" dirty="0" smtClean="0">
                <a:solidFill>
                  <a:schemeClr val="bg2">
                    <a:lumMod val="10000"/>
                  </a:schemeClr>
                </a:solidFill>
              </a:rPr>
              <a:t> Rok akademicki 2014/15</a:t>
            </a:r>
          </a:p>
          <a:p>
            <a:pPr algn="l"/>
            <a:r>
              <a:rPr lang="pl-PL" dirty="0" smtClean="0">
                <a:solidFill>
                  <a:schemeClr val="bg2">
                    <a:lumMod val="10000"/>
                  </a:schemeClr>
                </a:solidFill>
              </a:rPr>
              <a:t>Przedmiot : Postępowanie administracyjne i </a:t>
            </a:r>
            <a:r>
              <a:rPr lang="pl-PL" dirty="0" err="1" smtClean="0">
                <a:solidFill>
                  <a:schemeClr val="bg2">
                    <a:lumMod val="10000"/>
                  </a:schemeClr>
                </a:solidFill>
              </a:rPr>
              <a:t>sądowoadministracyjne</a:t>
            </a:r>
            <a:endParaRPr lang="pl-PL" dirty="0" smtClean="0">
              <a:solidFill>
                <a:schemeClr val="bg2">
                  <a:lumMod val="10000"/>
                </a:schemeClr>
              </a:solidFill>
            </a:endParaRPr>
          </a:p>
          <a:p>
            <a:endParaRPr lang="pl-PL" dirty="0">
              <a:solidFill>
                <a:schemeClr val="bg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935480"/>
            <a:ext cx="8686800" cy="4389120"/>
          </a:xfrm>
        </p:spPr>
        <p:txBody>
          <a:bodyPr>
            <a:normAutofit/>
          </a:bodyPr>
          <a:lstStyle/>
          <a:p>
            <a:r>
              <a:rPr lang="pl-PL" dirty="0" smtClean="0"/>
              <a:t>Wojewódzki sąd  administracyjny po wpłynięciu skargi bada jej dopuszczalność, oceniając czy spełnia ona kryteria podmiotowe i przedmiotowe;</a:t>
            </a:r>
          </a:p>
          <a:p>
            <a:r>
              <a:rPr lang="pl-PL" dirty="0" smtClean="0"/>
              <a:t>Ocena dopuszczalności skargi następuje na etapie wstępnym.</a:t>
            </a:r>
          </a:p>
          <a:p>
            <a:r>
              <a:rPr lang="pl-PL" dirty="0" smtClean="0"/>
              <a:t>Badanie dopuszczalności skargi następuje na posiedzeniu niejawnym.</a:t>
            </a:r>
          </a:p>
          <a:p>
            <a:r>
              <a:rPr lang="pl-PL" dirty="0" smtClean="0"/>
              <a:t>O niedopuszczalności skargi orzeka sąd w drodze postanowienia. </a:t>
            </a:r>
            <a:endParaRPr lang="pl-PL" dirty="0"/>
          </a:p>
        </p:txBody>
      </p:sp>
      <p:sp>
        <p:nvSpPr>
          <p:cNvPr id="2" name="Tytuł 1"/>
          <p:cNvSpPr>
            <a:spLocks noGrp="1"/>
          </p:cNvSpPr>
          <p:nvPr>
            <p:ph type="title"/>
          </p:nvPr>
        </p:nvSpPr>
        <p:spPr>
          <a:xfrm>
            <a:off x="0" y="357166"/>
            <a:ext cx="9144000" cy="1143000"/>
          </a:xfrm>
        </p:spPr>
        <p:txBody>
          <a:bodyPr>
            <a:noAutofit/>
          </a:bodyPr>
          <a:lstStyle/>
          <a:p>
            <a:r>
              <a:rPr lang="pl-PL" sz="4000" dirty="0" smtClean="0">
                <a:solidFill>
                  <a:schemeClr val="tx1"/>
                </a:solidFill>
              </a:rPr>
              <a:t>Przedmiotowa niedopuszczalność skargi do wojewódzkiego </a:t>
            </a:r>
            <a:r>
              <a:rPr lang="pl-PL" sz="4000" dirty="0" smtClean="0">
                <a:solidFill>
                  <a:schemeClr val="tx1"/>
                </a:solidFill>
              </a:rPr>
              <a:t>sądu administracyjnego </a:t>
            </a:r>
            <a:endParaRPr lang="pl-PL" sz="4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algn="just"/>
            <a:r>
              <a:rPr lang="pl-PL" b="1" dirty="0" smtClean="0">
                <a:solidFill>
                  <a:schemeClr val="tx1">
                    <a:lumMod val="95000"/>
                    <a:lumOff val="5000"/>
                  </a:schemeClr>
                </a:solidFill>
              </a:rPr>
              <a:t>Sprawa inicjowana przez złożenie skargi, </a:t>
            </a:r>
            <a:r>
              <a:rPr lang="pl-PL" dirty="0" smtClean="0">
                <a:solidFill>
                  <a:schemeClr val="tx1">
                    <a:lumMod val="95000"/>
                    <a:lumOff val="5000"/>
                  </a:schemeClr>
                </a:solidFill>
              </a:rPr>
              <a:t> </a:t>
            </a:r>
            <a:r>
              <a:rPr lang="pl-PL" dirty="0" smtClean="0"/>
              <a:t>będąca jej przedmiotem  nie należy do właściwości sądu administracyjnego – zarówno </a:t>
            </a:r>
            <a:r>
              <a:rPr lang="pl-PL" dirty="0" err="1" smtClean="0"/>
              <a:t>wlaściwości</a:t>
            </a:r>
            <a:r>
              <a:rPr lang="pl-PL" dirty="0" smtClean="0"/>
              <a:t> rzeczowej, instancyjnej jak i miejscowej. Niedopuszczalne jest np. rozpatrzenie skargi kasacyjnej przez wojewódzki sąd administracyjny. </a:t>
            </a:r>
          </a:p>
          <a:p>
            <a:pPr algn="just"/>
            <a:r>
              <a:rPr lang="pl-PL" dirty="0" smtClean="0"/>
              <a:t>Zgodnie z art. 13 par. 1 ustawy z dnia 30 sierpnia 2002 r. – Prawo o postępowaniu przed sądami administracyjnymi, wojewódzkie sądy administracyjne  rozpoznają wszystkie sprawy, dla których zastrzeżona jest właściwość Naczelnego Sądu Administracyjnego.</a:t>
            </a:r>
          </a:p>
          <a:p>
            <a:endParaRPr lang="pl-PL" dirty="0" smtClean="0"/>
          </a:p>
          <a:p>
            <a:pPr algn="just"/>
            <a:r>
              <a:rPr lang="pl-PL" dirty="0" smtClean="0"/>
              <a:t>Sąd administracyjny (</a:t>
            </a:r>
            <a:r>
              <a:rPr lang="pl-PL" dirty="0" err="1" smtClean="0"/>
              <a:t>w.s.a</a:t>
            </a:r>
            <a:r>
              <a:rPr lang="pl-PL" dirty="0" smtClean="0"/>
              <a:t>, NSA)jest </a:t>
            </a:r>
            <a:r>
              <a:rPr lang="pl-PL" b="1" dirty="0" smtClean="0">
                <a:solidFill>
                  <a:schemeClr val="tx1">
                    <a:lumMod val="95000"/>
                    <a:lumOff val="5000"/>
                  </a:schemeClr>
                </a:solidFill>
              </a:rPr>
              <a:t>obowiązany zbadać</a:t>
            </a:r>
            <a:r>
              <a:rPr lang="pl-PL" dirty="0" smtClean="0"/>
              <a:t>, czy w sprawie będącej przedmiotem skargi jest właściwy. Jeżeli stwierdzi że w sprawie nie jest właściwy, odrzuci skargę. </a:t>
            </a:r>
          </a:p>
          <a:p>
            <a:pPr algn="just"/>
            <a:r>
              <a:rPr lang="pl-PL" dirty="0" smtClean="0"/>
              <a:t>Sąd nie może odrzucić skargi jeżeli w tej sprawie sąd powszechny uznał się za niewłaściwy. </a:t>
            </a:r>
          </a:p>
          <a:p>
            <a:pPr algn="just"/>
            <a:r>
              <a:rPr lang="pl-PL" dirty="0" smtClean="0"/>
              <a:t>Natomiast gdy ustali że sprawa należy do właściwości innego sądu administracyjnego, przekaże sprawę właściwemu sądowi administracyjnemu;</a:t>
            </a:r>
            <a:endParaRPr lang="pl-PL" dirty="0"/>
          </a:p>
        </p:txBody>
      </p:sp>
      <p:sp>
        <p:nvSpPr>
          <p:cNvPr id="2" name="Tytuł 1"/>
          <p:cNvSpPr>
            <a:spLocks noGrp="1"/>
          </p:cNvSpPr>
          <p:nvPr>
            <p:ph type="title"/>
          </p:nvPr>
        </p:nvSpPr>
        <p:spPr/>
        <p:txBody>
          <a:bodyPr>
            <a:normAutofit fontScale="90000"/>
          </a:bodyPr>
          <a:lstStyle/>
          <a:p>
            <a:r>
              <a:rPr lang="pl-PL" dirty="0" smtClean="0"/>
              <a:t>Niedopuszczalność przedmiotowa – brak właściwości sądu </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dirty="0" smtClean="0"/>
              <a:t>Przesłanka ta odnosi się do sytuacji</a:t>
            </a:r>
            <a:r>
              <a:rPr lang="pl-PL" dirty="0" smtClean="0"/>
              <a:t> skarga wnoszona do sądu administracyjnego </a:t>
            </a:r>
            <a:r>
              <a:rPr lang="pl-PL" dirty="0" smtClean="0"/>
              <a:t>dotyczy sprawy pomiędzy tymi samymi stronami, która jest w toku lub już została osądzona</a:t>
            </a:r>
            <a:r>
              <a:rPr lang="pl-PL" dirty="0" smtClean="0"/>
              <a:t>,</a:t>
            </a:r>
          </a:p>
          <a:p>
            <a:pPr algn="just"/>
            <a:r>
              <a:rPr lang="pl-PL" dirty="0" smtClean="0"/>
              <a:t>Stosownie do art. 170 </a:t>
            </a:r>
            <a:r>
              <a:rPr lang="pl-PL" dirty="0" err="1" smtClean="0"/>
              <a:t>p.p.s.a</a:t>
            </a:r>
            <a:r>
              <a:rPr lang="pl-PL" dirty="0" smtClean="0"/>
              <a:t>. orzeczenie prawomocne wiąże nie tylko strony i sąd, który je wydał, lecz również inne sądy i inne organy państwowe, a w przypadkach w ustawie przewidzianych także inne osoby. </a:t>
            </a:r>
            <a:endParaRPr lang="pl-PL" dirty="0" smtClean="0"/>
          </a:p>
          <a:p>
            <a:pPr algn="just"/>
            <a:r>
              <a:rPr lang="pl-PL" dirty="0" smtClean="0"/>
              <a:t>Z </a:t>
            </a:r>
            <a:r>
              <a:rPr lang="pl-PL" dirty="0" smtClean="0"/>
              <a:t>kolei zgodnie z art. 171 </a:t>
            </a:r>
            <a:r>
              <a:rPr lang="pl-PL" dirty="0" err="1" smtClean="0"/>
              <a:t>p.p.s.a</a:t>
            </a:r>
            <a:r>
              <a:rPr lang="pl-PL" dirty="0" smtClean="0"/>
              <a:t>. wyrok prawomocny ma powagę rzeczy osądzonej tylko co do tego, co w związku ze skargą stanowiło przedmiot rozstrzygnięcia. Oznacza to, że zakres związania prawomocnym wyrokiem sądu i powaga rzeczy osądzonej (</a:t>
            </a:r>
            <a:r>
              <a:rPr lang="pl-PL" dirty="0" err="1" smtClean="0"/>
              <a:t>res</a:t>
            </a:r>
            <a:r>
              <a:rPr lang="pl-PL" dirty="0" smtClean="0"/>
              <a:t> </a:t>
            </a:r>
            <a:r>
              <a:rPr lang="pl-PL" dirty="0" err="1" smtClean="0"/>
              <a:t>iudicata</a:t>
            </a:r>
            <a:r>
              <a:rPr lang="pl-PL" dirty="0" smtClean="0"/>
              <a:t>) odnoszą się do tego, co było przedmiotem rozstrzygnięcia w konkretnej, rozpoznawanej przez sąd sprawie. W kolejnym postępowaniu, w którym pojawi się dana kwestia już rozstrzygnięta, nie może zatem stanowić przedmiotu oddzielnego badania (por. wyrok NSA z dnia 14 czerwca 2011r., II OSK 1103/10 i z dnia 10 sierpnia 2011r., I OSK 1395/10)</a:t>
            </a:r>
            <a:endParaRPr lang="pl-PL" dirty="0"/>
          </a:p>
        </p:txBody>
      </p:sp>
      <p:sp>
        <p:nvSpPr>
          <p:cNvPr id="2" name="Tytuł 1"/>
          <p:cNvSpPr>
            <a:spLocks noGrp="1"/>
          </p:cNvSpPr>
          <p:nvPr>
            <p:ph type="title"/>
          </p:nvPr>
        </p:nvSpPr>
        <p:spPr>
          <a:xfrm>
            <a:off x="357158" y="714356"/>
            <a:ext cx="8229600" cy="561228"/>
          </a:xfrm>
        </p:spPr>
        <p:txBody>
          <a:bodyPr>
            <a:normAutofit fontScale="90000"/>
          </a:bodyPr>
          <a:lstStyle/>
          <a:p>
            <a:r>
              <a:rPr lang="pl-PL" sz="4000" dirty="0" smtClean="0"/>
              <a:t>Niedopuszczalność </a:t>
            </a:r>
            <a:r>
              <a:rPr lang="pl-PL" sz="4000" dirty="0" smtClean="0"/>
              <a:t>– </a:t>
            </a:r>
            <a:r>
              <a:rPr lang="pl-PL" sz="4000" dirty="0" err="1" smtClean="0"/>
              <a:t>res</a:t>
            </a:r>
            <a:r>
              <a:rPr lang="pl-PL" sz="4000" dirty="0" smtClean="0"/>
              <a:t> </a:t>
            </a:r>
            <a:r>
              <a:rPr lang="pl-PL" sz="4000" dirty="0" err="1" smtClean="0"/>
              <a:t>iudicata</a:t>
            </a:r>
            <a:r>
              <a:rPr lang="pl-PL" sz="4000" dirty="0" smtClean="0"/>
              <a:t/>
            </a:r>
            <a:br>
              <a:rPr lang="pl-PL" sz="4000" dirty="0" smtClean="0"/>
            </a:br>
            <a:r>
              <a:rPr lang="pl-PL" sz="4000" dirty="0" smtClean="0"/>
              <a:t>(powaga rzeczy osądzonej)</a:t>
            </a:r>
            <a:endParaRPr lang="pl-PL"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smtClean="0"/>
              <a:t>skarga została wniesiona bez wyczerpania środków zaskarżenia lub gdy przedmiotem zaskarżenia jest akt podjęty poza postępowaniem administracyjnym bez wezwania do usunięcia naruszenia prawa</a:t>
            </a:r>
            <a:r>
              <a:rPr lang="pl-PL" dirty="0" smtClean="0"/>
              <a:t>;</a:t>
            </a:r>
          </a:p>
          <a:p>
            <a:r>
              <a:rPr lang="pl-PL" dirty="0" smtClean="0"/>
              <a:t>Wezwanie do usunięcia naruszenia prawa jest obligatoryjnym elementem dopuszczalności skargi do </a:t>
            </a:r>
            <a:r>
              <a:rPr lang="pl-PL" dirty="0" err="1" smtClean="0"/>
              <a:t>w.s.a</a:t>
            </a:r>
            <a:r>
              <a:rPr lang="pl-PL" dirty="0" smtClean="0"/>
              <a:t> – w odniesieniu zarówno do zaskarżania czynności materialno-technicznych jak i aktów  prawa miejscowego,</a:t>
            </a:r>
          </a:p>
          <a:p>
            <a:r>
              <a:rPr lang="pl-PL" dirty="0" smtClean="0"/>
              <a:t>W odniesieniu do decyzji administracyjnych i postanowień obowiązkowe przed wniesieniem skargi do </a:t>
            </a:r>
            <a:r>
              <a:rPr lang="pl-PL" dirty="0" err="1" smtClean="0"/>
              <a:t>w.s.a</a:t>
            </a:r>
            <a:r>
              <a:rPr lang="pl-PL" dirty="0" smtClean="0"/>
              <a:t> jest zaskarżenie tych aktów na drodze instancyjnej przez wniesienie odwołania (względnie wniosku o ponowne rozpatrzenie sprawy) w stosunku do decyzji administracyjnej , zażalenia  w stosunku do postanowień na które przysługuje zażalenie;</a:t>
            </a:r>
          </a:p>
          <a:p>
            <a:pPr>
              <a:buNone/>
            </a:pPr>
            <a:endParaRPr lang="pl-PL" dirty="0"/>
          </a:p>
        </p:txBody>
      </p:sp>
      <p:sp>
        <p:nvSpPr>
          <p:cNvPr id="2" name="Tytuł 1"/>
          <p:cNvSpPr>
            <a:spLocks noGrp="1"/>
          </p:cNvSpPr>
          <p:nvPr>
            <p:ph type="title"/>
          </p:nvPr>
        </p:nvSpPr>
        <p:spPr/>
        <p:txBody>
          <a:bodyPr>
            <a:normAutofit fontScale="90000"/>
          </a:bodyPr>
          <a:lstStyle/>
          <a:p>
            <a:r>
              <a:rPr lang="pl-PL" dirty="0" smtClean="0"/>
              <a:t/>
            </a:r>
            <a:br>
              <a:rPr lang="pl-PL" dirty="0" smtClean="0"/>
            </a:br>
            <a:r>
              <a:rPr lang="pl-PL" sz="3600" dirty="0" smtClean="0"/>
              <a:t>Niedopuszczalność </a:t>
            </a:r>
            <a:r>
              <a:rPr lang="pl-PL" sz="3600" dirty="0" smtClean="0"/>
              <a:t>przedmiotowa – </a:t>
            </a:r>
            <a:r>
              <a:rPr lang="pl-PL" sz="3600" dirty="0" err="1" smtClean="0"/>
              <a:t>niewyczepranie</a:t>
            </a:r>
            <a:r>
              <a:rPr lang="pl-PL" sz="3600" dirty="0" smtClean="0"/>
              <a:t> środków zaskarżenia </a:t>
            </a:r>
            <a:endParaRPr lang="pl-PL"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skarga została złożona na akt nieistniejący(np. decyzję niedoręczoną lub nieogłoszoną</a:t>
            </a:r>
            <a:r>
              <a:rPr lang="pl-PL" dirty="0" smtClean="0"/>
              <a:t>);</a:t>
            </a:r>
          </a:p>
          <a:p>
            <a:r>
              <a:rPr lang="pl-PL" dirty="0" smtClean="0"/>
              <a:t>Przesłanka ta odnosi się do kwestii regulowanych przez przepisy Kodeksu postępowania administracyjnego w zakresie doręczenia decyzji administracyjnej,</a:t>
            </a:r>
          </a:p>
          <a:p>
            <a:endParaRPr lang="pl-PL" dirty="0" smtClean="0"/>
          </a:p>
          <a:p>
            <a:endParaRPr lang="pl-PL" dirty="0"/>
          </a:p>
        </p:txBody>
      </p:sp>
      <p:sp>
        <p:nvSpPr>
          <p:cNvPr id="2" name="Tytuł 1"/>
          <p:cNvSpPr>
            <a:spLocks noGrp="1"/>
          </p:cNvSpPr>
          <p:nvPr>
            <p:ph type="title"/>
          </p:nvPr>
        </p:nvSpPr>
        <p:spPr/>
        <p:txBody>
          <a:bodyPr>
            <a:noAutofit/>
          </a:bodyPr>
          <a:lstStyle/>
          <a:p>
            <a:r>
              <a:rPr lang="pl-PL" sz="4000" dirty="0" smtClean="0"/>
              <a:t>Niedopuszczalność przedmiotowa </a:t>
            </a:r>
            <a:r>
              <a:rPr lang="pl-PL" sz="4000" dirty="0" smtClean="0"/>
              <a:t>– złożenie skargi na akt nieistniejący </a:t>
            </a:r>
            <a:endParaRPr lang="pl-PL"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643050"/>
            <a:ext cx="9144000" cy="4929222"/>
          </a:xfrm>
        </p:spPr>
        <p:txBody>
          <a:bodyPr>
            <a:normAutofit fontScale="70000" lnSpcReduction="20000"/>
          </a:bodyPr>
          <a:lstStyle/>
          <a:p>
            <a:pPr algn="just"/>
            <a:endParaRPr lang="pl-PL" dirty="0" smtClean="0"/>
          </a:p>
          <a:p>
            <a:pPr algn="just"/>
            <a:r>
              <a:rPr lang="pl-PL" sz="2300" dirty="0" smtClean="0"/>
              <a:t>J</a:t>
            </a:r>
            <a:r>
              <a:rPr lang="pl-PL" sz="2300" dirty="0" smtClean="0"/>
              <a:t>eżeli </a:t>
            </a:r>
            <a:r>
              <a:rPr lang="pl-PL" sz="2300" dirty="0" smtClean="0"/>
              <a:t>jedna ze stron nie ma zdolności sądowej, albo jeżeli skarżący nie ma zdolności procesowej, a nie działa przez przedstawiciela albo jeżeli w składzie organów jednostki organizacyjnej będącej stroną skarżącą zachodzą </a:t>
            </a:r>
            <a:r>
              <a:rPr lang="pl-PL" sz="2300" dirty="0" smtClean="0"/>
              <a:t>braki</a:t>
            </a:r>
            <a:r>
              <a:rPr lang="pl-PL" sz="2300" dirty="0" smtClean="0"/>
              <a:t> uniemożliwiające jej </a:t>
            </a:r>
            <a:r>
              <a:rPr lang="pl-PL" sz="2300" dirty="0" smtClean="0"/>
              <a:t>działanie.</a:t>
            </a:r>
          </a:p>
          <a:p>
            <a:pPr algn="just"/>
            <a:r>
              <a:rPr lang="pl-PL" sz="2300" dirty="0" smtClean="0"/>
              <a:t>Zgodnie z art. 25 </a:t>
            </a:r>
            <a:r>
              <a:rPr lang="pl-PL" sz="2300" dirty="0" err="1" smtClean="0"/>
              <a:t>p.p.s.a</a:t>
            </a:r>
            <a:r>
              <a:rPr lang="pl-PL" sz="2300" dirty="0" smtClean="0"/>
              <a:t>., zdolność sądową posiadają:</a:t>
            </a:r>
          </a:p>
          <a:p>
            <a:r>
              <a:rPr lang="pl-PL" sz="2300" dirty="0" smtClean="0"/>
              <a:t>A)osoby fizyczne,</a:t>
            </a:r>
            <a:r>
              <a:rPr lang="pl-PL" sz="2300" dirty="0" smtClean="0"/>
              <a:t/>
            </a:r>
            <a:br>
              <a:rPr lang="pl-PL" sz="2300" dirty="0" smtClean="0"/>
            </a:br>
            <a:r>
              <a:rPr lang="pl-PL" sz="2300" dirty="0" smtClean="0"/>
              <a:t>B)osoby prawne,</a:t>
            </a:r>
            <a:r>
              <a:rPr lang="pl-PL" sz="2300" dirty="0" smtClean="0"/>
              <a:t/>
            </a:r>
            <a:br>
              <a:rPr lang="pl-PL" sz="2300" dirty="0" smtClean="0"/>
            </a:br>
            <a:r>
              <a:rPr lang="pl-PL" sz="2300" dirty="0" smtClean="0"/>
              <a:t>C) państwowe </a:t>
            </a:r>
            <a:r>
              <a:rPr lang="pl-PL" sz="2300" dirty="0" smtClean="0"/>
              <a:t>i samorządowe jednostki organizacyjne nieposiadające osobowości </a:t>
            </a:r>
            <a:r>
              <a:rPr lang="pl-PL" sz="2300" dirty="0" smtClean="0"/>
              <a:t>prawnej,</a:t>
            </a:r>
            <a:r>
              <a:rPr lang="pl-PL" sz="2300" dirty="0" smtClean="0"/>
              <a:t/>
            </a:r>
            <a:br>
              <a:rPr lang="pl-PL" sz="2300" dirty="0" smtClean="0"/>
            </a:br>
            <a:r>
              <a:rPr lang="pl-PL" sz="2300" dirty="0" smtClean="0"/>
              <a:t>D)organizacje </a:t>
            </a:r>
            <a:r>
              <a:rPr lang="pl-PL" sz="2300" dirty="0" smtClean="0"/>
              <a:t>społeczne, choćby nie posiadały osobowości prawnej, w zakresie ich statutowej działalności w sprawach dotyczących interesów prawnych innych </a:t>
            </a:r>
            <a:r>
              <a:rPr lang="pl-PL" sz="2300" dirty="0" smtClean="0"/>
              <a:t>osób,</a:t>
            </a:r>
            <a:endParaRPr lang="pl-PL" sz="2300" dirty="0" smtClean="0"/>
          </a:p>
          <a:p>
            <a:r>
              <a:rPr lang="pl-PL" sz="2300" dirty="0" smtClean="0"/>
              <a:t>Zgodnie z art. 26 </a:t>
            </a:r>
            <a:r>
              <a:rPr lang="pl-PL" sz="2300" dirty="0" err="1" smtClean="0"/>
              <a:t>p.p.s.a</a:t>
            </a:r>
            <a:r>
              <a:rPr lang="pl-PL" sz="2300" dirty="0" smtClean="0"/>
              <a:t> zdolność procesową posiadają: </a:t>
            </a:r>
          </a:p>
          <a:p>
            <a:r>
              <a:rPr lang="pl-PL" sz="2300" dirty="0" smtClean="0"/>
              <a:t>A)  </a:t>
            </a:r>
            <a:r>
              <a:rPr lang="pl-PL" sz="2300" dirty="0" smtClean="0"/>
              <a:t>Zdolność do czynności w postępowaniu w sprawach </a:t>
            </a:r>
            <a:r>
              <a:rPr lang="pl-PL" sz="2300" dirty="0" err="1" smtClean="0"/>
              <a:t>sądowoadministracyjnych</a:t>
            </a:r>
            <a:r>
              <a:rPr lang="pl-PL" sz="2300" dirty="0" smtClean="0"/>
              <a:t> (zdolność procesową) mają osoby fizyczne posiadające pełną zdolność do czynności prawnych, osoby prawne oraz organizacje społeczne i jednostki organizacyjne, o których mowa w </a:t>
            </a:r>
            <a:r>
              <a:rPr lang="pl-PL" sz="2300" b="1" dirty="0" smtClean="0"/>
              <a:t>art. 25</a:t>
            </a:r>
            <a:r>
              <a:rPr lang="pl-PL" sz="2300" dirty="0" smtClean="0"/>
              <a:t> </a:t>
            </a:r>
            <a:r>
              <a:rPr lang="pl-PL" sz="2300" i="1" dirty="0" smtClean="0"/>
              <a:t>pojęcie i zakres zdolności sądowej</a:t>
            </a:r>
            <a:r>
              <a:rPr lang="pl-PL" sz="2300" dirty="0" smtClean="0"/>
              <a:t>, </a:t>
            </a:r>
            <a:br>
              <a:rPr lang="pl-PL" sz="2300" dirty="0" smtClean="0"/>
            </a:br>
            <a:r>
              <a:rPr lang="pl-PL" sz="2300" dirty="0" smtClean="0"/>
              <a:t>B) </a:t>
            </a:r>
            <a:r>
              <a:rPr lang="pl-PL" sz="2300" dirty="0" smtClean="0"/>
              <a:t>Osoba fizyczna ograniczona w zdolności do czynności prawnych ma zdolność do czynności w postępowaniu w sprawach wynikających z czynności prawnych, których może dokonywać samodzielnie. </a:t>
            </a:r>
          </a:p>
          <a:p>
            <a:endParaRPr lang="pl-PL" sz="2300" dirty="0" smtClean="0"/>
          </a:p>
          <a:p>
            <a:pPr algn="just"/>
            <a:r>
              <a:rPr lang="pl-PL" sz="2300" dirty="0" smtClean="0"/>
              <a:t> </a:t>
            </a:r>
            <a:r>
              <a:rPr lang="pl-PL" sz="2300" dirty="0" smtClean="0"/>
              <a:t>Sąd odrzuci skargę dopiero wówczas, gdy brak nie zostanie uzupełniony.</a:t>
            </a:r>
            <a:endParaRPr lang="pl-PL" sz="2300" dirty="0"/>
          </a:p>
        </p:txBody>
      </p:sp>
      <p:sp>
        <p:nvSpPr>
          <p:cNvPr id="2" name="Tytuł 1"/>
          <p:cNvSpPr>
            <a:spLocks noGrp="1"/>
          </p:cNvSpPr>
          <p:nvPr>
            <p:ph type="title"/>
          </p:nvPr>
        </p:nvSpPr>
        <p:spPr>
          <a:xfrm>
            <a:off x="0" y="285728"/>
            <a:ext cx="9144000" cy="1143000"/>
          </a:xfrm>
        </p:spPr>
        <p:txBody>
          <a:bodyPr>
            <a:noAutofit/>
          </a:bodyPr>
          <a:lstStyle/>
          <a:p>
            <a:pPr algn="just"/>
            <a:r>
              <a:rPr lang="pl-PL" sz="4000" dirty="0" smtClean="0">
                <a:solidFill>
                  <a:schemeClr val="tx1"/>
                </a:solidFill>
                <a:latin typeface="+mn-lt"/>
              </a:rPr>
              <a:t>Niedopuszczalność przedmiotowa-brak </a:t>
            </a:r>
            <a:r>
              <a:rPr lang="pl-PL" sz="4000" dirty="0" smtClean="0">
                <a:solidFill>
                  <a:schemeClr val="tx1"/>
                </a:solidFill>
                <a:latin typeface="+mn-lt"/>
              </a:rPr>
              <a:t>zdolności sądowej </a:t>
            </a:r>
            <a:endParaRPr lang="pl-PL" sz="4000" dirty="0">
              <a:solidFill>
                <a:schemeClr val="tx1"/>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0000" lnSpcReduction="20000"/>
          </a:bodyPr>
          <a:lstStyle/>
          <a:p>
            <a:r>
              <a:rPr lang="pl-PL" dirty="0" smtClean="0"/>
              <a:t>gdy została złożona przez </a:t>
            </a:r>
            <a:r>
              <a:rPr lang="pl-PL" dirty="0" smtClean="0"/>
              <a:t>podmiot</a:t>
            </a:r>
            <a:r>
              <a:rPr lang="pl-PL" dirty="0" smtClean="0"/>
              <a:t> </a:t>
            </a:r>
            <a:r>
              <a:rPr lang="pl-PL" dirty="0" smtClean="0"/>
              <a:t>nie </a:t>
            </a:r>
            <a:r>
              <a:rPr lang="pl-PL" dirty="0" smtClean="0"/>
              <a:t>mający legitymacji do złożenia skargi, a będzie to miało miejsce, gdy ze skargi wynika, że sprawa nie dotyczy interesu prawnego wnoszącego skargę</a:t>
            </a:r>
            <a:r>
              <a:rPr lang="pl-PL" dirty="0" smtClean="0"/>
              <a:t>;</a:t>
            </a:r>
          </a:p>
          <a:p>
            <a:r>
              <a:rPr lang="pl-PL" dirty="0" smtClean="0"/>
              <a:t>Aby złożyć skargę do wojewódzkiego sądu administracyjnego bądź wszcząć postępowanie administracyjne, ustawodawca wymaga, aby po stronie podmiotu, który inicjuje postępowanie, istniała legitymacja </a:t>
            </a:r>
            <a:r>
              <a:rPr lang="pl-PL" dirty="0" smtClean="0"/>
              <a:t>procesowa;</a:t>
            </a:r>
          </a:p>
          <a:p>
            <a:r>
              <a:rPr lang="pl-PL" dirty="0" smtClean="0"/>
              <a:t>Kwalifikacja legitymacji procesowej opiera się na </a:t>
            </a:r>
            <a:r>
              <a:rPr lang="pl-PL" dirty="0" smtClean="0"/>
              <a:t>zaistnieniu interesu prawnego</a:t>
            </a:r>
            <a:r>
              <a:rPr lang="pl-PL" dirty="0" smtClean="0"/>
              <a:t>. Jego </a:t>
            </a:r>
            <a:r>
              <a:rPr lang="pl-PL" dirty="0" smtClean="0"/>
              <a:t>konkretyzacja w ujęciu czy to interesu indywidualnego, czy też publicznego bądź społecznego jest już materią, którą należy analizować w oparciu o normy prawne, które mają zastosowanie w określonym stanie faktycznym, który należy analizować w każdym przypadku w sposób odmienny. Interes prawny musi znaleźć swoje oparcie w przepisach prawa, gdyż obligatoryjne jest wykazanie związku przyczynowego pomiędzy określoną normą a stanem faktycznym. Interes prawny wyrażają normy zarówno prawa materialnego, jak i ustrojowego </a:t>
            </a:r>
            <a:r>
              <a:rPr lang="pl-PL" dirty="0" smtClean="0"/>
              <a:t>oraz procesowego</a:t>
            </a:r>
            <a:r>
              <a:rPr lang="pl-PL" dirty="0" smtClean="0"/>
              <a:t>. </a:t>
            </a:r>
            <a:endParaRPr lang="pl-PL" dirty="0" smtClean="0"/>
          </a:p>
          <a:p>
            <a:r>
              <a:rPr lang="pl-PL" dirty="0" smtClean="0"/>
              <a:t>Interes </a:t>
            </a:r>
            <a:r>
              <a:rPr lang="pl-PL" dirty="0" smtClean="0"/>
              <a:t>faktyczny nie tworzy legitymacji procesowej, tylko interes prawny. Interes prawny na gruncie postępowania </a:t>
            </a:r>
            <a:r>
              <a:rPr lang="pl-PL" dirty="0" err="1" smtClean="0"/>
              <a:t>sądowoadministracyjnego</a:t>
            </a:r>
            <a:r>
              <a:rPr lang="pl-PL" dirty="0" smtClean="0"/>
              <a:t> nie jest rozpatrywany tylko w odniesieniu do szeroko rozumianego prawa administracyjnego, ale odnosi się do wszystkich dziedzin prawa, z norm którego w postępowaniu administracyjnym określony podmiot w stanie faktycznym może ubiegać się o konkretyzację swoich uprawnień bądź obowiązków bądź żądać przeprowadzenia kontroli danego aktu lub czynności w celu obrony swoich praw przed naruszeniami lub możliwymi naruszeniami, które mogą mieć miejsce za pośrednictwem takiego aktu. Wyznacznikami interesu prawnego jest jego indywidualność, konkretność. Interes ten musi być ponadto obiektywny, doktryna podnosi jednakże, że interes prawny uzasadniający legitymację do wniesienia skargi posiada ponadto adresat decyzji administracyjnej, pomimo iż w sprawie nie posiada on obiektywnie sprawdzalnego interesu prawnego. Ponadto wyznacznikiem interesu jest także jego aktualność, gdyż musi on dotyczyć spraw, które mają charakter bieżący, nieodległy w czasie, gdyż wzruszenie decyzji musi także respektować jedną z podstawowych zasad prawa, jaką jest ochrona </a:t>
            </a:r>
            <a:r>
              <a:rPr lang="pl-PL" dirty="0" err="1" smtClean="0"/>
              <a:t>ekspektatywy</a:t>
            </a:r>
            <a:r>
              <a:rPr lang="pl-PL" dirty="0" smtClean="0"/>
              <a:t> czy też praw </a:t>
            </a:r>
            <a:r>
              <a:rPr lang="pl-PL" dirty="0" err="1" smtClean="0"/>
              <a:t>nabytych.Aby</a:t>
            </a:r>
            <a:r>
              <a:rPr lang="pl-PL" dirty="0" smtClean="0"/>
              <a:t> można było ująć legitymację opartą na interesie prawnym, należy wykazać związek przyczynowy pomiędzy naruszonym interesem a aktem lub czynnością organu administracji publicznej, który ten interes narusza. R. Hauser, M. Wierzbowski(red.),</a:t>
            </a:r>
            <a:r>
              <a:rPr lang="pl-PL" i="1" dirty="0" smtClean="0"/>
              <a:t> Prawo o postępowaniu przed sądami administracyjnymi. Komentarz</a:t>
            </a:r>
            <a:r>
              <a:rPr lang="pl-PL" dirty="0" smtClean="0"/>
              <a:t>, Warszawa 2013, s.292–293.</a:t>
            </a:r>
          </a:p>
          <a:p>
            <a:r>
              <a:rPr lang="pl-PL" dirty="0" smtClean="0"/>
              <a:t>B. Adamiak, J. Borkowski,</a:t>
            </a:r>
            <a:r>
              <a:rPr lang="pl-PL" i="1" dirty="0" smtClean="0"/>
              <a:t> Kodeks postępowania administracyjnego. </a:t>
            </a:r>
            <a:r>
              <a:rPr lang="pl-PL" i="1" dirty="0" err="1" smtClean="0"/>
              <a:t>Komentarz,</a:t>
            </a:r>
            <a:r>
              <a:rPr lang="pl-PL" dirty="0" err="1" smtClean="0"/>
              <a:t>Warszawa</a:t>
            </a:r>
            <a:r>
              <a:rPr lang="pl-PL" dirty="0" smtClean="0"/>
              <a:t> 2013,s. 61–62. </a:t>
            </a:r>
          </a:p>
          <a:p>
            <a:endParaRPr lang="pl-PL" dirty="0"/>
          </a:p>
        </p:txBody>
      </p:sp>
      <p:sp>
        <p:nvSpPr>
          <p:cNvPr id="2" name="Tytuł 1"/>
          <p:cNvSpPr>
            <a:spLocks noGrp="1"/>
          </p:cNvSpPr>
          <p:nvPr>
            <p:ph type="title"/>
          </p:nvPr>
        </p:nvSpPr>
        <p:spPr/>
        <p:txBody>
          <a:bodyPr>
            <a:normAutofit fontScale="90000"/>
          </a:bodyPr>
          <a:lstStyle/>
          <a:p>
            <a:r>
              <a:rPr lang="pl-PL" dirty="0" smtClean="0"/>
              <a:t>Niedopuszczalność </a:t>
            </a:r>
            <a:r>
              <a:rPr lang="pl-PL" dirty="0" smtClean="0"/>
              <a:t>podmiotowa </a:t>
            </a:r>
            <a:r>
              <a:rPr lang="pl-PL" dirty="0" smtClean="0"/>
              <a:t>– brak legitymacji procesowej</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pPr algn="just"/>
            <a:r>
              <a:rPr lang="pl-PL" dirty="0" smtClean="0"/>
              <a:t>Interes faktyczny nie tworzy legitymacji procesowej, tylko interes prawny. Interes prawny na gruncie postępowania </a:t>
            </a:r>
            <a:r>
              <a:rPr lang="pl-PL" dirty="0" err="1" smtClean="0"/>
              <a:t>sądowoadministracyjnego</a:t>
            </a:r>
            <a:r>
              <a:rPr lang="pl-PL" dirty="0" smtClean="0"/>
              <a:t> nie jest rozpatrywany tylko w odniesieniu do szeroko rozumianego prawa administracyjnego, ale odnosi się do wszystkich dziedzin prawa, z norm którego w postępowaniu administracyjnym określony podmiot w stanie faktycznym może ubiegać się o konkretyzację swoich uprawnień bądź obowiązków bądź żądać przeprowadzenia kontroli danego aktu lub czynności w celu obrony swoich praw przed naruszeniami lub możliwymi naruszeniami, które mogą mieć miejsce za pośrednictwem takiego aktu. </a:t>
            </a:r>
            <a:endParaRPr lang="pl-PL" dirty="0" smtClean="0"/>
          </a:p>
          <a:p>
            <a:pPr algn="just"/>
            <a:r>
              <a:rPr lang="pl-PL" dirty="0" smtClean="0"/>
              <a:t>Wyznacznikami </a:t>
            </a:r>
            <a:r>
              <a:rPr lang="pl-PL" dirty="0" smtClean="0"/>
              <a:t>interesu prawnego jest jego </a:t>
            </a:r>
            <a:r>
              <a:rPr lang="pl-PL" b="1" dirty="0" smtClean="0"/>
              <a:t>indywidualność, konkretność. </a:t>
            </a:r>
            <a:r>
              <a:rPr lang="pl-PL" dirty="0" smtClean="0"/>
              <a:t>Interes ten musi być ponadto obiektywny, doktryna podnosi jednakże, że interes prawny uzasadniający legitymację do wniesienia skargi posiada ponadto adresat decyzji administracyjnej, pomimo iż w sprawie nie posiada on obiektywnie sprawdzalnego interesu prawnego. Ponadto wyznacznikiem interesu jest także jego aktualność, gdyż musi on dotyczyć spraw, które mają </a:t>
            </a:r>
            <a:r>
              <a:rPr lang="pl-PL" b="1" dirty="0" smtClean="0"/>
              <a:t>charakter bieżący, nieodległy </a:t>
            </a:r>
            <a:r>
              <a:rPr lang="pl-PL" dirty="0" smtClean="0"/>
              <a:t>w czasie, gdyż wzruszenie decyzji musi także respektować jedną z podstawowych zasad prawa, jaką jest ochrona </a:t>
            </a:r>
            <a:r>
              <a:rPr lang="pl-PL" dirty="0" err="1" smtClean="0"/>
              <a:t>ekspektatywy</a:t>
            </a:r>
            <a:r>
              <a:rPr lang="pl-PL" dirty="0" smtClean="0"/>
              <a:t> czy też praw nabytych</a:t>
            </a:r>
            <a:r>
              <a:rPr lang="pl-PL" dirty="0" smtClean="0"/>
              <a:t>.  Aby </a:t>
            </a:r>
            <a:r>
              <a:rPr lang="pl-PL" dirty="0" smtClean="0"/>
              <a:t>można było ująć legitymację opartą na interesie prawnym, należy wykazać związek przyczynowy pomiędzy naruszonym interesem a aktem lub czynnością organu administracji publicznej, który ten interes narusza. R. Hauser, M. Wierzbowski(red.),</a:t>
            </a:r>
            <a:r>
              <a:rPr lang="pl-PL" i="1" dirty="0" smtClean="0"/>
              <a:t> Prawo o postępowaniu przed sądami administracyjnymi. Komentarz</a:t>
            </a:r>
            <a:r>
              <a:rPr lang="pl-PL" dirty="0" smtClean="0"/>
              <a:t>, Warszawa 2013, s.292–293.</a:t>
            </a:r>
          </a:p>
          <a:p>
            <a:pPr algn="just"/>
            <a:r>
              <a:rPr lang="pl-PL" dirty="0" smtClean="0"/>
              <a:t>B. Adamiak, J. Borkowski,</a:t>
            </a:r>
            <a:r>
              <a:rPr lang="pl-PL" i="1" dirty="0" smtClean="0"/>
              <a:t> Kodeks postępowania administracyjnego. Komentarz</a:t>
            </a:r>
            <a:r>
              <a:rPr lang="pl-PL" i="1" dirty="0" smtClean="0"/>
              <a:t>, </a:t>
            </a:r>
            <a:r>
              <a:rPr lang="pl-PL" dirty="0" smtClean="0"/>
              <a:t>Warszawa </a:t>
            </a:r>
            <a:r>
              <a:rPr lang="pl-PL" dirty="0" smtClean="0"/>
              <a:t>2013,s. 61–62. </a:t>
            </a:r>
          </a:p>
          <a:p>
            <a:endParaRPr lang="pl-PL" dirty="0"/>
          </a:p>
        </p:txBody>
      </p:sp>
      <p:sp>
        <p:nvSpPr>
          <p:cNvPr id="2" name="Tytuł 1"/>
          <p:cNvSpPr>
            <a:spLocks noGrp="1"/>
          </p:cNvSpPr>
          <p:nvPr>
            <p:ph type="title"/>
          </p:nvPr>
        </p:nvSpPr>
        <p:spPr/>
        <p:txBody>
          <a:bodyPr/>
          <a:lstStyle/>
          <a:p>
            <a:r>
              <a:rPr lang="pl-PL" dirty="0" smtClean="0"/>
              <a:t>Brak legitymacji procesowej </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704</Words>
  <PresentationFormat>Pokaz na ekranie (4:3)</PresentationFormat>
  <Paragraphs>47</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Hol</vt:lpstr>
      <vt:lpstr>Niedopuszczalność skargi do wojewódzkiego sąd administracyjnego </vt:lpstr>
      <vt:lpstr>Przedmiotowa niedopuszczalność skargi do wojewódzkiego sądu administracyjnego </vt:lpstr>
      <vt:lpstr>Niedopuszczalność przedmiotowa – brak właściwości sądu </vt:lpstr>
      <vt:lpstr>Niedopuszczalność – res iudicata (powaga rzeczy osądzonej)</vt:lpstr>
      <vt:lpstr> Niedopuszczalność przedmiotowa – niewyczepranie środków zaskarżenia </vt:lpstr>
      <vt:lpstr>Niedopuszczalność przedmiotowa – złożenie skargi na akt nieistniejący </vt:lpstr>
      <vt:lpstr>Niedopuszczalność przedmiotowa-brak zdolności sądowej </vt:lpstr>
      <vt:lpstr>Niedopuszczalność podmiotowa – brak legitymacji procesowej</vt:lpstr>
      <vt:lpstr>Brak legitymacji procesowej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Przedmiotowa niedopuszczalność skargi do wojewódzkiego sądu  administracyjnego </dc:title>
  <dc:creator>Admin</dc:creator>
  <cp:lastModifiedBy>Admin</cp:lastModifiedBy>
  <cp:revision>16</cp:revision>
  <dcterms:created xsi:type="dcterms:W3CDTF">2015-09-05T19:30:37Z</dcterms:created>
  <dcterms:modified xsi:type="dcterms:W3CDTF">2015-09-27T19:21:00Z</dcterms:modified>
</cp:coreProperties>
</file>