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2"/>
  </p:notesMasterIdLst>
  <p:sldIdLst>
    <p:sldId id="256" r:id="rId2"/>
    <p:sldId id="258" r:id="rId3"/>
    <p:sldId id="259" r:id="rId4"/>
    <p:sldId id="257" r:id="rId5"/>
    <p:sldId id="285" r:id="rId6"/>
    <p:sldId id="267" r:id="rId7"/>
    <p:sldId id="269" r:id="rId8"/>
    <p:sldId id="268" r:id="rId9"/>
    <p:sldId id="270" r:id="rId10"/>
    <p:sldId id="271" r:id="rId11"/>
    <p:sldId id="273" r:id="rId12"/>
    <p:sldId id="272" r:id="rId13"/>
    <p:sldId id="274" r:id="rId14"/>
    <p:sldId id="275" r:id="rId15"/>
    <p:sldId id="276" r:id="rId16"/>
    <p:sldId id="278" r:id="rId17"/>
    <p:sldId id="279" r:id="rId18"/>
    <p:sldId id="280" r:id="rId19"/>
    <p:sldId id="281" r:id="rId20"/>
    <p:sldId id="282" r:id="rId21"/>
    <p:sldId id="283" r:id="rId22"/>
    <p:sldId id="284" r:id="rId23"/>
    <p:sldId id="260" r:id="rId24"/>
    <p:sldId id="261" r:id="rId25"/>
    <p:sldId id="263" r:id="rId26"/>
    <p:sldId id="286" r:id="rId27"/>
    <p:sldId id="262" r:id="rId28"/>
    <p:sldId id="264" r:id="rId29"/>
    <p:sldId id="265" r:id="rId30"/>
    <p:sldId id="266" r:id="rId31"/>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52" autoAdjust="0"/>
    <p:restoredTop sz="94660"/>
  </p:normalViewPr>
  <p:slideViewPr>
    <p:cSldViewPr snapToGrid="0">
      <p:cViewPr varScale="1">
        <p:scale>
          <a:sx n="63" d="100"/>
          <a:sy n="63" d="100"/>
        </p:scale>
        <p:origin x="72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4CDC33-C57B-4BD0-AAC4-FC5964818E0F}" type="datetimeFigureOut">
              <a:rPr lang="pl-PL" smtClean="0"/>
              <a:t>09.03.2017</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E83254-4DC8-4E12-8B47-588F8F029AD4}" type="slidenum">
              <a:rPr lang="pl-PL" smtClean="0"/>
              <a:t>‹#›</a:t>
            </a:fld>
            <a:endParaRPr lang="pl-PL"/>
          </a:p>
        </p:txBody>
      </p:sp>
    </p:spTree>
    <p:extLst>
      <p:ext uri="{BB962C8B-B14F-4D97-AF65-F5344CB8AC3E}">
        <p14:creationId xmlns:p14="http://schemas.microsoft.com/office/powerpoint/2010/main" val="1176948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59E83254-4DC8-4E12-8B47-588F8F029AD4}" type="slidenum">
              <a:rPr lang="pl-PL" smtClean="0"/>
              <a:t>7</a:t>
            </a:fld>
            <a:endParaRPr lang="pl-PL"/>
          </a:p>
        </p:txBody>
      </p:sp>
    </p:spTree>
    <p:extLst>
      <p:ext uri="{BB962C8B-B14F-4D97-AF65-F5344CB8AC3E}">
        <p14:creationId xmlns:p14="http://schemas.microsoft.com/office/powerpoint/2010/main" val="12782342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pl-PL" smtClean="0"/>
              <a:t>Kliknij, aby edytować styl</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73114EF4-5947-4FB5-AA6D-C0D840D69A8F}" type="datetimeFigureOut">
              <a:rPr lang="pl-PL" smtClean="0"/>
              <a:t>09.03.2017</a:t>
            </a:fld>
            <a:endParaRPr lang="pl-PL"/>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pl-PL"/>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633B0D93-F529-42D7-8D23-67B0B99C6372}" type="slidenum">
              <a:rPr lang="pl-PL" smtClean="0"/>
              <a:t>‹#›</a:t>
            </a:fld>
            <a:endParaRPr lang="pl-PL"/>
          </a:p>
        </p:txBody>
      </p:sp>
    </p:spTree>
    <p:extLst>
      <p:ext uri="{BB962C8B-B14F-4D97-AF65-F5344CB8AC3E}">
        <p14:creationId xmlns:p14="http://schemas.microsoft.com/office/powerpoint/2010/main" val="196603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73114EF4-5947-4FB5-AA6D-C0D840D69A8F}" type="datetimeFigureOut">
              <a:rPr lang="pl-PL" smtClean="0"/>
              <a:t>09.03.2017</a:t>
            </a:fld>
            <a:endParaRPr lang="pl-PL"/>
          </a:p>
        </p:txBody>
      </p:sp>
      <p:sp>
        <p:nvSpPr>
          <p:cNvPr id="6" name="Footer Placeholder 5"/>
          <p:cNvSpPr>
            <a:spLocks noGrp="1"/>
          </p:cNvSpPr>
          <p:nvPr>
            <p:ph type="ftr" sz="quarter" idx="11"/>
          </p:nvPr>
        </p:nvSpPr>
        <p:spPr/>
        <p:txBody>
          <a:bodyPr/>
          <a:lstStyle/>
          <a:p>
            <a:endParaRPr lang="pl-PL"/>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33B0D93-F529-42D7-8D23-67B0B99C6372}" type="slidenum">
              <a:rPr lang="pl-PL" smtClean="0"/>
              <a:t>‹#›</a:t>
            </a:fld>
            <a:endParaRPr lang="pl-PL"/>
          </a:p>
        </p:txBody>
      </p:sp>
    </p:spTree>
    <p:extLst>
      <p:ext uri="{BB962C8B-B14F-4D97-AF65-F5344CB8AC3E}">
        <p14:creationId xmlns:p14="http://schemas.microsoft.com/office/powerpoint/2010/main" val="1060700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ytuł i podpis">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pl-PL" smtClean="0"/>
              <a:t>Kliknij, aby edytować styl</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73114EF4-5947-4FB5-AA6D-C0D840D69A8F}" type="datetimeFigureOut">
              <a:rPr lang="pl-PL" smtClean="0"/>
              <a:t>09.03.2017</a:t>
            </a:fld>
            <a:endParaRPr lang="pl-PL"/>
          </a:p>
        </p:txBody>
      </p:sp>
      <p:sp>
        <p:nvSpPr>
          <p:cNvPr id="5" name="Footer Placeholder 4"/>
          <p:cNvSpPr>
            <a:spLocks noGrp="1"/>
          </p:cNvSpPr>
          <p:nvPr>
            <p:ph type="ftr" sz="quarter" idx="11"/>
          </p:nvPr>
        </p:nvSpPr>
        <p:spPr/>
        <p:txBody>
          <a:bodyPr/>
          <a:lstStyle/>
          <a:p>
            <a:endParaRPr lang="pl-PL"/>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33B0D93-F529-42D7-8D23-67B0B99C6372}" type="slidenum">
              <a:rPr lang="pl-PL" smtClean="0"/>
              <a:t>‹#›</a:t>
            </a:fld>
            <a:endParaRPr lang="pl-PL"/>
          </a:p>
        </p:txBody>
      </p:sp>
    </p:spTree>
    <p:extLst>
      <p:ext uri="{BB962C8B-B14F-4D97-AF65-F5344CB8AC3E}">
        <p14:creationId xmlns:p14="http://schemas.microsoft.com/office/powerpoint/2010/main" val="9640763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Oferta z podpisem">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pl-PL" smtClean="0"/>
              <a:t>Kliknij, aby edytować styl</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73114EF4-5947-4FB5-AA6D-C0D840D69A8F}" type="datetimeFigureOut">
              <a:rPr lang="pl-PL" smtClean="0"/>
              <a:t>09.03.2017</a:t>
            </a:fld>
            <a:endParaRPr lang="pl-PL"/>
          </a:p>
        </p:txBody>
      </p:sp>
      <p:sp>
        <p:nvSpPr>
          <p:cNvPr id="5" name="Footer Placeholder 4"/>
          <p:cNvSpPr>
            <a:spLocks noGrp="1"/>
          </p:cNvSpPr>
          <p:nvPr>
            <p:ph type="ftr" sz="quarter" idx="11"/>
          </p:nvPr>
        </p:nvSpPr>
        <p:spPr/>
        <p:txBody>
          <a:bodyPr/>
          <a:lstStyle/>
          <a:p>
            <a:endParaRPr lang="pl-PL"/>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33B0D93-F529-42D7-8D23-67B0B99C6372}" type="slidenum">
              <a:rPr lang="pl-PL" smtClean="0"/>
              <a:t>‹#›</a:t>
            </a:fld>
            <a:endParaRPr lang="pl-PL"/>
          </a:p>
        </p:txBody>
      </p:sp>
    </p:spTree>
    <p:extLst>
      <p:ext uri="{BB962C8B-B14F-4D97-AF65-F5344CB8AC3E}">
        <p14:creationId xmlns:p14="http://schemas.microsoft.com/office/powerpoint/2010/main" val="23277620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Karta nazwy">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pl-PL" smtClean="0"/>
              <a:t>Kliknij, aby edytować styl</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73114EF4-5947-4FB5-AA6D-C0D840D69A8F}" type="datetimeFigureOut">
              <a:rPr lang="pl-PL" smtClean="0"/>
              <a:t>09.03.2017</a:t>
            </a:fld>
            <a:endParaRPr lang="pl-PL"/>
          </a:p>
        </p:txBody>
      </p:sp>
      <p:sp>
        <p:nvSpPr>
          <p:cNvPr id="5" name="Footer Placeholder 4"/>
          <p:cNvSpPr>
            <a:spLocks noGrp="1"/>
          </p:cNvSpPr>
          <p:nvPr>
            <p:ph type="ftr" sz="quarter" idx="11"/>
          </p:nvPr>
        </p:nvSpPr>
        <p:spPr/>
        <p:txBody>
          <a:bodyPr/>
          <a:lstStyle/>
          <a:p>
            <a:endParaRPr lang="pl-PL"/>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33B0D93-F529-42D7-8D23-67B0B99C6372}" type="slidenum">
              <a:rPr lang="pl-PL" smtClean="0"/>
              <a:t>‹#›</a:t>
            </a:fld>
            <a:endParaRPr lang="pl-PL"/>
          </a:p>
        </p:txBody>
      </p:sp>
    </p:spTree>
    <p:extLst>
      <p:ext uri="{BB962C8B-B14F-4D97-AF65-F5344CB8AC3E}">
        <p14:creationId xmlns:p14="http://schemas.microsoft.com/office/powerpoint/2010/main" val="25306062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pl-PL" smtClean="0"/>
              <a:t>Kliknij, aby edytować styl</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73114EF4-5947-4FB5-AA6D-C0D840D69A8F}" type="datetimeFigureOut">
              <a:rPr lang="pl-PL" smtClean="0"/>
              <a:t>09.03.2017</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633B0D93-F529-42D7-8D23-67B0B99C6372}" type="slidenum">
              <a:rPr lang="pl-PL" smtClean="0"/>
              <a:t>‹#›</a:t>
            </a:fld>
            <a:endParaRPr lang="pl-PL"/>
          </a:p>
        </p:txBody>
      </p:sp>
    </p:spTree>
    <p:extLst>
      <p:ext uri="{BB962C8B-B14F-4D97-AF65-F5344CB8AC3E}">
        <p14:creationId xmlns:p14="http://schemas.microsoft.com/office/powerpoint/2010/main" val="14842817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pl-PL" smtClean="0"/>
              <a:t>Kliknij, aby edytować styl</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73114EF4-5947-4FB5-AA6D-C0D840D69A8F}" type="datetimeFigureOut">
              <a:rPr lang="pl-PL" smtClean="0"/>
              <a:t>09.03.2017</a:t>
            </a:fld>
            <a:endParaRPr lang="pl-PL"/>
          </a:p>
        </p:txBody>
      </p:sp>
      <p:sp>
        <p:nvSpPr>
          <p:cNvPr id="8" name="Footer Placeholder 7"/>
          <p:cNvSpPr>
            <a:spLocks noGrp="1"/>
          </p:cNvSpPr>
          <p:nvPr>
            <p:ph type="ftr" sz="quarter" idx="11"/>
          </p:nvPr>
        </p:nvSpPr>
        <p:spPr>
          <a:xfrm>
            <a:off x="561111" y="6391838"/>
            <a:ext cx="3644282" cy="304801"/>
          </a:xfrm>
        </p:spPr>
        <p:txBody>
          <a:bodyPr/>
          <a:lstStyle/>
          <a:p>
            <a:endParaRPr lang="pl-PL"/>
          </a:p>
        </p:txBody>
      </p:sp>
      <p:sp>
        <p:nvSpPr>
          <p:cNvPr id="9" name="Slide Number Placeholder 8"/>
          <p:cNvSpPr>
            <a:spLocks noGrp="1"/>
          </p:cNvSpPr>
          <p:nvPr>
            <p:ph type="sldNum" sz="quarter" idx="12"/>
          </p:nvPr>
        </p:nvSpPr>
        <p:spPr/>
        <p:txBody>
          <a:bodyPr/>
          <a:lstStyle/>
          <a:p>
            <a:fld id="{633B0D93-F529-42D7-8D23-67B0B99C6372}" type="slidenum">
              <a:rPr lang="pl-PL" smtClean="0"/>
              <a:t>‹#›</a:t>
            </a:fld>
            <a:endParaRPr lang="pl-PL"/>
          </a:p>
        </p:txBody>
      </p:sp>
    </p:spTree>
    <p:extLst>
      <p:ext uri="{BB962C8B-B14F-4D97-AF65-F5344CB8AC3E}">
        <p14:creationId xmlns:p14="http://schemas.microsoft.com/office/powerpoint/2010/main" val="40312370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pl-PL" smtClean="0"/>
              <a:t>Kliknij, aby edytować styl</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73114EF4-5947-4FB5-AA6D-C0D840D69A8F}" type="datetimeFigureOut">
              <a:rPr lang="pl-PL" smtClean="0"/>
              <a:t>09.03.2017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33B0D93-F529-42D7-8D23-67B0B99C6372}" type="slidenum">
              <a:rPr lang="pl-PL" smtClean="0"/>
              <a:t>‹#›</a:t>
            </a:fld>
            <a:endParaRPr lang="pl-PL"/>
          </a:p>
        </p:txBody>
      </p:sp>
    </p:spTree>
    <p:extLst>
      <p:ext uri="{BB962C8B-B14F-4D97-AF65-F5344CB8AC3E}">
        <p14:creationId xmlns:p14="http://schemas.microsoft.com/office/powerpoint/2010/main" val="26723975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pl-PL" smtClean="0"/>
              <a:t>Kliknij, aby edytować styl</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73114EF4-5947-4FB5-AA6D-C0D840D69A8F}" type="datetimeFigureOut">
              <a:rPr lang="pl-PL" smtClean="0"/>
              <a:t>09.03.2017</a:t>
            </a:fld>
            <a:endParaRPr lang="pl-PL"/>
          </a:p>
        </p:txBody>
      </p:sp>
      <p:sp>
        <p:nvSpPr>
          <p:cNvPr id="5" name="Footer Placeholder 4"/>
          <p:cNvSpPr>
            <a:spLocks noGrp="1"/>
          </p:cNvSpPr>
          <p:nvPr>
            <p:ph type="ftr" sz="quarter" idx="11"/>
          </p:nvPr>
        </p:nvSpPr>
        <p:spPr/>
        <p:txBody>
          <a:bodyPr/>
          <a:lstStyle/>
          <a:p>
            <a:endParaRPr lang="pl-PL"/>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33B0D93-F529-42D7-8D23-67B0B99C6372}" type="slidenum">
              <a:rPr lang="pl-PL" smtClean="0"/>
              <a:t>‹#›</a:t>
            </a:fld>
            <a:endParaRPr lang="pl-PL"/>
          </a:p>
        </p:txBody>
      </p:sp>
    </p:spTree>
    <p:extLst>
      <p:ext uri="{BB962C8B-B14F-4D97-AF65-F5344CB8AC3E}">
        <p14:creationId xmlns:p14="http://schemas.microsoft.com/office/powerpoint/2010/main" val="1814197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73114EF4-5947-4FB5-AA6D-C0D840D69A8F}" type="datetimeFigureOut">
              <a:rPr lang="pl-PL" smtClean="0"/>
              <a:t>09.03.2017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33B0D93-F529-42D7-8D23-67B0B99C6372}" type="slidenum">
              <a:rPr lang="pl-PL" smtClean="0"/>
              <a:t>‹#›</a:t>
            </a:fld>
            <a:endParaRPr lang="pl-PL"/>
          </a:p>
        </p:txBody>
      </p:sp>
    </p:spTree>
    <p:extLst>
      <p:ext uri="{BB962C8B-B14F-4D97-AF65-F5344CB8AC3E}">
        <p14:creationId xmlns:p14="http://schemas.microsoft.com/office/powerpoint/2010/main" val="3664398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pl-PL" smtClean="0"/>
              <a:t>Kliknij, aby edytować styl</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73114EF4-5947-4FB5-AA6D-C0D840D69A8F}" type="datetimeFigureOut">
              <a:rPr lang="pl-PL" smtClean="0"/>
              <a:t>09.03.2017</a:t>
            </a:fld>
            <a:endParaRPr lang="pl-PL"/>
          </a:p>
        </p:txBody>
      </p:sp>
      <p:sp>
        <p:nvSpPr>
          <p:cNvPr id="5" name="Footer Placeholder 4"/>
          <p:cNvSpPr>
            <a:spLocks noGrp="1"/>
          </p:cNvSpPr>
          <p:nvPr>
            <p:ph type="ftr" sz="quarter" idx="11"/>
          </p:nvPr>
        </p:nvSpPr>
        <p:spPr/>
        <p:txBody>
          <a:bodyPr/>
          <a:lstStyle/>
          <a:p>
            <a:endParaRPr lang="pl-PL"/>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33B0D93-F529-42D7-8D23-67B0B99C6372}" type="slidenum">
              <a:rPr lang="pl-PL" smtClean="0"/>
              <a:t>‹#›</a:t>
            </a:fld>
            <a:endParaRPr lang="pl-PL"/>
          </a:p>
        </p:txBody>
      </p:sp>
    </p:spTree>
    <p:extLst>
      <p:ext uri="{BB962C8B-B14F-4D97-AF65-F5344CB8AC3E}">
        <p14:creationId xmlns:p14="http://schemas.microsoft.com/office/powerpoint/2010/main" val="4252275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73114EF4-5947-4FB5-AA6D-C0D840D69A8F}" type="datetimeFigureOut">
              <a:rPr lang="pl-PL" smtClean="0"/>
              <a:t>09.03.2017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33B0D93-F529-42D7-8D23-67B0B99C6372}" type="slidenum">
              <a:rPr lang="pl-PL" smtClean="0"/>
              <a:t>‹#›</a:t>
            </a:fld>
            <a:endParaRPr lang="pl-PL"/>
          </a:p>
        </p:txBody>
      </p:sp>
    </p:spTree>
    <p:extLst>
      <p:ext uri="{BB962C8B-B14F-4D97-AF65-F5344CB8AC3E}">
        <p14:creationId xmlns:p14="http://schemas.microsoft.com/office/powerpoint/2010/main" val="3707774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smtClean="0"/>
              <a:t>Kliknij, aby edytować styl</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fld id="{73114EF4-5947-4FB5-AA6D-C0D840D69A8F}" type="datetimeFigureOut">
              <a:rPr lang="pl-PL" smtClean="0"/>
              <a:t>09.03.2017</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633B0D93-F529-42D7-8D23-67B0B99C6372}" type="slidenum">
              <a:rPr lang="pl-PL" smtClean="0"/>
              <a:t>‹#›</a:t>
            </a:fld>
            <a:endParaRPr lang="pl-PL"/>
          </a:p>
        </p:txBody>
      </p:sp>
    </p:spTree>
    <p:extLst>
      <p:ext uri="{BB962C8B-B14F-4D97-AF65-F5344CB8AC3E}">
        <p14:creationId xmlns:p14="http://schemas.microsoft.com/office/powerpoint/2010/main" val="1238465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pl-PL" smtClean="0"/>
              <a:t>Kliknij, aby edytować styl</a:t>
            </a:r>
            <a:endParaRPr lang="en-US" dirty="0"/>
          </a:p>
        </p:txBody>
      </p:sp>
      <p:sp>
        <p:nvSpPr>
          <p:cNvPr id="3" name="Date Placeholder 2"/>
          <p:cNvSpPr>
            <a:spLocks noGrp="1"/>
          </p:cNvSpPr>
          <p:nvPr>
            <p:ph type="dt" sz="half" idx="10"/>
          </p:nvPr>
        </p:nvSpPr>
        <p:spPr/>
        <p:txBody>
          <a:bodyPr/>
          <a:lstStyle/>
          <a:p>
            <a:fld id="{73114EF4-5947-4FB5-AA6D-C0D840D69A8F}" type="datetimeFigureOut">
              <a:rPr lang="pl-PL" smtClean="0"/>
              <a:t>09.03.2017</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633B0D93-F529-42D7-8D23-67B0B99C6372}" type="slidenum">
              <a:rPr lang="pl-PL" smtClean="0"/>
              <a:t>‹#›</a:t>
            </a:fld>
            <a:endParaRPr lang="pl-PL"/>
          </a:p>
        </p:txBody>
      </p:sp>
    </p:spTree>
    <p:extLst>
      <p:ext uri="{BB962C8B-B14F-4D97-AF65-F5344CB8AC3E}">
        <p14:creationId xmlns:p14="http://schemas.microsoft.com/office/powerpoint/2010/main" val="3826622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114EF4-5947-4FB5-AA6D-C0D840D69A8F}" type="datetimeFigureOut">
              <a:rPr lang="pl-PL" smtClean="0"/>
              <a:t>09.03.2017</a:t>
            </a:fld>
            <a:endParaRPr lang="pl-PL"/>
          </a:p>
        </p:txBody>
      </p:sp>
      <p:sp>
        <p:nvSpPr>
          <p:cNvPr id="3" name="Footer Placeholder 2"/>
          <p:cNvSpPr>
            <a:spLocks noGrp="1"/>
          </p:cNvSpPr>
          <p:nvPr>
            <p:ph type="ftr" sz="quarter" idx="11"/>
          </p:nvPr>
        </p:nvSpPr>
        <p:spPr/>
        <p:txBody>
          <a:bodyPr/>
          <a:lstStyle/>
          <a:p>
            <a:endParaRPr lang="pl-PL"/>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33B0D93-F529-42D7-8D23-67B0B99C6372}" type="slidenum">
              <a:rPr lang="pl-PL" smtClean="0"/>
              <a:t>‹#›</a:t>
            </a:fld>
            <a:endParaRPr lang="pl-PL"/>
          </a:p>
        </p:txBody>
      </p:sp>
    </p:spTree>
    <p:extLst>
      <p:ext uri="{BB962C8B-B14F-4D97-AF65-F5344CB8AC3E}">
        <p14:creationId xmlns:p14="http://schemas.microsoft.com/office/powerpoint/2010/main" val="1490832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pl-PL" smtClean="0"/>
              <a:t>Kliknij, aby edytować styl</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73114EF4-5947-4FB5-AA6D-C0D840D69A8F}" type="datetimeFigureOut">
              <a:rPr lang="pl-PL" smtClean="0"/>
              <a:t>09.03.2017</a:t>
            </a:fld>
            <a:endParaRPr lang="pl-PL"/>
          </a:p>
        </p:txBody>
      </p:sp>
      <p:sp>
        <p:nvSpPr>
          <p:cNvPr id="6" name="Footer Placeholder 5"/>
          <p:cNvSpPr>
            <a:spLocks noGrp="1"/>
          </p:cNvSpPr>
          <p:nvPr>
            <p:ph type="ftr" sz="quarter" idx="11"/>
          </p:nvPr>
        </p:nvSpPr>
        <p:spPr/>
        <p:txBody>
          <a:bodyPr/>
          <a:lstStyle/>
          <a:p>
            <a:endParaRPr lang="pl-PL"/>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33B0D93-F529-42D7-8D23-67B0B99C6372}" type="slidenum">
              <a:rPr lang="pl-PL" smtClean="0"/>
              <a:t>‹#›</a:t>
            </a:fld>
            <a:endParaRPr lang="pl-PL"/>
          </a:p>
        </p:txBody>
      </p:sp>
    </p:spTree>
    <p:extLst>
      <p:ext uri="{BB962C8B-B14F-4D97-AF65-F5344CB8AC3E}">
        <p14:creationId xmlns:p14="http://schemas.microsoft.com/office/powerpoint/2010/main" val="3758632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pl-PL" smtClean="0"/>
              <a:t>Kliknij ikonę, aby dodać obraz</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73114EF4-5947-4FB5-AA6D-C0D840D69A8F}" type="datetimeFigureOut">
              <a:rPr lang="pl-PL" smtClean="0"/>
              <a:t>09.03.2017</a:t>
            </a:fld>
            <a:endParaRPr lang="pl-PL"/>
          </a:p>
        </p:txBody>
      </p:sp>
      <p:sp>
        <p:nvSpPr>
          <p:cNvPr id="6" name="Footer Placeholder 5"/>
          <p:cNvSpPr>
            <a:spLocks noGrp="1"/>
          </p:cNvSpPr>
          <p:nvPr>
            <p:ph type="ftr" sz="quarter" idx="11"/>
          </p:nvPr>
        </p:nvSpPr>
        <p:spPr/>
        <p:txBody>
          <a:bodyPr/>
          <a:lstStyle/>
          <a:p>
            <a:endParaRPr lang="pl-PL"/>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33B0D93-F529-42D7-8D23-67B0B99C6372}" type="slidenum">
              <a:rPr lang="pl-PL" smtClean="0"/>
              <a:t>‹#›</a:t>
            </a:fld>
            <a:endParaRPr lang="pl-PL"/>
          </a:p>
        </p:txBody>
      </p:sp>
    </p:spTree>
    <p:extLst>
      <p:ext uri="{BB962C8B-B14F-4D97-AF65-F5344CB8AC3E}">
        <p14:creationId xmlns:p14="http://schemas.microsoft.com/office/powerpoint/2010/main" val="1622598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pl-PL" smtClean="0"/>
              <a:t>Kliknij, aby edytować styl</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73114EF4-5947-4FB5-AA6D-C0D840D69A8F}" type="datetimeFigureOut">
              <a:rPr lang="pl-PL" smtClean="0"/>
              <a:t>09.03.2017</a:t>
            </a:fld>
            <a:endParaRPr lang="pl-PL"/>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pl-PL"/>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33B0D93-F529-42D7-8D23-67B0B99C6372}" type="slidenum">
              <a:rPr lang="pl-PL" smtClean="0"/>
              <a:t>‹#›</a:t>
            </a:fld>
            <a:endParaRPr lang="pl-PL"/>
          </a:p>
        </p:txBody>
      </p:sp>
    </p:spTree>
    <p:extLst>
      <p:ext uri="{BB962C8B-B14F-4D97-AF65-F5344CB8AC3E}">
        <p14:creationId xmlns:p14="http://schemas.microsoft.com/office/powerpoint/2010/main" val="170111557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sip.legalis.pl/document-view.seam?documentId=mfrxilrxgaztcojqgq3c44dboaxdcmjzgy4dambz"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ip.legalis.pl/document-view.seam?documentId=mfrxilrvgaytgmzqgaya" TargetMode="External"/><Relationship Id="rId3" Type="http://schemas.openxmlformats.org/officeDocument/2006/relationships/hyperlink" Target="http://sip.legalis.pl/document-view.seam?documentId=mfrxilrsha2tonbugu4dsltqmfyc4mryge3tkmzzgy" TargetMode="External"/><Relationship Id="rId7" Type="http://schemas.openxmlformats.org/officeDocument/2006/relationships/hyperlink" Target="http://sip.legalis.pl/document-view.seam?documentId=mfrxilrsha2tonbugu4dsltqmfyc4mryge3tkmzzhe" TargetMode="External"/><Relationship Id="rId2" Type="http://schemas.openxmlformats.org/officeDocument/2006/relationships/hyperlink" Target="http://sip.legalis.pl/document-view.seam?documentId=mfrxilrsg42tombsgi3tqltqmfyc4mryge3tknrrhe" TargetMode="External"/><Relationship Id="rId1" Type="http://schemas.openxmlformats.org/officeDocument/2006/relationships/slideLayout" Target="../slideLayouts/slideLayout2.xml"/><Relationship Id="rId6" Type="http://schemas.openxmlformats.org/officeDocument/2006/relationships/hyperlink" Target="http://sip.legalis.pl/document-view.seam?documentId=mfrxilrsg42tombsgi3tqltqmfyc4mryge3tknrsha" TargetMode="External"/><Relationship Id="rId5" Type="http://schemas.openxmlformats.org/officeDocument/2006/relationships/hyperlink" Target="http://sip.legalis.pl/document-view.seam?documentId=mfrxilrsha2tonbugu4dsltqmfyc4mryge3tkmzzge" TargetMode="External"/><Relationship Id="rId4" Type="http://schemas.openxmlformats.org/officeDocument/2006/relationships/hyperlink" Target="http://sip.legalis.pl/document-view.seam?documentId=mfrxilrsg42tombsgi3tqltqmfyc4mryge3tknrrgi"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fontScale="90000"/>
          </a:bodyPr>
          <a:lstStyle/>
          <a:p>
            <a:pPr algn="ctr"/>
            <a:r>
              <a:rPr lang="pl-PL" b="1" dirty="0"/>
              <a:t> </a:t>
            </a:r>
            <a:r>
              <a:rPr lang="pl-PL" sz="6700" dirty="0"/>
              <a:t/>
            </a:r>
            <a:br>
              <a:rPr lang="pl-PL" sz="6700" dirty="0"/>
            </a:br>
            <a:r>
              <a:rPr lang="pl-PL" sz="6700" dirty="0"/>
              <a:t>Ochrona konsumenta w </a:t>
            </a:r>
            <a:r>
              <a:rPr lang="pl-PL" sz="6700" dirty="0" smtClean="0"/>
              <a:t>umowie sprzedaży </a:t>
            </a:r>
            <a:r>
              <a:rPr lang="pl-PL" sz="6700" dirty="0"/>
              <a:t>towarów </a:t>
            </a:r>
            <a:endParaRPr lang="pl-PL" dirty="0"/>
          </a:p>
        </p:txBody>
      </p:sp>
      <p:sp>
        <p:nvSpPr>
          <p:cNvPr id="3" name="Podtytuł 2"/>
          <p:cNvSpPr>
            <a:spLocks noGrp="1"/>
          </p:cNvSpPr>
          <p:nvPr>
            <p:ph type="subTitle" idx="1"/>
          </p:nvPr>
        </p:nvSpPr>
        <p:spPr/>
        <p:txBody>
          <a:bodyPr/>
          <a:lstStyle/>
          <a:p>
            <a:endParaRPr lang="pl-PL" dirty="0"/>
          </a:p>
        </p:txBody>
      </p:sp>
    </p:spTree>
    <p:extLst>
      <p:ext uri="{BB962C8B-B14F-4D97-AF65-F5344CB8AC3E}">
        <p14:creationId xmlns:p14="http://schemas.microsoft.com/office/powerpoint/2010/main" val="14458104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Odstąpienie od umowy a zmniejszenie wartości rzeczy</a:t>
            </a:r>
            <a:endParaRPr lang="pl-PL" dirty="0"/>
          </a:p>
        </p:txBody>
      </p:sp>
      <p:sp>
        <p:nvSpPr>
          <p:cNvPr id="3" name="Symbol zastępczy zawartości 2"/>
          <p:cNvSpPr>
            <a:spLocks noGrp="1"/>
          </p:cNvSpPr>
          <p:nvPr>
            <p:ph idx="1"/>
          </p:nvPr>
        </p:nvSpPr>
        <p:spPr>
          <a:xfrm>
            <a:off x="1385961" y="2969260"/>
            <a:ext cx="9317332" cy="3416300"/>
          </a:xfrm>
        </p:spPr>
        <p:txBody>
          <a:bodyPr>
            <a:normAutofit fontScale="92500" lnSpcReduction="10000"/>
          </a:bodyPr>
          <a:lstStyle/>
          <a:p>
            <a:pPr algn="just"/>
            <a:r>
              <a:rPr lang="pl-PL" dirty="0" smtClean="0"/>
              <a:t>Zasada ponoszenia </a:t>
            </a:r>
            <a:r>
              <a:rPr lang="pl-PL" dirty="0"/>
              <a:t>odpowiedzialności przez </a:t>
            </a:r>
            <a:r>
              <a:rPr lang="pl-PL" b="1" dirty="0"/>
              <a:t>konsumenta</a:t>
            </a:r>
            <a:r>
              <a:rPr lang="pl-PL" dirty="0"/>
              <a:t> za zmniejszenie wartości rzeczy związane z korzystaniem z niej w sposób wykraczający poza konieczny do stwierdzenia charakteru, cech i funkcjonowania </a:t>
            </a:r>
            <a:r>
              <a:rPr lang="pl-PL" dirty="0" smtClean="0"/>
              <a:t>rzeczy.</a:t>
            </a:r>
          </a:p>
          <a:p>
            <a:pPr algn="just"/>
            <a:r>
              <a:rPr lang="pl-PL" dirty="0" smtClean="0"/>
              <a:t>Ustawodawca wychodzi z założenia, że w okresie 14-dniowego terminu na odstąpienie od umowy konsument powinien liczyć się z możliwością zwrotu towaru, nie eksploatując go za bardzo, sprawdzając jego właściwości, </a:t>
            </a:r>
            <a:r>
              <a:rPr lang="pl-PL" b="1" dirty="0" smtClean="0"/>
              <a:t>tak jakby to robił w sklepie stacjonarnym</a:t>
            </a:r>
            <a:r>
              <a:rPr lang="pl-PL" dirty="0" smtClean="0"/>
              <a:t>.</a:t>
            </a:r>
          </a:p>
          <a:p>
            <a:pPr algn="just"/>
            <a:r>
              <a:rPr lang="pl-PL" dirty="0" smtClean="0"/>
              <a:t>Jeżeli konsument od razu w pełnym zakresie będzie korzystał z zamówionej rzeczy, to w przypadku odstąpienie będzie zobligowany do zwrotu różnicy w wartości rzeczy, jak wyniknęła z jej użytkowania.</a:t>
            </a:r>
          </a:p>
          <a:p>
            <a:pPr algn="just"/>
            <a:r>
              <a:rPr lang="pl-PL" dirty="0" smtClean="0"/>
              <a:t> Odpowiedzialność </a:t>
            </a:r>
            <a:r>
              <a:rPr lang="pl-PL" dirty="0"/>
              <a:t>ta będzie </a:t>
            </a:r>
            <a:r>
              <a:rPr lang="pl-PL" b="1" dirty="0"/>
              <a:t>wykluczona</a:t>
            </a:r>
            <a:r>
              <a:rPr lang="pl-PL" dirty="0"/>
              <a:t> w sytuacji, gdy przedsiębiorca </a:t>
            </a:r>
            <a:r>
              <a:rPr lang="pl-PL" b="1" dirty="0"/>
              <a:t>nie poinformuje</a:t>
            </a:r>
            <a:r>
              <a:rPr lang="pl-PL" dirty="0"/>
              <a:t> konsumenta o prawie odstąpienia. </a:t>
            </a:r>
          </a:p>
        </p:txBody>
      </p:sp>
    </p:spTree>
    <p:extLst>
      <p:ext uri="{BB962C8B-B14F-4D97-AF65-F5344CB8AC3E}">
        <p14:creationId xmlns:p14="http://schemas.microsoft.com/office/powerpoint/2010/main" val="8358351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Prawo odstąpienia - wyłączenia</a:t>
            </a:r>
            <a:endParaRPr lang="pl-PL" dirty="0"/>
          </a:p>
        </p:txBody>
      </p:sp>
      <p:sp>
        <p:nvSpPr>
          <p:cNvPr id="3" name="Symbol zastępczy zawartości 2"/>
          <p:cNvSpPr>
            <a:spLocks noGrp="1"/>
          </p:cNvSpPr>
          <p:nvPr>
            <p:ph idx="1"/>
          </p:nvPr>
        </p:nvSpPr>
        <p:spPr>
          <a:xfrm>
            <a:off x="693020" y="2536123"/>
            <a:ext cx="11165304" cy="4249688"/>
          </a:xfrm>
        </p:spPr>
        <p:txBody>
          <a:bodyPr>
            <a:normAutofit fontScale="85000" lnSpcReduction="20000"/>
          </a:bodyPr>
          <a:lstStyle/>
          <a:p>
            <a:r>
              <a:rPr lang="pl-PL" dirty="0" smtClean="0"/>
              <a:t>w której przedmiotem świadczenia są napoje alkoholowe, których cena została uzgodniona przy zawarciu umowy sprzedaży, a których dostarczenie może nastąpić dopiero po upływie 30 dni i których wartość zależy od wahań na rynku, nad którymi przedsiębiorca nie ma kontroli; </a:t>
            </a:r>
          </a:p>
          <a:p>
            <a:r>
              <a:rPr lang="pl-PL" dirty="0" smtClean="0"/>
              <a:t>w której konsument wyraźnie żądał, aby przedsiębiorca do niego przyjechał w celu dokonania pilnej naprawy lub konserwacji; jeżeli przedsiębiorca świadczy dodatkowo inne usługi niż te, których wykonania konsument żądał, lub dostarcza rzeczy inne niż części zamienne niezbędne do wykonania naprawy lub konserwacji, prawo odstąpienia od umowy przysługuje konsumentowi w odniesieniu do dodatkowych usług lub rzeczy; </a:t>
            </a:r>
          </a:p>
          <a:p>
            <a:r>
              <a:rPr lang="pl-PL" dirty="0" smtClean="0"/>
              <a:t>w której przedmiotem świadczenia są nagrania dźwiękowe lub wizualne albo programy komputerowe dostarczane w zapieczętowanym opakowaniu, jeżeli opakowanie zostało otwarte po dostarczeniu; </a:t>
            </a:r>
          </a:p>
          <a:p>
            <a:r>
              <a:rPr lang="pl-PL" dirty="0" smtClean="0"/>
              <a:t>o dostarczanie dzienników, periodyków lub czasopism, z wyjątkiem umowy o prenumeratę; </a:t>
            </a:r>
          </a:p>
          <a:p>
            <a:r>
              <a:rPr lang="pl-PL" dirty="0" smtClean="0"/>
              <a:t>zawartej w drodze aukcji publicznej;</a:t>
            </a:r>
          </a:p>
          <a:p>
            <a:r>
              <a:rPr lang="pl-PL" dirty="0" smtClean="0"/>
              <a:t>o świadczenie usług w zakresie zakwaterowania, innych niż do celów mieszkalnych, przewozu rzeczy, najmu samochodów, gastronomii, usług związanych z wypoczynkiem, wydarzeniami rozrywkowymi, sportowymi lub kulturalnymi, jeżeli w umowie oznaczono dzień lub okres świadczenia usługi; </a:t>
            </a:r>
          </a:p>
          <a:p>
            <a:r>
              <a:rPr lang="pl-PL" dirty="0" smtClean="0"/>
              <a:t>o dostarczanie treści cyfrowych, które nie są zapisane na nośniku materialnym, jeżeli spełnianie świadczenia rozpoczęło się za wyraźną zgodą konsumenta przed upływem terminu do odstąpienia od umowy i po poinformowaniu go przez przedsiębiorcę o utracie prawa odstąpienia od umowy. </a:t>
            </a:r>
          </a:p>
          <a:p>
            <a:endParaRPr lang="pl-PL" dirty="0"/>
          </a:p>
        </p:txBody>
      </p:sp>
    </p:spTree>
    <p:extLst>
      <p:ext uri="{BB962C8B-B14F-4D97-AF65-F5344CB8AC3E}">
        <p14:creationId xmlns:p14="http://schemas.microsoft.com/office/powerpoint/2010/main" val="12833080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Prawo odstąpienia - wyłączenia</a:t>
            </a:r>
            <a:endParaRPr lang="pl-PL" dirty="0"/>
          </a:p>
        </p:txBody>
      </p:sp>
      <p:sp>
        <p:nvSpPr>
          <p:cNvPr id="3" name="Symbol zastępczy zawartości 2"/>
          <p:cNvSpPr>
            <a:spLocks noGrp="1"/>
          </p:cNvSpPr>
          <p:nvPr>
            <p:ph idx="1"/>
          </p:nvPr>
        </p:nvSpPr>
        <p:spPr>
          <a:xfrm>
            <a:off x="886326" y="2319688"/>
            <a:ext cx="10515600" cy="4610500"/>
          </a:xfrm>
        </p:spPr>
        <p:txBody>
          <a:bodyPr>
            <a:normAutofit fontScale="92500" lnSpcReduction="20000"/>
          </a:bodyPr>
          <a:lstStyle/>
          <a:p>
            <a:pPr marL="0" indent="0">
              <a:buNone/>
            </a:pPr>
            <a:r>
              <a:rPr lang="pl-PL" dirty="0" smtClean="0"/>
              <a:t>Prawo odstąpienia od umowy zawartej poza lokalem przedsiębiorstwa lub na odległość </a:t>
            </a:r>
            <a:r>
              <a:rPr lang="pl-PL" b="1" dirty="0" smtClean="0"/>
              <a:t>nie przysługuje</a:t>
            </a:r>
            <a:r>
              <a:rPr lang="pl-PL" dirty="0" smtClean="0"/>
              <a:t> konsumentowi w odniesieniu do umów:</a:t>
            </a:r>
          </a:p>
          <a:p>
            <a:r>
              <a:rPr lang="pl-PL" dirty="0" smtClean="0"/>
              <a:t> o świadczenie usług, jeżeli przedsiębiorca wykonał w pełni usługę za wyraźną zgodą konsumenta, który został poinformowany przed rozpoczęciem świadczenia, że po spełnieniu świadczenia przez przedsiębiorcę utraci prawo odstąpienia od umowy; </a:t>
            </a:r>
          </a:p>
          <a:p>
            <a:r>
              <a:rPr lang="pl-PL" dirty="0" smtClean="0"/>
              <a:t>w której cena lub wynagrodzenie zależy od wahań na rynku finansowym, nad którymi przedsiębiorca nie sprawuje kontroli, i które mogą wystąpić przed upływem terminu do odstąpienia od umowy; </a:t>
            </a:r>
          </a:p>
          <a:p>
            <a:r>
              <a:rPr lang="pl-PL" dirty="0" smtClean="0"/>
              <a:t>w której przedmiotem świadczenia jest rzecz nieprefabrykowana, wyprodukowana według specyfikacji konsumenta lub służąca zaspokojeniu jego zindywidualizowanych potrzeb; </a:t>
            </a:r>
          </a:p>
          <a:p>
            <a:r>
              <a:rPr lang="pl-PL" dirty="0" smtClean="0"/>
              <a:t>w której przedmiotem świadczenia jest rzecz ulegająca szybkiemu zepsuciu lub mająca krótki termin przydatności do użycia; </a:t>
            </a:r>
          </a:p>
          <a:p>
            <a:r>
              <a:rPr lang="pl-PL" dirty="0" smtClean="0"/>
              <a:t>w której przedmiotem świadczenia jest rzecz dostarczana w zapieczętowanym opakowaniu, której po otwarciu opakowania nie można zwrócić ze względu na ochronę zdrowia lub ze względów higienicznych, jeżeli opakowanie zostało otwarte po dostarczeniu; </a:t>
            </a:r>
          </a:p>
          <a:p>
            <a:r>
              <a:rPr lang="pl-PL" dirty="0" smtClean="0"/>
              <a:t>w której przedmiotem świadczenia są rzeczy, które po dostarczeniu, ze względu na swój charakter, zostają nierozłącznie połączone z innymi rzeczami; </a:t>
            </a:r>
          </a:p>
          <a:p>
            <a:endParaRPr lang="pl-PL" dirty="0"/>
          </a:p>
        </p:txBody>
      </p:sp>
    </p:spTree>
    <p:extLst>
      <p:ext uri="{BB962C8B-B14F-4D97-AF65-F5344CB8AC3E}">
        <p14:creationId xmlns:p14="http://schemas.microsoft.com/office/powerpoint/2010/main" val="1111231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t>Inertia </a:t>
            </a:r>
            <a:r>
              <a:rPr lang="pl-PL" b="1" dirty="0" err="1"/>
              <a:t>selling</a:t>
            </a:r>
            <a:r>
              <a:rPr lang="pl-PL" b="1" dirty="0"/>
              <a:t> </a:t>
            </a:r>
            <a:r>
              <a:rPr lang="pl-PL" b="1" dirty="0" smtClean="0"/>
              <a:t>– świadczenie niezamówione</a:t>
            </a:r>
            <a:endParaRPr lang="pl-PL" dirty="0"/>
          </a:p>
        </p:txBody>
      </p:sp>
      <p:sp>
        <p:nvSpPr>
          <p:cNvPr id="3" name="Symbol zastępczy zawartości 2"/>
          <p:cNvSpPr>
            <a:spLocks noGrp="1"/>
          </p:cNvSpPr>
          <p:nvPr>
            <p:ph idx="1"/>
          </p:nvPr>
        </p:nvSpPr>
        <p:spPr>
          <a:xfrm>
            <a:off x="616018" y="2603499"/>
            <a:ext cx="10732168" cy="3778049"/>
          </a:xfrm>
        </p:spPr>
        <p:txBody>
          <a:bodyPr>
            <a:normAutofit lnSpcReduction="10000"/>
          </a:bodyPr>
          <a:lstStyle/>
          <a:p>
            <a:pPr marL="0" indent="0">
              <a:buNone/>
            </a:pPr>
            <a:r>
              <a:rPr lang="pl-PL" i="1" u="sng" dirty="0" smtClean="0"/>
              <a:t>Art. 5 ustawy o prawach konsumenta</a:t>
            </a:r>
          </a:p>
          <a:p>
            <a:pPr marL="0" indent="0">
              <a:buNone/>
            </a:pPr>
            <a:r>
              <a:rPr lang="pl-PL" i="1" dirty="0" smtClean="0"/>
              <a:t>1</a:t>
            </a:r>
            <a:r>
              <a:rPr lang="pl-PL" i="1" dirty="0"/>
              <a:t>. Spełnienie świadczenia niezamówionego przez konsumenta, o którym mowa w </a:t>
            </a:r>
            <a:r>
              <a:rPr lang="pl-PL" i="1" dirty="0">
                <a:hlinkClick r:id="rId2"/>
              </a:rPr>
              <a:t>art. 9 pkt 6</a:t>
            </a:r>
            <a:r>
              <a:rPr lang="pl-PL" i="1" dirty="0"/>
              <a:t> ustawy z dnia 23 sierpnia 2007 r. o przeciwdziałaniu nieuczciwym praktykom rynkowym, następuje </a:t>
            </a:r>
            <a:r>
              <a:rPr lang="pl-PL" b="1" i="1" dirty="0"/>
              <a:t>na ryzyko przedsiębiorcy</a:t>
            </a:r>
            <a:r>
              <a:rPr lang="pl-PL" i="1" dirty="0"/>
              <a:t> i nie nakłada na konsumenta </a:t>
            </a:r>
            <a:r>
              <a:rPr lang="pl-PL" b="1" i="1" dirty="0"/>
              <a:t>żadnych zobowiązań</a:t>
            </a:r>
            <a:r>
              <a:rPr lang="pl-PL" i="1" dirty="0"/>
              <a:t>.</a:t>
            </a:r>
            <a:endParaRPr lang="pl-PL" dirty="0"/>
          </a:p>
          <a:p>
            <a:pPr marL="0" indent="0">
              <a:buNone/>
            </a:pPr>
            <a:r>
              <a:rPr lang="pl-PL" i="1" dirty="0"/>
              <a:t>2. </a:t>
            </a:r>
            <a:r>
              <a:rPr lang="pl-PL" b="1" i="1" dirty="0"/>
              <a:t>Brak odpowiedzi</a:t>
            </a:r>
            <a:r>
              <a:rPr lang="pl-PL" i="1" dirty="0"/>
              <a:t> konsumenta na niezamówione świadczenie </a:t>
            </a:r>
            <a:r>
              <a:rPr lang="pl-PL" b="1" i="1" dirty="0"/>
              <a:t>nie stanowi zgody</a:t>
            </a:r>
            <a:r>
              <a:rPr lang="pl-PL" i="1" dirty="0"/>
              <a:t> na zawarcie umowy</a:t>
            </a:r>
            <a:r>
              <a:rPr lang="pl-PL" i="1" dirty="0" smtClean="0"/>
              <a:t>.</a:t>
            </a:r>
          </a:p>
          <a:p>
            <a:pPr marL="0" indent="0">
              <a:buNone/>
            </a:pPr>
            <a:r>
              <a:rPr lang="pl-PL" i="1" u="sng" dirty="0" smtClean="0"/>
              <a:t>Art. 9 ustawy o przeciwdziałaniu nieuczciwym praktykom rynkowym</a:t>
            </a:r>
          </a:p>
          <a:p>
            <a:pPr marL="0" indent="0">
              <a:buNone/>
            </a:pPr>
            <a:r>
              <a:rPr lang="pl-PL" i="1" dirty="0"/>
              <a:t>Nieuczciwymi praktykami rynkowymi w każdych okolicznościach są następujące agresywne praktyki rynkowe:</a:t>
            </a:r>
            <a:endParaRPr lang="pl-PL" dirty="0"/>
          </a:p>
          <a:p>
            <a:pPr marL="0" indent="0">
              <a:buNone/>
            </a:pPr>
            <a:r>
              <a:rPr lang="pl-PL" b="1" i="1" dirty="0"/>
              <a:t>6) </a:t>
            </a:r>
            <a:r>
              <a:rPr lang="pl-PL" i="1" dirty="0"/>
              <a:t>żądanie natychmiastowej lub odroczonej zapłaty za produkty bądź zwrotu lub przechowania produktów, które zostały dostarczone przez przedsiębiorcę, ale nie zostały zamówione przez konsumenta;</a:t>
            </a:r>
            <a:endParaRPr lang="pl-PL" i="1" dirty="0" smtClean="0"/>
          </a:p>
          <a:p>
            <a:pPr marL="0" indent="0">
              <a:buNone/>
            </a:pPr>
            <a:endParaRPr lang="pl-PL" dirty="0"/>
          </a:p>
        </p:txBody>
      </p:sp>
    </p:spTree>
    <p:extLst>
      <p:ext uri="{BB962C8B-B14F-4D97-AF65-F5344CB8AC3E}">
        <p14:creationId xmlns:p14="http://schemas.microsoft.com/office/powerpoint/2010/main" val="20620919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t>Inertia </a:t>
            </a:r>
            <a:r>
              <a:rPr lang="pl-PL" b="1" dirty="0" err="1"/>
              <a:t>selling</a:t>
            </a:r>
            <a:r>
              <a:rPr lang="pl-PL" b="1" dirty="0"/>
              <a:t> – świadczenie niezamówione</a:t>
            </a:r>
            <a:endParaRPr lang="pl-PL" dirty="0"/>
          </a:p>
        </p:txBody>
      </p:sp>
      <p:sp>
        <p:nvSpPr>
          <p:cNvPr id="3" name="Symbol zastępczy zawartości 2"/>
          <p:cNvSpPr>
            <a:spLocks noGrp="1"/>
          </p:cNvSpPr>
          <p:nvPr>
            <p:ph idx="1"/>
          </p:nvPr>
        </p:nvSpPr>
        <p:spPr>
          <a:xfrm>
            <a:off x="1122830" y="2661251"/>
            <a:ext cx="10023225" cy="3806926"/>
          </a:xfrm>
        </p:spPr>
        <p:txBody>
          <a:bodyPr>
            <a:normAutofit lnSpcReduction="10000"/>
          </a:bodyPr>
          <a:lstStyle/>
          <a:p>
            <a:r>
              <a:rPr lang="pl-PL" dirty="0" smtClean="0"/>
              <a:t>technika </a:t>
            </a:r>
            <a:r>
              <a:rPr lang="pl-PL" dirty="0"/>
              <a:t>sprzedaży towarów lub usług, polegającą na wysłaniu konsumentowi produktu bez jego zgody, czy złożonego wcześniej </a:t>
            </a:r>
            <a:r>
              <a:rPr lang="pl-PL" dirty="0" smtClean="0"/>
              <a:t>zamówienia</a:t>
            </a:r>
          </a:p>
          <a:p>
            <a:r>
              <a:rPr lang="pl-PL" dirty="0"/>
              <a:t>d</a:t>
            </a:r>
            <a:r>
              <a:rPr lang="pl-PL" dirty="0" smtClean="0"/>
              <a:t>o towaru </a:t>
            </a:r>
            <a:r>
              <a:rPr lang="pl-PL" dirty="0"/>
              <a:t>jest dołączona zazwyczaj informacja, że jeżeli konsument nie rezygnuje z zawarcia umowy, bądź niezwłocznie nie zwróci towaru, zobowiązany będzie do zapłaty ceny i to w bardzo krótkim </a:t>
            </a:r>
            <a:r>
              <a:rPr lang="pl-PL" dirty="0" smtClean="0"/>
              <a:t>terminie (dołączanie faktur, rachunków)</a:t>
            </a:r>
          </a:p>
          <a:p>
            <a:r>
              <a:rPr lang="pl-PL" dirty="0" smtClean="0"/>
              <a:t>Niepożądanym </a:t>
            </a:r>
            <a:r>
              <a:rPr lang="pl-PL" dirty="0"/>
              <a:t>zachowaniem ze strony przedsiębiorcy będzie żądanie:</a:t>
            </a:r>
          </a:p>
          <a:p>
            <a:pPr lvl="1"/>
            <a:r>
              <a:rPr lang="pl-PL" dirty="0"/>
              <a:t>zapłaty łącznie z dostarczeniem niezamówionego towaru,</a:t>
            </a:r>
          </a:p>
          <a:p>
            <a:pPr lvl="1"/>
            <a:r>
              <a:rPr lang="pl-PL" dirty="0"/>
              <a:t>odesłania rzeczy na koszt konsumenta,</a:t>
            </a:r>
          </a:p>
          <a:p>
            <a:pPr lvl="1"/>
            <a:r>
              <a:rPr lang="pl-PL" dirty="0"/>
              <a:t>ponoszenia przez konsumenta jakichkolwiek opłat manipulacyjnych związanych ze zwrotem towaru,</a:t>
            </a:r>
          </a:p>
          <a:p>
            <a:pPr lvl="1"/>
            <a:r>
              <a:rPr lang="pl-PL" dirty="0"/>
              <a:t>ponoszenia opłat za przechowanie towaru przez przedsiębiorcę, rzekomo zamówionego przez konsumenta, a nie wysłanego przez przedsiębiorcę</a:t>
            </a:r>
            <a:r>
              <a:rPr lang="pl-PL" dirty="0" smtClean="0"/>
              <a:t>.</a:t>
            </a:r>
            <a:endParaRPr lang="pl-PL" dirty="0"/>
          </a:p>
          <a:p>
            <a:endParaRPr lang="pl-PL" dirty="0"/>
          </a:p>
        </p:txBody>
      </p:sp>
    </p:spTree>
    <p:extLst>
      <p:ext uri="{BB962C8B-B14F-4D97-AF65-F5344CB8AC3E}">
        <p14:creationId xmlns:p14="http://schemas.microsoft.com/office/powerpoint/2010/main" val="9435786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Świadczenie niezamówione - skutki</a:t>
            </a:r>
            <a:endParaRPr lang="pl-PL" dirty="0"/>
          </a:p>
        </p:txBody>
      </p:sp>
      <p:sp>
        <p:nvSpPr>
          <p:cNvPr id="3" name="Symbol zastępczy zawartości 2"/>
          <p:cNvSpPr>
            <a:spLocks noGrp="1"/>
          </p:cNvSpPr>
          <p:nvPr>
            <p:ph idx="1"/>
          </p:nvPr>
        </p:nvSpPr>
        <p:spPr>
          <a:xfrm>
            <a:off x="471638" y="2613124"/>
            <a:ext cx="11223057" cy="4355567"/>
          </a:xfrm>
        </p:spPr>
        <p:txBody>
          <a:bodyPr>
            <a:normAutofit fontScale="85000" lnSpcReduction="20000"/>
          </a:bodyPr>
          <a:lstStyle/>
          <a:p>
            <a:pPr algn="just"/>
            <a:r>
              <a:rPr lang="pl-PL" dirty="0"/>
              <a:t>p</a:t>
            </a:r>
            <a:r>
              <a:rPr lang="pl-PL" dirty="0" smtClean="0"/>
              <a:t>rzysłanie </a:t>
            </a:r>
            <a:r>
              <a:rPr lang="pl-PL" dirty="0"/>
              <a:t>do konsumenta rzeczy </a:t>
            </a:r>
            <a:r>
              <a:rPr lang="pl-PL" dirty="0" smtClean="0"/>
              <a:t>niezamówionej </a:t>
            </a:r>
            <a:r>
              <a:rPr lang="pl-PL" dirty="0"/>
              <a:t>nie nakłada </a:t>
            </a:r>
            <a:r>
              <a:rPr lang="pl-PL" b="1" dirty="0"/>
              <a:t>na konsumenta żadnych powinności</a:t>
            </a:r>
            <a:r>
              <a:rPr lang="pl-PL" dirty="0"/>
              <a:t>, choćby dbałości o daną rzecz, nie jest on </a:t>
            </a:r>
            <a:r>
              <a:rPr lang="pl-PL" dirty="0" smtClean="0"/>
              <a:t>także zobowiązany </a:t>
            </a:r>
            <a:r>
              <a:rPr lang="pl-PL" dirty="0"/>
              <a:t>do jej zabezpieczenie przed utratą lub </a:t>
            </a:r>
            <a:r>
              <a:rPr lang="pl-PL" dirty="0" smtClean="0"/>
              <a:t>zniszczeniem</a:t>
            </a:r>
          </a:p>
          <a:p>
            <a:pPr algn="just"/>
            <a:r>
              <a:rPr lang="pl-PL" dirty="0" smtClean="0"/>
              <a:t>przedsiębiorca</a:t>
            </a:r>
            <a:r>
              <a:rPr lang="pl-PL" b="1" dirty="0" smtClean="0"/>
              <a:t> </a:t>
            </a:r>
            <a:r>
              <a:rPr lang="pl-PL" b="1" dirty="0"/>
              <a:t>nie może </a:t>
            </a:r>
            <a:r>
              <a:rPr lang="pl-PL" b="1" dirty="0" smtClean="0"/>
              <a:t>żądać </a:t>
            </a:r>
            <a:r>
              <a:rPr lang="pl-PL" b="1" dirty="0"/>
              <a:t>zapłaty </a:t>
            </a:r>
            <a:r>
              <a:rPr lang="pl-PL" dirty="0"/>
              <a:t>za niezamówiony produkt, albo rekompensaty za używanie </a:t>
            </a:r>
            <a:r>
              <a:rPr lang="pl-PL" dirty="0" smtClean="0"/>
              <a:t>rzeczy</a:t>
            </a:r>
          </a:p>
          <a:p>
            <a:pPr algn="just"/>
            <a:r>
              <a:rPr lang="pl-PL" dirty="0"/>
              <a:t>b</a:t>
            </a:r>
            <a:r>
              <a:rPr lang="pl-PL" dirty="0" smtClean="0"/>
              <a:t>ędzie </a:t>
            </a:r>
            <a:r>
              <a:rPr lang="pl-PL" dirty="0"/>
              <a:t>on ponosił także ryzyko związane z możliwością uszkodzenia produktu w czasie jego </a:t>
            </a:r>
            <a:r>
              <a:rPr lang="pl-PL" dirty="0" smtClean="0"/>
              <a:t>zwrotu</a:t>
            </a:r>
          </a:p>
          <a:p>
            <a:pPr algn="just"/>
            <a:r>
              <a:rPr lang="pl-PL" dirty="0" smtClean="0"/>
              <a:t> </a:t>
            </a:r>
            <a:r>
              <a:rPr lang="pl-PL" dirty="0"/>
              <a:t>z</a:t>
            </a:r>
            <a:r>
              <a:rPr lang="pl-PL" dirty="0" smtClean="0"/>
              <a:t>a </a:t>
            </a:r>
            <a:r>
              <a:rPr lang="pl-PL" dirty="0"/>
              <a:t>niedozwolone należy uznać wszelkie postanowienia regulaminów, które przewidują </a:t>
            </a:r>
            <a:r>
              <a:rPr lang="pl-PL" b="1" dirty="0"/>
              <a:t>milczącą zgodę</a:t>
            </a:r>
            <a:r>
              <a:rPr lang="pl-PL" dirty="0"/>
              <a:t> konsumenta na związanie się umową w przypadku braku odesłania produktu w określonym jednostronnie przez przedsiębiorcę </a:t>
            </a:r>
            <a:r>
              <a:rPr lang="pl-PL" dirty="0" smtClean="0"/>
              <a:t>terminie</a:t>
            </a:r>
          </a:p>
          <a:p>
            <a:pPr algn="just"/>
            <a:r>
              <a:rPr lang="pl-PL" dirty="0" smtClean="0"/>
              <a:t> konsument zawsze może domagać się zwrotu ceny, którą uiścił za niezamówiony towar</a:t>
            </a:r>
          </a:p>
          <a:p>
            <a:pPr algn="just"/>
            <a:r>
              <a:rPr lang="pl-PL" dirty="0"/>
              <a:t>j</a:t>
            </a:r>
            <a:r>
              <a:rPr lang="pl-PL" dirty="0" smtClean="0"/>
              <a:t>eżeli </a:t>
            </a:r>
            <a:r>
              <a:rPr lang="pl-PL" dirty="0"/>
              <a:t>konsument poniesie jakiekolwiek koszty związane z przechowaniem rzeczy lub jej odesłaniem do sprzedawcy, będzie mógł domagać się od przedsiębiorcy </a:t>
            </a:r>
            <a:r>
              <a:rPr lang="pl-PL" b="1" dirty="0"/>
              <a:t>zwrotu </a:t>
            </a:r>
            <a:r>
              <a:rPr lang="pl-PL" b="1" dirty="0" smtClean="0"/>
              <a:t>tych </a:t>
            </a:r>
            <a:r>
              <a:rPr lang="pl-PL" b="1" dirty="0"/>
              <a:t>kosztów</a:t>
            </a:r>
            <a:r>
              <a:rPr lang="pl-PL" dirty="0"/>
              <a:t>.</a:t>
            </a:r>
          </a:p>
          <a:p>
            <a:pPr algn="just"/>
            <a:r>
              <a:rPr lang="pl-PL" dirty="0" smtClean="0"/>
              <a:t>Stosowanie </a:t>
            </a:r>
            <a:r>
              <a:rPr lang="pl-PL" dirty="0"/>
              <a:t>niedozwolonych sposobów sprzedaży może zostać uznane za nieuczciwą praktykę rynkową, co wiąże się przede wszystkim z konsekwencją zapłaty określonych kar finansowych. Przedsiębiorcy może zostać wymierzona przez Prezesa UOKiK </a:t>
            </a:r>
            <a:r>
              <a:rPr lang="pl-PL" b="1" dirty="0"/>
              <a:t>kara pieniężna</a:t>
            </a:r>
            <a:r>
              <a:rPr lang="pl-PL" dirty="0"/>
              <a:t> w wysokości </a:t>
            </a:r>
            <a:r>
              <a:rPr lang="pl-PL" b="1" dirty="0"/>
              <a:t>10% obrotu</a:t>
            </a:r>
            <a:r>
              <a:rPr lang="pl-PL" dirty="0"/>
              <a:t> osiągniętego w roku poprzedzającym rok nałożenia kary. </a:t>
            </a:r>
            <a:endParaRPr lang="pl-PL" dirty="0" smtClean="0"/>
          </a:p>
          <a:p>
            <a:pPr algn="just"/>
            <a:r>
              <a:rPr lang="pl-PL" dirty="0" smtClean="0"/>
              <a:t>Stosowanie </a:t>
            </a:r>
            <a:r>
              <a:rPr lang="pl-PL" dirty="0"/>
              <a:t>nieuczciwych praktyk polegających na wysyłaniu konsumentowi niezamówionego towaru może być  uznane na gruncie ustawy o przeciwdziałaniu nieuczciwym praktykom rynkowym za wykroczenie, zagrożone </a:t>
            </a:r>
            <a:r>
              <a:rPr lang="pl-PL" b="1" dirty="0"/>
              <a:t>karą grzywny do 5.000 zł.</a:t>
            </a:r>
            <a:endParaRPr lang="pl-PL" dirty="0"/>
          </a:p>
        </p:txBody>
      </p:sp>
    </p:spTree>
    <p:extLst>
      <p:ext uri="{BB962C8B-B14F-4D97-AF65-F5344CB8AC3E}">
        <p14:creationId xmlns:p14="http://schemas.microsoft.com/office/powerpoint/2010/main" val="34210743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Zawieranie umów z konsumentem przez telefon</a:t>
            </a:r>
            <a:endParaRPr lang="pl-PL" dirty="0"/>
          </a:p>
        </p:txBody>
      </p:sp>
      <p:sp>
        <p:nvSpPr>
          <p:cNvPr id="3" name="Symbol zastępczy zawartości 2"/>
          <p:cNvSpPr>
            <a:spLocks noGrp="1"/>
          </p:cNvSpPr>
          <p:nvPr>
            <p:ph idx="1"/>
          </p:nvPr>
        </p:nvSpPr>
        <p:spPr>
          <a:xfrm>
            <a:off x="144379" y="2507248"/>
            <a:ext cx="11543939" cy="3652920"/>
          </a:xfrm>
        </p:spPr>
        <p:txBody>
          <a:bodyPr>
            <a:normAutofit fontScale="92500" lnSpcReduction="10000"/>
          </a:bodyPr>
          <a:lstStyle/>
          <a:p>
            <a:pPr marL="0" indent="0">
              <a:buNone/>
            </a:pPr>
            <a:r>
              <a:rPr lang="pl-PL" b="1" i="1" dirty="0" smtClean="0"/>
              <a:t>Art. 20 ustawy o prawach konsumenta</a:t>
            </a:r>
          </a:p>
          <a:p>
            <a:pPr marL="0" indent="0" algn="just">
              <a:buNone/>
            </a:pPr>
            <a:r>
              <a:rPr lang="pl-PL" i="1" dirty="0" smtClean="0"/>
              <a:t>1. Jeżeli </a:t>
            </a:r>
            <a:r>
              <a:rPr lang="pl-PL" i="1" dirty="0"/>
              <a:t>przedsiębiorca kontaktuje się z konsumentem przez telefon w celu zawarcia umowy na odległość, ma obowiązek na początku rozmowy poinformować konsumenta o tym celu, a ponadto podać identyfikujące go dane oraz dane identyfikujące osobę, w imieniu której </a:t>
            </a:r>
            <a:r>
              <a:rPr lang="pl-PL" i="1" dirty="0" smtClean="0"/>
              <a:t>telefonuje.</a:t>
            </a:r>
            <a:endParaRPr lang="pl-PL" i="1" dirty="0"/>
          </a:p>
          <a:p>
            <a:pPr marL="0" indent="0" algn="just">
              <a:buNone/>
            </a:pPr>
            <a:r>
              <a:rPr lang="pl-PL" i="1" dirty="0" smtClean="0"/>
              <a:t>2</a:t>
            </a:r>
            <a:r>
              <a:rPr lang="pl-PL" i="1" dirty="0"/>
              <a:t>. Jeżeli przedsiębiorca proponuje konsumentowi zawarcie umowy przez telefon, ma obowiązek potwierdzić treść proponowanej umowy utrwaloną na papierze lub innym trwałym nośniku. Oświadczenie konsumenta o  zawarciu umowy jest skuteczne, jeżeli zostało utrwalone na papierze lub innym trwałym nośniku po otrzymaniu potwierdzenia od przedsiębiorcy</a:t>
            </a:r>
            <a:r>
              <a:rPr lang="pl-PL" b="1" i="1" dirty="0" smtClean="0"/>
              <a:t>.</a:t>
            </a:r>
          </a:p>
          <a:p>
            <a:pPr marL="0" indent="0" algn="just">
              <a:buNone/>
            </a:pPr>
            <a:endParaRPr lang="pl-PL" dirty="0" smtClean="0"/>
          </a:p>
          <a:p>
            <a:pPr marL="0" indent="0" algn="just">
              <a:buNone/>
            </a:pPr>
            <a:r>
              <a:rPr lang="pl-PL" dirty="0" smtClean="0"/>
              <a:t>Należy </a:t>
            </a:r>
            <a:r>
              <a:rPr lang="pl-PL" dirty="0"/>
              <a:t>podkreślić, że przepis ten będzie miał zastosowanie tylko do sytuacji, kiedy </a:t>
            </a:r>
            <a:r>
              <a:rPr lang="pl-PL" b="1" dirty="0"/>
              <a:t>podmiotem inicjującym kontakt jest przedsiębiorca. </a:t>
            </a:r>
            <a:r>
              <a:rPr lang="pl-PL" dirty="0"/>
              <a:t>Nie obejmuje on okoliczności kiedy to konsument będzie stroną, która nawiązuje kontakt z przedsiębiorcą w celu zawarcia umowy.</a:t>
            </a:r>
          </a:p>
          <a:p>
            <a:pPr marL="0" indent="0" algn="just">
              <a:buNone/>
            </a:pPr>
            <a:endParaRPr lang="pl-PL" dirty="0"/>
          </a:p>
        </p:txBody>
      </p:sp>
    </p:spTree>
    <p:extLst>
      <p:ext uri="{BB962C8B-B14F-4D97-AF65-F5344CB8AC3E}">
        <p14:creationId xmlns:p14="http://schemas.microsoft.com/office/powerpoint/2010/main" val="16673181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t>Zawieranie umów </a:t>
            </a:r>
            <a:r>
              <a:rPr lang="pl-PL" dirty="0" smtClean="0"/>
              <a:t>przez telefon – obowiązki przedsiębiorcy</a:t>
            </a:r>
            <a:endParaRPr lang="pl-PL" dirty="0"/>
          </a:p>
        </p:txBody>
      </p:sp>
      <p:sp>
        <p:nvSpPr>
          <p:cNvPr id="3" name="Symbol zastępczy zawartości 2"/>
          <p:cNvSpPr>
            <a:spLocks noGrp="1"/>
          </p:cNvSpPr>
          <p:nvPr>
            <p:ph idx="1"/>
          </p:nvPr>
        </p:nvSpPr>
        <p:spPr>
          <a:xfrm>
            <a:off x="1154954" y="2603499"/>
            <a:ext cx="9683092" cy="3787675"/>
          </a:xfrm>
        </p:spPr>
        <p:txBody>
          <a:bodyPr>
            <a:normAutofit/>
          </a:bodyPr>
          <a:lstStyle/>
          <a:p>
            <a:pPr algn="just"/>
            <a:r>
              <a:rPr lang="pl-PL" dirty="0" smtClean="0"/>
              <a:t>Jeżeli </a:t>
            </a:r>
            <a:r>
              <a:rPr lang="pl-PL" dirty="0"/>
              <a:t>przedsiębiorca występuje z inicjatywą zawarcia umowy i kontaktuje się z konsumentem w celu zawarcia umowy, już na samym początku rozmowy powinien:</a:t>
            </a:r>
          </a:p>
          <a:p>
            <a:pPr lvl="1" algn="just"/>
            <a:r>
              <a:rPr lang="pl-PL" dirty="0"/>
              <a:t>poinformować o celu rozmowy – klient niezainteresowany zawarciem umowy będzie mógł szybko przerwać połączenie,</a:t>
            </a:r>
          </a:p>
          <a:p>
            <a:pPr lvl="1" algn="just"/>
            <a:r>
              <a:rPr lang="pl-PL" dirty="0"/>
              <a:t>oraz o danych identyfikujących przedsiębiorcę lub podmiotu, w imieniu którego telefonuje (firma – najczęściej imię i nazwisko osoby fizycznej prowadzącej działalność gospodarczą; nazwa, numer pod jakim przedsiębiorca został zarejestrowany oraz </a:t>
            </a:r>
            <a:r>
              <a:rPr lang="pl-PL" dirty="0" smtClean="0"/>
              <a:t>organ </a:t>
            </a:r>
            <a:r>
              <a:rPr lang="pl-PL" dirty="0"/>
              <a:t>rejestrujący, adres).</a:t>
            </a:r>
          </a:p>
          <a:p>
            <a:pPr algn="just"/>
            <a:r>
              <a:rPr lang="pl-PL" dirty="0"/>
              <a:t>Ponadto przedsiębiorca musi pamiętać o obowiązkach informacyjnych wynikających z art. 12 ustawy o prawach konsumenta, odnoszących się do wszystkich umów zawieranych na odległość. </a:t>
            </a:r>
          </a:p>
          <a:p>
            <a:endParaRPr lang="pl-PL" dirty="0"/>
          </a:p>
        </p:txBody>
      </p:sp>
    </p:spTree>
    <p:extLst>
      <p:ext uri="{BB962C8B-B14F-4D97-AF65-F5344CB8AC3E}">
        <p14:creationId xmlns:p14="http://schemas.microsoft.com/office/powerpoint/2010/main" val="40482026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Zawieranie umów przez telefon – potwierdzenie treści umowy</a:t>
            </a:r>
            <a:endParaRPr lang="pl-PL" dirty="0"/>
          </a:p>
        </p:txBody>
      </p:sp>
      <p:sp>
        <p:nvSpPr>
          <p:cNvPr id="3" name="Symbol zastępczy zawartości 2"/>
          <p:cNvSpPr>
            <a:spLocks noGrp="1"/>
          </p:cNvSpPr>
          <p:nvPr>
            <p:ph idx="1"/>
          </p:nvPr>
        </p:nvSpPr>
        <p:spPr>
          <a:xfrm>
            <a:off x="1154954" y="2603499"/>
            <a:ext cx="9731219" cy="4105309"/>
          </a:xfrm>
        </p:spPr>
        <p:txBody>
          <a:bodyPr/>
          <a:lstStyle/>
          <a:p>
            <a:pPr algn="just"/>
            <a:r>
              <a:rPr lang="pl-PL" dirty="0"/>
              <a:t>Nałożono na przedsiębiorcę obowiązek potwierdzenia treści umowy, a ponadto dostarczenia jej w formie papierowej lub na innym trwałym </a:t>
            </a:r>
            <a:r>
              <a:rPr lang="pl-PL" dirty="0" smtClean="0"/>
              <a:t>nośniku (płyta </a:t>
            </a:r>
            <a:r>
              <a:rPr lang="pl-PL" dirty="0"/>
              <a:t>CD, </a:t>
            </a:r>
            <a:r>
              <a:rPr lang="pl-PL" dirty="0" err="1"/>
              <a:t>PenDrive</a:t>
            </a:r>
            <a:r>
              <a:rPr lang="pl-PL" dirty="0"/>
              <a:t>, dysk przenośny, bądź wiadomość </a:t>
            </a:r>
            <a:r>
              <a:rPr lang="pl-PL" dirty="0" smtClean="0"/>
              <a:t>mailowa). </a:t>
            </a:r>
          </a:p>
          <a:p>
            <a:pPr algn="just"/>
            <a:r>
              <a:rPr lang="pl-PL" dirty="0" smtClean="0"/>
              <a:t>Przedsiębiorca </a:t>
            </a:r>
            <a:r>
              <a:rPr lang="pl-PL" dirty="0"/>
              <a:t>może zatem zainicjować cały proces przez telefon, następnie wysłać treść umowy przez e-mail, konsument będzie mógł ją wówczas zaakceptować i odesłać do </a:t>
            </a:r>
            <a:r>
              <a:rPr lang="pl-PL" dirty="0" smtClean="0"/>
              <a:t>przedsiębiorcy.</a:t>
            </a:r>
          </a:p>
          <a:p>
            <a:pPr algn="just"/>
            <a:r>
              <a:rPr lang="pl-PL" dirty="0" smtClean="0"/>
              <a:t> Z </a:t>
            </a:r>
            <a:r>
              <a:rPr lang="pl-PL" dirty="0"/>
              <a:t>treści przepisu </a:t>
            </a:r>
            <a:r>
              <a:rPr lang="pl-PL" dirty="0" smtClean="0"/>
              <a:t>wynika, </a:t>
            </a:r>
            <a:r>
              <a:rPr lang="pl-PL" dirty="0"/>
              <a:t>że konsument musi wyraźnie potwierdzić wolę zawarcia umowy (na papierze lub innym trwałym nośniku). W przypadku braku takie potwierdzenia albo złożenia go w nieodpowiedniej formie umowa nie dojdzie do skutku.</a:t>
            </a:r>
          </a:p>
          <a:p>
            <a:endParaRPr lang="pl-PL" dirty="0"/>
          </a:p>
        </p:txBody>
      </p:sp>
    </p:spTree>
    <p:extLst>
      <p:ext uri="{BB962C8B-B14F-4D97-AF65-F5344CB8AC3E}">
        <p14:creationId xmlns:p14="http://schemas.microsoft.com/office/powerpoint/2010/main" val="32655035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54954" y="973667"/>
            <a:ext cx="9346208" cy="874383"/>
          </a:xfrm>
        </p:spPr>
        <p:txBody>
          <a:bodyPr/>
          <a:lstStyle/>
          <a:p>
            <a:pPr algn="ctr"/>
            <a:r>
              <a:rPr lang="pl-PL" dirty="0" smtClean="0"/>
              <a:t>Skutki niedopełnienia obowiązków związanych z zawieranie umowy przez telefon</a:t>
            </a:r>
            <a:endParaRPr lang="pl-PL" dirty="0"/>
          </a:p>
        </p:txBody>
      </p:sp>
      <p:sp>
        <p:nvSpPr>
          <p:cNvPr id="3" name="Symbol zastępczy zawartości 2"/>
          <p:cNvSpPr>
            <a:spLocks noGrp="1"/>
          </p:cNvSpPr>
          <p:nvPr>
            <p:ph idx="1"/>
          </p:nvPr>
        </p:nvSpPr>
        <p:spPr>
          <a:xfrm>
            <a:off x="1154953" y="2603500"/>
            <a:ext cx="10250983" cy="3826176"/>
          </a:xfrm>
        </p:spPr>
        <p:txBody>
          <a:bodyPr>
            <a:normAutofit lnSpcReduction="10000"/>
          </a:bodyPr>
          <a:lstStyle/>
          <a:p>
            <a:pPr algn="just"/>
            <a:r>
              <a:rPr lang="pl-PL" dirty="0"/>
              <a:t>Jeżeli przedsiębiorca nie doręczy konsumentowi na trwałym nośniku warunków umowy to złożone przez konsumenta oświadczenie woli związania się umową będzie bezskuteczne. </a:t>
            </a:r>
            <a:endParaRPr lang="pl-PL" dirty="0" smtClean="0"/>
          </a:p>
          <a:p>
            <a:pPr algn="just"/>
            <a:r>
              <a:rPr lang="pl-PL" dirty="0" smtClean="0"/>
              <a:t> </a:t>
            </a:r>
            <a:r>
              <a:rPr lang="pl-PL" dirty="0"/>
              <a:t>Z takim samym skutkiem będzie się wiązało złożenie przez konsumenta oświadczenia jeszcze za nim dotrze od niego potwierdzenie treści umowy. </a:t>
            </a:r>
            <a:endParaRPr lang="pl-PL" dirty="0" smtClean="0"/>
          </a:p>
          <a:p>
            <a:pPr algn="just"/>
            <a:r>
              <a:rPr lang="pl-PL" dirty="0" smtClean="0"/>
              <a:t>Spełnienie </a:t>
            </a:r>
            <a:r>
              <a:rPr lang="pl-PL" dirty="0"/>
              <a:t>określonego świadczenie przez przedsiębiorcę w przewidzianych powyżej sytuacjach spowoduje, że będzie je można traktować jako świadczenie niezamówione (art. 5 </a:t>
            </a:r>
            <a:r>
              <a:rPr lang="pl-PL" dirty="0" err="1" smtClean="0"/>
              <a:t>u.p.k</a:t>
            </a:r>
            <a:r>
              <a:rPr lang="pl-PL" dirty="0" smtClean="0"/>
              <a:t>.). </a:t>
            </a:r>
          </a:p>
          <a:p>
            <a:pPr algn="just"/>
            <a:r>
              <a:rPr lang="pl-PL" dirty="0" smtClean="0"/>
              <a:t>Wiąże </a:t>
            </a:r>
            <a:r>
              <a:rPr lang="pl-PL" dirty="0"/>
              <a:t>się to z tym, że konsument nie będzie obciążany obowiązkiem zapłaty za wydany mu towar lub wykonaną usługę. To podmiot profesjonalny ponosi wszelkie ujemne skutki spełnienia świadczenia niezamówionego. Nawet gdy konsument skorzysta z towaru/usługi, przedsiębiorca nie będzie mógł wystąpić z żadnym roszczeniem z tego tytułu.</a:t>
            </a:r>
          </a:p>
          <a:p>
            <a:endParaRPr lang="pl-PL" dirty="0"/>
          </a:p>
        </p:txBody>
      </p:sp>
    </p:spTree>
    <p:extLst>
      <p:ext uri="{BB962C8B-B14F-4D97-AF65-F5344CB8AC3E}">
        <p14:creationId xmlns:p14="http://schemas.microsoft.com/office/powerpoint/2010/main" val="5545450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Sprzedaż konsumencka - pojęcie</a:t>
            </a:r>
            <a:endParaRPr lang="pl-PL" dirty="0"/>
          </a:p>
        </p:txBody>
      </p:sp>
      <p:sp>
        <p:nvSpPr>
          <p:cNvPr id="3" name="Symbol zastępczy zawartości 2"/>
          <p:cNvSpPr>
            <a:spLocks noGrp="1"/>
          </p:cNvSpPr>
          <p:nvPr>
            <p:ph idx="1"/>
          </p:nvPr>
        </p:nvSpPr>
        <p:spPr>
          <a:xfrm>
            <a:off x="1154954" y="2603500"/>
            <a:ext cx="10173981" cy="4114934"/>
          </a:xfrm>
        </p:spPr>
        <p:txBody>
          <a:bodyPr>
            <a:normAutofit/>
          </a:bodyPr>
          <a:lstStyle/>
          <a:p>
            <a:pPr algn="just"/>
            <a:r>
              <a:rPr lang="pl-PL" sz="2000" dirty="0"/>
              <a:t>u</a:t>
            </a:r>
            <a:r>
              <a:rPr lang="pl-PL" sz="2000" dirty="0" smtClean="0"/>
              <a:t>stawodawca nie definiuje pojęcia sprzedaży konsumenckiej </a:t>
            </a:r>
          </a:p>
          <a:p>
            <a:pPr algn="just"/>
            <a:r>
              <a:rPr lang="pl-PL" sz="2000" dirty="0"/>
              <a:t>w</a:t>
            </a:r>
            <a:r>
              <a:rPr lang="pl-PL" sz="2000" dirty="0" smtClean="0"/>
              <a:t> art. 1 ustawy o prawach konsumenta posłużono się terminem „umowa z udziałem konsumentów”</a:t>
            </a:r>
          </a:p>
          <a:p>
            <a:pPr algn="just"/>
            <a:r>
              <a:rPr lang="pl-PL" sz="2000" dirty="0"/>
              <a:t>n</a:t>
            </a:r>
            <a:r>
              <a:rPr lang="pl-PL" sz="2000" dirty="0" smtClean="0"/>
              <a:t>ie stanowi ona samodzielnego typu, jest jedynie podtypem umowy sprzedaży</a:t>
            </a:r>
          </a:p>
          <a:p>
            <a:pPr algn="just"/>
            <a:r>
              <a:rPr lang="pl-PL" sz="2000" dirty="0"/>
              <a:t>u</a:t>
            </a:r>
            <a:r>
              <a:rPr lang="pl-PL" sz="2000" dirty="0" smtClean="0"/>
              <a:t>mowa, w ramach której przedsiębiorca prowadzący w ramach przedsiębiorstwo w rozumieniu art. 55</a:t>
            </a:r>
            <a:r>
              <a:rPr lang="pl-PL" sz="2000" baseline="30000" dirty="0" smtClean="0"/>
              <a:t>1 </a:t>
            </a:r>
            <a:r>
              <a:rPr lang="pl-PL" sz="2000" dirty="0"/>
              <a:t> </a:t>
            </a:r>
            <a:r>
              <a:rPr lang="pl-PL" sz="2000" dirty="0" smtClean="0"/>
              <a:t>k.c. sprzedaż towarów konsumpcyjnych zobowiązuje się przenieść na konsumenta własność towaru i wydać mu towar, a konsument zobowiązuje się towar odebrać i zapłacić za niego cenę</a:t>
            </a:r>
            <a:endParaRPr lang="pl-PL" sz="2000" dirty="0"/>
          </a:p>
        </p:txBody>
      </p:sp>
    </p:spTree>
    <p:extLst>
      <p:ext uri="{BB962C8B-B14F-4D97-AF65-F5344CB8AC3E}">
        <p14:creationId xmlns:p14="http://schemas.microsoft.com/office/powerpoint/2010/main" val="38638145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Zawieranie umów przez SMS</a:t>
            </a:r>
            <a:endParaRPr lang="pl-PL" dirty="0"/>
          </a:p>
        </p:txBody>
      </p:sp>
      <p:sp>
        <p:nvSpPr>
          <p:cNvPr id="3" name="Symbol zastępczy zawartości 2"/>
          <p:cNvSpPr>
            <a:spLocks noGrp="1"/>
          </p:cNvSpPr>
          <p:nvPr>
            <p:ph idx="1"/>
          </p:nvPr>
        </p:nvSpPr>
        <p:spPr>
          <a:xfrm>
            <a:off x="1154954" y="2805631"/>
            <a:ext cx="10039227" cy="3691422"/>
          </a:xfrm>
        </p:spPr>
        <p:txBody>
          <a:bodyPr>
            <a:normAutofit lnSpcReduction="10000"/>
          </a:bodyPr>
          <a:lstStyle/>
          <a:p>
            <a:pPr algn="just"/>
            <a:r>
              <a:rPr lang="pl-PL" sz="2000" dirty="0"/>
              <a:t>aby mogło dojść do zawarcia umowy przez SMS musi być on uznany za trwały </a:t>
            </a:r>
            <a:r>
              <a:rPr lang="pl-PL" sz="2000" dirty="0" smtClean="0"/>
              <a:t>nośnik</a:t>
            </a:r>
            <a:endParaRPr lang="pl-PL" sz="2000" dirty="0"/>
          </a:p>
          <a:p>
            <a:pPr algn="just"/>
            <a:r>
              <a:rPr lang="pl-PL" sz="2000" dirty="0"/>
              <a:t>u</a:t>
            </a:r>
            <a:r>
              <a:rPr lang="pl-PL" sz="2000" dirty="0" smtClean="0"/>
              <a:t>stawa </a:t>
            </a:r>
            <a:r>
              <a:rPr lang="pl-PL" sz="2000" dirty="0"/>
              <a:t>o prawach konsumenta zawiera definicję tego </a:t>
            </a:r>
            <a:r>
              <a:rPr lang="pl-PL" sz="2000" dirty="0" smtClean="0"/>
              <a:t>terminu, w słowniczku </a:t>
            </a:r>
            <a:r>
              <a:rPr lang="pl-PL" sz="2000" dirty="0"/>
              <a:t>pojęć ustawowych w art. 4 za trwały nośnik uznaje się </a:t>
            </a:r>
            <a:r>
              <a:rPr lang="pl-PL" sz="2000" i="1" dirty="0"/>
              <a:t>materiał lub narzędzie umożliwiające konsumentowi lub przedsiębiorcy przechowywanie informacji kierowanych osobiście do niego, w sposób umożliwiający dostęp do informacji w przyszłości przez czas odpowiedni do celów, jakim te informacje służą, i które pozwalają na odtworzenie przechowywanych informacji w niezmienionej </a:t>
            </a:r>
            <a:r>
              <a:rPr lang="pl-PL" sz="2000" i="1" dirty="0" smtClean="0"/>
              <a:t>postaci.</a:t>
            </a:r>
          </a:p>
          <a:p>
            <a:pPr algn="just"/>
            <a:r>
              <a:rPr lang="pl-PL" sz="2000" dirty="0" smtClean="0"/>
              <a:t>kryterium </a:t>
            </a:r>
            <a:r>
              <a:rPr lang="pl-PL" sz="2000" dirty="0"/>
              <a:t>uznania danego urządzenia za trwały nośnik jest możliwość zapisania i odtwarzania na nim danych informacji.</a:t>
            </a:r>
          </a:p>
        </p:txBody>
      </p:sp>
    </p:spTree>
    <p:extLst>
      <p:ext uri="{BB962C8B-B14F-4D97-AF65-F5344CB8AC3E}">
        <p14:creationId xmlns:p14="http://schemas.microsoft.com/office/powerpoint/2010/main" val="39842626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Zawieranie umów przez SMS</a:t>
            </a:r>
            <a:endParaRPr lang="pl-PL" dirty="0"/>
          </a:p>
        </p:txBody>
      </p:sp>
      <p:sp>
        <p:nvSpPr>
          <p:cNvPr id="3" name="Symbol zastępczy zawartości 2"/>
          <p:cNvSpPr>
            <a:spLocks noGrp="1"/>
          </p:cNvSpPr>
          <p:nvPr>
            <p:ph idx="1"/>
          </p:nvPr>
        </p:nvSpPr>
        <p:spPr>
          <a:xfrm>
            <a:off x="1154954" y="2603499"/>
            <a:ext cx="10260608" cy="3835801"/>
          </a:xfrm>
        </p:spPr>
        <p:txBody>
          <a:bodyPr>
            <a:normAutofit fontScale="92500" lnSpcReduction="20000"/>
          </a:bodyPr>
          <a:lstStyle/>
          <a:p>
            <a:pPr algn="just"/>
            <a:r>
              <a:rPr lang="pl-PL" sz="1900" dirty="0"/>
              <a:t>Zdaniem UOKiK i UKE wiadomość SMS może zostać uznana za trwały nośnik tylko i wyłącznie w przypadku, gdy spełni następujące warunki:</a:t>
            </a:r>
          </a:p>
          <a:p>
            <a:pPr lvl="1" algn="just"/>
            <a:r>
              <a:rPr lang="pl-PL" sz="1700" dirty="0"/>
              <a:t>będzie umożliwiała przechowywanie informacji kierowanych do konsumenta osobiście; </a:t>
            </a:r>
          </a:p>
          <a:p>
            <a:pPr lvl="1" algn="just"/>
            <a:r>
              <a:rPr lang="pl-PL" sz="1700" dirty="0"/>
              <a:t>konsument będzie miał umożliwiony dostęp do informacji w przyszłości;</a:t>
            </a:r>
          </a:p>
          <a:p>
            <a:pPr lvl="1" algn="just"/>
            <a:r>
              <a:rPr lang="pl-PL" sz="1700" dirty="0"/>
              <a:t>dostęp w przyszłości będzie zagwarantowany na okres czasu, który będzie odpowiedni do celów, jakim przekazane informacje służą i będzie narzędziem, które pozwoli na odtworzenie przechowywanych informacji w niezmienionym formacie.</a:t>
            </a:r>
          </a:p>
          <a:p>
            <a:pPr algn="just"/>
            <a:r>
              <a:rPr lang="pl-PL" sz="1900" dirty="0"/>
              <a:t>Jeżeli wiadomość SMS spełni powyższe warunki to wówczas będzie mogła zostać uznana za trwały nośnik w rozumieniu ustawy o prawach konsumenta </a:t>
            </a:r>
            <a:r>
              <a:rPr lang="pl-PL" sz="1900" i="1" dirty="0"/>
              <a:t>(Stanowisko dotyczącym relacji ustaw Prawo telekomunikacyjne i o prawach konsumenta, wydane przez Urząd Komunikacji Elektronicznej oraz Urząd Ochrony Konkurencji i Konsumentów, dnia 10.12.2014 r.).</a:t>
            </a:r>
            <a:r>
              <a:rPr lang="pl-PL" sz="1900" dirty="0"/>
              <a:t> </a:t>
            </a:r>
            <a:endParaRPr lang="pl-PL" sz="1900" dirty="0" smtClean="0"/>
          </a:p>
          <a:p>
            <a:pPr algn="just"/>
            <a:r>
              <a:rPr lang="pl-PL" sz="1900" dirty="0" smtClean="0"/>
              <a:t>Mimo</a:t>
            </a:r>
            <a:r>
              <a:rPr lang="pl-PL" sz="1900" dirty="0"/>
              <a:t>, że oba urzędy wskazały, że dokument ten nie ma charakteru prawnie wiążącego, to w zakresie interpretacji przepisów nowej ustawy ma on duże znaczenie.</a:t>
            </a:r>
          </a:p>
          <a:p>
            <a:endParaRPr lang="pl-PL" dirty="0"/>
          </a:p>
        </p:txBody>
      </p:sp>
    </p:spTree>
    <p:extLst>
      <p:ext uri="{BB962C8B-B14F-4D97-AF65-F5344CB8AC3E}">
        <p14:creationId xmlns:p14="http://schemas.microsoft.com/office/powerpoint/2010/main" val="28038179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Co powinien zawierać SMS</a:t>
            </a:r>
            <a:endParaRPr lang="pl-PL" dirty="0"/>
          </a:p>
        </p:txBody>
      </p:sp>
      <p:sp>
        <p:nvSpPr>
          <p:cNvPr id="3" name="Symbol zastępczy zawartości 2"/>
          <p:cNvSpPr>
            <a:spLocks noGrp="1"/>
          </p:cNvSpPr>
          <p:nvPr>
            <p:ph idx="1"/>
          </p:nvPr>
        </p:nvSpPr>
        <p:spPr>
          <a:xfrm>
            <a:off x="683393" y="2184935"/>
            <a:ext cx="10761045" cy="4360244"/>
          </a:xfrm>
        </p:spPr>
        <p:txBody>
          <a:bodyPr>
            <a:noAutofit/>
          </a:bodyPr>
          <a:lstStyle/>
          <a:p>
            <a:pPr algn="just"/>
            <a:r>
              <a:rPr lang="pl-PL" sz="1600" dirty="0" smtClean="0"/>
              <a:t>Ustawodawca </a:t>
            </a:r>
            <a:r>
              <a:rPr lang="pl-PL" sz="1600" dirty="0"/>
              <a:t>przewidział możliwość pewnych ograniczeń technicznych i w art. 19 ustawy konsumenckiej zezwolił na ograniczenia katalogu obowiązków informacyjnych jakie przedsiębiorca musi przekazać konsumentowi. </a:t>
            </a:r>
            <a:r>
              <a:rPr lang="pl-PL" sz="1600" i="1" dirty="0"/>
              <a:t>Jeżeli właściwości techniczne użytego środka porozumiewania się na odległość ograniczają rozmiar możliwych do przekazania informacji lub czas na ich przedstawienie, przedsiębiorca ma obowiązek przekazać konsumentowi przed zawarciem umowy:</a:t>
            </a:r>
            <a:endParaRPr lang="pl-PL" sz="1600" dirty="0"/>
          </a:p>
          <a:p>
            <a:pPr lvl="1" algn="just"/>
            <a:r>
              <a:rPr lang="pl-PL" dirty="0"/>
              <a:t>główne cechy świadczenia,</a:t>
            </a:r>
          </a:p>
          <a:p>
            <a:pPr lvl="1" algn="just"/>
            <a:r>
              <a:rPr lang="pl-PL" dirty="0"/>
              <a:t>oznaczenie przedsiębiorcy, </a:t>
            </a:r>
          </a:p>
          <a:p>
            <a:pPr lvl="1" algn="just"/>
            <a:r>
              <a:rPr lang="pl-PL" dirty="0"/>
              <a:t>łącznej cenie lub wynagrodzeniu, </a:t>
            </a:r>
          </a:p>
          <a:p>
            <a:pPr lvl="1" algn="just"/>
            <a:r>
              <a:rPr lang="pl-PL" dirty="0"/>
              <a:t>prawie odstąpienia od umowy, </a:t>
            </a:r>
          </a:p>
          <a:p>
            <a:pPr lvl="1" algn="just"/>
            <a:r>
              <a:rPr lang="pl-PL" dirty="0"/>
              <a:t>czasie trwania umowy, a jeżeli umowa została zawarta na czas nieoznaczony – sposobie i przesłankach jej wypowiedzenia.</a:t>
            </a:r>
          </a:p>
          <a:p>
            <a:pPr algn="just"/>
            <a:r>
              <a:rPr lang="pl-PL" sz="1600" dirty="0"/>
              <a:t>Mimo tych ograniczeń przedsiębiorca i tak będzie zobligowany do przekazania pozostałych przewidzianych prawem danych. W treści wiadomości SMS powinien odesłać swego </a:t>
            </a:r>
            <a:r>
              <a:rPr lang="pl-PL" sz="1600" dirty="0" smtClean="0"/>
              <a:t>klienta, np. </a:t>
            </a:r>
            <a:r>
              <a:rPr lang="pl-PL" sz="1600" dirty="0"/>
              <a:t>do regulaminu sklepu, który znajduje się na stronie internetowej.</a:t>
            </a:r>
          </a:p>
        </p:txBody>
      </p:sp>
    </p:spTree>
    <p:extLst>
      <p:ext uri="{BB962C8B-B14F-4D97-AF65-F5344CB8AC3E}">
        <p14:creationId xmlns:p14="http://schemas.microsoft.com/office/powerpoint/2010/main" val="29203830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Wada fizyczna</a:t>
            </a:r>
            <a:endParaRPr lang="pl-PL" dirty="0"/>
          </a:p>
        </p:txBody>
      </p:sp>
      <p:sp>
        <p:nvSpPr>
          <p:cNvPr id="3" name="Symbol zastępczy zawartości 2"/>
          <p:cNvSpPr>
            <a:spLocks noGrp="1"/>
          </p:cNvSpPr>
          <p:nvPr>
            <p:ph idx="1"/>
          </p:nvPr>
        </p:nvSpPr>
        <p:spPr>
          <a:xfrm>
            <a:off x="1154954" y="2603500"/>
            <a:ext cx="10039227" cy="4254500"/>
          </a:xfrm>
        </p:spPr>
        <p:txBody>
          <a:bodyPr>
            <a:normAutofit fontScale="85000" lnSpcReduction="20000"/>
          </a:bodyPr>
          <a:lstStyle/>
          <a:p>
            <a:pPr marL="0" indent="0">
              <a:buNone/>
            </a:pPr>
            <a:r>
              <a:rPr lang="pl-PL" b="1" i="1" dirty="0"/>
              <a:t>Art. 556</a:t>
            </a:r>
            <a:r>
              <a:rPr lang="pl-PL" b="1" i="1" baseline="30000" dirty="0"/>
              <a:t>1</a:t>
            </a:r>
            <a:r>
              <a:rPr lang="pl-PL" b="1" i="1" dirty="0"/>
              <a:t> kodeksu cywilnego</a:t>
            </a:r>
            <a:endParaRPr lang="pl-PL" dirty="0"/>
          </a:p>
          <a:p>
            <a:pPr marL="0" indent="0">
              <a:buNone/>
            </a:pPr>
            <a:r>
              <a:rPr lang="pl-PL" i="1" dirty="0"/>
              <a:t>§ 1. Wada fizyczna polega na niezgodności rzeczy sprzedanej z umową. W szczególności rzecz sprzedana jest niezgodna z umową, jeżeli:</a:t>
            </a:r>
            <a:endParaRPr lang="pl-PL" dirty="0"/>
          </a:p>
          <a:p>
            <a:pPr marL="0" indent="0">
              <a:buNone/>
            </a:pPr>
            <a:r>
              <a:rPr lang="pl-PL" b="1" i="1" dirty="0"/>
              <a:t>1) </a:t>
            </a:r>
            <a:r>
              <a:rPr lang="pl-PL" i="1" dirty="0"/>
              <a:t>nie ma właściwości, które rzecz tego rodzaju </a:t>
            </a:r>
            <a:r>
              <a:rPr lang="pl-PL" b="1" i="1" dirty="0"/>
              <a:t>powinna mieć</a:t>
            </a:r>
            <a:r>
              <a:rPr lang="pl-PL" i="1" dirty="0"/>
              <a:t> ze względu na </a:t>
            </a:r>
            <a:r>
              <a:rPr lang="pl-PL" b="1" i="1" dirty="0"/>
              <a:t>cel w umowie oznaczony</a:t>
            </a:r>
            <a:r>
              <a:rPr lang="pl-PL" i="1" dirty="0"/>
              <a:t> albo wynikający z </a:t>
            </a:r>
            <a:r>
              <a:rPr lang="pl-PL" b="1" i="1" dirty="0"/>
              <a:t>okoliczności lub przeznaczenia</a:t>
            </a:r>
            <a:r>
              <a:rPr lang="pl-PL" i="1" dirty="0"/>
              <a:t>;</a:t>
            </a:r>
            <a:endParaRPr lang="pl-PL" dirty="0"/>
          </a:p>
          <a:p>
            <a:pPr marL="0" indent="0">
              <a:buNone/>
            </a:pPr>
            <a:r>
              <a:rPr lang="pl-PL" b="1" i="1" dirty="0"/>
              <a:t>2) </a:t>
            </a:r>
            <a:r>
              <a:rPr lang="pl-PL" i="1" dirty="0"/>
              <a:t>nie ma właściwości, o których istnieniu </a:t>
            </a:r>
            <a:r>
              <a:rPr lang="pl-PL" b="1" i="1" dirty="0"/>
              <a:t>sprzedawca zapewnił kupującego</a:t>
            </a:r>
            <a:r>
              <a:rPr lang="pl-PL" i="1" dirty="0"/>
              <a:t>, w tym przedstawiając próbkę lub wzór;</a:t>
            </a:r>
            <a:endParaRPr lang="pl-PL" dirty="0"/>
          </a:p>
          <a:p>
            <a:pPr marL="0" indent="0">
              <a:buNone/>
            </a:pPr>
            <a:r>
              <a:rPr lang="pl-PL" b="1" i="1" dirty="0"/>
              <a:t>3) nie nadaje się do celu</a:t>
            </a:r>
            <a:r>
              <a:rPr lang="pl-PL" i="1" dirty="0"/>
              <a:t>, o którym kupujący poinformował sprzedawcę przy zawarciu umowy, a sprzedawca nie zgłosił zastrzeżenia co do takiego jej przeznaczenia;</a:t>
            </a:r>
            <a:endParaRPr lang="pl-PL" dirty="0"/>
          </a:p>
          <a:p>
            <a:pPr marL="0" indent="0">
              <a:buNone/>
            </a:pPr>
            <a:r>
              <a:rPr lang="pl-PL" b="1" i="1" dirty="0"/>
              <a:t>4) </a:t>
            </a:r>
            <a:r>
              <a:rPr lang="pl-PL" i="1" dirty="0"/>
              <a:t>została kupującemu wydana </a:t>
            </a:r>
            <a:r>
              <a:rPr lang="pl-PL" b="1" i="1" dirty="0"/>
              <a:t>w stanie niezupełnym</a:t>
            </a:r>
            <a:r>
              <a:rPr lang="pl-PL" i="1" dirty="0"/>
              <a:t>.</a:t>
            </a:r>
            <a:endParaRPr lang="pl-PL" dirty="0"/>
          </a:p>
          <a:p>
            <a:pPr marL="0" indent="0">
              <a:buNone/>
            </a:pPr>
            <a:r>
              <a:rPr lang="pl-PL" i="1" dirty="0"/>
              <a:t>§ 2. Jeżeli kupującym jest konsument, na równi z zapewnieniem sprzedawcy traktuje się publiczne zapewnienia producenta lub jego przedstawiciela, osoby, która wprowadza rzecz do obrotu w zakresie swojej działalności gospodarczej, oraz osoby, która przez umieszczenie na rzeczy sprzedanej swojej nazwy, znaku towarowego lub innego oznaczenia odróżniającego przedstawia się jako producent.</a:t>
            </a:r>
            <a:endParaRPr lang="pl-PL" dirty="0"/>
          </a:p>
          <a:p>
            <a:pPr marL="0" indent="0">
              <a:buNone/>
            </a:pPr>
            <a:r>
              <a:rPr lang="pl-PL" i="1" dirty="0"/>
              <a:t>§ 3. Rzecz sprzedana ma wadę fizyczną także w razie </a:t>
            </a:r>
            <a:r>
              <a:rPr lang="pl-PL" b="1" i="1" dirty="0"/>
              <a:t>nieprawidłowego jej zamontowania i uruchomienia</a:t>
            </a:r>
            <a:r>
              <a:rPr lang="pl-PL" i="1" dirty="0"/>
              <a:t>, jeżeli czynności te zostały wykonane przez sprzedawcę lub osobę trzecią, za którą sprzedawca ponosi odpowiedzialność, albo przez kupującego, który postąpił według instrukcji otrzymanej od sprzedawcy.</a:t>
            </a:r>
            <a:endParaRPr lang="pl-PL" dirty="0"/>
          </a:p>
        </p:txBody>
      </p:sp>
    </p:spTree>
    <p:extLst>
      <p:ext uri="{BB962C8B-B14F-4D97-AF65-F5344CB8AC3E}">
        <p14:creationId xmlns:p14="http://schemas.microsoft.com/office/powerpoint/2010/main" val="21611236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Klauzula IKEA</a:t>
            </a:r>
            <a:endParaRPr lang="pl-PL" dirty="0"/>
          </a:p>
        </p:txBody>
      </p:sp>
      <p:sp>
        <p:nvSpPr>
          <p:cNvPr id="3" name="Symbol zastępczy zawartości 2"/>
          <p:cNvSpPr>
            <a:spLocks noGrp="1"/>
          </p:cNvSpPr>
          <p:nvPr>
            <p:ph idx="1"/>
          </p:nvPr>
        </p:nvSpPr>
        <p:spPr/>
        <p:txBody>
          <a:bodyPr>
            <a:normAutofit fontScale="92500" lnSpcReduction="10000"/>
          </a:bodyPr>
          <a:lstStyle/>
          <a:p>
            <a:pPr algn="just"/>
            <a:r>
              <a:rPr lang="pl-PL" dirty="0"/>
              <a:t>możliwość powoływania się na wadę </a:t>
            </a:r>
            <a:r>
              <a:rPr lang="pl-PL" dirty="0" smtClean="0"/>
              <a:t>montażową</a:t>
            </a:r>
          </a:p>
          <a:p>
            <a:pPr algn="just"/>
            <a:r>
              <a:rPr lang="pl-PL" dirty="0"/>
              <a:t>u</a:t>
            </a:r>
            <a:r>
              <a:rPr lang="pl-PL" dirty="0" smtClean="0"/>
              <a:t>prawnień </a:t>
            </a:r>
            <a:r>
              <a:rPr lang="pl-PL" dirty="0"/>
              <a:t>z tego tytułu dochodzić mogą zarówno przedsiębiorcy jak i </a:t>
            </a:r>
            <a:r>
              <a:rPr lang="pl-PL" dirty="0" smtClean="0"/>
              <a:t>konsumenci</a:t>
            </a:r>
            <a:endParaRPr lang="pl-PL" dirty="0"/>
          </a:p>
          <a:p>
            <a:pPr algn="just"/>
            <a:r>
              <a:rPr lang="pl-PL" dirty="0" smtClean="0"/>
              <a:t>koszty </a:t>
            </a:r>
            <a:r>
              <a:rPr lang="pl-PL" dirty="0"/>
              <a:t>demontażu i ponownego zamontowania </a:t>
            </a:r>
            <a:r>
              <a:rPr lang="pl-PL" dirty="0" smtClean="0"/>
              <a:t>rzeczy obciążają </a:t>
            </a:r>
            <a:r>
              <a:rPr lang="pl-PL" b="1" dirty="0" smtClean="0"/>
              <a:t>sprzedawcę</a:t>
            </a:r>
            <a:r>
              <a:rPr lang="pl-PL" dirty="0"/>
              <a:t>, może on </a:t>
            </a:r>
            <a:r>
              <a:rPr lang="pl-PL" dirty="0" smtClean="0"/>
              <a:t>jednak </a:t>
            </a:r>
          </a:p>
          <a:p>
            <a:pPr algn="just"/>
            <a:r>
              <a:rPr lang="pl-PL" dirty="0" smtClean="0"/>
              <a:t>odmówić </a:t>
            </a:r>
            <a:r>
              <a:rPr lang="pl-PL" dirty="0"/>
              <a:t>demontażu i ponownego zamontowania, jeżeli koszt tych czynności </a:t>
            </a:r>
            <a:r>
              <a:rPr lang="pl-PL" b="1" dirty="0"/>
              <a:t>przewyższa cenę rzeczy sprzedanej</a:t>
            </a:r>
            <a:r>
              <a:rPr lang="pl-PL" dirty="0"/>
              <a:t>.  </a:t>
            </a:r>
            <a:endParaRPr lang="pl-PL" dirty="0" smtClean="0"/>
          </a:p>
          <a:p>
            <a:pPr algn="just"/>
            <a:r>
              <a:rPr lang="pl-PL" i="1" dirty="0"/>
              <a:t>j</a:t>
            </a:r>
            <a:r>
              <a:rPr lang="pl-PL" i="1" dirty="0" smtClean="0"/>
              <a:t>eżeli </a:t>
            </a:r>
            <a:r>
              <a:rPr lang="pl-PL" i="1" dirty="0"/>
              <a:t>kupującym jest konsument, może on żądać od sprzedawcy demontażu i ponownego zamontowania, jest obowiązany jednak ponieść część związanych z tym kosztów przewyższających cenę rzeczy sprzedanej albo może żądać od sprzedawcy zapłaty części kosztów demontażu i ponownego zamontowania, do wysokości ceny rzeczy sprzedanej</a:t>
            </a:r>
            <a:r>
              <a:rPr lang="pl-PL" dirty="0"/>
              <a:t> (art. 561</a:t>
            </a:r>
            <a:r>
              <a:rPr lang="pl-PL" baseline="30000" dirty="0"/>
              <a:t>1</a:t>
            </a:r>
            <a:r>
              <a:rPr lang="pl-PL" dirty="0"/>
              <a:t> k.c</a:t>
            </a:r>
            <a:r>
              <a:rPr lang="pl-PL" dirty="0" smtClean="0"/>
              <a:t>.)</a:t>
            </a:r>
            <a:endParaRPr lang="pl-PL" dirty="0"/>
          </a:p>
          <a:p>
            <a:endParaRPr lang="pl-PL" dirty="0"/>
          </a:p>
        </p:txBody>
      </p:sp>
    </p:spTree>
    <p:extLst>
      <p:ext uri="{BB962C8B-B14F-4D97-AF65-F5344CB8AC3E}">
        <p14:creationId xmlns:p14="http://schemas.microsoft.com/office/powerpoint/2010/main" val="8443293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Uprawnienia związane z rękojmią</a:t>
            </a:r>
            <a:endParaRPr lang="pl-PL" dirty="0"/>
          </a:p>
        </p:txBody>
      </p:sp>
      <p:sp>
        <p:nvSpPr>
          <p:cNvPr id="3" name="Symbol zastępczy zawartości 2"/>
          <p:cNvSpPr>
            <a:spLocks noGrp="1"/>
          </p:cNvSpPr>
          <p:nvPr>
            <p:ph idx="1"/>
          </p:nvPr>
        </p:nvSpPr>
        <p:spPr>
          <a:xfrm>
            <a:off x="596766" y="2541068"/>
            <a:ext cx="11136430" cy="4061862"/>
          </a:xfrm>
        </p:spPr>
        <p:txBody>
          <a:bodyPr>
            <a:noAutofit/>
          </a:bodyPr>
          <a:lstStyle/>
          <a:p>
            <a:pPr algn="just"/>
            <a:r>
              <a:rPr lang="pl-PL" sz="2200" dirty="0" smtClean="0"/>
              <a:t>cztery </a:t>
            </a:r>
            <a:r>
              <a:rPr lang="pl-PL" sz="2200" dirty="0"/>
              <a:t>uprawnienia: </a:t>
            </a:r>
            <a:r>
              <a:rPr lang="pl-PL" sz="2200" b="1" dirty="0"/>
              <a:t>naprawa, wymiana, obniżenie ceny i odstąpienie od umowy</a:t>
            </a:r>
            <a:r>
              <a:rPr lang="pl-PL" sz="2200" dirty="0"/>
              <a:t>, związane ze zwrotem uiszczonej wcześniej </a:t>
            </a:r>
            <a:r>
              <a:rPr lang="pl-PL" sz="2200" dirty="0" smtClean="0"/>
              <a:t>ceny</a:t>
            </a:r>
          </a:p>
          <a:p>
            <a:pPr algn="just"/>
            <a:r>
              <a:rPr lang="pl-PL" sz="2200" dirty="0"/>
              <a:t>p</a:t>
            </a:r>
            <a:r>
              <a:rPr lang="pl-PL" sz="2200" dirty="0" smtClean="0"/>
              <a:t>odstawową </a:t>
            </a:r>
            <a:r>
              <a:rPr lang="pl-PL" sz="2200" dirty="0"/>
              <a:t>różnicą w stosunku do poprzedniego stanu prawnego jest to, że przysługują one konsumentowi </a:t>
            </a:r>
            <a:r>
              <a:rPr lang="pl-PL" sz="2200" b="1" dirty="0" smtClean="0"/>
              <a:t>równolegle</a:t>
            </a:r>
            <a:endParaRPr lang="pl-PL" sz="2200" dirty="0"/>
          </a:p>
          <a:p>
            <a:pPr algn="just"/>
            <a:r>
              <a:rPr lang="pl-PL" sz="2200" dirty="0"/>
              <a:t>n</a:t>
            </a:r>
            <a:r>
              <a:rPr lang="pl-PL" sz="2200" dirty="0" smtClean="0"/>
              <a:t>ie </a:t>
            </a:r>
            <a:r>
              <a:rPr lang="pl-PL" sz="2200" dirty="0"/>
              <a:t>musi dłużej przechodzić kilku napraw wadliwej rzeczy, lecz może od razu od umowy odstąpić bądź żądać wydania mu nowej, niewadliwej </a:t>
            </a:r>
            <a:r>
              <a:rPr lang="pl-PL" sz="2200" dirty="0" smtClean="0"/>
              <a:t>rzeczy</a:t>
            </a:r>
          </a:p>
          <a:p>
            <a:pPr algn="just"/>
            <a:r>
              <a:rPr lang="pl-PL" sz="2200" dirty="0"/>
              <a:t>k</a:t>
            </a:r>
            <a:r>
              <a:rPr lang="pl-PL" sz="2200" dirty="0" smtClean="0"/>
              <a:t>upujący </a:t>
            </a:r>
            <a:r>
              <a:rPr lang="pl-PL" sz="2200" dirty="0"/>
              <a:t>może złożyć oświadczenie o obniżeniu ceny albo odstąpieniu od umowy, chyba że sprzedawca niezwłocznie i bez nadmiernych niedogodności dla kupującego wymieni rzecz wadliwą na wolną od wad albo wadę </a:t>
            </a:r>
            <a:r>
              <a:rPr lang="pl-PL" sz="2200" dirty="0" smtClean="0"/>
              <a:t>usunie</a:t>
            </a:r>
          </a:p>
        </p:txBody>
      </p:sp>
    </p:spTree>
    <p:extLst>
      <p:ext uri="{BB962C8B-B14F-4D97-AF65-F5344CB8AC3E}">
        <p14:creationId xmlns:p14="http://schemas.microsoft.com/office/powerpoint/2010/main" val="40044944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t>Uprawnienia związane z rękojmią</a:t>
            </a:r>
          </a:p>
        </p:txBody>
      </p:sp>
      <p:sp>
        <p:nvSpPr>
          <p:cNvPr id="3" name="Symbol zastępczy zawartości 2"/>
          <p:cNvSpPr>
            <a:spLocks noGrp="1"/>
          </p:cNvSpPr>
          <p:nvPr>
            <p:ph idx="1"/>
          </p:nvPr>
        </p:nvSpPr>
        <p:spPr>
          <a:xfrm>
            <a:off x="336884" y="2569678"/>
            <a:ext cx="11405937" cy="3792354"/>
          </a:xfrm>
        </p:spPr>
        <p:txBody>
          <a:bodyPr>
            <a:normAutofit lnSpcReduction="10000"/>
          </a:bodyPr>
          <a:lstStyle/>
          <a:p>
            <a:pPr algn="just"/>
            <a:r>
              <a:rPr lang="pl-PL" sz="2200" dirty="0" smtClean="0"/>
              <a:t>ograniczenie </a:t>
            </a:r>
            <a:r>
              <a:rPr lang="pl-PL" sz="2200" dirty="0"/>
              <a:t>to nie ma zastosowania, jeżeli rzecz była już wymieniona lub naprawiana przez sprzedawcę albo sprzedawca nie uczynił zadość obowiązkowi wymiany rzeczy na wolną od wad lub usunięcia </a:t>
            </a:r>
            <a:r>
              <a:rPr lang="pl-PL" sz="2200" dirty="0" smtClean="0"/>
              <a:t>wady</a:t>
            </a:r>
            <a:endParaRPr lang="pl-PL" sz="2200" dirty="0"/>
          </a:p>
          <a:p>
            <a:pPr algn="just"/>
            <a:r>
              <a:rPr lang="pl-PL" sz="2200" dirty="0" smtClean="0"/>
              <a:t>sprzedawca </a:t>
            </a:r>
            <a:r>
              <a:rPr lang="pl-PL" sz="2200" dirty="0"/>
              <a:t>jest zobligowany do tego aby </a:t>
            </a:r>
            <a:r>
              <a:rPr lang="pl-PL" sz="2200" b="1" dirty="0"/>
              <a:t>niezwłocznie wadę usunąć lub rzecz wymienić</a:t>
            </a:r>
            <a:r>
              <a:rPr lang="pl-PL" sz="2200" dirty="0"/>
              <a:t>, a nie jak to zazwyczaj czynili przedsiębiorcy - na gruncie poprzedniego stanu prawnego – odpowiedzieć na żądania kupującego w terminie 14 dni, w szczególności w sytuacji gdy konsument dostarczał wadliwą rzecz wraz z </a:t>
            </a:r>
            <a:r>
              <a:rPr lang="pl-PL" sz="2200" dirty="0" smtClean="0"/>
              <a:t>reklamacją</a:t>
            </a:r>
            <a:endParaRPr lang="pl-PL" sz="2200" dirty="0"/>
          </a:p>
          <a:p>
            <a:pPr algn="just"/>
            <a:r>
              <a:rPr lang="pl-PL" sz="2200" dirty="0"/>
              <a:t>Kupujący </a:t>
            </a:r>
            <a:r>
              <a:rPr lang="pl-PL" sz="2200" b="1" dirty="0"/>
              <a:t>nie może</a:t>
            </a:r>
            <a:r>
              <a:rPr lang="pl-PL" sz="2200" dirty="0"/>
              <a:t> od umowy </a:t>
            </a:r>
            <a:r>
              <a:rPr lang="pl-PL" sz="2200" b="1" dirty="0"/>
              <a:t>odstąpić</a:t>
            </a:r>
            <a:r>
              <a:rPr lang="pl-PL" sz="2200" dirty="0"/>
              <a:t> jeżeli wada jest </a:t>
            </a:r>
            <a:r>
              <a:rPr lang="pl-PL" sz="2200" b="1" dirty="0"/>
              <a:t>nieistotna</a:t>
            </a:r>
            <a:r>
              <a:rPr lang="pl-PL" sz="2200" dirty="0"/>
              <a:t>. </a:t>
            </a:r>
          </a:p>
          <a:p>
            <a:pPr algn="just"/>
            <a:r>
              <a:rPr lang="pl-PL" sz="2200" b="1" dirty="0"/>
              <a:t>Koszty</a:t>
            </a:r>
            <a:r>
              <a:rPr lang="pl-PL" sz="2200" dirty="0"/>
              <a:t> reklamacji będzie ponosił </a:t>
            </a:r>
            <a:r>
              <a:rPr lang="pl-PL" sz="2200" b="1" dirty="0"/>
              <a:t>sprzedawca</a:t>
            </a:r>
            <a:r>
              <a:rPr lang="pl-PL" sz="2200" dirty="0"/>
              <a:t>, wyjątkiem od tej reguły będą okoliczności związane z montażem i demontażem wadliwej rzeczy.</a:t>
            </a:r>
          </a:p>
          <a:p>
            <a:endParaRPr lang="pl-PL" dirty="0"/>
          </a:p>
        </p:txBody>
      </p:sp>
      <p:sp>
        <p:nvSpPr>
          <p:cNvPr id="4" name="Prostokąt 3"/>
          <p:cNvSpPr/>
          <p:nvPr/>
        </p:nvSpPr>
        <p:spPr>
          <a:xfrm>
            <a:off x="1154954" y="2603500"/>
            <a:ext cx="9394333" cy="369332"/>
          </a:xfrm>
          <a:prstGeom prst="rect">
            <a:avLst/>
          </a:prstGeom>
        </p:spPr>
        <p:txBody>
          <a:bodyPr wrap="square">
            <a:spAutoFit/>
          </a:bodyPr>
          <a:lstStyle/>
          <a:p>
            <a:pPr algn="just"/>
            <a:r>
              <a:rPr lang="pl-PL" dirty="0"/>
              <a:t> </a:t>
            </a:r>
            <a:endParaRPr lang="pl-PL" sz="1400" dirty="0"/>
          </a:p>
        </p:txBody>
      </p:sp>
    </p:spTree>
    <p:extLst>
      <p:ext uri="{BB962C8B-B14F-4D97-AF65-F5344CB8AC3E}">
        <p14:creationId xmlns:p14="http://schemas.microsoft.com/office/powerpoint/2010/main" val="31829121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t>Forma reklamacji</a:t>
            </a:r>
            <a:r>
              <a:rPr lang="pl-PL" dirty="0"/>
              <a:t/>
            </a:r>
            <a:br>
              <a:rPr lang="pl-PL" dirty="0"/>
            </a:br>
            <a:endParaRPr lang="pl-PL" dirty="0"/>
          </a:p>
        </p:txBody>
      </p:sp>
      <p:sp>
        <p:nvSpPr>
          <p:cNvPr id="3" name="Symbol zastępczy zawartości 2"/>
          <p:cNvSpPr>
            <a:spLocks noGrp="1"/>
          </p:cNvSpPr>
          <p:nvPr>
            <p:ph idx="1"/>
          </p:nvPr>
        </p:nvSpPr>
        <p:spPr/>
        <p:txBody>
          <a:bodyPr/>
          <a:lstStyle/>
          <a:p>
            <a:r>
              <a:rPr lang="pl-PL" dirty="0" smtClean="0"/>
              <a:t>przepisy </a:t>
            </a:r>
            <a:r>
              <a:rPr lang="pl-PL" dirty="0"/>
              <a:t>nie nakładają żadnych szczególnych wymagań jeśli chodzi o formę złożenia </a:t>
            </a:r>
            <a:r>
              <a:rPr lang="pl-PL" dirty="0" smtClean="0"/>
              <a:t>reklamacji</a:t>
            </a:r>
          </a:p>
          <a:p>
            <a:r>
              <a:rPr lang="pl-PL" dirty="0"/>
              <a:t>w</a:t>
            </a:r>
            <a:r>
              <a:rPr lang="pl-PL" dirty="0" smtClean="0"/>
              <a:t>skazane </a:t>
            </a:r>
            <a:r>
              <a:rPr lang="pl-PL" dirty="0"/>
              <a:t>jest żeby była ona sporządzana </a:t>
            </a:r>
            <a:r>
              <a:rPr lang="pl-PL" b="1" dirty="0"/>
              <a:t>na piśmie</a:t>
            </a:r>
            <a:r>
              <a:rPr lang="pl-PL" dirty="0"/>
              <a:t> i nakreślała </a:t>
            </a:r>
            <a:r>
              <a:rPr lang="pl-PL" b="1" dirty="0"/>
              <a:t>wadę</a:t>
            </a:r>
            <a:r>
              <a:rPr lang="pl-PL" dirty="0"/>
              <a:t> przedmiotu reklamacji, </a:t>
            </a:r>
            <a:r>
              <a:rPr lang="pl-PL" b="1" dirty="0"/>
              <a:t>datę</a:t>
            </a:r>
            <a:r>
              <a:rPr lang="pl-PL" dirty="0"/>
              <a:t> jej wystąpienia oraz to czego konsument </a:t>
            </a:r>
            <a:r>
              <a:rPr lang="pl-PL" b="1" dirty="0" smtClean="0"/>
              <a:t>żąda</a:t>
            </a:r>
            <a:r>
              <a:rPr lang="pl-PL" dirty="0" smtClean="0"/>
              <a:t>, </a:t>
            </a:r>
            <a:r>
              <a:rPr lang="pl-PL" b="1" dirty="0" smtClean="0"/>
              <a:t>dane </a:t>
            </a:r>
            <a:r>
              <a:rPr lang="pl-PL" b="1" dirty="0"/>
              <a:t>identyfikujące</a:t>
            </a:r>
            <a:r>
              <a:rPr lang="pl-PL" dirty="0"/>
              <a:t> osobę reklamującą oraz umożliwiające z nią kontakt (adres, telefon, e-mail).</a:t>
            </a:r>
          </a:p>
          <a:p>
            <a:endParaRPr lang="pl-PL" dirty="0"/>
          </a:p>
        </p:txBody>
      </p:sp>
    </p:spTree>
    <p:extLst>
      <p:ext uri="{BB962C8B-B14F-4D97-AF65-F5344CB8AC3E}">
        <p14:creationId xmlns:p14="http://schemas.microsoft.com/office/powerpoint/2010/main" val="38732531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t>T</a:t>
            </a:r>
            <a:r>
              <a:rPr lang="pl-PL" b="1" dirty="0" smtClean="0"/>
              <a:t>erminy</a:t>
            </a:r>
            <a:endParaRPr lang="pl-PL" b="1" dirty="0"/>
          </a:p>
        </p:txBody>
      </p:sp>
      <p:sp>
        <p:nvSpPr>
          <p:cNvPr id="3" name="Symbol zastępczy zawartości 2"/>
          <p:cNvSpPr>
            <a:spLocks noGrp="1"/>
          </p:cNvSpPr>
          <p:nvPr>
            <p:ph idx="1"/>
          </p:nvPr>
        </p:nvSpPr>
        <p:spPr>
          <a:xfrm>
            <a:off x="827774" y="2603500"/>
            <a:ext cx="10770668" cy="4105308"/>
          </a:xfrm>
        </p:spPr>
        <p:txBody>
          <a:bodyPr>
            <a:normAutofit/>
          </a:bodyPr>
          <a:lstStyle/>
          <a:p>
            <a:pPr algn="just"/>
            <a:r>
              <a:rPr lang="pl-PL" sz="1400" dirty="0" smtClean="0"/>
              <a:t>Istnienie </a:t>
            </a:r>
            <a:r>
              <a:rPr lang="pl-PL" sz="1400" dirty="0"/>
              <a:t>wady można stwierdzić w ciągu </a:t>
            </a:r>
            <a:r>
              <a:rPr lang="pl-PL" sz="1400" b="1" dirty="0"/>
              <a:t>dwuletniego</a:t>
            </a:r>
            <a:r>
              <a:rPr lang="pl-PL" sz="1400" dirty="0"/>
              <a:t>, bądź </a:t>
            </a:r>
            <a:r>
              <a:rPr lang="pl-PL" sz="1400" b="1" dirty="0"/>
              <a:t>pięcioletniego</a:t>
            </a:r>
            <a:r>
              <a:rPr lang="pl-PL" sz="1400" dirty="0"/>
              <a:t> terminu (jeśli chodzi o nieruchomości</a:t>
            </a:r>
            <a:r>
              <a:rPr lang="pl-PL" sz="1400" dirty="0" smtClean="0"/>
              <a:t>).</a:t>
            </a:r>
          </a:p>
          <a:p>
            <a:pPr algn="just"/>
            <a:r>
              <a:rPr lang="pl-PL" sz="1400" dirty="0" smtClean="0"/>
              <a:t> </a:t>
            </a:r>
            <a:r>
              <a:rPr lang="pl-PL" sz="1400" dirty="0"/>
              <a:t>Podstawowy dwuletni termin wydłuża dodatkowo </a:t>
            </a:r>
            <a:r>
              <a:rPr lang="pl-PL" sz="1400" b="1" dirty="0"/>
              <a:t>roczny termin przedawnienia roszczeń</a:t>
            </a:r>
            <a:r>
              <a:rPr lang="pl-PL" sz="1400" dirty="0" smtClean="0"/>
              <a:t>.</a:t>
            </a:r>
          </a:p>
          <a:p>
            <a:pPr algn="just"/>
            <a:r>
              <a:rPr lang="pl-PL" sz="1400" dirty="0" smtClean="0"/>
              <a:t>Konsument </a:t>
            </a:r>
            <a:r>
              <a:rPr lang="pl-PL" sz="1400" b="1" dirty="0" smtClean="0"/>
              <a:t>nie </a:t>
            </a:r>
            <a:r>
              <a:rPr lang="pl-PL" sz="1400" b="1" dirty="0"/>
              <a:t>musi dłużej dokonywać aktu staranności</a:t>
            </a:r>
            <a:r>
              <a:rPr lang="pl-PL" sz="1400" dirty="0"/>
              <a:t> w postaci  zawiadomienia o wadzie rzeczy w ciągu dwóch miesięcy od jej wykrycia. W nowym stanie prawnym </a:t>
            </a:r>
            <a:r>
              <a:rPr lang="pl-PL" sz="1400" dirty="0" smtClean="0"/>
              <a:t>ten akt </a:t>
            </a:r>
            <a:r>
              <a:rPr lang="pl-PL" sz="1400" dirty="0"/>
              <a:t>staranności przewidziany jest tylko w stosunkach między przedsiębiorcami. </a:t>
            </a:r>
            <a:endParaRPr lang="pl-PL" sz="1400" dirty="0" smtClean="0"/>
          </a:p>
          <a:p>
            <a:pPr algn="just"/>
            <a:r>
              <a:rPr lang="pl-PL" sz="1400" dirty="0" smtClean="0"/>
              <a:t>Jeżeli </a:t>
            </a:r>
            <a:r>
              <a:rPr lang="pl-PL" sz="1400" dirty="0"/>
              <a:t>kupujący będący konsumentem zażądał wymiany rzeczy lub usunięcia wady albo złożył oświadczenie o obniżeniu ceny, określając kwotę, o którą cena ma być obniżona, a sprzedawca nie ustosunkował się do tego żądania w terminie </a:t>
            </a:r>
            <a:r>
              <a:rPr lang="pl-PL" sz="1400" b="1" dirty="0"/>
              <a:t>czternastu dni</a:t>
            </a:r>
            <a:r>
              <a:rPr lang="pl-PL" sz="1400" dirty="0"/>
              <a:t>, uważa się, że żądanie to uznał za uzasadnione.</a:t>
            </a:r>
          </a:p>
          <a:p>
            <a:pPr algn="just"/>
            <a:r>
              <a:rPr lang="pl-PL" sz="1400" dirty="0"/>
              <a:t>J</a:t>
            </a:r>
            <a:r>
              <a:rPr lang="pl-PL" sz="1400" dirty="0" smtClean="0"/>
              <a:t>eżeli </a:t>
            </a:r>
            <a:r>
              <a:rPr lang="pl-PL" sz="1400" dirty="0"/>
              <a:t>wada fizyczna została stwierdzona przed upływem </a:t>
            </a:r>
            <a:r>
              <a:rPr lang="pl-PL" sz="1400" b="1" dirty="0"/>
              <a:t>roku</a:t>
            </a:r>
            <a:r>
              <a:rPr lang="pl-PL" sz="1400" dirty="0"/>
              <a:t> od dnia wydania rzeczy sprzedanej, to </a:t>
            </a:r>
            <a:r>
              <a:rPr lang="pl-PL" sz="1400" dirty="0" smtClean="0"/>
              <a:t>domniemywa się, że wada lub </a:t>
            </a:r>
            <a:r>
              <a:rPr lang="pl-PL" sz="1400" dirty="0"/>
              <a:t>jej przyczyna istniała w chwili przejścia niebezpieczeństwa na kupującego, a więc z momentem przejęcia rzeczy w </a:t>
            </a:r>
            <a:r>
              <a:rPr lang="pl-PL" sz="1400" dirty="0" smtClean="0"/>
              <a:t>posiadanie; </a:t>
            </a:r>
            <a:r>
              <a:rPr lang="pl-PL" sz="1400" dirty="0"/>
              <a:t>domniemanie będzie miało kluczowe znaczenie w przypadku sporu </a:t>
            </a:r>
            <a:r>
              <a:rPr lang="pl-PL" sz="1400" dirty="0" smtClean="0"/>
              <a:t>sądowego - konsument </a:t>
            </a:r>
            <a:r>
              <a:rPr lang="pl-PL" sz="1400" dirty="0"/>
              <a:t>będzie zwolniony z dowodzenia okoliczności, że wada rzeczy powstała z przyczyn leżących po stronie przedsiębiorcy. </a:t>
            </a:r>
          </a:p>
          <a:p>
            <a:r>
              <a:rPr lang="pl-PL" sz="1400" dirty="0"/>
              <a:t>Jeżeli przepisy odrębne nie stanowią inaczej, przedsiębiorca jest obowiązany udzielić odpowiedzi na reklamację konsumenta </a:t>
            </a:r>
            <a:r>
              <a:rPr lang="pl-PL" sz="1400" b="1" dirty="0"/>
              <a:t>w terminie 30 dni od dnia jej otrzymania.</a:t>
            </a:r>
            <a:endParaRPr lang="pl-PL" sz="1400" b="1" dirty="0"/>
          </a:p>
        </p:txBody>
      </p:sp>
    </p:spTree>
    <p:extLst>
      <p:ext uri="{BB962C8B-B14F-4D97-AF65-F5344CB8AC3E}">
        <p14:creationId xmlns:p14="http://schemas.microsoft.com/office/powerpoint/2010/main" val="16107726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smtClean="0"/>
              <a:t>Gwarancja</a:t>
            </a:r>
            <a:endParaRPr lang="pl-PL" b="1" dirty="0"/>
          </a:p>
        </p:txBody>
      </p:sp>
      <p:sp>
        <p:nvSpPr>
          <p:cNvPr id="3" name="Symbol zastępczy zawartości 2"/>
          <p:cNvSpPr>
            <a:spLocks noGrp="1"/>
          </p:cNvSpPr>
          <p:nvPr>
            <p:ph idx="1"/>
          </p:nvPr>
        </p:nvSpPr>
        <p:spPr>
          <a:xfrm>
            <a:off x="462014" y="2377440"/>
            <a:ext cx="11425186" cy="4302494"/>
          </a:xfrm>
        </p:spPr>
        <p:txBody>
          <a:bodyPr>
            <a:normAutofit fontScale="85000" lnSpcReduction="20000"/>
          </a:bodyPr>
          <a:lstStyle/>
          <a:p>
            <a:pPr algn="just"/>
            <a:r>
              <a:rPr lang="pl-PL" dirty="0"/>
              <a:t>Gwarancja jest to oświadczenie składne </a:t>
            </a:r>
            <a:r>
              <a:rPr lang="pl-PL" b="1" dirty="0"/>
              <a:t>dobrowolnie </a:t>
            </a:r>
            <a:r>
              <a:rPr lang="pl-PL" dirty="0"/>
              <a:t> przez przedsiębiorcę, które określa </a:t>
            </a:r>
            <a:r>
              <a:rPr lang="pl-PL" b="1" dirty="0"/>
              <a:t>obowiązki gwaranta i uprawnienia kupującego</a:t>
            </a:r>
            <a:r>
              <a:rPr lang="pl-PL" dirty="0"/>
              <a:t> w przypadku, gdy rzecz sprzedana nie ma właściwości określonych w tym oświadczeniu. </a:t>
            </a:r>
            <a:endParaRPr lang="pl-PL" dirty="0" smtClean="0"/>
          </a:p>
          <a:p>
            <a:pPr algn="just"/>
            <a:r>
              <a:rPr lang="pl-PL" dirty="0" smtClean="0"/>
              <a:t>Dotyczy </a:t>
            </a:r>
            <a:r>
              <a:rPr lang="pl-PL" dirty="0"/>
              <a:t>on </a:t>
            </a:r>
            <a:r>
              <a:rPr lang="pl-PL" b="1" dirty="0"/>
              <a:t>wyłącznie wad fizycznych</a:t>
            </a:r>
            <a:r>
              <a:rPr lang="pl-PL" dirty="0"/>
              <a:t>. Może się zdarzyć tak, że przedsiębiorca nie udzieli gwarancji, wówczas będzie możliwe jedynie dochodzenie uprawnień z tytułu rękojmi. </a:t>
            </a:r>
            <a:endParaRPr lang="pl-PL" dirty="0" smtClean="0"/>
          </a:p>
          <a:p>
            <a:pPr algn="just"/>
            <a:r>
              <a:rPr lang="pl-PL" dirty="0" smtClean="0"/>
              <a:t>Zakres </a:t>
            </a:r>
            <a:r>
              <a:rPr lang="pl-PL" dirty="0"/>
              <a:t>obowiązków gwaranta nie jest szczegółowo określony i mogą one </a:t>
            </a:r>
            <a:r>
              <a:rPr lang="pl-PL" b="1" dirty="0"/>
              <a:t>wykraczać poza zakres odpowiedzialności za wady na podstawie </a:t>
            </a:r>
            <a:r>
              <a:rPr lang="pl-PL" b="1" dirty="0" smtClean="0"/>
              <a:t>rękojmi</a:t>
            </a:r>
            <a:r>
              <a:rPr lang="pl-PL" dirty="0" smtClean="0"/>
              <a:t>.</a:t>
            </a:r>
          </a:p>
          <a:p>
            <a:pPr algn="just"/>
            <a:r>
              <a:rPr lang="pl-PL" dirty="0" smtClean="0"/>
              <a:t>Czas </a:t>
            </a:r>
            <a:r>
              <a:rPr lang="pl-PL" dirty="0"/>
              <a:t>trwania gwarancji to </a:t>
            </a:r>
            <a:r>
              <a:rPr lang="pl-PL" b="1" dirty="0"/>
              <a:t>co do zasady 2 lata</a:t>
            </a:r>
            <a:r>
              <a:rPr lang="pl-PL" dirty="0"/>
              <a:t>, z tym że przedsiębiorca może ten termin wydłużyć. Termin liczy się od momentu wydania rzeczy</a:t>
            </a:r>
            <a:r>
              <a:rPr lang="pl-PL" dirty="0" smtClean="0"/>
              <a:t>.</a:t>
            </a:r>
          </a:p>
          <a:p>
            <a:pPr algn="just"/>
            <a:r>
              <a:rPr lang="pl-PL" dirty="0" smtClean="0"/>
              <a:t>Przedsiębiorca </a:t>
            </a:r>
            <a:r>
              <a:rPr lang="pl-PL" b="1" dirty="0"/>
              <a:t>nie musi wydać swojemu klientowi dokumentu gwarancyjnego</a:t>
            </a:r>
            <a:r>
              <a:rPr lang="pl-PL" dirty="0"/>
              <a:t>, chyba że konsument tego wyraźnie zażąda. Oświadczenie gwaranta może być równie dobrze złożone </a:t>
            </a:r>
            <a:r>
              <a:rPr lang="pl-PL" b="1" dirty="0"/>
              <a:t>w </a:t>
            </a:r>
            <a:r>
              <a:rPr lang="pl-PL" b="1" dirty="0" smtClean="0"/>
              <a:t>reklamie.</a:t>
            </a:r>
          </a:p>
          <a:p>
            <a:pPr algn="just"/>
            <a:r>
              <a:rPr lang="pl-PL" dirty="0" smtClean="0"/>
              <a:t>Termin </a:t>
            </a:r>
            <a:r>
              <a:rPr lang="pl-PL" dirty="0"/>
              <a:t>na wykonanie przez przedsiębiorcę obowiązków wynikających z gwarancji powinien być w niej sprecyzowany. Gdy w oświadczeniu przedsiębiorcy nie znalazł się taki zapis to zastosowanie ma 14-dniowy termin określony w kodeksie cywilnym. </a:t>
            </a:r>
          </a:p>
          <a:p>
            <a:pPr algn="just"/>
            <a:r>
              <a:rPr lang="pl-PL" dirty="0"/>
              <a:t>Kupujący może wykonywać uprawnienia z tytułu gwarancji </a:t>
            </a:r>
            <a:r>
              <a:rPr lang="pl-PL" b="1" dirty="0"/>
              <a:t>niezależnie od uprawnień wynikających z rękojmi</a:t>
            </a:r>
            <a:r>
              <a:rPr lang="pl-PL" dirty="0"/>
              <a:t>. Jednakże w razie wykonywania przez kupującego uprawnień z gwarancji bieg terminu do wykonania uprawnień z tytułu rękojmi ulega </a:t>
            </a:r>
            <a:r>
              <a:rPr lang="pl-PL" b="1" dirty="0"/>
              <a:t>zawieszeniu</a:t>
            </a:r>
            <a:r>
              <a:rPr lang="pl-PL" dirty="0"/>
              <a:t>. Oznacza to, że dwuletni termin do dochodzenia odpowiedzialności sprzedawcy z tytułu rękojmi będzie biegł dalej dopiero od dnia odmowy przez gwaranta wykonania obowiązków wynikających z gwarancji albo bezskutecznego upływu czasu na ich wykonanie.</a:t>
            </a:r>
          </a:p>
          <a:p>
            <a:endParaRPr lang="pl-PL" dirty="0"/>
          </a:p>
        </p:txBody>
      </p:sp>
    </p:spTree>
    <p:extLst>
      <p:ext uri="{BB962C8B-B14F-4D97-AF65-F5344CB8AC3E}">
        <p14:creationId xmlns:p14="http://schemas.microsoft.com/office/powerpoint/2010/main" val="23696322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Sprzedaż konsumencka - pojęcie</a:t>
            </a:r>
            <a:endParaRPr lang="pl-PL" dirty="0"/>
          </a:p>
        </p:txBody>
      </p:sp>
      <p:sp>
        <p:nvSpPr>
          <p:cNvPr id="3" name="Symbol zastępczy zawartości 2"/>
          <p:cNvSpPr>
            <a:spLocks noGrp="1"/>
          </p:cNvSpPr>
          <p:nvPr>
            <p:ph idx="1"/>
          </p:nvPr>
        </p:nvSpPr>
        <p:spPr/>
        <p:txBody>
          <a:bodyPr/>
          <a:lstStyle/>
          <a:p>
            <a:pPr algn="just"/>
            <a:r>
              <a:rPr lang="pl-PL" dirty="0"/>
              <a:t>p</a:t>
            </a:r>
            <a:r>
              <a:rPr lang="pl-PL" dirty="0" smtClean="0"/>
              <a:t>ojęcie konsumenta – art. 22 k.c.</a:t>
            </a:r>
          </a:p>
          <a:p>
            <a:pPr algn="just"/>
            <a:r>
              <a:rPr lang="pl-PL" dirty="0"/>
              <a:t>s</a:t>
            </a:r>
            <a:r>
              <a:rPr lang="pl-PL" dirty="0" smtClean="0"/>
              <a:t>przedawcą może być tylko przedsiębiorca, który trudni się zawodowa sprzedażą towarów konsumpcyjnych, jest to zatem umowa  kwalifikowana, czyli tzw. umowa jednostronnie handlowa</a:t>
            </a:r>
          </a:p>
          <a:p>
            <a:pPr algn="just"/>
            <a:r>
              <a:rPr lang="pl-PL" dirty="0"/>
              <a:t>t</a:t>
            </a:r>
            <a:r>
              <a:rPr lang="pl-PL" dirty="0" smtClean="0"/>
              <a:t>owar konsumpcyjny – rzeczy ruchome w rozumieniu art. 45 k.c. (rzeczy oznaczone co do gatunku, jak i rzeczy oznaczone co do tożsamości), mogą to być rzeczy zarówno nowe i używane; istotne jest aby nie były one, choćby w sposób pośredni przeznaczone do prowadzenia działalności gospodarczej</a:t>
            </a:r>
          </a:p>
          <a:p>
            <a:pPr algn="just"/>
            <a:endParaRPr lang="pl-PL" dirty="0" smtClean="0"/>
          </a:p>
          <a:p>
            <a:endParaRPr lang="pl-PL" dirty="0"/>
          </a:p>
        </p:txBody>
      </p:sp>
    </p:spTree>
    <p:extLst>
      <p:ext uri="{BB962C8B-B14F-4D97-AF65-F5344CB8AC3E}">
        <p14:creationId xmlns:p14="http://schemas.microsoft.com/office/powerpoint/2010/main" val="5340927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smtClean="0"/>
              <a:t>Paragon a reklamacja</a:t>
            </a:r>
            <a:endParaRPr lang="pl-PL" b="1" dirty="0"/>
          </a:p>
        </p:txBody>
      </p:sp>
      <p:sp>
        <p:nvSpPr>
          <p:cNvPr id="3" name="Symbol zastępczy zawartości 2"/>
          <p:cNvSpPr>
            <a:spLocks noGrp="1"/>
          </p:cNvSpPr>
          <p:nvPr>
            <p:ph idx="1"/>
          </p:nvPr>
        </p:nvSpPr>
        <p:spPr>
          <a:xfrm>
            <a:off x="1154954" y="2916454"/>
            <a:ext cx="9731219" cy="3103345"/>
          </a:xfrm>
        </p:spPr>
        <p:txBody>
          <a:bodyPr/>
          <a:lstStyle/>
          <a:p>
            <a:pPr algn="just"/>
            <a:r>
              <a:rPr lang="pl-PL" dirty="0"/>
              <a:t>p</a:t>
            </a:r>
            <a:r>
              <a:rPr lang="pl-PL" dirty="0" smtClean="0"/>
              <a:t>rawo konsumenta do reklamacji nie może być ograniczane przez przedsiębiorcę, </a:t>
            </a:r>
          </a:p>
          <a:p>
            <a:pPr algn="just"/>
            <a:r>
              <a:rPr lang="pl-PL" dirty="0" smtClean="0"/>
              <a:t>sprzedawca nie może sugerować klientowi, że nie będzie on miał możliwości jej złożenia w przypadku utraty paragonu</a:t>
            </a:r>
          </a:p>
          <a:p>
            <a:pPr algn="just"/>
            <a:r>
              <a:rPr lang="pl-PL" dirty="0"/>
              <a:t>p</a:t>
            </a:r>
            <a:r>
              <a:rPr lang="pl-PL" dirty="0" smtClean="0"/>
              <a:t>aragon jest tylko jednym z wielu możliwych </a:t>
            </a:r>
            <a:r>
              <a:rPr lang="pl-PL" dirty="0"/>
              <a:t>dowodów</a:t>
            </a:r>
            <a:r>
              <a:rPr lang="pl-PL" dirty="0" smtClean="0"/>
              <a:t> zakupu, jaki konsument może przedstawić sprzedawcy zgłaszając reklamację.</a:t>
            </a:r>
          </a:p>
          <a:p>
            <a:pPr algn="just"/>
            <a:r>
              <a:rPr lang="pl-PL" dirty="0"/>
              <a:t>g</a:t>
            </a:r>
            <a:r>
              <a:rPr lang="pl-PL" dirty="0" smtClean="0"/>
              <a:t>dy paragon zniszczył się, wyblakł albo zaginął, dowodem może być np. potwierdzenie płatności, wyciąg z rachunku bankowego, e-mail czy zeznanie świadków</a:t>
            </a:r>
          </a:p>
        </p:txBody>
      </p:sp>
    </p:spTree>
    <p:extLst>
      <p:ext uri="{BB962C8B-B14F-4D97-AF65-F5344CB8AC3E}">
        <p14:creationId xmlns:p14="http://schemas.microsoft.com/office/powerpoint/2010/main" val="3100754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Regulacje prawne</a:t>
            </a:r>
            <a:endParaRPr lang="pl-PL" dirty="0"/>
          </a:p>
        </p:txBody>
      </p:sp>
      <p:sp>
        <p:nvSpPr>
          <p:cNvPr id="3" name="Symbol zastępczy zawartości 2"/>
          <p:cNvSpPr>
            <a:spLocks noGrp="1"/>
          </p:cNvSpPr>
          <p:nvPr>
            <p:ph idx="1"/>
          </p:nvPr>
        </p:nvSpPr>
        <p:spPr>
          <a:xfrm>
            <a:off x="1154954" y="2603500"/>
            <a:ext cx="9808221" cy="3922428"/>
          </a:xfrm>
        </p:spPr>
        <p:txBody>
          <a:bodyPr>
            <a:normAutofit fontScale="92500" lnSpcReduction="10000"/>
          </a:bodyPr>
          <a:lstStyle/>
          <a:p>
            <a:r>
              <a:rPr lang="pl-PL" dirty="0" smtClean="0">
                <a:solidFill>
                  <a:schemeClr val="tx1"/>
                </a:solidFill>
              </a:rPr>
              <a:t>Ustawa o prawach konsumenta przejmuje rozwiązania wprowadzone przez dyrektywę 2011/83/UE. W odrębnych rozdziałach zawarto obowiązki przedsiębiorcy w umowach, innych niż umowy zawierane poza lokalem przedsiębiorstwa lub na odległość (rozdział 2), obowiązki przedsiębiorcy w umowach zawieranych poza lokalem przedsiębiorstwa lub na odległość (rozdział 3) oraz prawo odstąpienia od umowy (rozdział 4). </a:t>
            </a:r>
          </a:p>
          <a:p>
            <a:r>
              <a:rPr lang="pl-PL" dirty="0" smtClean="0">
                <a:solidFill>
                  <a:schemeClr val="tx1"/>
                </a:solidFill>
              </a:rPr>
              <a:t>Dyrektywa 2011/83/UE nie została implementowana wyłącznie do ustawy o prawach konsumentów, lecz kilka jej rozwiązań zostało transponowanych do Kodeksu cywilnego, np. zasady dotyczące dostawy (</a:t>
            </a:r>
            <a:r>
              <a:rPr lang="pl-PL" dirty="0" smtClean="0">
                <a:solidFill>
                  <a:schemeClr val="tx1"/>
                </a:solidFill>
                <a:hlinkClick r:id="rId2"/>
              </a:rPr>
              <a:t>art. 543</a:t>
            </a:r>
            <a:r>
              <a:rPr lang="pl-PL" baseline="30000" dirty="0" smtClean="0">
                <a:solidFill>
                  <a:schemeClr val="tx1"/>
                </a:solidFill>
                <a:hlinkClick r:id="rId2"/>
              </a:rPr>
              <a:t>1</a:t>
            </a:r>
            <a:r>
              <a:rPr lang="pl-PL" dirty="0" smtClean="0">
                <a:solidFill>
                  <a:schemeClr val="tx1"/>
                </a:solidFill>
              </a:rPr>
              <a:t> KC wprowadzony przez </a:t>
            </a:r>
            <a:r>
              <a:rPr lang="pl-PL" dirty="0" smtClean="0">
                <a:solidFill>
                  <a:schemeClr val="tx1"/>
                </a:solidFill>
                <a:hlinkClick r:id="rId3"/>
              </a:rPr>
              <a:t>art. 44 pkt 7</a:t>
            </a:r>
            <a:r>
              <a:rPr lang="pl-PL" dirty="0" smtClean="0">
                <a:solidFill>
                  <a:schemeClr val="tx1"/>
                </a:solidFill>
              </a:rPr>
              <a:t> </a:t>
            </a:r>
            <a:r>
              <a:rPr lang="pl-PL" dirty="0" err="1" smtClean="0">
                <a:solidFill>
                  <a:schemeClr val="tx1"/>
                </a:solidFill>
              </a:rPr>
              <a:t>PrKonsU</a:t>
            </a:r>
            <a:r>
              <a:rPr lang="pl-PL" dirty="0" smtClean="0">
                <a:solidFill>
                  <a:schemeClr val="tx1"/>
                </a:solidFill>
              </a:rPr>
              <a:t>), zakaz pobierania od konsumentów, w związku ze stosowaniem określonych sposobów płatności, opłat, które są wyższe od kosztów poniesionych przez przedsiębiorców (</a:t>
            </a:r>
            <a:r>
              <a:rPr lang="pl-PL" dirty="0" smtClean="0">
                <a:solidFill>
                  <a:schemeClr val="tx1"/>
                </a:solidFill>
                <a:hlinkClick r:id="rId4"/>
              </a:rPr>
              <a:t>art. 383</a:t>
            </a:r>
            <a:r>
              <a:rPr lang="pl-PL" baseline="30000" dirty="0" smtClean="0">
                <a:solidFill>
                  <a:schemeClr val="tx1"/>
                </a:solidFill>
                <a:hlinkClick r:id="rId4"/>
              </a:rPr>
              <a:t>1</a:t>
            </a:r>
            <a:r>
              <a:rPr lang="pl-PL" dirty="0" smtClean="0">
                <a:solidFill>
                  <a:schemeClr val="tx1"/>
                </a:solidFill>
              </a:rPr>
              <a:t> KC wprowadzony przez </a:t>
            </a:r>
            <a:r>
              <a:rPr lang="pl-PL" dirty="0" smtClean="0">
                <a:solidFill>
                  <a:schemeClr val="tx1"/>
                </a:solidFill>
                <a:hlinkClick r:id="rId5"/>
              </a:rPr>
              <a:t>art. 44 pkt 2</a:t>
            </a:r>
            <a:r>
              <a:rPr lang="pl-PL" dirty="0" smtClean="0">
                <a:solidFill>
                  <a:schemeClr val="tx1"/>
                </a:solidFill>
              </a:rPr>
              <a:t> </a:t>
            </a:r>
            <a:r>
              <a:rPr lang="pl-PL" dirty="0" err="1" smtClean="0">
                <a:solidFill>
                  <a:schemeClr val="tx1"/>
                </a:solidFill>
              </a:rPr>
              <a:t>PrKonsU</a:t>
            </a:r>
            <a:r>
              <a:rPr lang="pl-PL" dirty="0" smtClean="0">
                <a:solidFill>
                  <a:schemeClr val="tx1"/>
                </a:solidFill>
              </a:rPr>
              <a:t>) i regulacja przejścia ryzyka (</a:t>
            </a:r>
            <a:r>
              <a:rPr lang="pl-PL" dirty="0" smtClean="0">
                <a:solidFill>
                  <a:schemeClr val="tx1"/>
                </a:solidFill>
                <a:hlinkClick r:id="rId6"/>
              </a:rPr>
              <a:t>art. 548 § 3</a:t>
            </a:r>
            <a:r>
              <a:rPr lang="pl-PL" dirty="0" smtClean="0">
                <a:solidFill>
                  <a:schemeClr val="tx1"/>
                </a:solidFill>
              </a:rPr>
              <a:t> KC wprowadzony przez </a:t>
            </a:r>
            <a:r>
              <a:rPr lang="pl-PL" dirty="0" smtClean="0">
                <a:solidFill>
                  <a:schemeClr val="tx1"/>
                </a:solidFill>
                <a:hlinkClick r:id="rId7"/>
              </a:rPr>
              <a:t>art. 44 pkt 10</a:t>
            </a:r>
            <a:r>
              <a:rPr lang="pl-PL" dirty="0" smtClean="0">
                <a:solidFill>
                  <a:schemeClr val="tx1"/>
                </a:solidFill>
              </a:rPr>
              <a:t> </a:t>
            </a:r>
            <a:r>
              <a:rPr lang="pl-PL" dirty="0" err="1" smtClean="0">
                <a:solidFill>
                  <a:schemeClr val="tx1"/>
                </a:solidFill>
              </a:rPr>
              <a:t>PrKonsU</a:t>
            </a:r>
            <a:r>
              <a:rPr lang="pl-PL" dirty="0" smtClean="0">
                <a:solidFill>
                  <a:schemeClr val="tx1"/>
                </a:solidFill>
              </a:rPr>
              <a:t>). </a:t>
            </a:r>
          </a:p>
          <a:p>
            <a:r>
              <a:rPr lang="pl-PL" dirty="0" smtClean="0">
                <a:solidFill>
                  <a:schemeClr val="tx1"/>
                </a:solidFill>
              </a:rPr>
              <a:t>Cechą charakterystyczną polskiej ustawy jest jej rozdział 5 regulujący umowy zawierane z konsumentem na odległość dotyczące usług finansowych, stanowiący transpozycję dyrektywy </a:t>
            </a:r>
            <a:r>
              <a:rPr lang="pl-PL" dirty="0" smtClean="0">
                <a:solidFill>
                  <a:schemeClr val="tx1"/>
                </a:solidFill>
                <a:hlinkClick r:id="rId8"/>
              </a:rPr>
              <a:t>2002/65/WE</a:t>
            </a:r>
            <a:r>
              <a:rPr lang="pl-PL" dirty="0" smtClean="0">
                <a:solidFill>
                  <a:schemeClr val="tx1"/>
                </a:solidFill>
              </a:rPr>
              <a:t>. </a:t>
            </a:r>
          </a:p>
          <a:p>
            <a:pPr algn="just"/>
            <a:endParaRPr lang="pl-PL" dirty="0"/>
          </a:p>
        </p:txBody>
      </p:sp>
    </p:spTree>
    <p:extLst>
      <p:ext uri="{BB962C8B-B14F-4D97-AF65-F5344CB8AC3E}">
        <p14:creationId xmlns:p14="http://schemas.microsoft.com/office/powerpoint/2010/main" val="27255574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54954" y="616017"/>
            <a:ext cx="8761413" cy="1694045"/>
          </a:xfrm>
        </p:spPr>
        <p:txBody>
          <a:bodyPr/>
          <a:lstStyle/>
          <a:p>
            <a:pPr algn="ctr"/>
            <a:r>
              <a:rPr lang="pl-PL" dirty="0" smtClean="0"/>
              <a:t>Umowy zawierana na odległość i poza lokalem przedsiębiorstwa - pojęcie</a:t>
            </a:r>
            <a:endParaRPr lang="pl-PL" dirty="0"/>
          </a:p>
        </p:txBody>
      </p:sp>
      <p:sp>
        <p:nvSpPr>
          <p:cNvPr id="3" name="Symbol zastępczy zawartości 2"/>
          <p:cNvSpPr>
            <a:spLocks noGrp="1"/>
          </p:cNvSpPr>
          <p:nvPr>
            <p:ph idx="1"/>
          </p:nvPr>
        </p:nvSpPr>
        <p:spPr>
          <a:xfrm>
            <a:off x="721896" y="2603499"/>
            <a:ext cx="10886172" cy="4047557"/>
          </a:xfrm>
        </p:spPr>
        <p:txBody>
          <a:bodyPr>
            <a:normAutofit lnSpcReduction="10000"/>
          </a:bodyPr>
          <a:lstStyle/>
          <a:p>
            <a:pPr algn="just"/>
            <a:r>
              <a:rPr lang="pl-PL" dirty="0" smtClean="0"/>
              <a:t>umowa </a:t>
            </a:r>
            <a:r>
              <a:rPr lang="pl-PL" dirty="0"/>
              <a:t>zawarta na odległość - </a:t>
            </a:r>
            <a:r>
              <a:rPr lang="pl-PL" dirty="0" smtClean="0"/>
              <a:t>umowa zawarta </a:t>
            </a:r>
            <a:r>
              <a:rPr lang="pl-PL" dirty="0"/>
              <a:t>z konsumentem w ramach zorganizowanego systemu zawierania umów na odległość, bez jednoczesnej fizycznej obecności stron, z wyłącznym wykorzystaniem jednego lub większej liczby środków porozumiewania się na odległość do chwili zawarcia umowy </a:t>
            </a:r>
            <a:r>
              <a:rPr lang="pl-PL" dirty="0" smtClean="0"/>
              <a:t>włącznie;</a:t>
            </a:r>
          </a:p>
          <a:p>
            <a:pPr algn="just"/>
            <a:r>
              <a:rPr lang="pl-PL" dirty="0" smtClean="0"/>
              <a:t>umowa </a:t>
            </a:r>
            <a:r>
              <a:rPr lang="pl-PL" dirty="0"/>
              <a:t>zawarta poza lokalem przedsiębiorstwa - umowę z konsumentem zawartą: </a:t>
            </a:r>
          </a:p>
          <a:p>
            <a:pPr lvl="1" algn="just"/>
            <a:r>
              <a:rPr lang="pl-PL" dirty="0"/>
              <a:t>przy jednoczesnej fizycznej obecności stron w miejscu, które nie jest lokalem przedsiębiorstwa danego przedsiębiorcy, </a:t>
            </a:r>
          </a:p>
          <a:p>
            <a:pPr lvl="1" algn="just"/>
            <a:r>
              <a:rPr lang="pl-PL" dirty="0"/>
              <a:t>w wyniku przyjęcia oferty złożonej przez konsumenta w okolicznościach, o których </a:t>
            </a:r>
            <a:r>
              <a:rPr lang="pl-PL" dirty="0" smtClean="0"/>
              <a:t>mowa powyżej, </a:t>
            </a:r>
            <a:endParaRPr lang="pl-PL" dirty="0"/>
          </a:p>
          <a:p>
            <a:pPr lvl="1" algn="just"/>
            <a:r>
              <a:rPr lang="pl-PL" dirty="0"/>
              <a:t>w lokalu przedsiębiorstwa danego przedsiębiorcy lub za pomocą środków porozumiewania się na odległość bezpośrednio po tym, jak nawiązano indywidualny i osobisty kontakt z konsumentem w miejscu, które nie jest lokalem przedsiębiorstwa danego przedsiębiorcy, przy jednoczesnej fizycznej obecności stron, </a:t>
            </a:r>
          </a:p>
          <a:p>
            <a:pPr lvl="1" algn="just"/>
            <a:r>
              <a:rPr lang="pl-PL" dirty="0"/>
              <a:t>podczas wycieczki zorganizowanej przez przedsiębiorcę, której celem lub skutkiem jest promocja oraz zawieranie umów z konsumentami; </a:t>
            </a:r>
          </a:p>
          <a:p>
            <a:pPr lvl="1"/>
            <a:endParaRPr lang="pl-PL" dirty="0"/>
          </a:p>
        </p:txBody>
      </p:sp>
    </p:spTree>
    <p:extLst>
      <p:ext uri="{BB962C8B-B14F-4D97-AF65-F5344CB8AC3E}">
        <p14:creationId xmlns:p14="http://schemas.microsoft.com/office/powerpoint/2010/main" val="2429775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Odstąpienie od umowy zawieranej na odległość lub poza lokalem przedsiębiorstwa</a:t>
            </a:r>
            <a:endParaRPr lang="pl-PL" dirty="0"/>
          </a:p>
        </p:txBody>
      </p:sp>
      <p:sp>
        <p:nvSpPr>
          <p:cNvPr id="3" name="Symbol zastępczy zawartości 2"/>
          <p:cNvSpPr>
            <a:spLocks noGrp="1"/>
          </p:cNvSpPr>
          <p:nvPr>
            <p:ph idx="1"/>
          </p:nvPr>
        </p:nvSpPr>
        <p:spPr>
          <a:xfrm>
            <a:off x="914400" y="2396691"/>
            <a:ext cx="10439400" cy="4572000"/>
          </a:xfrm>
        </p:spPr>
        <p:txBody>
          <a:bodyPr>
            <a:normAutofit fontScale="92500" lnSpcReduction="20000"/>
          </a:bodyPr>
          <a:lstStyle/>
          <a:p>
            <a:pPr algn="just"/>
            <a:r>
              <a:rPr lang="pl-PL" dirty="0"/>
              <a:t>Konsument, który chce odstąpić od umowy zawieranej </a:t>
            </a:r>
            <a:r>
              <a:rPr lang="pl-PL" dirty="0" smtClean="0"/>
              <a:t>na odległość </a:t>
            </a:r>
            <a:r>
              <a:rPr lang="pl-PL" b="1" dirty="0" smtClean="0"/>
              <a:t>nie </a:t>
            </a:r>
            <a:r>
              <a:rPr lang="pl-PL" b="1" dirty="0"/>
              <a:t>musi w żaden sposób usprawiedliwiać</a:t>
            </a:r>
            <a:r>
              <a:rPr lang="pl-PL" dirty="0"/>
              <a:t> swojego zachowania</a:t>
            </a:r>
            <a:r>
              <a:rPr lang="pl-PL" dirty="0" smtClean="0"/>
              <a:t>.</a:t>
            </a:r>
          </a:p>
          <a:p>
            <a:pPr algn="just"/>
            <a:r>
              <a:rPr lang="pl-PL" dirty="0" smtClean="0"/>
              <a:t>Nie </a:t>
            </a:r>
            <a:r>
              <a:rPr lang="pl-PL" dirty="0"/>
              <a:t>wpływa na skuteczność odstąpienia sposób, w jaki towar trafił do konsumenta. Niezależnie więc od tego, czy dostawa została dokonana przez kuriera, czy konsument odbierał zmówiony towar przez Internet osobiście (tak często konsumenci dokują zakupów w sklepach internetowych mających swoje placówki w większości galerii handlowych, aby oszczędzić na kosztach przesyłki) odstąpienie od umowy dalej jest skuteczne, ponieważ umowa została zawarta na odległość</a:t>
            </a:r>
            <a:r>
              <a:rPr lang="pl-PL" dirty="0" smtClean="0"/>
              <a:t>.</a:t>
            </a:r>
          </a:p>
          <a:p>
            <a:pPr algn="just"/>
            <a:r>
              <a:rPr lang="pl-PL" dirty="0" smtClean="0"/>
              <a:t>Do </a:t>
            </a:r>
            <a:r>
              <a:rPr lang="pl-PL" dirty="0"/>
              <a:t>skuteczności złożonego oświadczenia </a:t>
            </a:r>
            <a:r>
              <a:rPr lang="pl-PL" b="1" dirty="0"/>
              <a:t>nie jest wymagana zgoda drugiej strony</a:t>
            </a:r>
            <a:r>
              <a:rPr lang="pl-PL" dirty="0"/>
              <a:t> transakcji. </a:t>
            </a:r>
            <a:endParaRPr lang="pl-PL" dirty="0" smtClean="0"/>
          </a:p>
          <a:p>
            <a:pPr algn="just"/>
            <a:r>
              <a:rPr lang="pl-PL" dirty="0" smtClean="0"/>
              <a:t>Po </a:t>
            </a:r>
            <a:r>
              <a:rPr lang="pl-PL" dirty="0"/>
              <a:t>skorzystaniu z prawa odstąpienia umowę uważa się za </a:t>
            </a:r>
            <a:r>
              <a:rPr lang="pl-PL" b="1" dirty="0"/>
              <a:t>niezawartą</a:t>
            </a:r>
            <a:r>
              <a:rPr lang="pl-PL" dirty="0"/>
              <a:t>. </a:t>
            </a:r>
            <a:endParaRPr lang="pl-PL" dirty="0" smtClean="0"/>
          </a:p>
          <a:p>
            <a:pPr algn="just"/>
            <a:r>
              <a:rPr lang="pl-PL" i="1" dirty="0"/>
              <a:t>J</a:t>
            </a:r>
            <a:r>
              <a:rPr lang="pl-PL" i="1" dirty="0" smtClean="0"/>
              <a:t>eżeli </a:t>
            </a:r>
            <a:r>
              <a:rPr lang="pl-PL" i="1" dirty="0"/>
              <a:t>konsument złożył oświadczenie o odstąpieniu od umowy zanim przedsiębiorca przyjął jego ofertę, oferta przestaje wiązać</a:t>
            </a:r>
            <a:r>
              <a:rPr lang="pl-PL" dirty="0"/>
              <a:t> (art. 31 ust. </a:t>
            </a:r>
            <a:r>
              <a:rPr lang="pl-PL" dirty="0" smtClean="0"/>
              <a:t>2 </a:t>
            </a:r>
            <a:r>
              <a:rPr lang="pl-PL" dirty="0" err="1" smtClean="0"/>
              <a:t>u.p.k</a:t>
            </a:r>
            <a:r>
              <a:rPr lang="pl-PL" dirty="0" smtClean="0"/>
              <a:t>.). </a:t>
            </a:r>
          </a:p>
          <a:p>
            <a:pPr algn="just"/>
            <a:r>
              <a:rPr lang="pl-PL" dirty="0" smtClean="0"/>
              <a:t>Przedsiębiorca nie może uzależniać zwrotu towaru od dostarczenia go w oryginalnym opakowaniu.</a:t>
            </a:r>
            <a:endParaRPr lang="pl-PL" dirty="0"/>
          </a:p>
          <a:p>
            <a:pPr algn="just"/>
            <a:r>
              <a:rPr lang="pl-PL" dirty="0" smtClean="0"/>
              <a:t>Należy </a:t>
            </a:r>
            <a:r>
              <a:rPr lang="pl-PL" dirty="0"/>
              <a:t>pamiętać także, że w przypadku umów zawieranych </a:t>
            </a:r>
            <a:r>
              <a:rPr lang="pl-PL" b="1" dirty="0"/>
              <a:t>po za lokalem</a:t>
            </a:r>
            <a:r>
              <a:rPr lang="pl-PL" dirty="0"/>
              <a:t> przedsiębiorstwa, z uprawnienia do odstąpienia od umowy można skorzystać, jeżeli kwota jaką ma zapłacić konsument </a:t>
            </a:r>
            <a:r>
              <a:rPr lang="pl-PL" b="1" dirty="0"/>
              <a:t>przekracza 50 </a:t>
            </a:r>
            <a:r>
              <a:rPr lang="pl-PL" b="1" dirty="0" smtClean="0"/>
              <a:t>zł</a:t>
            </a:r>
            <a:r>
              <a:rPr lang="pl-PL" dirty="0"/>
              <a:t> </a:t>
            </a:r>
            <a:r>
              <a:rPr lang="pl-PL" dirty="0" smtClean="0"/>
              <a:t>(nie dotyczy to umów zawartych na odległość)</a:t>
            </a:r>
            <a:endParaRPr lang="pl-PL" dirty="0"/>
          </a:p>
        </p:txBody>
      </p:sp>
    </p:spTree>
    <p:extLst>
      <p:ext uri="{BB962C8B-B14F-4D97-AF65-F5344CB8AC3E}">
        <p14:creationId xmlns:p14="http://schemas.microsoft.com/office/powerpoint/2010/main" val="42422466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Forma odstąpienia</a:t>
            </a:r>
            <a:endParaRPr lang="pl-PL" dirty="0"/>
          </a:p>
        </p:txBody>
      </p:sp>
      <p:sp>
        <p:nvSpPr>
          <p:cNvPr id="3" name="Symbol zastępczy zawartości 2"/>
          <p:cNvSpPr>
            <a:spLocks noGrp="1"/>
          </p:cNvSpPr>
          <p:nvPr>
            <p:ph idx="1"/>
          </p:nvPr>
        </p:nvSpPr>
        <p:spPr>
          <a:xfrm>
            <a:off x="1154954" y="2603499"/>
            <a:ext cx="9586840" cy="3864677"/>
          </a:xfrm>
        </p:spPr>
        <p:txBody>
          <a:bodyPr>
            <a:normAutofit/>
          </a:bodyPr>
          <a:lstStyle/>
          <a:p>
            <a:pPr marL="0" indent="0">
              <a:buNone/>
            </a:pPr>
            <a:endParaRPr lang="pl-PL" dirty="0"/>
          </a:p>
          <a:p>
            <a:pPr algn="just"/>
            <a:r>
              <a:rPr lang="pl-PL" dirty="0" smtClean="0"/>
              <a:t>dowolność formy - </a:t>
            </a:r>
            <a:r>
              <a:rPr lang="pl-PL" dirty="0"/>
              <a:t>ze względów dowodowych korzystniejsza dla konsumenta jest forma </a:t>
            </a:r>
            <a:r>
              <a:rPr lang="pl-PL" dirty="0" smtClean="0"/>
              <a:t>pisemna</a:t>
            </a:r>
          </a:p>
          <a:p>
            <a:pPr algn="just"/>
            <a:r>
              <a:rPr lang="pl-PL" dirty="0" smtClean="0"/>
              <a:t>Przedsiębiorca </a:t>
            </a:r>
            <a:r>
              <a:rPr lang="pl-PL" dirty="0"/>
              <a:t>zobowiązany jest pouczyć konsumenta  o sposobie i terminie skorzystania przez konsumenta ze swego uprawnienia, a także o wzorze formularza </a:t>
            </a:r>
            <a:r>
              <a:rPr lang="pl-PL" dirty="0" smtClean="0"/>
              <a:t>odstąpienia</a:t>
            </a:r>
            <a:r>
              <a:rPr lang="pl-PL" dirty="0"/>
              <a:t> </a:t>
            </a:r>
            <a:r>
              <a:rPr lang="pl-PL" dirty="0" smtClean="0"/>
              <a:t>(wzór pouczeń – załącznik nr 1, wzór odstąpienia załącznik nr 2 do ustawy o prawach konsumenta)</a:t>
            </a:r>
          </a:p>
          <a:p>
            <a:pPr algn="just"/>
            <a:r>
              <a:rPr lang="pl-PL" dirty="0" smtClean="0"/>
              <a:t>Jeżeli </a:t>
            </a:r>
            <a:r>
              <a:rPr lang="pl-PL" dirty="0"/>
              <a:t>przedsiębiorca zapewnia możliwość złożenia oświadczenia o odstąpieniu od umowy drogą elektroniczną, konsument może złożyć oświadczenie o odstąpieniu także </a:t>
            </a:r>
            <a:r>
              <a:rPr lang="pl-PL" b="1" dirty="0"/>
              <a:t>poprzez stronę internetową</a:t>
            </a:r>
            <a:r>
              <a:rPr lang="pl-PL" dirty="0"/>
              <a:t> przedsiębiorcy. W takim wypadku przedsiębiorca zobowiązany jest niezwłocznie </a:t>
            </a:r>
            <a:r>
              <a:rPr lang="pl-PL" b="1" dirty="0"/>
              <a:t>potwierdzić</a:t>
            </a:r>
            <a:r>
              <a:rPr lang="pl-PL" dirty="0"/>
              <a:t> otrzymanie oświadczenia o odstąpieniu od umowy na trwałym nośniku. </a:t>
            </a:r>
          </a:p>
          <a:p>
            <a:endParaRPr lang="pl-PL" dirty="0"/>
          </a:p>
        </p:txBody>
      </p:sp>
    </p:spTree>
    <p:extLst>
      <p:ext uri="{BB962C8B-B14F-4D97-AF65-F5344CB8AC3E}">
        <p14:creationId xmlns:p14="http://schemas.microsoft.com/office/powerpoint/2010/main" val="34816456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smtClean="0"/>
              <a:t>Termin odstąpienia </a:t>
            </a:r>
            <a:endParaRPr lang="pl-PL" b="1" dirty="0"/>
          </a:p>
        </p:txBody>
      </p:sp>
      <p:sp>
        <p:nvSpPr>
          <p:cNvPr id="3" name="Symbol zastępczy zawartości 2"/>
          <p:cNvSpPr>
            <a:spLocks noGrp="1"/>
          </p:cNvSpPr>
          <p:nvPr>
            <p:ph idx="1"/>
          </p:nvPr>
        </p:nvSpPr>
        <p:spPr/>
        <p:txBody>
          <a:bodyPr>
            <a:normAutofit fontScale="92500" lnSpcReduction="20000"/>
          </a:bodyPr>
          <a:lstStyle/>
          <a:p>
            <a:pPr algn="just"/>
            <a:r>
              <a:rPr lang="pl-PL" dirty="0"/>
              <a:t>p</a:t>
            </a:r>
            <a:r>
              <a:rPr lang="pl-PL" dirty="0" smtClean="0"/>
              <a:t>odstawowy termin to 14 dni</a:t>
            </a:r>
          </a:p>
          <a:p>
            <a:pPr algn="just"/>
            <a:r>
              <a:rPr lang="pl-PL" dirty="0"/>
              <a:t>d</a:t>
            </a:r>
            <a:r>
              <a:rPr lang="pl-PL" dirty="0" smtClean="0"/>
              <a:t>o </a:t>
            </a:r>
            <a:r>
              <a:rPr lang="pl-PL" dirty="0"/>
              <a:t>zachowanie tego terminu wystarczy wysłanie w tym okresie oświadczenia o </a:t>
            </a:r>
            <a:r>
              <a:rPr lang="pl-PL" dirty="0" smtClean="0"/>
              <a:t>odstąpieniu</a:t>
            </a:r>
          </a:p>
          <a:p>
            <a:pPr algn="just"/>
            <a:r>
              <a:rPr lang="pl-PL" dirty="0" smtClean="0"/>
              <a:t>w przypadku </a:t>
            </a:r>
            <a:r>
              <a:rPr lang="pl-PL" b="1" dirty="0"/>
              <a:t>niepoinformowania</a:t>
            </a:r>
            <a:r>
              <a:rPr lang="pl-PL" dirty="0"/>
              <a:t> o prawie odstąpienia od umowy, okres ten z mocy prawa </a:t>
            </a:r>
            <a:r>
              <a:rPr lang="pl-PL" b="1" dirty="0"/>
              <a:t>wydłuża się do 12 miesięcy</a:t>
            </a:r>
            <a:r>
              <a:rPr lang="pl-PL" dirty="0"/>
              <a:t>, które z kolei liczy się od upływu terminu </a:t>
            </a:r>
            <a:r>
              <a:rPr lang="pl-PL" dirty="0" smtClean="0"/>
              <a:t>bazowego</a:t>
            </a:r>
          </a:p>
          <a:p>
            <a:pPr algn="just"/>
            <a:r>
              <a:rPr lang="pl-PL" dirty="0"/>
              <a:t>Ustawodawca uzależnia początek biegu od rodzaju zawartej </a:t>
            </a:r>
            <a:r>
              <a:rPr lang="pl-PL" dirty="0" smtClean="0"/>
              <a:t>umowy. W przypadku umowy sprzedaży</a:t>
            </a:r>
            <a:r>
              <a:rPr lang="pl-PL" dirty="0"/>
              <a:t>, będzie on liczony</a:t>
            </a:r>
            <a:r>
              <a:rPr lang="pl-PL" b="1" dirty="0"/>
              <a:t> </a:t>
            </a:r>
            <a:r>
              <a:rPr lang="pl-PL" dirty="0"/>
              <a:t>od </a:t>
            </a:r>
            <a:r>
              <a:rPr lang="pl-PL" b="1" dirty="0"/>
              <a:t>objęcia rzeczy w posiadanie</a:t>
            </a:r>
            <a:r>
              <a:rPr lang="pl-PL" dirty="0"/>
              <a:t> przez konsumenta lub wskazaną przez niego osobę trzecią inną niż przewoźnik. Z kolei w przypadku umowy sprzedaży rzeczy dostarczanych partiami od objęcia w posiadanie ostatniej rzeczy. Jeżeli zaś umowa sprzedaży polega na regularnym dostarczaniu rzeczy przez czas oznaczony - od objęcia w posiadanie pierwszej z rzeczy.</a:t>
            </a:r>
          </a:p>
        </p:txBody>
      </p:sp>
    </p:spTree>
    <p:extLst>
      <p:ext uri="{BB962C8B-B14F-4D97-AF65-F5344CB8AC3E}">
        <p14:creationId xmlns:p14="http://schemas.microsoft.com/office/powerpoint/2010/main" val="3289454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54954" y="973667"/>
            <a:ext cx="8836069" cy="941759"/>
          </a:xfrm>
        </p:spPr>
        <p:txBody>
          <a:bodyPr>
            <a:noAutofit/>
          </a:bodyPr>
          <a:lstStyle/>
          <a:p>
            <a:pPr algn="ctr"/>
            <a:r>
              <a:rPr lang="pl-PL" sz="3200" b="1" dirty="0"/>
              <a:t>Obowiązki przedsiębiorcy związane ze skorzystaniem przez konsumenta z prawa odstąpienia</a:t>
            </a:r>
            <a:r>
              <a:rPr lang="pl-PL" sz="3200" dirty="0"/>
              <a:t/>
            </a:r>
            <a:br>
              <a:rPr lang="pl-PL" sz="3200" dirty="0"/>
            </a:br>
            <a:endParaRPr lang="pl-PL" sz="3200" dirty="0"/>
          </a:p>
        </p:txBody>
      </p:sp>
      <p:sp>
        <p:nvSpPr>
          <p:cNvPr id="3" name="Symbol zastępczy zawartości 2"/>
          <p:cNvSpPr>
            <a:spLocks noGrp="1"/>
          </p:cNvSpPr>
          <p:nvPr>
            <p:ph idx="1"/>
          </p:nvPr>
        </p:nvSpPr>
        <p:spPr>
          <a:xfrm>
            <a:off x="838200" y="2743199"/>
            <a:ext cx="10515600" cy="3840479"/>
          </a:xfrm>
        </p:spPr>
        <p:txBody>
          <a:bodyPr>
            <a:normAutofit fontScale="25000" lnSpcReduction="20000"/>
          </a:bodyPr>
          <a:lstStyle/>
          <a:p>
            <a:pPr algn="just"/>
            <a:r>
              <a:rPr lang="pl-PL" sz="7200" i="1" dirty="0"/>
              <a:t>Przedsiębiorca ma obowiązek niezwłocznie, nie później niż w terminie 14 dni od dnia otrzymania oświadczenia konsumenta o odstąpieniu od umowy, zwrócić konsumentowi wszystkie dokonane przez niego płatności, w tym koszty dostarczenia </a:t>
            </a:r>
            <a:r>
              <a:rPr lang="pl-PL" sz="7200" i="1" dirty="0" smtClean="0"/>
              <a:t>rzeczy</a:t>
            </a:r>
            <a:r>
              <a:rPr lang="pl-PL" sz="7200" dirty="0"/>
              <a:t> </a:t>
            </a:r>
            <a:r>
              <a:rPr lang="pl-PL" sz="7200" dirty="0" smtClean="0"/>
              <a:t>(art. 32 ust. 1 </a:t>
            </a:r>
            <a:r>
              <a:rPr lang="pl-PL" sz="7200" dirty="0" err="1" smtClean="0"/>
              <a:t>u.p.k</a:t>
            </a:r>
            <a:r>
              <a:rPr lang="pl-PL" sz="7200" dirty="0" smtClean="0"/>
              <a:t>.)</a:t>
            </a:r>
          </a:p>
          <a:p>
            <a:pPr algn="just"/>
            <a:r>
              <a:rPr lang="pl-PL" sz="7200" dirty="0"/>
              <a:t>Podmiot profesjonalny powinien tego dokonać </a:t>
            </a:r>
            <a:r>
              <a:rPr lang="pl-PL" sz="7200" b="1" dirty="0"/>
              <a:t>bez zbędnej zwłoki</a:t>
            </a:r>
            <a:r>
              <a:rPr lang="pl-PL" sz="7200" dirty="0"/>
              <a:t>, nie później jednak niż z upływem 14 dni. Termin ten ma charakter maksymalny </a:t>
            </a:r>
            <a:r>
              <a:rPr lang="pl-PL" sz="7200" b="1" dirty="0"/>
              <a:t>i nie może być przez przedsiębiorcę </a:t>
            </a:r>
            <a:r>
              <a:rPr lang="pl-PL" sz="7200" b="1" dirty="0" smtClean="0"/>
              <a:t>wydłużany.</a:t>
            </a:r>
          </a:p>
          <a:p>
            <a:pPr algn="just"/>
            <a:r>
              <a:rPr lang="pl-PL" sz="7200" dirty="0"/>
              <a:t>Kwota jaką uiścił konsument przy zawieraniu umowy musi być </a:t>
            </a:r>
            <a:r>
              <a:rPr lang="pl-PL" sz="7200" b="1" dirty="0"/>
              <a:t>zwrócona w całości</a:t>
            </a:r>
            <a:r>
              <a:rPr lang="pl-PL" sz="7200" dirty="0"/>
              <a:t>, nie można dokonywać z  niej jakichkolwiek potrąceń, np. potrącenie kosztów przelewu. Tym bardziej nie jest dopuszczalne pobieranie żadnych opłat manipulacyjnych, które miałyby stanowić dla konsumenta swego rodzaju karę za niedotrzymanie umowy</a:t>
            </a:r>
            <a:r>
              <a:rPr lang="pl-PL" sz="7200" dirty="0" smtClean="0"/>
              <a:t>.</a:t>
            </a:r>
          </a:p>
          <a:p>
            <a:pPr algn="just"/>
            <a:r>
              <a:rPr lang="pl-PL" sz="7200" dirty="0" smtClean="0"/>
              <a:t>Zwrot kosztów przesyłki ogranicza się do </a:t>
            </a:r>
            <a:r>
              <a:rPr lang="pl-PL" sz="7200" b="1" dirty="0"/>
              <a:t>najtańszych zwykłych sposobów dostarczenia</a:t>
            </a:r>
            <a:r>
              <a:rPr lang="pl-PL" sz="7200" dirty="0"/>
              <a:t> oferowanych przez </a:t>
            </a:r>
            <a:r>
              <a:rPr lang="pl-PL" sz="7200" dirty="0" smtClean="0"/>
              <a:t>przedsiębiorcę.</a:t>
            </a:r>
          </a:p>
          <a:p>
            <a:pPr algn="just"/>
            <a:r>
              <a:rPr lang="pl-PL" sz="7200" dirty="0"/>
              <a:t>Przedsiębiorca może </a:t>
            </a:r>
            <a:r>
              <a:rPr lang="pl-PL" sz="7200" b="1" dirty="0"/>
              <a:t>wstrzymać się ze zwrotem płatności</a:t>
            </a:r>
            <a:r>
              <a:rPr lang="pl-PL" sz="7200" dirty="0"/>
              <a:t> do czasu otrzymania </a:t>
            </a:r>
            <a:r>
              <a:rPr lang="pl-PL" sz="7200" b="1" dirty="0"/>
              <a:t>rzeczy z powrotem</a:t>
            </a:r>
            <a:r>
              <a:rPr lang="pl-PL" sz="7200" dirty="0"/>
              <a:t>, bądź do momentu </a:t>
            </a:r>
            <a:r>
              <a:rPr lang="pl-PL" sz="7200" dirty="0" smtClean="0"/>
              <a:t>dostarczenia przez </a:t>
            </a:r>
            <a:r>
              <a:rPr lang="pl-PL" sz="7200" dirty="0"/>
              <a:t>konsumenta dowodu jej </a:t>
            </a:r>
            <a:r>
              <a:rPr lang="pl-PL" sz="7200" dirty="0" smtClean="0"/>
              <a:t>odesłania.</a:t>
            </a:r>
          </a:p>
          <a:p>
            <a:pPr algn="just"/>
            <a:endParaRPr lang="pl-PL" dirty="0"/>
          </a:p>
        </p:txBody>
      </p:sp>
    </p:spTree>
    <p:extLst>
      <p:ext uri="{BB962C8B-B14F-4D97-AF65-F5344CB8AC3E}">
        <p14:creationId xmlns:p14="http://schemas.microsoft.com/office/powerpoint/2010/main" val="266330612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on (sala konferencyjna)">
  <a:themeElements>
    <a:clrScheme name="Jon (sala konferencyjna)">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Jon (sala konferencyjna)">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Jon (sala konferencyjna)">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682</TotalTime>
  <Words>3505</Words>
  <Application>Microsoft Office PowerPoint</Application>
  <PresentationFormat>Panoramiczny</PresentationFormat>
  <Paragraphs>179</Paragraphs>
  <Slides>30</Slides>
  <Notes>1</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30</vt:i4>
      </vt:variant>
    </vt:vector>
  </HeadingPairs>
  <TitlesOfParts>
    <vt:vector size="35" baseType="lpstr">
      <vt:lpstr>Arial</vt:lpstr>
      <vt:lpstr>Calibri</vt:lpstr>
      <vt:lpstr>Century Gothic</vt:lpstr>
      <vt:lpstr>Wingdings 3</vt:lpstr>
      <vt:lpstr>Jon (sala konferencyjna)</vt:lpstr>
      <vt:lpstr>  Ochrona konsumenta w umowie sprzedaży towarów </vt:lpstr>
      <vt:lpstr>Sprzedaż konsumencka - pojęcie</vt:lpstr>
      <vt:lpstr>Sprzedaż konsumencka - pojęcie</vt:lpstr>
      <vt:lpstr>Regulacje prawne</vt:lpstr>
      <vt:lpstr>Umowy zawierana na odległość i poza lokalem przedsiębiorstwa - pojęcie</vt:lpstr>
      <vt:lpstr>Odstąpienie od umowy zawieranej na odległość lub poza lokalem przedsiębiorstwa</vt:lpstr>
      <vt:lpstr>Forma odstąpienia</vt:lpstr>
      <vt:lpstr>Termin odstąpienia </vt:lpstr>
      <vt:lpstr>Obowiązki przedsiębiorcy związane ze skorzystaniem przez konsumenta z prawa odstąpienia </vt:lpstr>
      <vt:lpstr>Odstąpienie od umowy a zmniejszenie wartości rzeczy</vt:lpstr>
      <vt:lpstr>Prawo odstąpienia - wyłączenia</vt:lpstr>
      <vt:lpstr>Prawo odstąpienia - wyłączenia</vt:lpstr>
      <vt:lpstr>Inertia selling – świadczenie niezamówione</vt:lpstr>
      <vt:lpstr>Inertia selling – świadczenie niezamówione</vt:lpstr>
      <vt:lpstr>Świadczenie niezamówione - skutki</vt:lpstr>
      <vt:lpstr>Zawieranie umów z konsumentem przez telefon</vt:lpstr>
      <vt:lpstr>Zawieranie umów przez telefon – obowiązki przedsiębiorcy</vt:lpstr>
      <vt:lpstr>Zawieranie umów przez telefon – potwierdzenie treści umowy</vt:lpstr>
      <vt:lpstr>Skutki niedopełnienia obowiązków związanych z zawieranie umowy przez telefon</vt:lpstr>
      <vt:lpstr>Zawieranie umów przez SMS</vt:lpstr>
      <vt:lpstr>Zawieranie umów przez SMS</vt:lpstr>
      <vt:lpstr>Co powinien zawierać SMS</vt:lpstr>
      <vt:lpstr>Wada fizyczna</vt:lpstr>
      <vt:lpstr>Klauzula IKEA</vt:lpstr>
      <vt:lpstr>Uprawnienia związane z rękojmią</vt:lpstr>
      <vt:lpstr>Uprawnienia związane z rękojmią</vt:lpstr>
      <vt:lpstr>Forma reklamacji </vt:lpstr>
      <vt:lpstr>Terminy</vt:lpstr>
      <vt:lpstr>Gwarancja</vt:lpstr>
      <vt:lpstr>Paragon a reklamacja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Ochrona konsumenta w umowach sprzedaży towarów </dc:title>
  <dc:creator>Ewa Calus</dc:creator>
  <cp:lastModifiedBy>Ewa Całus</cp:lastModifiedBy>
  <cp:revision>35</cp:revision>
  <dcterms:created xsi:type="dcterms:W3CDTF">2016-02-25T19:34:18Z</dcterms:created>
  <dcterms:modified xsi:type="dcterms:W3CDTF">2017-03-09T18:48:19Z</dcterms:modified>
</cp:coreProperties>
</file>