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5" r:id="rId5"/>
    <p:sldId id="284" r:id="rId6"/>
    <p:sldId id="283" r:id="rId7"/>
    <p:sldId id="282" r:id="rId8"/>
    <p:sldId id="281" r:id="rId9"/>
    <p:sldId id="280" r:id="rId10"/>
    <p:sldId id="279" r:id="rId11"/>
    <p:sldId id="296" r:id="rId12"/>
    <p:sldId id="295" r:id="rId13"/>
    <p:sldId id="294" r:id="rId14"/>
    <p:sldId id="293" r:id="rId15"/>
    <p:sldId id="292" r:id="rId16"/>
    <p:sldId id="291" r:id="rId17"/>
    <p:sldId id="290" r:id="rId18"/>
    <p:sldId id="289" r:id="rId19"/>
    <p:sldId id="310" r:id="rId20"/>
    <p:sldId id="309" r:id="rId21"/>
    <p:sldId id="308" r:id="rId22"/>
    <p:sldId id="307" r:id="rId23"/>
    <p:sldId id="306" r:id="rId24"/>
    <p:sldId id="305" r:id="rId25"/>
    <p:sldId id="304" r:id="rId26"/>
    <p:sldId id="303" r:id="rId27"/>
    <p:sldId id="302" r:id="rId28"/>
    <p:sldId id="320" r:id="rId29"/>
    <p:sldId id="319" r:id="rId30"/>
    <p:sldId id="318" r:id="rId31"/>
    <p:sldId id="317" r:id="rId32"/>
    <p:sldId id="316" r:id="rId33"/>
    <p:sldId id="315" r:id="rId34"/>
    <p:sldId id="314" r:id="rId35"/>
    <p:sldId id="313" r:id="rId36"/>
    <p:sldId id="312" r:id="rId37"/>
    <p:sldId id="311" r:id="rId38"/>
    <p:sldId id="301" r:id="rId39"/>
    <p:sldId id="338" r:id="rId40"/>
    <p:sldId id="337" r:id="rId41"/>
    <p:sldId id="336" r:id="rId42"/>
    <p:sldId id="335" r:id="rId43"/>
    <p:sldId id="334" r:id="rId44"/>
    <p:sldId id="333" r:id="rId45"/>
    <p:sldId id="332" r:id="rId46"/>
    <p:sldId id="331" r:id="rId47"/>
    <p:sldId id="330" r:id="rId48"/>
    <p:sldId id="329" r:id="rId49"/>
    <p:sldId id="328" r:id="rId50"/>
    <p:sldId id="344" r:id="rId51"/>
    <p:sldId id="343" r:id="rId52"/>
    <p:sldId id="342" r:id="rId53"/>
    <p:sldId id="341" r:id="rId54"/>
    <p:sldId id="340" r:id="rId55"/>
    <p:sldId id="354" r:id="rId56"/>
    <p:sldId id="353" r:id="rId57"/>
    <p:sldId id="352" r:id="rId58"/>
    <p:sldId id="351" r:id="rId59"/>
    <p:sldId id="259" r:id="rId6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Gospodarka nieruchomościami 2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W przypadku </a:t>
            </a:r>
            <a:r>
              <a:rPr lang="pl-PL" i="1" dirty="0" smtClean="0"/>
              <a:t>nieruchomości</a:t>
            </a:r>
            <a:r>
              <a:rPr lang="pl-PL" dirty="0" smtClean="0"/>
              <a:t> o nieuregulowanym stanie prawnym informację o zamiarze wywłaszczenia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starosta</a:t>
            </a:r>
            <a:r>
              <a:rPr lang="pl-PL" dirty="0" smtClean="0"/>
              <a:t>, wykonujący zadanie z zakresu administracji rządowej,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podaje </a:t>
            </a:r>
            <a:r>
              <a:rPr lang="pl-PL" dirty="0" smtClean="0"/>
              <a:t>do publicznej wiadomości w sposób zwyczajowo przyjęty w danej miejscowości oraz na stronach internetowych starostwa powiatowego, a także przez ogłoszenie w prasie o zasięgu ogólnopolskim.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Jeżeli </a:t>
            </a:r>
            <a:r>
              <a:rPr lang="pl-PL" dirty="0" smtClean="0"/>
              <a:t>wywłaszczenie dotyczy części </a:t>
            </a:r>
            <a:r>
              <a:rPr lang="pl-PL" i="1" dirty="0" smtClean="0"/>
              <a:t>nieruchomości</a:t>
            </a:r>
            <a:r>
              <a:rPr lang="pl-PL" dirty="0" smtClean="0"/>
              <a:t>, ogłoszenie zawiera również informację o zamiarze wszczęcia postępowania w sprawie podziału tej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  <a:r>
              <a:rPr lang="pl-PL" dirty="0" smtClean="0"/>
              <a:t>(art. 114 ust. </a:t>
            </a:r>
            <a:r>
              <a:rPr lang="pl-PL" dirty="0" smtClean="0"/>
              <a:t>3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Wszczęcie postępowania </a:t>
            </a:r>
            <a:r>
              <a:rPr lang="pl-PL" dirty="0" smtClean="0"/>
              <a:t>wywłaszczeniowego</a:t>
            </a:r>
          </a:p>
          <a:p>
            <a:pPr marL="514350" indent="-514350">
              <a:buAutoNum type="arabicPeriod"/>
            </a:pPr>
            <a:r>
              <a:rPr lang="pl-PL" dirty="0" smtClean="0"/>
              <a:t>na </a:t>
            </a:r>
            <a:r>
              <a:rPr lang="pl-PL" dirty="0" smtClean="0"/>
              <a:t>rzecz Skarbu Państwa następuje z urzędu, </a:t>
            </a:r>
            <a:r>
              <a:rPr lang="pl-PL" dirty="0" smtClean="0"/>
              <a:t>a</a:t>
            </a:r>
          </a:p>
          <a:p>
            <a:pPr marL="514350" indent="-514350">
              <a:buAutoNum type="arabicPeriod"/>
            </a:pPr>
            <a:r>
              <a:rPr lang="pl-PL" dirty="0" smtClean="0"/>
              <a:t>na </a:t>
            </a:r>
            <a:r>
              <a:rPr lang="pl-PL" dirty="0" smtClean="0"/>
              <a:t>rzecz jednostki samorządu terytorialnego - na wniosek jej organu wykonawczego. </a:t>
            </a: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Wszczęcie </a:t>
            </a:r>
            <a:r>
              <a:rPr lang="pl-PL" dirty="0" smtClean="0"/>
              <a:t>postępowania z urzędu może także nastąpić na skutek zawiadomienia złożonego przez podmiot, który zamierza realizować cel publiczny</a:t>
            </a:r>
            <a:r>
              <a:rPr lang="pl-PL" dirty="0" smtClean="0"/>
              <a:t>.</a:t>
            </a:r>
            <a:r>
              <a:rPr lang="pl-PL" dirty="0" smtClean="0"/>
              <a:t> (art. </a:t>
            </a:r>
            <a:r>
              <a:rPr lang="pl-PL" dirty="0" smtClean="0"/>
              <a:t>115 </a:t>
            </a:r>
            <a:r>
              <a:rPr lang="pl-PL" dirty="0" smtClean="0"/>
              <a:t>ust. </a:t>
            </a:r>
            <a:r>
              <a:rPr lang="pl-PL" dirty="0" smtClean="0"/>
              <a:t>1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Wszczęcie postępowania wywłaszczeniowego następuje po bezskutecznym upływie dwumiesięcznego terminu do zawarcia </a:t>
            </a:r>
            <a:r>
              <a:rPr lang="pl-PL" dirty="0" smtClean="0"/>
              <a:t>umowy</a:t>
            </a:r>
          </a:p>
          <a:p>
            <a:pPr>
              <a:buFontTx/>
              <a:buChar char="-"/>
            </a:pPr>
            <a:r>
              <a:rPr lang="pl-PL" dirty="0" smtClean="0"/>
              <a:t>wyznaczonego </a:t>
            </a:r>
            <a:r>
              <a:rPr lang="pl-PL" dirty="0" smtClean="0"/>
              <a:t>na piśmie właścicielowi, użytkownikowi wieczystemu </a:t>
            </a:r>
            <a:r>
              <a:rPr lang="pl-PL" i="1" dirty="0" smtClean="0"/>
              <a:t>nieruchomości</a:t>
            </a:r>
            <a:r>
              <a:rPr lang="pl-PL" dirty="0" smtClean="0"/>
              <a:t>, a także osobie, której przysługuje ograniczone prawo rzeczowe na tej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Przepisu tego nie </a:t>
            </a:r>
            <a:r>
              <a:rPr lang="pl-PL" dirty="0" smtClean="0"/>
              <a:t>stosuje się w przypadku </a:t>
            </a:r>
            <a:r>
              <a:rPr lang="pl-PL" i="1" dirty="0" smtClean="0"/>
              <a:t>nieruchomości</a:t>
            </a:r>
            <a:r>
              <a:rPr lang="pl-PL" dirty="0" smtClean="0"/>
              <a:t> o nieuregulowanym stanie prawnym</a:t>
            </a:r>
            <a:r>
              <a:rPr lang="pl-PL" dirty="0" smtClean="0"/>
              <a:t>.  </a:t>
            </a:r>
            <a:r>
              <a:rPr lang="pl-PL" dirty="0" smtClean="0"/>
              <a:t>(art. 115 ust. </a:t>
            </a:r>
            <a:r>
              <a:rPr lang="pl-PL" dirty="0" smtClean="0"/>
              <a:t>2, 5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Odmowa wszczęcia postępowania wywłaszczeniowego, o które wystąpił organ wykonawczy jednostki samorządu terytorialnego albo podmiot, który zamierza realizować cel publiczny,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następuje </a:t>
            </a:r>
            <a:r>
              <a:rPr lang="pl-PL" dirty="0" smtClean="0"/>
              <a:t>w drodze </a:t>
            </a:r>
            <a:r>
              <a:rPr lang="pl-PL" dirty="0" smtClean="0"/>
              <a:t>decyzji </a:t>
            </a:r>
            <a:r>
              <a:rPr lang="pl-PL" dirty="0" smtClean="0"/>
              <a:t>(art. 115 ust. </a:t>
            </a:r>
            <a:r>
              <a:rPr lang="pl-PL" dirty="0" smtClean="0"/>
              <a:t>4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Starosta</a:t>
            </a:r>
            <a:r>
              <a:rPr lang="pl-PL" dirty="0" smtClean="0"/>
              <a:t>, wykonujący zadanie z zakresu administracji rządowej,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składa </a:t>
            </a:r>
            <a:r>
              <a:rPr lang="pl-PL" dirty="0" smtClean="0"/>
              <a:t>w sądzie wniosek o ujawnienie w księdze wieczystej wszczęcia postępowania wywłaszczeniowego,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a </a:t>
            </a:r>
            <a:r>
              <a:rPr lang="pl-PL" dirty="0" smtClean="0"/>
              <a:t>jeżeli </a:t>
            </a:r>
            <a:r>
              <a:rPr lang="pl-PL" i="1" dirty="0" smtClean="0"/>
              <a:t>nieruchomość</a:t>
            </a:r>
            <a:r>
              <a:rPr lang="pl-PL" dirty="0" smtClean="0"/>
              <a:t> nie ma założonej księgi wieczystej - o złożenie do istniejącego zbioru dokumentów zawiadomienia o wszczęciu tego postępowania</a:t>
            </a:r>
            <a:r>
              <a:rPr lang="pl-PL" dirty="0" smtClean="0"/>
              <a:t>.</a:t>
            </a:r>
            <a:r>
              <a:rPr lang="pl-PL" dirty="0" smtClean="0"/>
              <a:t> (art. </a:t>
            </a:r>
            <a:r>
              <a:rPr lang="pl-PL" dirty="0" smtClean="0"/>
              <a:t>117 </a:t>
            </a:r>
            <a:r>
              <a:rPr lang="pl-PL" dirty="0" smtClean="0"/>
              <a:t>ust. </a:t>
            </a:r>
            <a:r>
              <a:rPr lang="pl-PL" dirty="0" smtClean="0"/>
              <a:t>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Po </a:t>
            </a:r>
            <a:r>
              <a:rPr lang="pl-PL" dirty="0" smtClean="0"/>
              <a:t>wszczęciu postępowania wywłaszczeniowego starosta, wykonujący zadanie z zakresu administracji rządowej, przeprowadza rozprawę administracyjną.</a:t>
            </a:r>
          </a:p>
          <a:p>
            <a:pPr>
              <a:buNone/>
            </a:pPr>
            <a:r>
              <a:rPr lang="pl-PL" dirty="0" smtClean="0"/>
              <a:t>Przepisu </a:t>
            </a:r>
            <a:r>
              <a:rPr lang="pl-PL" dirty="0" smtClean="0"/>
              <a:t>ust. 1 nie stosuje się w przypadku </a:t>
            </a:r>
            <a:r>
              <a:rPr lang="pl-PL" i="1" dirty="0" smtClean="0"/>
              <a:t>nieruchomości</a:t>
            </a:r>
            <a:r>
              <a:rPr lang="pl-PL" dirty="0" smtClean="0"/>
              <a:t> o nieuregulowanym stanie prawnym.</a:t>
            </a:r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postępowaniu wywłaszczeniowym nie stosuje się </a:t>
            </a:r>
            <a:r>
              <a:rPr lang="pl-PL" dirty="0" smtClean="0"/>
              <a:t>przepisów o </a:t>
            </a:r>
            <a:r>
              <a:rPr lang="pl-PL" dirty="0" smtClean="0"/>
              <a:t>ugodzie administracyjnej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118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Jeżeli </a:t>
            </a:r>
            <a:r>
              <a:rPr lang="pl-PL" dirty="0" smtClean="0"/>
              <a:t>w terminie określonym </a:t>
            </a:r>
            <a:r>
              <a:rPr lang="pl-PL" dirty="0" smtClean="0"/>
              <a:t>nie </a:t>
            </a:r>
            <a:r>
              <a:rPr lang="pl-PL" dirty="0" smtClean="0"/>
              <a:t>zostały ustalone osoby, które wykażą, że przysługują im prawa rzeczowe do </a:t>
            </a:r>
            <a:r>
              <a:rPr lang="pl-PL" i="1" dirty="0" smtClean="0"/>
              <a:t>nieruchomości</a:t>
            </a:r>
            <a:r>
              <a:rPr lang="pl-PL" dirty="0" smtClean="0"/>
              <a:t>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starosta </a:t>
            </a:r>
            <a:r>
              <a:rPr lang="pl-PL" dirty="0" smtClean="0"/>
              <a:t>wykonujący zadanie z zakresu administracji rządowej, wydaje decyzję o nabyciu własności </a:t>
            </a:r>
            <a:r>
              <a:rPr lang="pl-PL" i="1" dirty="0" smtClean="0"/>
              <a:t>nieruchomości</a:t>
            </a:r>
            <a:r>
              <a:rPr lang="pl-PL" dirty="0" smtClean="0"/>
              <a:t> przez Skarb Państwa lub jednostkę samorządu terytorialnego, wnioskującą o </a:t>
            </a:r>
            <a:r>
              <a:rPr lang="pl-PL" dirty="0" smtClean="0"/>
              <a:t>wywłaszczenie.</a:t>
            </a:r>
          </a:p>
          <a:p>
            <a:pPr>
              <a:buNone/>
            </a:pPr>
            <a:r>
              <a:rPr lang="pl-PL" dirty="0" smtClean="0"/>
              <a:t>Nabycie </a:t>
            </a:r>
            <a:r>
              <a:rPr lang="pl-PL" dirty="0" smtClean="0"/>
              <a:t>prawa własności następuje z dniem, w którym decyzja stała się ostateczna</a:t>
            </a:r>
            <a:r>
              <a:rPr lang="pl-PL" dirty="0" smtClean="0"/>
              <a:t>.</a:t>
            </a:r>
            <a:r>
              <a:rPr lang="pl-PL" dirty="0" smtClean="0"/>
              <a:t> (art. </a:t>
            </a:r>
            <a:r>
              <a:rPr lang="pl-PL" dirty="0" smtClean="0"/>
              <a:t>118a 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Decyzja o wywłaszczeniu </a:t>
            </a:r>
            <a:r>
              <a:rPr lang="pl-PL" i="1" dirty="0" smtClean="0"/>
              <a:t>nieruchomości</a:t>
            </a:r>
            <a:r>
              <a:rPr lang="pl-PL" dirty="0" smtClean="0"/>
              <a:t>, poza elementami określonymi </a:t>
            </a:r>
            <a:r>
              <a:rPr lang="pl-PL" dirty="0" smtClean="0"/>
              <a:t>w kpa, </a:t>
            </a:r>
            <a:r>
              <a:rPr lang="pl-PL" dirty="0" smtClean="0"/>
              <a:t>powinna zawierać: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dirty="0" smtClean="0"/>
              <a:t>ustalenie</a:t>
            </a:r>
            <a:r>
              <a:rPr lang="pl-PL" dirty="0" smtClean="0"/>
              <a:t>, na jakie cele </a:t>
            </a:r>
            <a:r>
              <a:rPr lang="pl-PL" i="1" dirty="0" smtClean="0"/>
              <a:t>nieruchomość</a:t>
            </a:r>
            <a:r>
              <a:rPr lang="pl-PL" dirty="0" smtClean="0"/>
              <a:t> jest wywłaszczana;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dirty="0" smtClean="0"/>
              <a:t>określenie </a:t>
            </a:r>
            <a:r>
              <a:rPr lang="pl-PL" dirty="0" smtClean="0"/>
              <a:t>przedmiotu wywłaszczenia przez podanie oznaczenia </a:t>
            </a:r>
            <a:r>
              <a:rPr lang="pl-PL" i="1" dirty="0" smtClean="0"/>
              <a:t>nieruchomości</a:t>
            </a:r>
            <a:r>
              <a:rPr lang="pl-PL" dirty="0" smtClean="0"/>
              <a:t> według księgi wieczystej lub zbioru dokumentów oraz według katastru </a:t>
            </a:r>
            <a:r>
              <a:rPr lang="pl-PL" i="1" dirty="0" smtClean="0"/>
              <a:t>nieruchomości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dirty="0" smtClean="0"/>
              <a:t>określenie </a:t>
            </a:r>
            <a:r>
              <a:rPr lang="pl-PL" dirty="0" smtClean="0"/>
              <a:t>praw podlegających wywłaszczeniu;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dirty="0" smtClean="0"/>
              <a:t>wskazanie </a:t>
            </a:r>
            <a:r>
              <a:rPr lang="pl-PL" dirty="0" smtClean="0"/>
              <a:t>właściciela lub użytkownika wieczystego </a:t>
            </a:r>
            <a:r>
              <a:rPr lang="pl-PL" i="1" dirty="0" smtClean="0"/>
              <a:t>nieruchomości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5) </a:t>
            </a:r>
            <a:r>
              <a:rPr lang="pl-PL" dirty="0" smtClean="0"/>
              <a:t>wskazanie </a:t>
            </a:r>
            <a:r>
              <a:rPr lang="pl-PL" dirty="0" smtClean="0"/>
              <a:t>osoby, której przysługują ograniczone prawa rzeczowe na </a:t>
            </a:r>
            <a:r>
              <a:rPr lang="pl-PL" i="1" dirty="0" smtClean="0"/>
              <a:t>nieruchomości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6) </a:t>
            </a:r>
            <a:r>
              <a:rPr lang="pl-PL" dirty="0" smtClean="0"/>
              <a:t>zobowiązanie </a:t>
            </a:r>
            <a:r>
              <a:rPr lang="pl-PL" dirty="0" smtClean="0"/>
              <a:t>do zapewnienia </a:t>
            </a:r>
            <a:r>
              <a:rPr lang="pl-PL" dirty="0" smtClean="0"/>
              <a:t>lokali;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7) </a:t>
            </a:r>
            <a:r>
              <a:rPr lang="pl-PL" dirty="0" smtClean="0"/>
              <a:t>ustalenie </a:t>
            </a:r>
            <a:r>
              <a:rPr lang="pl-PL" dirty="0" smtClean="0"/>
              <a:t>wysokości odszkodowania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119 </a:t>
            </a:r>
            <a:r>
              <a:rPr lang="pl-PL" dirty="0" smtClean="0"/>
              <a:t>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Przejście </a:t>
            </a:r>
            <a:r>
              <a:rPr lang="pl-PL" dirty="0" smtClean="0"/>
              <a:t>prawa własności na rzecz Skarbu Państwa lub na rzecz jednostki samorządu terytorialnego następuje z dniem, w którym decyzja o wywłaszczeniu </a:t>
            </a:r>
            <a:r>
              <a:rPr lang="pl-PL" i="1" dirty="0" smtClean="0"/>
              <a:t>nieruchomości</a:t>
            </a:r>
            <a:r>
              <a:rPr lang="pl-PL" dirty="0" smtClean="0"/>
              <a:t> stała się ostateczna.</a:t>
            </a:r>
          </a:p>
          <a:p>
            <a:pPr>
              <a:buNone/>
            </a:pPr>
            <a:r>
              <a:rPr lang="pl-PL" dirty="0" smtClean="0"/>
              <a:t>Przejście </a:t>
            </a:r>
            <a:r>
              <a:rPr lang="pl-PL" dirty="0" smtClean="0"/>
              <a:t>prawa użytkowania wieczystego na rzecz Skarbu Państwa lub na rzecz jednostki samorządu terytorialnego następuje z dniem, w którym decyzja o wywłaszczeniu tego prawa stała się ostateczna, jeżeli prawo użytkowania wieczystego było ustanowione na </a:t>
            </a:r>
            <a:r>
              <a:rPr lang="pl-PL" i="1" dirty="0" smtClean="0"/>
              <a:t>nieruchomości</a:t>
            </a:r>
            <a:r>
              <a:rPr lang="pl-PL" dirty="0" smtClean="0"/>
              <a:t> gruntowej stanowiącej własność innej osoby niż ta, na rzecz której nastąpiło wywłaszczenie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121 </a:t>
            </a:r>
            <a:r>
              <a:rPr lang="pl-PL" dirty="0" smtClean="0"/>
              <a:t>ust. </a:t>
            </a:r>
            <a:r>
              <a:rPr lang="pl-PL" dirty="0" smtClean="0"/>
              <a:t>1-2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Prawo </a:t>
            </a:r>
            <a:r>
              <a:rPr lang="pl-PL" dirty="0" smtClean="0"/>
              <a:t>użytkowania wieczystego </a:t>
            </a:r>
            <a:r>
              <a:rPr lang="pl-PL" i="1" dirty="0" smtClean="0"/>
              <a:t>nieruchomości</a:t>
            </a:r>
            <a:r>
              <a:rPr lang="pl-PL" dirty="0" smtClean="0"/>
              <a:t> gruntowej wygasa z dniem, w którym decyzja o wywłaszczeniu tego prawa stała się ostateczna, jeżeli prawo użytkowania wieczystego było ustanowione na </a:t>
            </a:r>
            <a:r>
              <a:rPr lang="pl-PL" i="1" dirty="0" smtClean="0"/>
              <a:t>nieruchomości</a:t>
            </a:r>
            <a:r>
              <a:rPr lang="pl-PL" dirty="0" smtClean="0"/>
              <a:t> gruntowej stanowiącej własność osoby, na rzecz której nastąpiło wywłaszczenie.</a:t>
            </a:r>
          </a:p>
          <a:p>
            <a:pPr>
              <a:buNone/>
            </a:pPr>
            <a:r>
              <a:rPr lang="pl-PL" dirty="0" smtClean="0"/>
              <a:t>Wywłaszczoną </a:t>
            </a:r>
            <a:r>
              <a:rPr lang="pl-PL" i="1" dirty="0" smtClean="0"/>
              <a:t>nieruchomość</a:t>
            </a:r>
            <a:r>
              <a:rPr lang="pl-PL" dirty="0" smtClean="0"/>
              <a:t> do czasu jej wykorzystania na cel, na który nastąpiło wywłaszczenie, oddaje się w dzierżawę poprzedniemu właścicielowi na jego wniosek</a:t>
            </a:r>
            <a:r>
              <a:rPr lang="pl-PL" dirty="0" smtClean="0"/>
              <a:t>.</a:t>
            </a:r>
            <a:r>
              <a:rPr lang="pl-PL" dirty="0" smtClean="0"/>
              <a:t> (art. 121 ust</a:t>
            </a:r>
            <a:r>
              <a:rPr lang="pl-PL" dirty="0" smtClean="0"/>
              <a:t>. 3-4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Wywłaszczenie </a:t>
            </a:r>
            <a:r>
              <a:rPr lang="pl-PL" i="1" dirty="0" smtClean="0"/>
              <a:t>nieruchomości</a:t>
            </a:r>
            <a:r>
              <a:rPr lang="pl-PL" dirty="0" smtClean="0"/>
              <a:t> polega na</a:t>
            </a:r>
          </a:p>
          <a:p>
            <a:pPr>
              <a:buFontTx/>
              <a:buChar char="-"/>
            </a:pPr>
            <a:r>
              <a:rPr lang="pl-PL" dirty="0" smtClean="0"/>
              <a:t>pozbawieniu albo </a:t>
            </a:r>
          </a:p>
          <a:p>
            <a:pPr>
              <a:buFontTx/>
              <a:buChar char="-"/>
            </a:pPr>
            <a:r>
              <a:rPr lang="pl-PL" dirty="0" smtClean="0"/>
              <a:t>ograniczeniu, </a:t>
            </a:r>
          </a:p>
          <a:p>
            <a:pPr>
              <a:buNone/>
            </a:pPr>
            <a:r>
              <a:rPr lang="pl-PL" dirty="0" smtClean="0"/>
              <a:t>w drodze decyzji, </a:t>
            </a:r>
          </a:p>
          <a:p>
            <a:pPr marL="514350" indent="-514350">
              <a:buAutoNum type="arabicPeriod"/>
            </a:pPr>
            <a:r>
              <a:rPr lang="pl-PL" dirty="0" smtClean="0"/>
              <a:t>prawa własności, </a:t>
            </a:r>
          </a:p>
          <a:p>
            <a:pPr marL="514350" indent="-514350">
              <a:buAutoNum type="arabicPeriod"/>
            </a:pPr>
            <a:r>
              <a:rPr lang="pl-PL" dirty="0" smtClean="0"/>
              <a:t>prawa użytkowania wieczystego lub </a:t>
            </a:r>
          </a:p>
          <a:p>
            <a:pPr marL="514350" indent="-514350">
              <a:buAutoNum type="arabicPeriod"/>
            </a:pPr>
            <a:r>
              <a:rPr lang="pl-PL" dirty="0" smtClean="0"/>
              <a:t>innego prawa rzeczowego na </a:t>
            </a:r>
            <a:r>
              <a:rPr lang="pl-PL" i="1" dirty="0" smtClean="0"/>
              <a:t>nieruchomości</a:t>
            </a:r>
            <a:r>
              <a:rPr lang="pl-PL" dirty="0" smtClean="0"/>
              <a:t>. (art. 112 ust. 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b="1" dirty="0" smtClean="0"/>
              <a:t>Ostateczna </a:t>
            </a:r>
            <a:r>
              <a:rPr lang="pl-PL" b="1" dirty="0" smtClean="0"/>
              <a:t>decyzja o wywłaszczeniu </a:t>
            </a:r>
            <a:r>
              <a:rPr lang="pl-PL" b="1" i="1" dirty="0" smtClean="0"/>
              <a:t>nieruchomości</a:t>
            </a:r>
            <a:r>
              <a:rPr lang="pl-PL" b="1" dirty="0" smtClean="0"/>
              <a:t> stanowi podstawę do dokonania wpisu w księdze wieczystej. </a:t>
            </a:r>
            <a:r>
              <a:rPr lang="pl-PL" dirty="0" smtClean="0"/>
              <a:t>Wpisu dokonuje się na wniosek starosty, wykonującego zadanie z zakresu administracji rządowej, lub organu wykonawczego jednostki samorządu terytorialnego, jeżeli </a:t>
            </a:r>
            <a:r>
              <a:rPr lang="pl-PL" i="1" dirty="0" smtClean="0"/>
              <a:t>nieruchomość</a:t>
            </a:r>
            <a:r>
              <a:rPr lang="pl-PL" dirty="0" smtClean="0"/>
              <a:t> została wywłaszczona na rzecz tej jednostki.</a:t>
            </a:r>
          </a:p>
          <a:p>
            <a:pPr>
              <a:buNone/>
            </a:pPr>
            <a:r>
              <a:rPr lang="pl-PL" b="1" dirty="0" smtClean="0"/>
              <a:t>Najem</a:t>
            </a:r>
            <a:r>
              <a:rPr lang="pl-PL" b="1" dirty="0" smtClean="0"/>
              <a:t>, dzierżawa lub użyczenie oraz trwały zarząd wywłaszczonej </a:t>
            </a:r>
            <a:r>
              <a:rPr lang="pl-PL" b="1" i="1" dirty="0" smtClean="0"/>
              <a:t>nieruchomości</a:t>
            </a:r>
            <a:r>
              <a:rPr lang="pl-PL" b="1" dirty="0" smtClean="0"/>
              <a:t> wygasają z upływem 3 miesięcy od dnia, w którym decyzja o wywłaszczeniu stała się ostateczna</a:t>
            </a:r>
            <a:r>
              <a:rPr lang="pl-PL" b="1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123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Starosta</a:t>
            </a:r>
            <a:r>
              <a:rPr lang="pl-PL" dirty="0" smtClean="0"/>
              <a:t>, wykonujący zadanie z zakresu administracji rządowej,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może </a:t>
            </a:r>
            <a:r>
              <a:rPr lang="pl-PL" dirty="0" smtClean="0"/>
              <a:t>ograniczyć, w drodze decyzji, sposób korzystania z </a:t>
            </a:r>
            <a:r>
              <a:rPr lang="pl-PL" i="1" dirty="0" smtClean="0"/>
              <a:t>nieruchomości</a:t>
            </a:r>
            <a:r>
              <a:rPr lang="pl-PL" dirty="0" smtClean="0"/>
              <a:t> przez udzielenie zezwolenia na zakładanie i przeprowadzenie na </a:t>
            </a:r>
            <a:r>
              <a:rPr lang="pl-PL" i="1" dirty="0" smtClean="0"/>
              <a:t>nieruchomości</a:t>
            </a:r>
            <a:r>
              <a:rPr lang="pl-PL" dirty="0" smtClean="0"/>
              <a:t> ciągów drenażowych, przewodów i urządzeń służących do przesyłania lub dystrybucji płynów, pary, gazów i energii elektrycznej oraz urządzeń łączności publicznej i sygnalizacji, a także innych podziemnych, naziemnych lub nadziemnych obiektów i urządzeń niezbędnych do korzystania z tych przewodów i urządzeń, </a:t>
            </a:r>
            <a:r>
              <a:rPr lang="pl-PL" b="1" dirty="0" smtClean="0"/>
              <a:t>jeżeli właściciel lub użytkownik wieczysty </a:t>
            </a:r>
            <a:r>
              <a:rPr lang="pl-PL" b="1" i="1" dirty="0" smtClean="0"/>
              <a:t>nieruchomości</a:t>
            </a:r>
            <a:r>
              <a:rPr lang="pl-PL" b="1" dirty="0" smtClean="0"/>
              <a:t> nie wyraża na to zgody</a:t>
            </a:r>
            <a:r>
              <a:rPr lang="pl-PL" b="1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124 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Starosta</a:t>
            </a:r>
            <a:r>
              <a:rPr lang="pl-PL" dirty="0" smtClean="0"/>
              <a:t>, wykonujący zadanie z zakresu administracji rządowej, </a:t>
            </a:r>
            <a:r>
              <a:rPr lang="pl-PL" b="1" dirty="0" smtClean="0"/>
              <a:t>w drodze decyzji zobowiązuje właściciela,</a:t>
            </a:r>
            <a:r>
              <a:rPr lang="pl-PL" dirty="0" smtClean="0"/>
              <a:t> użytkownika wieczystego lub osobę, której przysługują inne prawa rzeczowe do </a:t>
            </a:r>
            <a:r>
              <a:rPr lang="pl-PL" i="1" dirty="0" smtClean="0"/>
              <a:t>nieruchomości</a:t>
            </a:r>
            <a:r>
              <a:rPr lang="pl-PL" dirty="0" smtClean="0"/>
              <a:t>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do </a:t>
            </a:r>
            <a:r>
              <a:rPr lang="pl-PL" b="1" dirty="0" smtClean="0"/>
              <a:t>udostępnienia </a:t>
            </a:r>
            <a:r>
              <a:rPr lang="pl-PL" b="1" i="1" dirty="0" smtClean="0"/>
              <a:t>nieruchomości</a:t>
            </a:r>
            <a:r>
              <a:rPr lang="pl-PL" b="1" dirty="0" smtClean="0"/>
              <a:t> w celu wykonania czynności związanych z konserwacją</a:t>
            </a:r>
            <a:r>
              <a:rPr lang="pl-PL" dirty="0" smtClean="0"/>
              <a:t>, remontami oraz usuwaniem awarii ciągów drenażowych, przewodów i urządzeń, nienależących do części składowych </a:t>
            </a:r>
            <a:r>
              <a:rPr lang="pl-PL" i="1" dirty="0" smtClean="0"/>
              <a:t>nieruchomości</a:t>
            </a:r>
            <a:r>
              <a:rPr lang="pl-PL" dirty="0" smtClean="0"/>
              <a:t>, służących do przesyłania lub dystrybucji płynów, pary, gazów i energii elektrycznej oraz urządzeń łączności publicznej i sygnalizacji, a także innych podziemnych, naziemnych lub nadziemnych obiektów i urządzeń niezbędnych do korzystania z tych przewodów i urządzeń, a także usuwaniem z gruntu tych ciągów, przewodów, urządzeń i obiektów, jeżeli właściciel, użytkownik wieczysty lub osoba, której przysługują inne prawa rzeczowe do </a:t>
            </a:r>
            <a:r>
              <a:rPr lang="pl-PL" i="1" dirty="0" smtClean="0"/>
              <a:t>nieruchomości</a:t>
            </a:r>
            <a:r>
              <a:rPr lang="pl-PL" dirty="0" smtClean="0"/>
              <a:t> nie wyraża na to zgody.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Decyzja </a:t>
            </a:r>
            <a:r>
              <a:rPr lang="pl-PL" b="1" dirty="0" smtClean="0"/>
              <a:t>o zobowiązaniu do udostępniania </a:t>
            </a:r>
            <a:r>
              <a:rPr lang="pl-PL" b="1" i="1" dirty="0" smtClean="0"/>
              <a:t>nieruchomości</a:t>
            </a:r>
            <a:r>
              <a:rPr lang="pl-PL" b="1" dirty="0" smtClean="0"/>
              <a:t> może być także wydana w celu zapewnienia dojazdu umożliwiającego wykonanie czynności</a:t>
            </a:r>
            <a:r>
              <a:rPr lang="pl-PL" b="1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124b </a:t>
            </a:r>
            <a:r>
              <a:rPr lang="pl-PL" dirty="0" smtClean="0"/>
              <a:t>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Starosta</a:t>
            </a:r>
            <a:r>
              <a:rPr lang="pl-PL" dirty="0" smtClean="0"/>
              <a:t>, wykonujący zadanie z zakresu administracji rządowej, może, w drodze decyzji, ograniczyć sposób korzystania z </a:t>
            </a:r>
            <a:r>
              <a:rPr lang="pl-PL" i="1" dirty="0" smtClean="0"/>
              <a:t>nieruchomości</a:t>
            </a:r>
            <a:r>
              <a:rPr lang="pl-PL" dirty="0" smtClean="0"/>
              <a:t> niezbędnej w celu poszukiwania, rozpoznawania, wydobywania kopalin objętych własnością górniczą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125 </a:t>
            </a:r>
            <a:r>
              <a:rPr lang="pl-PL" dirty="0" smtClean="0"/>
              <a:t>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 przypadku siły wyższej lub nagłej potrzeby zapobieżenia powstaniu znacznej </a:t>
            </a:r>
            <a:r>
              <a:rPr lang="pl-PL" dirty="0" smtClean="0"/>
              <a:t>szkody</a:t>
            </a:r>
          </a:p>
          <a:p>
            <a:pPr>
              <a:buFontTx/>
              <a:buChar char="-"/>
            </a:pPr>
            <a:r>
              <a:rPr lang="pl-PL" dirty="0" smtClean="0"/>
              <a:t>starosta</a:t>
            </a:r>
            <a:r>
              <a:rPr lang="pl-PL" dirty="0" smtClean="0"/>
              <a:t>, wykonujący zadanie z zakresu administracji rządowej,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udziela</a:t>
            </a:r>
            <a:r>
              <a:rPr lang="pl-PL" dirty="0" smtClean="0"/>
              <a:t>, w drodze decyzji, zezwolenia na czasowe zajęcie </a:t>
            </a:r>
            <a:r>
              <a:rPr lang="pl-PL" i="1" dirty="0" smtClean="0"/>
              <a:t>nieruchomości</a:t>
            </a:r>
            <a:r>
              <a:rPr lang="pl-PL" dirty="0" smtClean="0"/>
              <a:t> na okres nie dłuższy niż 6 miesięcy, licząc od dnia zajęcia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przypadku postępowania prowadzonego na wniosek, wydanie decyzji następuje niezwłocznie, nie później jednak niż w terminie 7 dni, licząc od dnia złożenia wniosku</a:t>
            </a:r>
            <a:r>
              <a:rPr lang="pl-PL" dirty="0" smtClean="0"/>
              <a:t>. (art. 126 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b="1" dirty="0" smtClean="0"/>
              <a:t>Po upływie okresu, na który nastąpiło zajęcie </a:t>
            </a:r>
            <a:r>
              <a:rPr lang="pl-PL" b="1" i="1" dirty="0" smtClean="0"/>
              <a:t>nieruchomości</a:t>
            </a:r>
            <a:r>
              <a:rPr lang="pl-PL" b="1" dirty="0" smtClean="0"/>
              <a:t>, podmiot, który zajął </a:t>
            </a:r>
            <a:r>
              <a:rPr lang="pl-PL" b="1" i="1" dirty="0" smtClean="0"/>
              <a:t>nieruchomość</a:t>
            </a:r>
            <a:r>
              <a:rPr lang="pl-PL" b="1" dirty="0" smtClean="0"/>
              <a:t>, jest obowiązany doprowadzić </a:t>
            </a:r>
            <a:r>
              <a:rPr lang="pl-PL" b="1" i="1" dirty="0" smtClean="0"/>
              <a:t>nieruchomość</a:t>
            </a:r>
            <a:r>
              <a:rPr lang="pl-PL" b="1" dirty="0" smtClean="0"/>
              <a:t> do stanu poprzedniego. 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Za </a:t>
            </a:r>
            <a:r>
              <a:rPr lang="pl-PL" dirty="0" smtClean="0"/>
              <a:t>udostępnienie </a:t>
            </a:r>
            <a:r>
              <a:rPr lang="pl-PL" i="1" dirty="0" smtClean="0"/>
              <a:t>nieruchomości</a:t>
            </a:r>
            <a:r>
              <a:rPr lang="pl-PL" dirty="0" smtClean="0"/>
              <a:t> oraz szkody powstałe w wyniku zajęcia </a:t>
            </a:r>
            <a:r>
              <a:rPr lang="pl-PL" i="1" dirty="0" smtClean="0"/>
              <a:t>nieruchomości</a:t>
            </a:r>
            <a:r>
              <a:rPr lang="pl-PL" dirty="0" smtClean="0"/>
              <a:t> przysługuje odszkodowanie w wysokości uzgodnionej między właścicielem, użytkownikiem wieczystym lub osobą, której przysługują inne prawa rzeczowe do </a:t>
            </a:r>
            <a:r>
              <a:rPr lang="pl-PL" i="1" dirty="0" smtClean="0"/>
              <a:t>nieruchomości</a:t>
            </a:r>
            <a:r>
              <a:rPr lang="pl-PL" dirty="0" smtClean="0"/>
              <a:t> a podmiotem, któremu udostępniono </a:t>
            </a:r>
            <a:r>
              <a:rPr lang="pl-PL" i="1" dirty="0" smtClean="0"/>
              <a:t>nieruchomość</a:t>
            </a:r>
            <a:r>
              <a:rPr lang="pl-PL" dirty="0" smtClean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Jeżeli </a:t>
            </a:r>
            <a:r>
              <a:rPr lang="pl-PL" dirty="0" smtClean="0"/>
              <a:t>do takiego uzgodnienia nie dojdzie w terminie 30 dni, licząc od dnia, w którym upłynął termin udostępnienia </a:t>
            </a:r>
            <a:r>
              <a:rPr lang="pl-PL" i="1" dirty="0" smtClean="0"/>
              <a:t>nieruchomości</a:t>
            </a:r>
            <a:r>
              <a:rPr lang="pl-PL" dirty="0" smtClean="0"/>
              <a:t>, określony w </a:t>
            </a:r>
            <a:r>
              <a:rPr lang="pl-PL" dirty="0" smtClean="0"/>
              <a:t>decyzji starosta</a:t>
            </a:r>
            <a:r>
              <a:rPr lang="pl-PL" dirty="0" smtClean="0"/>
              <a:t>, wykonujący zadanie z zakresu administracji rządowej, </a:t>
            </a:r>
            <a:r>
              <a:rPr lang="pl-PL" b="1" dirty="0" smtClean="0"/>
              <a:t>wszczyna postępowanie w sprawie ustalenia odszkodowania</a:t>
            </a:r>
            <a:r>
              <a:rPr lang="pl-PL" b="1" dirty="0" smtClean="0"/>
              <a:t>. </a:t>
            </a:r>
            <a:r>
              <a:rPr lang="pl-PL" dirty="0" smtClean="0"/>
              <a:t>(art. 126 ust. </a:t>
            </a:r>
            <a:r>
              <a:rPr lang="pl-PL" dirty="0" smtClean="0"/>
              <a:t>3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Jeżeli na skutek czasowego zajęcia </a:t>
            </a:r>
            <a:r>
              <a:rPr lang="pl-PL" i="1" dirty="0" smtClean="0"/>
              <a:t>nieruchomości</a:t>
            </a:r>
            <a:r>
              <a:rPr lang="pl-PL" dirty="0" smtClean="0"/>
              <a:t> właściciel lub użytkownik wieczysty nie będzie mógł korzystać z </a:t>
            </a:r>
            <a:r>
              <a:rPr lang="pl-PL" i="1" dirty="0" smtClean="0"/>
              <a:t>nieruchomości</a:t>
            </a:r>
            <a:r>
              <a:rPr lang="pl-PL" dirty="0" smtClean="0"/>
              <a:t> w sposób dotychczasowy lub zgodny z dotychczasowym przeznaczeniem, </a:t>
            </a:r>
            <a:r>
              <a:rPr lang="pl-PL" b="1" dirty="0" smtClean="0"/>
              <a:t>może żądać, aby podmiot, który zajął </a:t>
            </a:r>
            <a:r>
              <a:rPr lang="pl-PL" b="1" i="1" dirty="0" smtClean="0"/>
              <a:t>nieruchomość</a:t>
            </a:r>
            <a:r>
              <a:rPr lang="pl-PL" b="1" dirty="0" smtClean="0"/>
              <a:t>, nabył od niego własność lub użytkowanie wieczyste </a:t>
            </a:r>
            <a:r>
              <a:rPr lang="pl-PL" b="1" i="1" dirty="0" smtClean="0"/>
              <a:t>nieruchomości</a:t>
            </a:r>
            <a:r>
              <a:rPr lang="pl-PL" b="1" dirty="0" smtClean="0"/>
              <a:t> w drodze umowy</a:t>
            </a:r>
            <a:r>
              <a:rPr lang="pl-PL" b="1" dirty="0" smtClean="0"/>
              <a:t>. </a:t>
            </a:r>
            <a:r>
              <a:rPr lang="pl-PL" dirty="0" smtClean="0"/>
              <a:t>(art. 126 ust. </a:t>
            </a:r>
            <a:r>
              <a:rPr lang="pl-PL" dirty="0" smtClean="0"/>
              <a:t>4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 przypadku, gdy nagła potrzeba zapobieżenia </a:t>
            </a:r>
            <a:r>
              <a:rPr lang="pl-PL" dirty="0" smtClean="0"/>
              <a:t>okolicznościom uniemożliwia </a:t>
            </a:r>
            <a:r>
              <a:rPr lang="pl-PL" dirty="0" smtClean="0"/>
              <a:t>złożenie wniosku o wydanie decyzji na czasowe zajęcie </a:t>
            </a:r>
            <a:r>
              <a:rPr lang="pl-PL" i="1" dirty="0" smtClean="0"/>
              <a:t>nieruchomości</a:t>
            </a:r>
            <a:r>
              <a:rPr lang="pl-PL" dirty="0" smtClean="0"/>
              <a:t>, właściciel lub użytkownik wieczysty </a:t>
            </a:r>
            <a:r>
              <a:rPr lang="pl-PL" i="1" dirty="0" smtClean="0"/>
              <a:t>nieruchomości</a:t>
            </a:r>
            <a:r>
              <a:rPr lang="pl-PL" dirty="0" smtClean="0"/>
              <a:t> ma obowiązek udostępnienia jej w celu zapobieżenia tym okolicznościom.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Obowiązek </a:t>
            </a:r>
            <a:r>
              <a:rPr lang="pl-PL" dirty="0" smtClean="0"/>
              <a:t>udostępnienia </a:t>
            </a:r>
            <a:r>
              <a:rPr lang="pl-PL" i="1" dirty="0" smtClean="0"/>
              <a:t>nieruchomości</a:t>
            </a:r>
            <a:r>
              <a:rPr lang="pl-PL" dirty="0" smtClean="0"/>
              <a:t> podlega egzekucji administracyjnej. Podmiot, który zajął </a:t>
            </a:r>
            <a:r>
              <a:rPr lang="pl-PL" i="1" dirty="0" smtClean="0"/>
              <a:t>nieruchomość</a:t>
            </a:r>
            <a:r>
              <a:rPr lang="pl-PL" dirty="0" smtClean="0"/>
              <a:t> składa wniosek o wydanie tej decyzji w terminie 3 dni od dnia zajęcia </a:t>
            </a:r>
            <a:r>
              <a:rPr lang="pl-PL" i="1" dirty="0" smtClean="0"/>
              <a:t>nieruchomości</a:t>
            </a:r>
            <a:r>
              <a:rPr lang="pl-PL" dirty="0" smtClean="0"/>
              <a:t>. Decyzja może być wydana nie później niż po upływie 6 miesięcy licząc od dnia zajęcia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  <a:r>
              <a:rPr lang="pl-PL" dirty="0" smtClean="0"/>
              <a:t>(art. 126 ust. </a:t>
            </a:r>
            <a:r>
              <a:rPr lang="pl-PL" dirty="0" smtClean="0"/>
              <a:t>5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1. Wywłaszczenie </a:t>
            </a:r>
            <a:r>
              <a:rPr lang="pl-PL" dirty="0" smtClean="0"/>
              <a:t>własności </a:t>
            </a:r>
            <a:r>
              <a:rPr lang="pl-PL" i="1" dirty="0" smtClean="0"/>
              <a:t>nieruchomości</a:t>
            </a:r>
            <a:r>
              <a:rPr lang="pl-PL" dirty="0" smtClean="0"/>
              <a:t>, użytkowania wieczystego lub innego prawa rzeczowego </a:t>
            </a:r>
            <a:r>
              <a:rPr lang="pl-PL" u="sng" dirty="0" smtClean="0"/>
              <a:t>następuje za odszkodowaniem na rzecz osoby wywłaszczonej odpowiadającym wartości tych praw.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. Jeżeli </a:t>
            </a:r>
            <a:r>
              <a:rPr lang="pl-PL" dirty="0" smtClean="0"/>
              <a:t>na wywłaszczanej </a:t>
            </a:r>
            <a:r>
              <a:rPr lang="pl-PL" i="1" dirty="0" smtClean="0"/>
              <a:t>nieruchomości</a:t>
            </a:r>
            <a:r>
              <a:rPr lang="pl-PL" dirty="0" smtClean="0"/>
              <a:t> lub prawie użytkowania wieczystego tej </a:t>
            </a:r>
            <a:r>
              <a:rPr lang="pl-PL" i="1" dirty="0" smtClean="0"/>
              <a:t>nieruchomości</a:t>
            </a:r>
            <a:r>
              <a:rPr lang="pl-PL" dirty="0" smtClean="0"/>
              <a:t> są ustanowione inne prawa rzeczowe, </a:t>
            </a:r>
            <a:r>
              <a:rPr lang="pl-PL" b="1" dirty="0" smtClean="0"/>
              <a:t>odszkodowanie zmniejsza się o kwotę równą wartości tych praw.</a:t>
            </a:r>
          </a:p>
          <a:p>
            <a:pPr>
              <a:buNone/>
            </a:pPr>
            <a:r>
              <a:rPr lang="pl-PL" dirty="0" smtClean="0"/>
              <a:t>3</a:t>
            </a:r>
            <a:r>
              <a:rPr lang="pl-PL" dirty="0" smtClean="0"/>
              <a:t>. Jeżeli </a:t>
            </a:r>
            <a:r>
              <a:rPr lang="pl-PL" dirty="0" smtClean="0"/>
              <a:t>na wywłaszczanej </a:t>
            </a:r>
            <a:r>
              <a:rPr lang="pl-PL" i="1" dirty="0" smtClean="0"/>
              <a:t>nieruchomości</a:t>
            </a:r>
            <a:r>
              <a:rPr lang="pl-PL" dirty="0" smtClean="0"/>
              <a:t>, stanowiącej własność jednostki samorządu terytorialnego, </a:t>
            </a:r>
            <a:r>
              <a:rPr lang="pl-PL" b="1" dirty="0" smtClean="0"/>
              <a:t>jest ustanowione prawo użytkowania wieczystego, odszkodowanie zmniejsza się o kwotę równą wartości tego prawa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128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b="1" dirty="0" smtClean="0"/>
              <a:t>Odszkodowanie </a:t>
            </a:r>
            <a:r>
              <a:rPr lang="pl-PL" b="1" dirty="0" smtClean="0"/>
              <a:t>ustala starosta</a:t>
            </a:r>
            <a:r>
              <a:rPr lang="pl-PL" dirty="0" smtClean="0"/>
              <a:t>, wykonujący zadanie z zakresu administracji rządowej, </a:t>
            </a:r>
            <a:r>
              <a:rPr lang="pl-PL" b="1" dirty="0" smtClean="0"/>
              <a:t>w decyzji o wywłaszczeniu </a:t>
            </a:r>
            <a:r>
              <a:rPr lang="pl-PL" b="1" i="1" dirty="0" smtClean="0"/>
              <a:t>nieruchomości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Jeżeli </a:t>
            </a:r>
            <a:r>
              <a:rPr lang="pl-PL" dirty="0" smtClean="0"/>
              <a:t>w ramach odszkodowania została przyznana </a:t>
            </a:r>
            <a:r>
              <a:rPr lang="pl-PL" i="1" dirty="0" smtClean="0"/>
              <a:t>nieruchomość</a:t>
            </a:r>
            <a:r>
              <a:rPr lang="pl-PL" dirty="0" smtClean="0"/>
              <a:t> zamienna, </a:t>
            </a:r>
            <a:r>
              <a:rPr lang="pl-PL" b="1" dirty="0" smtClean="0"/>
              <a:t>w </a:t>
            </a:r>
            <a:r>
              <a:rPr lang="pl-PL" b="1" dirty="0" smtClean="0"/>
              <a:t>decyzji podaje </a:t>
            </a:r>
            <a:r>
              <a:rPr lang="pl-PL" b="1" dirty="0" smtClean="0"/>
              <a:t>się dodatkowo oznaczenie </a:t>
            </a:r>
            <a:r>
              <a:rPr lang="pl-PL" b="1" i="1" dirty="0" smtClean="0"/>
              <a:t>nieruchomości</a:t>
            </a:r>
            <a:r>
              <a:rPr lang="pl-PL" b="1" dirty="0" smtClean="0"/>
              <a:t> zamiennej </a:t>
            </a:r>
            <a:r>
              <a:rPr lang="pl-PL" dirty="0" smtClean="0"/>
              <a:t>według treści księgi wieczystej oraz według katastru </a:t>
            </a:r>
            <a:r>
              <a:rPr lang="pl-PL" i="1" dirty="0" smtClean="0"/>
              <a:t>nieruchomości</a:t>
            </a:r>
            <a:r>
              <a:rPr lang="pl-PL" dirty="0" smtClean="0"/>
              <a:t>, jej wartość oraz wysokość dopłaty</a:t>
            </a:r>
            <a:r>
              <a:rPr lang="pl-PL" dirty="0" smtClean="0"/>
              <a:t>. </a:t>
            </a:r>
            <a:r>
              <a:rPr lang="pl-PL" dirty="0" smtClean="0"/>
              <a:t>(art. 128 </a:t>
            </a:r>
            <a:r>
              <a:rPr lang="pl-PL" dirty="0" smtClean="0"/>
              <a:t>ust. 1,3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Wywłaszczenie </a:t>
            </a:r>
            <a:r>
              <a:rPr lang="pl-PL" i="1" dirty="0" smtClean="0"/>
              <a:t>nieruchomości</a:t>
            </a:r>
            <a:r>
              <a:rPr lang="pl-PL" dirty="0" smtClean="0"/>
              <a:t> może być dokonane, </a:t>
            </a:r>
          </a:p>
          <a:p>
            <a:pPr>
              <a:buFontTx/>
              <a:buChar char="-"/>
            </a:pPr>
            <a:r>
              <a:rPr lang="pl-PL" dirty="0" smtClean="0"/>
              <a:t>jeżeli cele publiczne nie mogą być zrealizowane w inny sposób niż przez pozbawienie albo ograniczenie praw do </a:t>
            </a:r>
            <a:r>
              <a:rPr lang="pl-PL" i="1" dirty="0" smtClean="0"/>
              <a:t>nieruchomości</a:t>
            </a:r>
            <a:r>
              <a:rPr lang="pl-PL" dirty="0" smtClean="0"/>
              <a:t>, a </a:t>
            </a:r>
          </a:p>
          <a:p>
            <a:pPr>
              <a:buFontTx/>
              <a:buChar char="-"/>
            </a:pPr>
            <a:r>
              <a:rPr lang="pl-PL" dirty="0" smtClean="0"/>
              <a:t>prawa te nie mogą być nabyte w drodze umowy. (art. 112 ust. 3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b="1" dirty="0" smtClean="0"/>
              <a:t>Wysokość odszkodowania ustala się według stanu, przeznaczenia i wartości</a:t>
            </a:r>
            <a:r>
              <a:rPr lang="pl-PL" dirty="0" smtClean="0"/>
              <a:t>,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 w dniu wydania decyzji o wywłaszczeniu.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przypadku gdy starosta, wykonujący zadanie z zakresu administracji rządowej, wydaje odrębną decyzję o odszkodowaniu,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wysokość </a:t>
            </a:r>
            <a:r>
              <a:rPr lang="pl-PL" b="1" dirty="0" smtClean="0"/>
              <a:t>odszkodowania ustala się według stanu i przeznaczenia </a:t>
            </a:r>
            <a:r>
              <a:rPr lang="pl-PL" b="1" i="1" dirty="0" smtClean="0"/>
              <a:t>nieruchomości</a:t>
            </a:r>
            <a:r>
              <a:rPr lang="pl-PL" b="1" dirty="0" smtClean="0"/>
              <a:t> w dniu pozbawienia lub ograniczenia </a:t>
            </a:r>
            <a:r>
              <a:rPr lang="pl-PL" b="1" dirty="0" smtClean="0"/>
              <a:t>praw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smtClean="0"/>
              <a:t>art.130 ust</a:t>
            </a:r>
            <a:r>
              <a:rPr lang="pl-PL" dirty="0" smtClean="0"/>
              <a:t>. </a:t>
            </a:r>
            <a:r>
              <a:rPr lang="pl-PL" dirty="0" smtClean="0"/>
              <a:t>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Ustalenie </a:t>
            </a:r>
            <a:r>
              <a:rPr lang="pl-PL" dirty="0" smtClean="0"/>
              <a:t>wysokości odszkodowania następuje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 </a:t>
            </a:r>
            <a:r>
              <a:rPr lang="pl-PL" dirty="0" smtClean="0"/>
              <a:t>uzyskaniu opinii rzeczoznawcy majątkowego,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określającej </a:t>
            </a:r>
            <a:r>
              <a:rPr lang="pl-PL" dirty="0" smtClean="0"/>
              <a:t>wartość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smtClean="0"/>
              <a:t>art.130 ust. </a:t>
            </a:r>
            <a:r>
              <a:rPr lang="pl-PL" dirty="0" smtClean="0"/>
              <a:t>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ramach odszkodowania właścicielowi lub użytkownikowi wieczystemu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 może być przyznana,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 </a:t>
            </a:r>
            <a:r>
              <a:rPr lang="pl-PL" dirty="0" smtClean="0"/>
              <a:t>jego zgodą,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odpowiednia </a:t>
            </a:r>
            <a:r>
              <a:rPr lang="pl-PL" i="1" dirty="0" smtClean="0"/>
              <a:t>nieruchomość</a:t>
            </a:r>
            <a:r>
              <a:rPr lang="pl-PL" dirty="0" smtClean="0"/>
              <a:t> zamienna.</a:t>
            </a:r>
          </a:p>
          <a:p>
            <a:pPr>
              <a:buNone/>
            </a:pPr>
            <a:r>
              <a:rPr lang="pl-PL" i="1" dirty="0" smtClean="0"/>
              <a:t>Nieruchomość</a:t>
            </a:r>
            <a:r>
              <a:rPr lang="pl-PL" dirty="0" smtClean="0"/>
              <a:t> </a:t>
            </a:r>
            <a:r>
              <a:rPr lang="pl-PL" dirty="0" smtClean="0"/>
              <a:t>zamienną przyznaje się 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z </a:t>
            </a:r>
            <a:r>
              <a:rPr lang="pl-PL" dirty="0" smtClean="0"/>
              <a:t>zasobu </a:t>
            </a:r>
            <a:r>
              <a:rPr lang="pl-PL" i="1" dirty="0" smtClean="0"/>
              <a:t>nieruchomości</a:t>
            </a:r>
            <a:r>
              <a:rPr lang="pl-PL" dirty="0" smtClean="0"/>
              <a:t> Skarbu Państwa, jeżeli wywłaszczenie następuje na rzecz Skarbu Państwa, </a:t>
            </a:r>
            <a:r>
              <a:rPr lang="pl-PL" dirty="0" smtClean="0"/>
              <a:t>lub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l-PL" dirty="0" smtClean="0"/>
              <a:t>z </a:t>
            </a:r>
            <a:r>
              <a:rPr lang="pl-PL" dirty="0" smtClean="0"/>
              <a:t>zasobu </a:t>
            </a:r>
            <a:r>
              <a:rPr lang="pl-PL" i="1" dirty="0" smtClean="0"/>
              <a:t>nieruchomości</a:t>
            </a:r>
            <a:r>
              <a:rPr lang="pl-PL" dirty="0" smtClean="0"/>
              <a:t> odpowiedniej jednostki samorządu terytorialnego, jeżeli wywłaszczenie następuje na rzecz tej jednostki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art.131 </a:t>
            </a:r>
            <a:r>
              <a:rPr lang="pl-PL" dirty="0" smtClean="0"/>
              <a:t>ust. </a:t>
            </a:r>
            <a:r>
              <a:rPr lang="pl-PL" dirty="0" smtClean="0"/>
              <a:t>1-2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Różnicę </a:t>
            </a:r>
            <a:r>
              <a:rPr lang="pl-PL" dirty="0" smtClean="0"/>
              <a:t>między wysokością odszkodowania ustalonego w decyzji a wartością </a:t>
            </a:r>
            <a:r>
              <a:rPr lang="pl-PL" i="1" dirty="0" smtClean="0"/>
              <a:t>nieruchomości</a:t>
            </a:r>
            <a:r>
              <a:rPr lang="pl-PL" dirty="0" smtClean="0"/>
              <a:t> zamiennej wyrównuje się przez dopłatę pieniężną.</a:t>
            </a:r>
          </a:p>
          <a:p>
            <a:pPr>
              <a:buNone/>
            </a:pPr>
            <a:r>
              <a:rPr lang="pl-PL" dirty="0" smtClean="0"/>
              <a:t>Przeniesienie </a:t>
            </a:r>
            <a:r>
              <a:rPr lang="pl-PL" dirty="0" smtClean="0"/>
              <a:t>praw do </a:t>
            </a:r>
            <a:r>
              <a:rPr lang="pl-PL" i="1" dirty="0" smtClean="0"/>
              <a:t>nieruchomości</a:t>
            </a:r>
            <a:r>
              <a:rPr lang="pl-PL" dirty="0" smtClean="0"/>
              <a:t> zamiennej na rzecz osoby, której zostało przyznane odszkodowanie, </a:t>
            </a:r>
            <a:r>
              <a:rPr lang="pl-PL" b="1" dirty="0" smtClean="0"/>
              <a:t>następuje z dniem, w którym decyzja o wywłaszczeniu stała się ostateczna. </a:t>
            </a:r>
            <a:r>
              <a:rPr lang="pl-PL" dirty="0" smtClean="0"/>
              <a:t>Decyzja ta stanowi podstawę do dokonania wpisu w księdze wieczystej</a:t>
            </a:r>
            <a:r>
              <a:rPr lang="pl-PL" dirty="0" smtClean="0"/>
              <a:t>.</a:t>
            </a:r>
            <a:r>
              <a:rPr lang="pl-PL" dirty="0" smtClean="0"/>
              <a:t> (art.131 ust. </a:t>
            </a:r>
            <a:r>
              <a:rPr lang="pl-PL" dirty="0" smtClean="0"/>
              <a:t>4-5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Zapłata </a:t>
            </a:r>
            <a:r>
              <a:rPr lang="pl-PL" dirty="0" smtClean="0"/>
              <a:t>odszkodowania następuje </a:t>
            </a:r>
            <a:r>
              <a:rPr lang="pl-PL" b="1" dirty="0" smtClean="0"/>
              <a:t>jednorazowo, w terminie 14 dni od dnia, w którym decyzja o wywłaszczeniu podlega </a:t>
            </a:r>
            <a:r>
              <a:rPr lang="pl-PL" b="1" dirty="0" smtClean="0"/>
              <a:t>wykonaniu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sprawach, w których wydano odrębną decyzję o odszkodowaniu, zapłata odszkodowania następuje jednorazowo w terminie 14 dni od dnia, w którym decyzja o odszkodowaniu stała się ostateczna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art.132 ust. 1-1a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Odszkodowanie wpłaca się do depozytu sądowego, jeżeli: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dirty="0" smtClean="0"/>
              <a:t>osoba </a:t>
            </a:r>
            <a:r>
              <a:rPr lang="pl-PL" dirty="0" smtClean="0"/>
              <a:t>uprawniona odmawia jego przyjęcia albo wypłata odszkodowania natrafia na trudne do przezwyciężenia przeszkody lub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dirty="0" smtClean="0"/>
              <a:t>odszkodowanie </a:t>
            </a:r>
            <a:r>
              <a:rPr lang="pl-PL" dirty="0" smtClean="0"/>
              <a:t>za wywłaszczenie dotyczy </a:t>
            </a:r>
            <a:r>
              <a:rPr lang="pl-PL" i="1" dirty="0" smtClean="0"/>
              <a:t>nieruchomości</a:t>
            </a:r>
            <a:r>
              <a:rPr lang="pl-PL" dirty="0" smtClean="0"/>
              <a:t> o nieuregulowanym stanie prawnym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art.133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Podstawę </a:t>
            </a:r>
            <a:r>
              <a:rPr lang="pl-PL" dirty="0" smtClean="0"/>
              <a:t>ustalenia wysokości odszkodowania </a:t>
            </a:r>
            <a:r>
              <a:rPr lang="pl-PL" dirty="0" smtClean="0"/>
              <a:t>stanowi  </a:t>
            </a:r>
            <a:r>
              <a:rPr lang="pl-PL" b="1" dirty="0" smtClean="0"/>
              <a:t>wartość rynkowa </a:t>
            </a:r>
            <a:r>
              <a:rPr lang="pl-PL" b="1" i="1" dirty="0" smtClean="0"/>
              <a:t>nieruchomości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Przy </a:t>
            </a:r>
            <a:r>
              <a:rPr lang="pl-PL" dirty="0" smtClean="0"/>
              <a:t>określaniu wartości rynkowej </a:t>
            </a:r>
            <a:r>
              <a:rPr lang="pl-PL" i="1" dirty="0" smtClean="0"/>
              <a:t>nieruchomości</a:t>
            </a:r>
            <a:r>
              <a:rPr lang="pl-PL" dirty="0" smtClean="0"/>
              <a:t> uwzględnia się w szczególności jej rodzaj, położenie, sposób użytkowania, przeznaczenie, stan </a:t>
            </a:r>
            <a:r>
              <a:rPr lang="pl-PL" i="1" dirty="0" smtClean="0"/>
              <a:t>nieruchomości</a:t>
            </a:r>
            <a:r>
              <a:rPr lang="pl-PL" dirty="0" smtClean="0"/>
              <a:t> oraz aktualnie kształtujące się ceny w obrocie </a:t>
            </a:r>
            <a:r>
              <a:rPr lang="pl-PL" i="1" dirty="0" smtClean="0"/>
              <a:t>nieruchomościami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art.134 ust. 1-2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b="1" dirty="0" smtClean="0"/>
              <a:t>Wartość </a:t>
            </a:r>
            <a:r>
              <a:rPr lang="pl-PL" b="1" i="1" dirty="0" smtClean="0"/>
              <a:t>nieruchomości</a:t>
            </a:r>
            <a:r>
              <a:rPr lang="pl-PL" b="1" dirty="0" smtClean="0"/>
              <a:t> dla celów odszkodowania określa się według aktualnego sposobu jej użytkowania, jeżeli przeznaczenie </a:t>
            </a:r>
            <a:r>
              <a:rPr lang="pl-PL" b="1" i="1" dirty="0" smtClean="0"/>
              <a:t>nieruchomości</a:t>
            </a:r>
            <a:r>
              <a:rPr lang="pl-PL" dirty="0" smtClean="0"/>
              <a:t>, zgodne z celem wywłaszczenia, </a:t>
            </a:r>
            <a:r>
              <a:rPr lang="pl-PL" b="1" dirty="0" smtClean="0"/>
              <a:t>nie powoduje zwiększenia jej wartości</a:t>
            </a:r>
            <a:r>
              <a:rPr lang="pl-PL" b="1" dirty="0" smtClean="0"/>
              <a:t>.</a:t>
            </a:r>
          </a:p>
          <a:p>
            <a:pPr>
              <a:buNone/>
            </a:pPr>
            <a:r>
              <a:rPr lang="pl-PL" dirty="0" smtClean="0"/>
              <a:t>Jeżeli przeznaczenie </a:t>
            </a:r>
            <a:r>
              <a:rPr lang="pl-PL" i="1" dirty="0" smtClean="0"/>
              <a:t>nieruchomości</a:t>
            </a:r>
            <a:r>
              <a:rPr lang="pl-PL" dirty="0" smtClean="0"/>
              <a:t>, zgodne z celem wywłaszczenia, </a:t>
            </a:r>
            <a:r>
              <a:rPr lang="pl-PL" b="1" dirty="0" smtClean="0"/>
              <a:t>powoduje zwiększenie jej wartości, wartość </a:t>
            </a:r>
            <a:r>
              <a:rPr lang="pl-PL" b="1" i="1" dirty="0" smtClean="0"/>
              <a:t>nieruchomości</a:t>
            </a:r>
            <a:r>
              <a:rPr lang="pl-PL" b="1" dirty="0" smtClean="0"/>
              <a:t> dla celów odszkodowania określa się według alternatywnego sposobu użytkowania wynikającego z tego </a:t>
            </a:r>
            <a:r>
              <a:rPr lang="pl-PL" b="1" dirty="0" smtClean="0"/>
              <a:t>przeznaczenia. </a:t>
            </a:r>
            <a:r>
              <a:rPr lang="pl-PL" dirty="0" smtClean="0"/>
              <a:t>(art.134 ust. </a:t>
            </a:r>
            <a:r>
              <a:rPr lang="pl-PL" dirty="0" smtClean="0"/>
              <a:t>3-4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Odszkodowania za wywłaszczone </a:t>
            </a:r>
            <a:r>
              <a:rPr lang="pl-PL" b="1" i="1" dirty="0" smtClean="0"/>
              <a:t>nieruchomości</a:t>
            </a:r>
            <a:endParaRPr lang="pl-PL" b="1" dirty="0"/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 smtClean="0"/>
              <a:t>. Jeżeli </a:t>
            </a:r>
            <a:r>
              <a:rPr lang="pl-PL" dirty="0" smtClean="0"/>
              <a:t>ze względu na rodzaj </a:t>
            </a:r>
            <a:r>
              <a:rPr lang="pl-PL" i="1" dirty="0" smtClean="0"/>
              <a:t>nieruchomości</a:t>
            </a:r>
            <a:r>
              <a:rPr lang="pl-PL" dirty="0" smtClean="0"/>
              <a:t> nie można określić jej wartości rynkowej, gdyż tego rodzaju </a:t>
            </a:r>
            <a:r>
              <a:rPr lang="pl-PL" i="1" dirty="0" smtClean="0"/>
              <a:t>nieruchomości</a:t>
            </a:r>
            <a:r>
              <a:rPr lang="pl-PL" dirty="0" smtClean="0"/>
              <a:t> nie występują w obrocie, określa się jej wartość odtworzeniową.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. Przy </a:t>
            </a:r>
            <a:r>
              <a:rPr lang="pl-PL" dirty="0" smtClean="0"/>
              <a:t>określaniu wartości odtworzeniowej </a:t>
            </a:r>
            <a:r>
              <a:rPr lang="pl-PL" i="1" dirty="0" smtClean="0"/>
              <a:t>nieruchomości</a:t>
            </a:r>
            <a:r>
              <a:rPr lang="pl-PL" dirty="0" smtClean="0"/>
              <a:t>, oddzielnie określa się wartość gruntu i oddzielnie wartość jego części składowych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art.135 ust. 1-2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i="1" dirty="0" smtClean="0"/>
              <a:t>Nieruchomość</a:t>
            </a:r>
            <a:r>
              <a:rPr lang="pl-PL" dirty="0" smtClean="0"/>
              <a:t> wywłaszczona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nie </a:t>
            </a:r>
            <a:r>
              <a:rPr lang="pl-PL" dirty="0" smtClean="0"/>
              <a:t>może być użyta na cel inny niż określony w decyzji o </a:t>
            </a:r>
            <a:r>
              <a:rPr lang="pl-PL" dirty="0" smtClean="0"/>
              <a:t>wywłaszczeniu </a:t>
            </a:r>
          </a:p>
          <a:p>
            <a:pPr>
              <a:buFontTx/>
              <a:buChar char="-"/>
            </a:pPr>
            <a:r>
              <a:rPr lang="pl-PL" dirty="0" smtClean="0"/>
              <a:t>chyba </a:t>
            </a:r>
            <a:r>
              <a:rPr lang="pl-PL" dirty="0" smtClean="0"/>
              <a:t>że poprzedni właściciel lub jego spadkobierca nie złożą wniosku o zwrot tej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art.136 </a:t>
            </a:r>
            <a:r>
              <a:rPr lang="pl-PL" dirty="0" smtClean="0"/>
              <a:t>ust. </a:t>
            </a:r>
            <a:r>
              <a:rPr lang="pl-PL" dirty="0" smtClean="0"/>
              <a:t>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Celami publicznymi w rozumieniu ustawy są:</a:t>
            </a:r>
          </a:p>
          <a:p>
            <a:pPr>
              <a:buFontTx/>
              <a:buChar char="-"/>
            </a:pPr>
            <a:r>
              <a:rPr lang="pl-PL" dirty="0" smtClean="0"/>
              <a:t>wydzielanie gruntów pod drogi publiczne, drogi rowerowe i drogi wodne, budowa, utrzymywanie oraz wykonywanie robót budowlanych tych dróg, obiektów i urządzeń transportu publicznego, a także łączności publicznej i sygnalizacji; </a:t>
            </a:r>
          </a:p>
          <a:p>
            <a:pPr>
              <a:buFontTx/>
              <a:buChar char="-"/>
            </a:pPr>
            <a:r>
              <a:rPr lang="pl-PL" dirty="0" smtClean="0"/>
              <a:t>wydzielenie gruntów pod linie kolejowe oraz ich budowa i utrzymanie;</a:t>
            </a:r>
          </a:p>
          <a:p>
            <a:pPr>
              <a:buFontTx/>
              <a:buChar char="-"/>
            </a:pPr>
            <a:r>
              <a:rPr lang="pl-PL" dirty="0" smtClean="0"/>
              <a:t>wydzielanie gruntów pod lotniska, urządzenia i obiekty do obsługi ruchu lotniczego, w tym rejonów podejść, oraz budowa i eksploatacja tych lotnisk i urządzeń; </a:t>
            </a:r>
          </a:p>
          <a:p>
            <a:pPr>
              <a:buFontTx/>
              <a:buChar char="-"/>
            </a:pPr>
            <a:r>
              <a:rPr lang="pl-PL" dirty="0" smtClean="0"/>
              <a:t>budowa i utrzymywanie ciągów drenażowych, przewodów i urządzeń służących do przesyłania lub dystrybucji płynów, pary, gazów i energii elektrycznej, a także innych obiektów i urządzeń niezbędnych do korzystania z tych przewodów i urządzeń; </a:t>
            </a:r>
          </a:p>
          <a:p>
            <a:pPr>
              <a:buFontTx/>
              <a:buChar char="-"/>
            </a:pPr>
            <a:r>
              <a:rPr lang="pl-PL" dirty="0" smtClean="0"/>
              <a:t>budowa i utrzymywanie sieci transportowej dwutlenku węgla; </a:t>
            </a:r>
          </a:p>
          <a:p>
            <a:pPr>
              <a:buNone/>
            </a:pPr>
            <a:r>
              <a:rPr lang="pl-PL" dirty="0" smtClean="0"/>
              <a:t>(…)</a:t>
            </a:r>
          </a:p>
          <a:p>
            <a:pPr>
              <a:buNone/>
            </a:pPr>
            <a:r>
              <a:rPr lang="pl-PL" dirty="0" smtClean="0"/>
              <a:t>(art.6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 razie powzięcia zamiaru użycia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 lub jej części na inny cel niż określony w decyzji o wywłaszczeniu,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właściwy </a:t>
            </a:r>
            <a:r>
              <a:rPr lang="pl-PL" dirty="0" smtClean="0"/>
              <a:t>organ zawiadamia poprzedniego właściciela lub jego spadkobiercę o tym zamiarze, </a:t>
            </a:r>
          </a:p>
          <a:p>
            <a:pPr>
              <a:buFontTx/>
              <a:buChar char="-"/>
            </a:pPr>
            <a:r>
              <a:rPr lang="pl-PL" dirty="0" smtClean="0"/>
              <a:t>informując </a:t>
            </a:r>
            <a:r>
              <a:rPr lang="pl-PL" dirty="0" smtClean="0"/>
              <a:t>równocześnie o możliwości zwrotu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  <a:r>
              <a:rPr lang="pl-PL" dirty="0" smtClean="0"/>
              <a:t>(art.136 ust. </a:t>
            </a:r>
            <a:r>
              <a:rPr lang="pl-PL" dirty="0" smtClean="0"/>
              <a:t>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Poprzedni właściciel lub jego spadkobierca mogą żądać zwrotu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 lub jej </a:t>
            </a:r>
            <a:r>
              <a:rPr lang="pl-PL" dirty="0" smtClean="0"/>
              <a:t>części,</a:t>
            </a:r>
          </a:p>
          <a:p>
            <a:pPr>
              <a:buFontTx/>
              <a:buChar char="-"/>
            </a:pPr>
            <a:r>
              <a:rPr lang="pl-PL" b="1" dirty="0" smtClean="0"/>
              <a:t>jeżeli stała </a:t>
            </a:r>
            <a:r>
              <a:rPr lang="pl-PL" b="1" dirty="0" smtClean="0"/>
              <a:t>się ona zbędna na cel określony w decyzji o wywłaszczeniu. 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Z </a:t>
            </a:r>
            <a:r>
              <a:rPr lang="pl-PL" b="1" dirty="0" smtClean="0"/>
              <a:t>wnioskiem o zwrot </a:t>
            </a:r>
            <a:r>
              <a:rPr lang="pl-PL" b="1" i="1" dirty="0" smtClean="0"/>
              <a:t>nieruchomości</a:t>
            </a:r>
            <a:r>
              <a:rPr lang="pl-PL" b="1" dirty="0" smtClean="0"/>
              <a:t> lub jej części występuje się do starosty, </a:t>
            </a:r>
            <a:r>
              <a:rPr lang="pl-PL" dirty="0" smtClean="0"/>
              <a:t>wykonującego zadanie z zakresu administracji rządowej, </a:t>
            </a:r>
            <a:r>
              <a:rPr lang="pl-PL" b="1" dirty="0" smtClean="0"/>
              <a:t>który zawiadamia o tym właściwy organ. 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Warunkiem </a:t>
            </a:r>
            <a:r>
              <a:rPr lang="pl-PL" b="1" dirty="0" smtClean="0"/>
              <a:t>zwrotu </a:t>
            </a:r>
            <a:r>
              <a:rPr lang="pl-PL" b="1" i="1" dirty="0" smtClean="0"/>
              <a:t>nieruchomości</a:t>
            </a:r>
            <a:r>
              <a:rPr lang="pl-PL" b="1" dirty="0" smtClean="0"/>
              <a:t> jest zwrot przez poprzedniego właściciela lub jego spadkobiercę odszkodowania lub </a:t>
            </a:r>
            <a:r>
              <a:rPr lang="pl-PL" b="1" i="1" dirty="0" smtClean="0"/>
              <a:t>nieruchomości</a:t>
            </a:r>
            <a:r>
              <a:rPr lang="pl-PL" b="1" dirty="0" smtClean="0"/>
              <a:t> </a:t>
            </a:r>
            <a:r>
              <a:rPr lang="pl-PL" b="1" dirty="0" smtClean="0"/>
              <a:t>zamiennej. </a:t>
            </a:r>
            <a:r>
              <a:rPr lang="pl-PL" dirty="0" smtClean="0"/>
              <a:t>(art.136 ust. </a:t>
            </a:r>
            <a:r>
              <a:rPr lang="pl-PL" dirty="0" smtClean="0"/>
              <a:t>3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 przypadku niezłożenia wniosku o zwrot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 lub jej części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w </a:t>
            </a:r>
            <a:r>
              <a:rPr lang="pl-PL" b="1" dirty="0" smtClean="0"/>
              <a:t>terminie 3 miesięcy </a:t>
            </a:r>
            <a:r>
              <a:rPr lang="pl-PL" dirty="0" smtClean="0"/>
              <a:t>od dnia otrzymania zawiadomienia o możliwości </a:t>
            </a:r>
            <a:r>
              <a:rPr lang="pl-PL" dirty="0" smtClean="0"/>
              <a:t>zwrotu,</a:t>
            </a:r>
          </a:p>
          <a:p>
            <a:pPr>
              <a:buFontTx/>
              <a:buChar char="-"/>
            </a:pPr>
            <a:r>
              <a:rPr lang="pl-PL" b="1" dirty="0" smtClean="0"/>
              <a:t>uprawnienie </a:t>
            </a:r>
            <a:r>
              <a:rPr lang="pl-PL" b="1" dirty="0" smtClean="0"/>
              <a:t>do zwrotu </a:t>
            </a:r>
            <a:r>
              <a:rPr lang="pl-PL" b="1" i="1" dirty="0" smtClean="0"/>
              <a:t>nieruchomości</a:t>
            </a:r>
            <a:r>
              <a:rPr lang="pl-PL" b="1" dirty="0" smtClean="0"/>
              <a:t> lub jej części wygasa</a:t>
            </a:r>
            <a:r>
              <a:rPr lang="pl-PL" b="1" dirty="0" smtClean="0"/>
              <a:t>.</a:t>
            </a:r>
            <a:r>
              <a:rPr lang="pl-PL" dirty="0" smtClean="0"/>
              <a:t> (art.136 ust. </a:t>
            </a:r>
            <a:r>
              <a:rPr lang="pl-PL" dirty="0" smtClean="0"/>
              <a:t>4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i="1" dirty="0" smtClean="0"/>
              <a:t>Nieruchomość</a:t>
            </a:r>
            <a:r>
              <a:rPr lang="pl-PL" dirty="0" smtClean="0"/>
              <a:t> uznaje się za zbędną na cel określony w decyzji o wywłaszczeniu, jeżeli: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dirty="0" smtClean="0"/>
              <a:t>pomimo </a:t>
            </a:r>
            <a:r>
              <a:rPr lang="pl-PL" dirty="0" smtClean="0"/>
              <a:t>upływu 7 lat od dnia, w którym decyzja o wywłaszczeniu stała się ostateczna,</a:t>
            </a:r>
            <a:r>
              <a:rPr lang="pl-PL" b="1" dirty="0" smtClean="0"/>
              <a:t> nie rozpoczęto prac związanych z realizacją tego celu albo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dirty="0" smtClean="0"/>
              <a:t>pomimo </a:t>
            </a:r>
            <a:r>
              <a:rPr lang="pl-PL" dirty="0" smtClean="0"/>
              <a:t>upływu 10 lat od dnia, w którym decyzja o wywłaszczeniu stała się ostateczna,</a:t>
            </a:r>
            <a:r>
              <a:rPr lang="pl-PL" b="1" dirty="0" smtClean="0"/>
              <a:t> cel ten nie został zrealizowany</a:t>
            </a:r>
            <a:r>
              <a:rPr lang="pl-PL" b="1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art.137 </a:t>
            </a:r>
            <a:r>
              <a:rPr lang="pl-PL" dirty="0" smtClean="0"/>
              <a:t>ust. </a:t>
            </a:r>
            <a:r>
              <a:rPr lang="pl-PL" dirty="0" smtClean="0"/>
              <a:t>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 smtClean="0"/>
              <a:t>. Jeżeli </a:t>
            </a:r>
            <a:r>
              <a:rPr lang="pl-PL" i="1" dirty="0" smtClean="0"/>
              <a:t>nieruchomość</a:t>
            </a:r>
            <a:r>
              <a:rPr lang="pl-PL" dirty="0" smtClean="0"/>
              <a:t> lub jej część podlegająca zwrotowi </a:t>
            </a:r>
            <a:r>
              <a:rPr lang="pl-PL" b="1" dirty="0" smtClean="0"/>
              <a:t>została oddana w trwały zarząd lub została obciążona prawem użytkowania, prawa te wygasają z dniem, w którym decyzja o zwrocie wywłaszczonej </a:t>
            </a:r>
            <a:r>
              <a:rPr lang="pl-PL" b="1" i="1" dirty="0" smtClean="0"/>
              <a:t>nieruchomości</a:t>
            </a:r>
            <a:r>
              <a:rPr lang="pl-PL" b="1" dirty="0" smtClean="0"/>
              <a:t> stała się ostateczna. </a:t>
            </a:r>
          </a:p>
          <a:p>
            <a:pPr>
              <a:buNone/>
            </a:pPr>
            <a:r>
              <a:rPr lang="pl-PL" b="1" dirty="0" smtClean="0"/>
              <a:t>2.Najem</a:t>
            </a:r>
            <a:r>
              <a:rPr lang="pl-PL" b="1" dirty="0" smtClean="0"/>
              <a:t>, dzierżawa lub użyczenie zwracanej </a:t>
            </a:r>
            <a:r>
              <a:rPr lang="pl-PL" b="1" i="1" dirty="0" smtClean="0"/>
              <a:t>nieruchomości</a:t>
            </a:r>
            <a:r>
              <a:rPr lang="pl-PL" b="1" dirty="0" smtClean="0"/>
              <a:t> wygasa z upływem 3 miesięcy od dnia, </a:t>
            </a:r>
            <a:r>
              <a:rPr lang="pl-PL" dirty="0" smtClean="0"/>
              <a:t>w którym decyzja o zwrocie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 stała się ostateczna</a:t>
            </a:r>
            <a:r>
              <a:rPr lang="pl-PL" dirty="0" smtClean="0"/>
              <a:t>.</a:t>
            </a:r>
            <a:r>
              <a:rPr lang="pl-PL" dirty="0" smtClean="0"/>
              <a:t> (</a:t>
            </a:r>
            <a:r>
              <a:rPr lang="pl-PL" dirty="0" smtClean="0"/>
              <a:t>art.138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i="1" dirty="0" smtClean="0"/>
              <a:t>Nieruchomość</a:t>
            </a:r>
            <a:r>
              <a:rPr lang="pl-PL" dirty="0" smtClean="0"/>
              <a:t> wywłaszczona podlega zwrotowi w stanie, w jakim znajduje się w dniu jej zwrotu</a:t>
            </a:r>
            <a:r>
              <a:rPr lang="pl-PL" dirty="0" smtClean="0"/>
              <a:t>.</a:t>
            </a: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smtClean="0"/>
              <a:t>(</a:t>
            </a:r>
            <a:r>
              <a:rPr lang="pl-PL" dirty="0" smtClean="0"/>
              <a:t>art.139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b="1" dirty="0" smtClean="0"/>
              <a:t>W </a:t>
            </a:r>
            <a:r>
              <a:rPr lang="pl-PL" b="1" dirty="0" smtClean="0"/>
              <a:t>razie zwrotu wywłaszczonej </a:t>
            </a:r>
            <a:r>
              <a:rPr lang="pl-PL" b="1" i="1" dirty="0" smtClean="0"/>
              <a:t>nieruchomości</a:t>
            </a:r>
            <a:r>
              <a:rPr lang="pl-PL" b="1" dirty="0" smtClean="0"/>
              <a:t> poprzedni właściciel lub jego spadkobierca zwraca </a:t>
            </a:r>
            <a:r>
              <a:rPr lang="pl-PL" dirty="0" smtClean="0"/>
              <a:t>Skarbowi Państwa lub właściwej jednostce samorządu terytorialnego, w zależności od tego, </a:t>
            </a:r>
            <a:r>
              <a:rPr lang="pl-PL" b="1" dirty="0" smtClean="0"/>
              <a:t>kto jest właścicielem </a:t>
            </a:r>
            <a:r>
              <a:rPr lang="pl-PL" b="1" i="1" dirty="0" smtClean="0"/>
              <a:t>nieruchomości</a:t>
            </a:r>
            <a:r>
              <a:rPr lang="pl-PL" b="1" dirty="0" smtClean="0"/>
              <a:t> w dniu zwrotu, ustalone w decyzji odszkodowanie, a także </a:t>
            </a:r>
            <a:r>
              <a:rPr lang="pl-PL" b="1" i="1" dirty="0" smtClean="0"/>
              <a:t>nieruchomość</a:t>
            </a:r>
            <a:r>
              <a:rPr lang="pl-PL" b="1" dirty="0" smtClean="0"/>
              <a:t> zamienną, jeżeli była przyznana w ramach odszkodowania.</a:t>
            </a:r>
          </a:p>
          <a:p>
            <a:pPr>
              <a:buNone/>
            </a:pPr>
            <a:r>
              <a:rPr lang="pl-PL" b="1" dirty="0" smtClean="0"/>
              <a:t>Odszkodowanie </a:t>
            </a:r>
            <a:r>
              <a:rPr lang="pl-PL" b="1" dirty="0" smtClean="0"/>
              <a:t>pieniężne podlega waloryzacji, z tym że jego wysokość po </a:t>
            </a:r>
            <a:r>
              <a:rPr lang="pl-PL" b="1" dirty="0" smtClean="0"/>
              <a:t>waloryzacji</a:t>
            </a:r>
            <a:r>
              <a:rPr lang="pl-PL" b="1" dirty="0" smtClean="0"/>
              <a:t> </a:t>
            </a:r>
            <a:r>
              <a:rPr lang="pl-PL" b="1" dirty="0" smtClean="0"/>
              <a:t> nie </a:t>
            </a:r>
            <a:r>
              <a:rPr lang="pl-PL" b="1" dirty="0" smtClean="0"/>
              <a:t>może być wyższa niż wartość rynkowa </a:t>
            </a:r>
            <a:r>
              <a:rPr lang="pl-PL" b="1" i="1" dirty="0" smtClean="0"/>
              <a:t>nieruchomości</a:t>
            </a:r>
            <a:r>
              <a:rPr lang="pl-PL" b="1" dirty="0" smtClean="0"/>
              <a:t> w dniu zwrotu</a:t>
            </a:r>
            <a:r>
              <a:rPr lang="pl-PL" dirty="0" smtClean="0"/>
              <a:t>, a jeżeli ze względu na rodzaj </a:t>
            </a:r>
            <a:r>
              <a:rPr lang="pl-PL" i="1" dirty="0" smtClean="0"/>
              <a:t>nieruchomości</a:t>
            </a:r>
            <a:r>
              <a:rPr lang="pl-PL" dirty="0" smtClean="0"/>
              <a:t> nie można określić jej wartości rynkowej, nie może być wyższa niż jej wartość odtworzeniowa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art.140 ust. 1-2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Należności te mogą </a:t>
            </a:r>
            <a:r>
              <a:rPr lang="pl-PL" dirty="0" smtClean="0"/>
              <a:t>być, na wniosek poprzedniego właściciela albo jego spadkobiercy, rozłożone na raty, nie dłużej niż na 10 lat. Warunki rozłożenia na raty określa się w decyzji o zwrocie wywłaszczonej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art.141 </a:t>
            </a:r>
            <a:r>
              <a:rPr lang="pl-PL" dirty="0" smtClean="0"/>
              <a:t>ust. </a:t>
            </a:r>
            <a:r>
              <a:rPr lang="pl-PL" dirty="0" smtClean="0"/>
              <a:t>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Zwrot wywłaszczonych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O </a:t>
            </a:r>
            <a:r>
              <a:rPr lang="pl-PL" dirty="0" smtClean="0"/>
              <a:t>zwrocie wywłaszczonych </a:t>
            </a:r>
            <a:r>
              <a:rPr lang="pl-PL" i="1" dirty="0" smtClean="0"/>
              <a:t>nieruchomości</a:t>
            </a:r>
            <a:r>
              <a:rPr lang="pl-PL" dirty="0" smtClean="0"/>
              <a:t>, zwrocie odszkodowania, w tym także </a:t>
            </a:r>
            <a:r>
              <a:rPr lang="pl-PL" i="1" dirty="0" smtClean="0"/>
              <a:t>nieruchomości</a:t>
            </a:r>
            <a:r>
              <a:rPr lang="pl-PL" dirty="0" smtClean="0"/>
              <a:t> zamiennej, oraz o rozliczeniach z tytułu zwrotu i terminach zwrotu orzeka starosta, wykonujący zadanie z zakresu administracji rządowej, w drodze decyzji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art.142 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Przepisy niniejszego rozdziału stosuje się do </a:t>
            </a:r>
            <a:r>
              <a:rPr lang="pl-PL" i="1" dirty="0" smtClean="0"/>
              <a:t>nieruchomości</a:t>
            </a:r>
            <a:r>
              <a:rPr lang="pl-PL" dirty="0" smtClean="0"/>
              <a:t> bez względu na ich rodzaj i położenie, </a:t>
            </a:r>
            <a:r>
              <a:rPr lang="pl-PL" b="1" dirty="0" smtClean="0"/>
              <a:t>jeżeli urządzenia infrastruktury technicznej zostały wybudowane z udziałem środków Skarbu Państwa, jednostek samorządu terytorialnego, środków pochodzących z budżetu Unii Europejskiej lub ze źródeł zagranicznych niepodlegających zwrotowi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z </a:t>
            </a:r>
            <a:r>
              <a:rPr lang="pl-PL" dirty="0" smtClean="0"/>
              <a:t>wyłączeniem </a:t>
            </a:r>
            <a:r>
              <a:rPr lang="pl-PL" i="1" dirty="0" smtClean="0"/>
              <a:t>nieruchomości</a:t>
            </a:r>
            <a:r>
              <a:rPr lang="pl-PL" dirty="0" smtClean="0"/>
              <a:t> przeznaczonych w planie miejscowym na cele rolne i leśne, a w przypadku braku planu miejscowego do </a:t>
            </a:r>
            <a:r>
              <a:rPr lang="pl-PL" i="1" dirty="0" smtClean="0"/>
              <a:t>nieruchomości</a:t>
            </a:r>
            <a:r>
              <a:rPr lang="pl-PL" dirty="0" smtClean="0"/>
              <a:t> wykorzystywanych na cele rolne i leśne</a:t>
            </a:r>
            <a:r>
              <a:rPr lang="pl-PL" dirty="0" smtClean="0"/>
              <a:t>. </a:t>
            </a:r>
            <a:r>
              <a:rPr lang="pl-PL" dirty="0" smtClean="0"/>
              <a:t>(</a:t>
            </a:r>
            <a:r>
              <a:rPr lang="pl-PL" dirty="0" smtClean="0"/>
              <a:t>art. 143 </a:t>
            </a:r>
            <a:r>
              <a:rPr lang="pl-PL" dirty="0" smtClean="0"/>
              <a:t>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Organem właściwym w sprawach wywłaszczenia jest starosta, wykonujący zadanie z zakresu administracji rządowej.</a:t>
            </a:r>
          </a:p>
          <a:p>
            <a:pPr>
              <a:buNone/>
            </a:pPr>
            <a:r>
              <a:rPr lang="pl-PL" dirty="0" smtClean="0"/>
              <a:t>(art. 112 ust. 4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Przez budowę urządzeń infrastruktury technicznej rozumie </a:t>
            </a:r>
            <a:r>
              <a:rPr lang="pl-PL" dirty="0" smtClean="0"/>
              <a:t>się: </a:t>
            </a:r>
          </a:p>
          <a:p>
            <a:pPr>
              <a:buNone/>
            </a:pPr>
            <a:r>
              <a:rPr lang="pl-PL" dirty="0" smtClean="0"/>
              <a:t>-  </a:t>
            </a:r>
            <a:r>
              <a:rPr lang="pl-PL" dirty="0" smtClean="0"/>
              <a:t>budowę drogi oraz wybudowanie pod ziemią, na ziemi albo nad ziemią przewodów lub urządzeń wodociągowych, kanalizacyjnych, ciepłowniczych, elektrycznych, gazowych i telekomunikacyjnych</a:t>
            </a:r>
            <a:r>
              <a:rPr lang="pl-PL" dirty="0" smtClean="0"/>
              <a:t>. </a:t>
            </a:r>
            <a:r>
              <a:rPr lang="pl-PL" dirty="0" smtClean="0"/>
              <a:t>(art. 143 ust. </a:t>
            </a:r>
            <a:r>
              <a:rPr lang="pl-PL" dirty="0" smtClean="0"/>
              <a:t>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 smtClean="0"/>
              <a:t>. Właściciele </a:t>
            </a:r>
            <a:r>
              <a:rPr lang="pl-PL" i="1" dirty="0" smtClean="0"/>
              <a:t>nieruchomości</a:t>
            </a:r>
            <a:r>
              <a:rPr lang="pl-PL" dirty="0" smtClean="0"/>
              <a:t> </a:t>
            </a:r>
            <a:r>
              <a:rPr lang="pl-PL" b="1" dirty="0" smtClean="0"/>
              <a:t>uczestniczą w kosztach budowy urządzeń infrastruktury technicznej </a:t>
            </a:r>
            <a:r>
              <a:rPr lang="pl-PL" dirty="0" smtClean="0"/>
              <a:t>przez wnoszenie na rzecz gminy </a:t>
            </a:r>
            <a:r>
              <a:rPr lang="pl-PL" b="1" dirty="0" smtClean="0"/>
              <a:t>opłat </a:t>
            </a:r>
            <a:r>
              <a:rPr lang="pl-PL" b="1" dirty="0" err="1" smtClean="0"/>
              <a:t>adiacenckich</a:t>
            </a:r>
            <a:r>
              <a:rPr lang="pl-PL" b="1" dirty="0" smtClean="0"/>
              <a:t>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. Przepis ten stosuje </a:t>
            </a:r>
            <a:r>
              <a:rPr lang="pl-PL" dirty="0" smtClean="0"/>
              <a:t>się także do użytkowników wieczystych </a:t>
            </a:r>
            <a:r>
              <a:rPr lang="pl-PL" i="1" dirty="0" smtClean="0"/>
              <a:t>nieruchomości</a:t>
            </a:r>
            <a:r>
              <a:rPr lang="pl-PL" dirty="0" smtClean="0"/>
              <a:t> gruntowych, którzy na podstawie odrębnych przepisów nie mają obowiązku wnoszenia opłat rocznych za użytkowanie wieczyste lub wnieśli, </a:t>
            </a:r>
            <a:r>
              <a:rPr lang="pl-PL" b="1" dirty="0" smtClean="0"/>
              <a:t>za zgodą właściwego organu, jednorazowo opłaty roczne za cały okres użytkowania wieczystego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144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Wójt, burmistrz albo prezydent </a:t>
            </a:r>
            <a:r>
              <a:rPr lang="pl-PL" dirty="0" smtClean="0"/>
              <a:t>miasta: </a:t>
            </a:r>
          </a:p>
          <a:p>
            <a:pPr>
              <a:buFontTx/>
              <a:buChar char="-"/>
            </a:pPr>
            <a:r>
              <a:rPr lang="pl-PL" dirty="0" smtClean="0"/>
              <a:t>może</a:t>
            </a:r>
            <a:r>
              <a:rPr lang="pl-PL" dirty="0" smtClean="0"/>
              <a:t>, w drodze decyzji, ustalić opłatę </a:t>
            </a:r>
            <a:r>
              <a:rPr lang="pl-PL" dirty="0" err="1" smtClean="0"/>
              <a:t>adiacencką</a:t>
            </a:r>
            <a:r>
              <a:rPr lang="pl-PL" dirty="0" smtClean="0"/>
              <a:t> każdorazowo 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po </a:t>
            </a:r>
            <a:r>
              <a:rPr lang="pl-PL" dirty="0" smtClean="0"/>
              <a:t>stworzeniu warunków do podłączenia </a:t>
            </a:r>
            <a:r>
              <a:rPr lang="pl-PL" i="1" dirty="0" smtClean="0"/>
              <a:t>nieruchomości</a:t>
            </a:r>
            <a:r>
              <a:rPr lang="pl-PL" dirty="0" smtClean="0"/>
              <a:t> do poszczególnych urządzeń infrastruktury technicznej albo 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po </a:t>
            </a:r>
            <a:r>
              <a:rPr lang="pl-PL" dirty="0" smtClean="0"/>
              <a:t>stworzeniu warunków do korzystania z wybudowanej drogi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145 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Wydanie </a:t>
            </a:r>
            <a:r>
              <a:rPr lang="pl-PL" dirty="0" smtClean="0"/>
              <a:t>decyzji o ustaleniu opłaty </a:t>
            </a:r>
            <a:r>
              <a:rPr lang="pl-PL" dirty="0" err="1" smtClean="0"/>
              <a:t>adiacenckiej</a:t>
            </a:r>
            <a:r>
              <a:rPr lang="pl-PL" dirty="0" smtClean="0"/>
              <a:t> może nastąpić w terminie do 3 lat 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od </a:t>
            </a:r>
            <a:r>
              <a:rPr lang="pl-PL" dirty="0" smtClean="0"/>
              <a:t>dnia stworzenia warunków do podłączenia </a:t>
            </a:r>
            <a:r>
              <a:rPr lang="pl-PL" i="1" dirty="0" smtClean="0"/>
              <a:t>nieruchomości</a:t>
            </a:r>
            <a:r>
              <a:rPr lang="pl-PL" dirty="0" smtClean="0"/>
              <a:t> do poszczególnych urządzeń infrastruktury technicznej </a:t>
            </a:r>
            <a:r>
              <a:rPr lang="pl-PL" dirty="0" smtClean="0"/>
              <a:t>albo</a:t>
            </a:r>
          </a:p>
          <a:p>
            <a:pPr marL="514350" indent="-514350">
              <a:buAutoNum type="arabicPeriod"/>
            </a:pPr>
            <a:r>
              <a:rPr lang="pl-PL" dirty="0" smtClean="0"/>
              <a:t> </a:t>
            </a:r>
            <a:r>
              <a:rPr lang="pl-PL" dirty="0" smtClean="0"/>
              <a:t>od dnia stworzenia warunków do korzystania z wybudowanej drogi</a:t>
            </a:r>
            <a:r>
              <a:rPr lang="pl-PL" dirty="0" smtClean="0"/>
              <a:t>,</a:t>
            </a:r>
          </a:p>
          <a:p>
            <a:pPr marL="514350" indent="-514350">
              <a:buNone/>
            </a:pPr>
            <a:r>
              <a:rPr lang="pl-PL" b="1" dirty="0" smtClean="0"/>
              <a:t>jeżeli </a:t>
            </a:r>
            <a:r>
              <a:rPr lang="pl-PL" b="1" dirty="0" smtClean="0"/>
              <a:t>w dniu stworzenia tych warunków obowiązywała uchwała rady </a:t>
            </a:r>
            <a:r>
              <a:rPr lang="pl-PL" b="1" dirty="0" smtClean="0"/>
              <a:t>gminy</a:t>
            </a:r>
            <a:r>
              <a:rPr lang="pl-PL" dirty="0" smtClean="0"/>
              <a:t>. </a:t>
            </a:r>
          </a:p>
          <a:p>
            <a:pPr marL="514350" indent="-514350">
              <a:buNone/>
            </a:pPr>
            <a:r>
              <a:rPr lang="pl-PL" dirty="0" smtClean="0"/>
              <a:t>Do </a:t>
            </a:r>
            <a:r>
              <a:rPr lang="pl-PL" dirty="0" smtClean="0"/>
              <a:t>ustalenia opłaty przyjmuje się stawkę procentową określoną w uchwale rady gminy obowiązującą w dniu, w którym stworzono warunki do podłączenia </a:t>
            </a:r>
            <a:r>
              <a:rPr lang="pl-PL" i="1" dirty="0" smtClean="0"/>
              <a:t>nieruchomości</a:t>
            </a:r>
            <a:r>
              <a:rPr lang="pl-PL" dirty="0" smtClean="0"/>
              <a:t> do poszczególnych urządzeń infrastruktury technicznej albo w dniu stworzenia warunków do korzystania z wybudowanej drogi</a:t>
            </a:r>
            <a:r>
              <a:rPr lang="pl-PL" dirty="0" smtClean="0"/>
              <a:t>. </a:t>
            </a:r>
            <a:r>
              <a:rPr lang="pl-PL" dirty="0" smtClean="0"/>
              <a:t>(art. 145 ust. </a:t>
            </a:r>
            <a:r>
              <a:rPr lang="pl-PL" dirty="0" smtClean="0"/>
              <a:t>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Ustalenie i wysokość opłaty </a:t>
            </a:r>
            <a:r>
              <a:rPr lang="pl-PL" dirty="0" err="1" smtClean="0"/>
              <a:t>adiacenckiej</a:t>
            </a:r>
            <a:r>
              <a:rPr lang="pl-PL" dirty="0" smtClean="0"/>
              <a:t> zależą od wzrostu wartości </a:t>
            </a:r>
            <a:r>
              <a:rPr lang="pl-PL" i="1" dirty="0" smtClean="0"/>
              <a:t>nieruchomości</a:t>
            </a:r>
            <a:r>
              <a:rPr lang="pl-PL" dirty="0" smtClean="0"/>
              <a:t> spowodowanego budową urządzeń infrastruktury </a:t>
            </a:r>
            <a:r>
              <a:rPr lang="pl-PL" dirty="0" smtClean="0"/>
              <a:t>technicznej.</a:t>
            </a:r>
          </a:p>
          <a:p>
            <a:pPr>
              <a:buNone/>
            </a:pPr>
            <a:r>
              <a:rPr lang="pl-PL" dirty="0" smtClean="0"/>
              <a:t>Ustalenie </a:t>
            </a:r>
            <a:r>
              <a:rPr lang="pl-PL" dirty="0" smtClean="0"/>
              <a:t>opłaty </a:t>
            </a:r>
            <a:r>
              <a:rPr lang="pl-PL" dirty="0" err="1" smtClean="0"/>
              <a:t>adiacenckiej</a:t>
            </a:r>
            <a:r>
              <a:rPr lang="pl-PL" dirty="0" smtClean="0"/>
              <a:t> następuje po uzyskaniu opinii rzeczoznawcy majątkowego, określającej wartości </a:t>
            </a:r>
            <a:r>
              <a:rPr lang="pl-PL" i="1" dirty="0" smtClean="0"/>
              <a:t>nieruchomości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146 </a:t>
            </a:r>
            <a:r>
              <a:rPr lang="pl-PL" dirty="0" smtClean="0"/>
              <a:t>ust. </a:t>
            </a:r>
            <a:r>
              <a:rPr lang="pl-PL" dirty="0" smtClean="0"/>
              <a:t>1-1a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b="1" dirty="0" smtClean="0"/>
              <a:t>Wysokość </a:t>
            </a:r>
            <a:r>
              <a:rPr lang="pl-PL" b="1" dirty="0" smtClean="0"/>
              <a:t>opłaty </a:t>
            </a:r>
            <a:r>
              <a:rPr lang="pl-PL" b="1" dirty="0" err="1" smtClean="0"/>
              <a:t>adiacenckiej</a:t>
            </a:r>
            <a:r>
              <a:rPr lang="pl-PL" b="1" dirty="0" smtClean="0"/>
              <a:t> wynosi nie więcej niż 50% różnicy między wartością</a:t>
            </a:r>
            <a:r>
              <a:rPr lang="pl-PL" dirty="0" smtClean="0"/>
              <a:t>, jaką </a:t>
            </a:r>
            <a:r>
              <a:rPr lang="pl-PL" i="1" dirty="0" smtClean="0"/>
              <a:t>nieruchomość</a:t>
            </a:r>
            <a:r>
              <a:rPr lang="pl-PL" dirty="0" smtClean="0"/>
              <a:t> miała przed wybudowaniem urządzeń infrastruktury technicznej, a wartością, jaką </a:t>
            </a:r>
            <a:r>
              <a:rPr lang="pl-PL" i="1" dirty="0" smtClean="0"/>
              <a:t>nieruchomość</a:t>
            </a:r>
            <a:r>
              <a:rPr lang="pl-PL" dirty="0" smtClean="0"/>
              <a:t> ma po ich wybudowaniu.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Wysokość </a:t>
            </a:r>
            <a:r>
              <a:rPr lang="pl-PL" b="1" dirty="0" smtClean="0"/>
              <a:t>stawki procentowej opłaty </a:t>
            </a:r>
            <a:r>
              <a:rPr lang="pl-PL" b="1" dirty="0" err="1" smtClean="0"/>
              <a:t>adiacenckiej</a:t>
            </a:r>
            <a:r>
              <a:rPr lang="pl-PL" b="1" dirty="0" smtClean="0"/>
              <a:t> ustala rada gminy w drodze </a:t>
            </a:r>
            <a:r>
              <a:rPr lang="pl-PL" b="1" dirty="0" smtClean="0"/>
              <a:t>uchwały.</a:t>
            </a:r>
          </a:p>
          <a:p>
            <a:pPr>
              <a:buNone/>
            </a:pPr>
            <a:r>
              <a:rPr lang="pl-PL" dirty="0" smtClean="0"/>
              <a:t>Wartość </a:t>
            </a:r>
            <a:r>
              <a:rPr lang="pl-PL" i="1" dirty="0" smtClean="0"/>
              <a:t>nieruchomości</a:t>
            </a:r>
            <a:r>
              <a:rPr lang="pl-PL" dirty="0" smtClean="0"/>
              <a:t> według stanu przed wybudowaniem urządzeń infrastruktury technicznej i po ich wybudowaniu określa się według cen na dzień wydania decyzji o ustaleniu opłaty </a:t>
            </a:r>
            <a:r>
              <a:rPr lang="pl-PL" dirty="0" err="1" smtClean="0"/>
              <a:t>adiacenckiej</a:t>
            </a:r>
            <a:r>
              <a:rPr lang="pl-PL" dirty="0" smtClean="0"/>
              <a:t>. </a:t>
            </a:r>
            <a:r>
              <a:rPr lang="pl-PL" dirty="0" smtClean="0"/>
              <a:t>(art. 146 ust. </a:t>
            </a:r>
            <a:r>
              <a:rPr lang="pl-PL" dirty="0" smtClean="0"/>
              <a:t>2-3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Opłata </a:t>
            </a:r>
            <a:r>
              <a:rPr lang="pl-PL" dirty="0" err="1" smtClean="0"/>
              <a:t>adiacencka</a:t>
            </a:r>
            <a:r>
              <a:rPr lang="pl-PL" dirty="0" smtClean="0"/>
              <a:t> może być, na wniosek właściciela </a:t>
            </a:r>
            <a:r>
              <a:rPr lang="pl-PL" i="1" dirty="0" smtClean="0"/>
              <a:t>nieruchomości</a:t>
            </a:r>
            <a:r>
              <a:rPr lang="pl-PL" dirty="0" smtClean="0"/>
              <a:t>, rozłożona na raty roczne płatne w okresie do 10 lat.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Warunki </a:t>
            </a:r>
            <a:r>
              <a:rPr lang="pl-PL" dirty="0" smtClean="0"/>
              <a:t>rozłożenia na raty określa się w decyzji o ustaleniu opłaty.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Należność </a:t>
            </a:r>
            <a:r>
              <a:rPr lang="pl-PL" dirty="0" smtClean="0"/>
              <a:t>gminy z tego tytułu podlega zabezpieczeniu, w tym przez ustanowienie hipoteki.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Decyzja </a:t>
            </a:r>
            <a:r>
              <a:rPr lang="pl-PL" dirty="0" smtClean="0"/>
              <a:t>o ustaleniu opłaty </a:t>
            </a:r>
            <a:r>
              <a:rPr lang="pl-PL" dirty="0" err="1" smtClean="0"/>
              <a:t>adiacenckiej</a:t>
            </a:r>
            <a:r>
              <a:rPr lang="pl-PL" dirty="0" smtClean="0"/>
              <a:t> stanowi podstawę wpisu do księgi wieczystej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147 ust. 1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 smtClean="0"/>
              <a:t>. Obowiązek </a:t>
            </a:r>
            <a:r>
              <a:rPr lang="pl-PL" dirty="0" smtClean="0"/>
              <a:t>wnoszenia opłaty </a:t>
            </a:r>
            <a:r>
              <a:rPr lang="pl-PL" dirty="0" err="1" smtClean="0"/>
              <a:t>adiacenckiej</a:t>
            </a:r>
            <a:r>
              <a:rPr lang="pl-PL" dirty="0" smtClean="0"/>
              <a:t> powstaje po upływie 14 dni od dnia, w którym decyzja o ustaleniu opłaty stała się ostateczna. W przypadku rozłożenia opłaty na raty obowiązek ten dotyczy wpłacenia pierwszej raty.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. Do </a:t>
            </a:r>
            <a:r>
              <a:rPr lang="pl-PL" dirty="0" smtClean="0"/>
              <a:t>skutków zwłoki lub opóźnienia w zapłacie opłaty </a:t>
            </a:r>
            <a:r>
              <a:rPr lang="pl-PL" dirty="0" err="1" smtClean="0"/>
              <a:t>adiacenckiej</a:t>
            </a:r>
            <a:r>
              <a:rPr lang="pl-PL" dirty="0" smtClean="0"/>
              <a:t> stosuje się odpowiednio </a:t>
            </a:r>
            <a:r>
              <a:rPr lang="pl-PL" dirty="0" smtClean="0"/>
              <a:t>przepisy KC. </a:t>
            </a:r>
            <a:r>
              <a:rPr lang="pl-PL" dirty="0" smtClean="0"/>
              <a:t>(art. </a:t>
            </a:r>
            <a:r>
              <a:rPr lang="pl-PL" dirty="0" smtClean="0"/>
              <a:t>148 </a:t>
            </a:r>
            <a:r>
              <a:rPr lang="pl-PL" dirty="0" smtClean="0"/>
              <a:t>ust. </a:t>
            </a:r>
            <a:r>
              <a:rPr lang="pl-PL" dirty="0" smtClean="0"/>
              <a:t>1-2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Udział w kosztach budowy urządzeń infrastruktury </a:t>
            </a:r>
            <a:r>
              <a:rPr lang="pl-PL" b="1" dirty="0" smtClean="0"/>
              <a:t>technicznej</a:t>
            </a:r>
          </a:p>
          <a:p>
            <a:pPr>
              <a:buNone/>
            </a:pPr>
            <a:r>
              <a:rPr lang="pl-PL" dirty="0" smtClean="0"/>
              <a:t>Przy ustaleniu opłaty </a:t>
            </a:r>
            <a:r>
              <a:rPr lang="pl-PL" dirty="0" err="1" smtClean="0"/>
              <a:t>adiacenckiej</a:t>
            </a:r>
            <a:r>
              <a:rPr lang="pl-PL" dirty="0" smtClean="0"/>
              <a:t>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różnicę </a:t>
            </a:r>
            <a:r>
              <a:rPr lang="pl-PL" dirty="0" smtClean="0"/>
              <a:t>między wartością, jaką </a:t>
            </a:r>
            <a:r>
              <a:rPr lang="pl-PL" i="1" dirty="0" smtClean="0"/>
              <a:t>nieruchomość</a:t>
            </a:r>
            <a:r>
              <a:rPr lang="pl-PL" dirty="0" smtClean="0"/>
              <a:t> ma po wybudowaniu urządzeń infrastruktury technicznej,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a </a:t>
            </a:r>
            <a:r>
              <a:rPr lang="pl-PL" dirty="0" smtClean="0"/>
              <a:t>wartością, jaką miała przed ich wybudowaniem, pomniejsza się o wartość nakładów poniesionych przez właściciela lub użytkownika wieczystego </a:t>
            </a:r>
            <a:r>
              <a:rPr lang="pl-PL" i="1" dirty="0" smtClean="0"/>
              <a:t>nieruchomości</a:t>
            </a:r>
            <a:r>
              <a:rPr lang="pl-PL" dirty="0" smtClean="0"/>
              <a:t>, na rzecz budowy poszczególnych urządzeń infrastruktury technicznej</a:t>
            </a:r>
            <a:r>
              <a:rPr lang="pl-PL" dirty="0" smtClean="0"/>
              <a:t>. </a:t>
            </a:r>
            <a:r>
              <a:rPr lang="pl-PL" dirty="0" smtClean="0"/>
              <a:t>(art. 148 ust. </a:t>
            </a:r>
            <a:r>
              <a:rPr lang="pl-PL" dirty="0" smtClean="0"/>
              <a:t>4 </a:t>
            </a:r>
            <a:r>
              <a:rPr lang="pl-PL" dirty="0" err="1" smtClean="0"/>
              <a:t>ugn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800" b="1" dirty="0" smtClean="0"/>
              <a:t>DZIĘKUJĘ ZA UWAGĘ </a:t>
            </a:r>
            <a:endParaRPr lang="pl-PL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FontTx/>
              <a:buChar char="-"/>
            </a:pPr>
            <a:r>
              <a:rPr lang="pl-PL" i="1" dirty="0" smtClean="0"/>
              <a:t>Nieruchomość</a:t>
            </a:r>
            <a:r>
              <a:rPr lang="pl-PL" dirty="0" smtClean="0"/>
              <a:t> </a:t>
            </a:r>
            <a:r>
              <a:rPr lang="pl-PL" dirty="0" smtClean="0"/>
              <a:t>może być wywłaszczona tylko na rzecz </a:t>
            </a:r>
            <a:r>
              <a:rPr lang="pl-PL" b="1" dirty="0" smtClean="0"/>
              <a:t>Skarbu Państwa</a:t>
            </a:r>
            <a:r>
              <a:rPr lang="pl-PL" dirty="0" smtClean="0"/>
              <a:t> albo </a:t>
            </a:r>
            <a:r>
              <a:rPr lang="pl-PL" dirty="0" smtClean="0"/>
              <a:t>na rzecz </a:t>
            </a:r>
            <a:r>
              <a:rPr lang="pl-PL" b="1" dirty="0" smtClean="0"/>
              <a:t>jednostki </a:t>
            </a:r>
            <a:r>
              <a:rPr lang="pl-PL" b="1" dirty="0" smtClean="0"/>
              <a:t>samorządu </a:t>
            </a:r>
            <a:r>
              <a:rPr lang="pl-PL" b="1" dirty="0" smtClean="0"/>
              <a:t>terytorialnego.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Wywłaszczeniem </a:t>
            </a:r>
            <a:r>
              <a:rPr lang="pl-PL" dirty="0" smtClean="0"/>
              <a:t>może być objęta cała </a:t>
            </a:r>
            <a:r>
              <a:rPr lang="pl-PL" i="1" dirty="0" smtClean="0"/>
              <a:t>nieruchomość</a:t>
            </a:r>
            <a:r>
              <a:rPr lang="pl-PL" dirty="0" smtClean="0"/>
              <a:t> albo jej </a:t>
            </a:r>
            <a:r>
              <a:rPr lang="pl-PL" dirty="0" smtClean="0"/>
              <a:t>część.</a:t>
            </a:r>
          </a:p>
          <a:p>
            <a:pPr>
              <a:buNone/>
            </a:pPr>
            <a:r>
              <a:rPr lang="pl-PL" dirty="0" smtClean="0"/>
              <a:t>Jeżeli </a:t>
            </a:r>
            <a:r>
              <a:rPr lang="pl-PL" dirty="0" smtClean="0"/>
              <a:t>wywłaszczeniem jest objęta część </a:t>
            </a:r>
            <a:r>
              <a:rPr lang="pl-PL" i="1" dirty="0" smtClean="0"/>
              <a:t>nieruchomości</a:t>
            </a:r>
            <a:r>
              <a:rPr lang="pl-PL" dirty="0" smtClean="0"/>
              <a:t>, a pozostała część nie nadaje się do prawidłowego wykorzystywania na dotychczasowe cele, </a:t>
            </a:r>
          </a:p>
          <a:p>
            <a:pPr>
              <a:buNone/>
            </a:pPr>
            <a:r>
              <a:rPr lang="pl-PL" dirty="0" smtClean="0"/>
              <a:t>na </a:t>
            </a:r>
            <a:r>
              <a:rPr lang="pl-PL" dirty="0" smtClean="0"/>
              <a:t>żądanie właściciela lub użytkownika wieczystego </a:t>
            </a:r>
            <a:r>
              <a:rPr lang="pl-PL" i="1" dirty="0" smtClean="0"/>
              <a:t>nieruchomości</a:t>
            </a:r>
            <a:r>
              <a:rPr lang="pl-PL" dirty="0" smtClean="0"/>
              <a:t> nabywa się tę część </a:t>
            </a:r>
            <a:r>
              <a:rPr lang="pl-PL" b="1" dirty="0" smtClean="0"/>
              <a:t>w drodze umowy </a:t>
            </a:r>
            <a:r>
              <a:rPr lang="pl-PL" dirty="0" smtClean="0"/>
              <a:t>na rzecz Skarbu Państwa lub na rzecz jednostki samorządu terytorialnego, w zależności od tego, na czyją rzecz następuje wywłaszczenie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113 </a:t>
            </a:r>
            <a:r>
              <a:rPr lang="pl-PL" dirty="0" smtClean="0"/>
              <a:t>ust. </a:t>
            </a:r>
            <a:r>
              <a:rPr lang="pl-PL" dirty="0" smtClean="0"/>
              <a:t>1,3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i="1" dirty="0" smtClean="0"/>
              <a:t>Nieruchomość</a:t>
            </a:r>
            <a:r>
              <a:rPr lang="pl-PL" dirty="0" smtClean="0"/>
              <a:t> stanowiąca własność Skarbu Państwa nie może być wywłaszczona.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Nie </a:t>
            </a:r>
            <a:r>
              <a:rPr lang="pl-PL" dirty="0" smtClean="0"/>
              <a:t>dotyczy to </a:t>
            </a:r>
            <a:r>
              <a:rPr lang="pl-PL" dirty="0" smtClean="0"/>
              <a:t>wywłaszczenia</a:t>
            </a:r>
          </a:p>
          <a:p>
            <a:pPr>
              <a:buFontTx/>
              <a:buChar char="-"/>
            </a:pPr>
            <a:r>
              <a:rPr lang="pl-PL" dirty="0" smtClean="0"/>
              <a:t>prawa </a:t>
            </a:r>
            <a:r>
              <a:rPr lang="pl-PL" dirty="0" smtClean="0"/>
              <a:t>użytkowania wieczystego </a:t>
            </a:r>
            <a:r>
              <a:rPr lang="pl-PL" dirty="0" smtClean="0"/>
              <a:t>oraz</a:t>
            </a:r>
          </a:p>
          <a:p>
            <a:pPr>
              <a:buFontTx/>
              <a:buChar char="-"/>
            </a:pPr>
            <a:r>
              <a:rPr lang="pl-PL" dirty="0" smtClean="0"/>
              <a:t>ograniczonych </a:t>
            </a:r>
            <a:r>
              <a:rPr lang="pl-PL" dirty="0" smtClean="0"/>
              <a:t>praw rzeczowych obciążających </a:t>
            </a:r>
            <a:r>
              <a:rPr lang="pl-PL" i="1" dirty="0" smtClean="0"/>
              <a:t>nieruchomość</a:t>
            </a:r>
            <a:r>
              <a:rPr lang="pl-PL" dirty="0" smtClean="0"/>
              <a:t>. </a:t>
            </a:r>
            <a:r>
              <a:rPr lang="pl-PL" dirty="0" smtClean="0"/>
              <a:t>(art. 113 ust. </a:t>
            </a:r>
            <a:r>
              <a:rPr lang="pl-PL" dirty="0" smtClean="0"/>
              <a:t>2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Wszczęcie postępowania </a:t>
            </a:r>
            <a:r>
              <a:rPr lang="pl-PL" dirty="0" smtClean="0"/>
              <a:t>wywłaszczeniowego</a:t>
            </a:r>
          </a:p>
          <a:p>
            <a:pPr>
              <a:buFontTx/>
              <a:buChar char="-"/>
            </a:pPr>
            <a:r>
              <a:rPr lang="pl-PL" dirty="0" smtClean="0"/>
              <a:t>należy </a:t>
            </a:r>
            <a:r>
              <a:rPr lang="pl-PL" dirty="0" smtClean="0"/>
              <a:t>poprzedzić rokowaniami o nabycie w drodze umowy praw </a:t>
            </a:r>
            <a:r>
              <a:rPr lang="pl-PL" dirty="0" smtClean="0"/>
              <a:t>przeprowadzonymi </a:t>
            </a:r>
          </a:p>
          <a:p>
            <a:pPr>
              <a:buFontTx/>
              <a:buChar char="-"/>
            </a:pPr>
            <a:r>
              <a:rPr lang="pl-PL" dirty="0" smtClean="0"/>
              <a:t>między </a:t>
            </a:r>
            <a:r>
              <a:rPr lang="pl-PL" dirty="0" smtClean="0"/>
              <a:t>starostą, wykonującym zadanie z zakresu administracji rządowej, a właścicielem lub użytkownikiem wieczystym </a:t>
            </a:r>
            <a:r>
              <a:rPr lang="pl-PL" i="1" dirty="0" smtClean="0"/>
              <a:t>nieruchomości</a:t>
            </a:r>
            <a:r>
              <a:rPr lang="pl-PL" dirty="0" smtClean="0"/>
              <a:t>, a także osobą, której przysługuje do </a:t>
            </a:r>
            <a:r>
              <a:rPr lang="pl-PL" i="1" dirty="0" smtClean="0"/>
              <a:t>nieruchomości</a:t>
            </a:r>
            <a:r>
              <a:rPr lang="pl-PL" dirty="0" smtClean="0"/>
              <a:t> ograniczone prawo rzeczowe.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trakcie prowadzenia rokowań może być zaoferowana </a:t>
            </a:r>
            <a:r>
              <a:rPr lang="pl-PL" i="1" dirty="0" smtClean="0"/>
              <a:t>nieruchomość</a:t>
            </a:r>
            <a:r>
              <a:rPr lang="pl-PL" dirty="0" smtClean="0"/>
              <a:t> zamienna</a:t>
            </a:r>
            <a:r>
              <a:rPr lang="pl-PL" dirty="0" smtClean="0"/>
              <a:t>. </a:t>
            </a:r>
            <a:r>
              <a:rPr lang="pl-PL" dirty="0" smtClean="0"/>
              <a:t>(art. </a:t>
            </a:r>
            <a:r>
              <a:rPr lang="pl-PL" dirty="0" smtClean="0"/>
              <a:t>114 </a:t>
            </a:r>
            <a:r>
              <a:rPr lang="pl-PL" dirty="0" smtClean="0"/>
              <a:t>ust. </a:t>
            </a:r>
            <a:r>
              <a:rPr lang="pl-PL" dirty="0" smtClean="0"/>
              <a:t>1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nieruchomościami 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Wywłaszczanie </a:t>
            </a:r>
            <a:r>
              <a:rPr lang="pl-PL" b="1" i="1" dirty="0" smtClean="0"/>
              <a:t>nieruchomości</a:t>
            </a:r>
          </a:p>
          <a:p>
            <a:pPr>
              <a:buNone/>
            </a:pPr>
            <a:r>
              <a:rPr lang="pl-PL" dirty="0" smtClean="0"/>
              <a:t>W przypadku wywłaszczania </a:t>
            </a:r>
            <a:r>
              <a:rPr lang="pl-PL" i="1" dirty="0" smtClean="0"/>
              <a:t>nieruchomości</a:t>
            </a:r>
            <a:r>
              <a:rPr lang="pl-PL" dirty="0" smtClean="0"/>
              <a:t> na wniosek jednostki samorządu terytorialnego </a:t>
            </a:r>
            <a:r>
              <a:rPr lang="pl-PL" dirty="0" smtClean="0"/>
              <a:t>rokowania przeprowadzają </a:t>
            </a:r>
            <a:r>
              <a:rPr lang="pl-PL" dirty="0" smtClean="0"/>
              <a:t>ich organy wykonawcze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114 ust. </a:t>
            </a:r>
            <a:r>
              <a:rPr lang="pl-PL" dirty="0" smtClean="0"/>
              <a:t>2 </a:t>
            </a:r>
            <a:r>
              <a:rPr lang="pl-PL" dirty="0" err="1" smtClean="0"/>
              <a:t>ugn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3988</Words>
  <Application>Microsoft Office PowerPoint</Application>
  <PresentationFormat>Pokaz na ekranie (4:3)</PresentationFormat>
  <Paragraphs>291</Paragraphs>
  <Slides>59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0" baseType="lpstr">
      <vt:lpstr>Motyw pakietu Office</vt:lpstr>
      <vt:lpstr>Gospodarka nieruchomościami 2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  <vt:lpstr>Gospodarka nieruchomościami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Gospodarka nieruchomościami 2</dc:title>
  <dc:creator>Maciek</dc:creator>
  <cp:lastModifiedBy>Maciek</cp:lastModifiedBy>
  <cp:revision>9</cp:revision>
  <dcterms:created xsi:type="dcterms:W3CDTF">2015-05-20T20:02:02Z</dcterms:created>
  <dcterms:modified xsi:type="dcterms:W3CDTF">2015-05-20T21:29:02Z</dcterms:modified>
</cp:coreProperties>
</file>