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1" r:id="rId6"/>
    <p:sldId id="270" r:id="rId7"/>
    <p:sldId id="279" r:id="rId8"/>
    <p:sldId id="286" r:id="rId9"/>
    <p:sldId id="287" r:id="rId10"/>
    <p:sldId id="285" r:id="rId11"/>
    <p:sldId id="283" r:id="rId12"/>
    <p:sldId id="282" r:id="rId13"/>
    <p:sldId id="280" r:id="rId14"/>
    <p:sldId id="293" r:id="rId15"/>
    <p:sldId id="302" r:id="rId16"/>
    <p:sldId id="301" r:id="rId17"/>
    <p:sldId id="300" r:id="rId18"/>
    <p:sldId id="299" r:id="rId19"/>
    <p:sldId id="298" r:id="rId20"/>
    <p:sldId id="297" r:id="rId21"/>
    <p:sldId id="269" r:id="rId22"/>
    <p:sldId id="278" r:id="rId23"/>
    <p:sldId id="277" r:id="rId24"/>
    <p:sldId id="276" r:id="rId25"/>
    <p:sldId id="275" r:id="rId26"/>
    <p:sldId id="274" r:id="rId27"/>
    <p:sldId id="273" r:id="rId28"/>
    <p:sldId id="268" r:id="rId29"/>
    <p:sldId id="267" r:id="rId30"/>
    <p:sldId id="266" r:id="rId31"/>
    <p:sldId id="311" r:id="rId32"/>
    <p:sldId id="310" r:id="rId33"/>
    <p:sldId id="309" r:id="rId34"/>
    <p:sldId id="308" r:id="rId35"/>
    <p:sldId id="307" r:id="rId36"/>
    <p:sldId id="306" r:id="rId37"/>
    <p:sldId id="305" r:id="rId38"/>
    <p:sldId id="265" r:id="rId39"/>
    <p:sldId id="312" r:id="rId40"/>
    <p:sldId id="329" r:id="rId41"/>
    <p:sldId id="328" r:id="rId42"/>
    <p:sldId id="339" r:id="rId43"/>
    <p:sldId id="344" r:id="rId44"/>
    <p:sldId id="343" r:id="rId45"/>
    <p:sldId id="327" r:id="rId46"/>
    <p:sldId id="326" r:id="rId47"/>
    <p:sldId id="325" r:id="rId48"/>
    <p:sldId id="324" r:id="rId49"/>
    <p:sldId id="323" r:id="rId50"/>
    <p:sldId id="330" r:id="rId51"/>
    <p:sldId id="337" r:id="rId52"/>
    <p:sldId id="313" r:id="rId53"/>
    <p:sldId id="345" r:id="rId54"/>
    <p:sldId id="351" r:id="rId55"/>
    <p:sldId id="350" r:id="rId56"/>
    <p:sldId id="349" r:id="rId57"/>
    <p:sldId id="348" r:id="rId58"/>
    <p:sldId id="347" r:id="rId59"/>
    <p:sldId id="346" r:id="rId60"/>
    <p:sldId id="315" r:id="rId61"/>
    <p:sldId id="352" r:id="rId62"/>
    <p:sldId id="358" r:id="rId63"/>
    <p:sldId id="357" r:id="rId64"/>
    <p:sldId id="356" r:id="rId65"/>
    <p:sldId id="355" r:id="rId66"/>
    <p:sldId id="354" r:id="rId67"/>
    <p:sldId id="359" r:id="rId6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104455"/>
          </a:xfrm>
        </p:spPr>
        <p:txBody>
          <a:bodyPr>
            <a:normAutofit fontScale="90000"/>
          </a:bodyPr>
          <a:lstStyle/>
          <a:p>
            <a:r>
              <a:rPr lang="pl-PL" sz="5400" dirty="0" smtClean="0">
                <a:latin typeface="Book Antiqua" pitchFamily="18" charset="0"/>
              </a:rPr>
              <a:t>PRAWO ADMINISTRACYJNE </a:t>
            </a:r>
            <a:r>
              <a:rPr lang="pl-PL" sz="3200" dirty="0" smtClean="0">
                <a:latin typeface="Book Antiqua" pitchFamily="18" charset="0"/>
              </a:rPr>
              <a:t>INTERES PRAWNY, INTERES PUBLICZNY </a:t>
            </a:r>
            <a:br>
              <a:rPr lang="pl-PL" sz="3200" dirty="0" smtClean="0">
                <a:latin typeface="Book Antiqua" pitchFamily="18" charset="0"/>
              </a:rPr>
            </a:br>
            <a:r>
              <a:rPr lang="pl-PL" sz="3200" dirty="0" smtClean="0">
                <a:latin typeface="Book Antiqua" pitchFamily="18" charset="0"/>
              </a:rPr>
              <a:t>PUBLICZNE PRAWA PODMIOTOWE </a:t>
            </a:r>
            <a:br>
              <a:rPr lang="pl-PL" sz="3200" dirty="0" smtClean="0">
                <a:latin typeface="Book Antiqua" pitchFamily="18" charset="0"/>
              </a:rPr>
            </a:br>
            <a:r>
              <a:rPr lang="pl-PL" sz="3200" dirty="0" smtClean="0">
                <a:latin typeface="Book Antiqua" pitchFamily="18" charset="0"/>
              </a:rPr>
              <a:t>STOSUNEK ADMINISTRACYJNO-PRAWNY</a:t>
            </a:r>
            <a:br>
              <a:rPr lang="pl-PL" sz="3200" dirty="0" smtClean="0">
                <a:latin typeface="Book Antiqua" pitchFamily="18" charset="0"/>
              </a:rPr>
            </a:br>
            <a:r>
              <a:rPr lang="pl-PL" sz="3200" dirty="0" smtClean="0">
                <a:latin typeface="Book Antiqua" pitchFamily="18" charset="0"/>
              </a:rPr>
              <a:t>SYTUACJA ADMINISTRACYJNO-PRAWNA 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FAKTYCZNY</a:t>
            </a:r>
          </a:p>
          <a:p>
            <a:pPr>
              <a:buNone/>
            </a:pPr>
            <a:r>
              <a:rPr lang="pl-PL" dirty="0" smtClean="0"/>
              <a:t>Interes faktyczny może być 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Interesem zwykłym – nie określonym w przepisach prawa; 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 prawny – określony przez przepisy prawa, jest zatem chroniony prawnie.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FAKTYCZNY</a:t>
            </a:r>
          </a:p>
          <a:p>
            <a:pPr>
              <a:buNone/>
            </a:pPr>
            <a:r>
              <a:rPr lang="pl-PL" dirty="0" smtClean="0"/>
              <a:t>Ochrona interesu faktycznego – zwykłego – nie jest zatem chroniony. </a:t>
            </a:r>
          </a:p>
          <a:p>
            <a:pPr>
              <a:buNone/>
            </a:pPr>
            <a:r>
              <a:rPr lang="pl-PL" dirty="0" smtClean="0"/>
              <a:t>Przepisy prawa – w k.p.a.- określają instytucję: </a:t>
            </a:r>
          </a:p>
          <a:p>
            <a:pPr marL="514350" indent="-514350">
              <a:buAutoNum type="arabicPeriod"/>
            </a:pPr>
            <a:r>
              <a:rPr lang="pl-PL" dirty="0" smtClean="0"/>
              <a:t>Skarg – dotyczy zaniedbań lub nienależytego wykonywania zadań publicznych; </a:t>
            </a:r>
          </a:p>
          <a:p>
            <a:pPr marL="514350" indent="-514350">
              <a:buAutoNum type="arabicPeriod"/>
            </a:pPr>
            <a:r>
              <a:rPr lang="pl-PL" dirty="0" smtClean="0"/>
              <a:t>Wniosków – dotyczy ulepszenia </a:t>
            </a:r>
            <a:r>
              <a:rPr lang="pl-PL" dirty="0" err="1" smtClean="0"/>
              <a:t>organizcji</a:t>
            </a:r>
            <a:r>
              <a:rPr lang="pl-PL" dirty="0" smtClean="0"/>
              <a:t> </a:t>
            </a:r>
          </a:p>
          <a:p>
            <a:pPr marL="514350" indent="-51435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FAKTYCZNY</a:t>
            </a:r>
          </a:p>
          <a:p>
            <a:pPr>
              <a:buNone/>
            </a:pPr>
            <a:r>
              <a:rPr lang="pl-PL" dirty="0" smtClean="0"/>
              <a:t>Ochrona w postaci skarg i wniosków sprowadza się do: </a:t>
            </a:r>
          </a:p>
          <a:p>
            <a:pPr>
              <a:buNone/>
            </a:pPr>
            <a:r>
              <a:rPr lang="pl-PL" dirty="0" smtClean="0"/>
              <a:t>- Zawiadomienia skarżącego/wnioskodawcy, o sposobie załatwienia jego sprawy.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PRAWNY</a:t>
            </a:r>
          </a:p>
          <a:p>
            <a:pPr>
              <a:buNone/>
            </a:pPr>
            <a:r>
              <a:rPr lang="pl-PL" dirty="0" smtClean="0"/>
              <a:t>Interes prawny – oznacza interes faktyczny opisany przez przepisy prawa. </a:t>
            </a:r>
          </a:p>
          <a:p>
            <a:pPr>
              <a:buFontTx/>
              <a:buChar char="-"/>
            </a:pPr>
            <a:r>
              <a:rPr lang="pl-PL" dirty="0" smtClean="0"/>
              <a:t>Też jest subiektywną oceną obywatela, ale ocena ta ma oparcie w przepisach prawa. </a:t>
            </a:r>
          </a:p>
          <a:p>
            <a:pPr>
              <a:buFontTx/>
              <a:buChar char="-"/>
            </a:pPr>
            <a:r>
              <a:rPr lang="pl-PL" dirty="0" smtClean="0"/>
              <a:t>Tym samym, interes prawny ma obiektywny charakter (jest opisany w przepisach prawa).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PRAWNY</a:t>
            </a:r>
          </a:p>
          <a:p>
            <a:pPr>
              <a:buNone/>
            </a:pPr>
            <a:r>
              <a:rPr lang="pl-PL" dirty="0" smtClean="0"/>
              <a:t>Podmiot mający interes prawny ma roszczenie wobec organu o wydanie aktu administracyjnego – tzn. organ ma obowiązek rozstrzygnąć sprawę administracyjną. </a:t>
            </a:r>
          </a:p>
          <a:p>
            <a:pPr>
              <a:buNone/>
            </a:pPr>
            <a:r>
              <a:rPr lang="pl-PL" dirty="0" smtClean="0"/>
              <a:t>Podmiot mający interes prawny może oczekiwać, że uzyska efekt prawny w postaci stosowania prawa przez organ administracji publicznej.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INTERES PRAWNY</a:t>
            </a:r>
          </a:p>
          <a:p>
            <a:pPr>
              <a:buNone/>
            </a:pPr>
            <a:r>
              <a:rPr lang="pl-PL" dirty="0" smtClean="0"/>
              <a:t>Interes prawny jest opisany w przepisach prawa, czyli wynika z przepisów prawa, np. </a:t>
            </a:r>
          </a:p>
          <a:p>
            <a:pPr>
              <a:buNone/>
            </a:pPr>
            <a:r>
              <a:rPr lang="pl-PL" i="1" dirty="0" smtClean="0"/>
              <a:t>Student osiągający określoną średnią ma prawo uzyskać stypendium naukowe. </a:t>
            </a:r>
          </a:p>
          <a:p>
            <a:pPr>
              <a:buFontTx/>
              <a:buChar char="-"/>
            </a:pPr>
            <a:r>
              <a:rPr lang="pl-PL" i="1" dirty="0" smtClean="0"/>
              <a:t>Każdy student ma prawo żądać sprawdzenie przez dziekana (obsługiwanego przez dziekanat), czy spełnia kryteria. </a:t>
            </a:r>
          </a:p>
          <a:p>
            <a:pPr>
              <a:buFontTx/>
              <a:buChar char="-"/>
            </a:pPr>
            <a:r>
              <a:rPr lang="pl-PL" i="1" dirty="0" smtClean="0"/>
              <a:t>Ale jeszcze nie ma prawa otrzymania pozytywnego rozstrzygnięcia – jedynie ten student, który spełnia wszystkie kryteria – czyli ma określoną średnią. 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INTERES PRAWNY</a:t>
            </a:r>
          </a:p>
          <a:p>
            <a:pPr>
              <a:buNone/>
            </a:pPr>
            <a:r>
              <a:rPr lang="pl-PL" dirty="0" smtClean="0"/>
              <a:t>Cechy interesu prawnego: 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 prawny ma </a:t>
            </a:r>
            <a:r>
              <a:rPr lang="pl-PL" b="1" dirty="0" smtClean="0"/>
              <a:t>osobisty charakter </a:t>
            </a:r>
            <a:r>
              <a:rPr lang="pl-PL" dirty="0" smtClean="0"/>
              <a:t>– przyporządkowany tylko do określonego podmiotu, nie może być przedmiotem sukcesji (nie można dziedziczyć interesu prawnego); 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 prawny ma </a:t>
            </a:r>
            <a:r>
              <a:rPr lang="pl-PL" b="1" dirty="0" smtClean="0"/>
              <a:t>konkretny charakter </a:t>
            </a:r>
            <a:r>
              <a:rPr lang="pl-PL" dirty="0" smtClean="0"/>
              <a:t>– jest związany z konkretną sytuacją – np. wywłaszczenie dotyczy konkretnej nieruchomości.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INTERES PRAWNY</a:t>
            </a:r>
          </a:p>
          <a:p>
            <a:pPr>
              <a:buNone/>
            </a:pPr>
            <a:r>
              <a:rPr lang="pl-PL" dirty="0" smtClean="0"/>
              <a:t>Cechy interesu prawnego c.d.</a:t>
            </a:r>
          </a:p>
          <a:p>
            <a:pPr>
              <a:buNone/>
            </a:pPr>
            <a:r>
              <a:rPr lang="pl-PL" dirty="0" smtClean="0"/>
              <a:t>3. Interes prawny – </a:t>
            </a:r>
            <a:r>
              <a:rPr lang="pl-PL" b="1" dirty="0" smtClean="0"/>
              <a:t>aktualny charakter </a:t>
            </a:r>
            <a:r>
              <a:rPr lang="pl-PL" dirty="0" smtClean="0"/>
              <a:t>– jest związany z aktualną sytuacją faktyczną oraz aktualnym stanem prawnym; interes prawny nie może być hipotetyczny; </a:t>
            </a:r>
          </a:p>
          <a:p>
            <a:pPr>
              <a:buNone/>
            </a:pPr>
            <a:r>
              <a:rPr lang="pl-PL" dirty="0" smtClean="0"/>
              <a:t>4. Interes prawny – </a:t>
            </a:r>
            <a:r>
              <a:rPr lang="pl-PL" b="1" dirty="0" smtClean="0"/>
              <a:t>jest oparty na normie prawa </a:t>
            </a:r>
            <a:r>
              <a:rPr lang="pl-PL" dirty="0" smtClean="0"/>
              <a:t>– może to być norma prawa administracyjnego/cywilnego. – ale musi to być norma prawa materialnego, ponieważ tylko te normy określają prawa i obowiązki obywatela.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PRAWNY</a:t>
            </a:r>
          </a:p>
          <a:p>
            <a:pPr>
              <a:buNone/>
            </a:pPr>
            <a:r>
              <a:rPr lang="pl-PL" dirty="0" smtClean="0"/>
              <a:t>Cechy interesu prawnego c.d.</a:t>
            </a:r>
          </a:p>
          <a:p>
            <a:pPr>
              <a:buNone/>
            </a:pPr>
            <a:r>
              <a:rPr lang="pl-PL" dirty="0" smtClean="0"/>
              <a:t>5. Interes prawny – </a:t>
            </a:r>
            <a:r>
              <a:rPr lang="pl-PL" b="1" dirty="0" smtClean="0"/>
              <a:t>pierwotny charakter </a:t>
            </a:r>
            <a:r>
              <a:rPr lang="pl-PL" dirty="0" smtClean="0"/>
              <a:t>– interes prawny powinien wynikać wprost z przepisów prawnych, nie może wynikać z innych interesów prawnych;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INTERES PRAWNY</a:t>
            </a:r>
          </a:p>
          <a:p>
            <a:pPr>
              <a:buNone/>
            </a:pPr>
            <a:r>
              <a:rPr lang="pl-PL" dirty="0" smtClean="0"/>
              <a:t>Ochrona interesu prawnego </a:t>
            </a:r>
            <a:r>
              <a:rPr lang="pl-PL" b="1" dirty="0" smtClean="0"/>
              <a:t>od strony obywatela</a:t>
            </a:r>
            <a:r>
              <a:rPr lang="pl-PL" dirty="0" smtClean="0"/>
              <a:t>: </a:t>
            </a:r>
          </a:p>
          <a:p>
            <a:pPr>
              <a:buFontTx/>
              <a:buChar char="-"/>
            </a:pPr>
            <a:r>
              <a:rPr lang="pl-PL" dirty="0" smtClean="0"/>
              <a:t>Uczestnictwo w postępowaniu administracyjnych – w charakterze strony </a:t>
            </a:r>
          </a:p>
          <a:p>
            <a:pPr>
              <a:buNone/>
            </a:pPr>
            <a:r>
              <a:rPr lang="pl-PL" dirty="0" smtClean="0"/>
              <a:t>Art.. 28 k.p.a. – stroną postępowania administracyjnego jest każdy, którego interesu prawnego lub obowiązku dotyczy postępowanie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Pojęcie interesu</a:t>
            </a:r>
          </a:p>
          <a:p>
            <a:pPr>
              <a:buNone/>
            </a:pPr>
            <a:r>
              <a:rPr lang="pl-PL" dirty="0" smtClean="0"/>
              <a:t>Interes jest relacją pomiędzy: </a:t>
            </a:r>
          </a:p>
          <a:p>
            <a:pPr>
              <a:buFontTx/>
              <a:buChar char="-"/>
            </a:pPr>
            <a:r>
              <a:rPr lang="pl-PL" dirty="0" smtClean="0"/>
              <a:t>Istniejącym obiektywnie stanem technicznym; </a:t>
            </a:r>
          </a:p>
          <a:p>
            <a:pPr>
              <a:buFontTx/>
              <a:buChar char="-"/>
            </a:pPr>
            <a:r>
              <a:rPr lang="pl-PL" b="1" dirty="0" smtClean="0"/>
              <a:t>a </a:t>
            </a:r>
            <a:r>
              <a:rPr lang="pl-PL" dirty="0" smtClean="0"/>
              <a:t>oceną jakiegoś podmiotu. </a:t>
            </a:r>
          </a:p>
          <a:p>
            <a:pPr>
              <a:buNone/>
            </a:pPr>
            <a:r>
              <a:rPr lang="pl-PL" dirty="0" smtClean="0"/>
              <a:t>Ocena ta może mieć charakter: </a:t>
            </a:r>
          </a:p>
          <a:p>
            <a:pPr marL="514350" indent="-514350">
              <a:buNone/>
            </a:pPr>
            <a:r>
              <a:rPr lang="pl-PL" dirty="0" smtClean="0"/>
              <a:t>A. subiektywny; </a:t>
            </a:r>
          </a:p>
          <a:p>
            <a:pPr marL="514350" indent="-514350">
              <a:buNone/>
            </a:pPr>
            <a:r>
              <a:rPr lang="pl-PL" dirty="0" smtClean="0"/>
              <a:t>B. obiektywny. </a:t>
            </a:r>
            <a:r>
              <a:rPr lang="pl-PL" b="1" dirty="0" smtClean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INTERES PRAWNY</a:t>
            </a:r>
          </a:p>
          <a:p>
            <a:pPr>
              <a:buNone/>
            </a:pPr>
            <a:r>
              <a:rPr lang="pl-PL" dirty="0" smtClean="0"/>
              <a:t>Ochrona interesu prawnego </a:t>
            </a:r>
            <a:r>
              <a:rPr lang="pl-PL" b="1" dirty="0" smtClean="0"/>
              <a:t>od strony organu </a:t>
            </a:r>
          </a:p>
          <a:p>
            <a:pPr>
              <a:buFontTx/>
              <a:buChar char="-"/>
            </a:pPr>
            <a:r>
              <a:rPr lang="pl-PL" dirty="0" smtClean="0"/>
              <a:t>Organ administracji publicznej ma obowiązek realizować / stosować przepisy prawne – co wynika z zasady praworządności; </a:t>
            </a:r>
          </a:p>
          <a:p>
            <a:pPr>
              <a:buFontTx/>
              <a:buChar char="-"/>
            </a:pPr>
            <a:r>
              <a:rPr lang="pl-PL" dirty="0" smtClean="0"/>
              <a:t>Interes prawny jest określony w przepisach prawa; </a:t>
            </a:r>
          </a:p>
          <a:p>
            <a:pPr>
              <a:buFontTx/>
              <a:buChar char="-"/>
            </a:pPr>
            <a:r>
              <a:rPr lang="pl-PL" dirty="0" smtClean="0"/>
              <a:t>Organ administracji publicznej powinien stosować przepisy prawne wyrażające interes prawny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PUBLICZNY</a:t>
            </a:r>
          </a:p>
          <a:p>
            <a:pPr>
              <a:buNone/>
            </a:pPr>
            <a:r>
              <a:rPr lang="pl-PL" dirty="0" smtClean="0"/>
              <a:t>Interes publiczny jest zbiorem wartości wyrażonych w przepisach prawa, których realizacja jest celem działania administracji publicznej. </a:t>
            </a:r>
          </a:p>
          <a:p>
            <a:pPr>
              <a:buNone/>
            </a:pPr>
            <a:r>
              <a:rPr lang="pl-PL" dirty="0" smtClean="0"/>
              <a:t>Administracja publiczna realizuje interes publiczny i działa w interesie publicznym. </a:t>
            </a:r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PUBLICZNY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Jakie wartości są związane z interesem publicznym?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Kto i gdzie określa wartości związane z interesem publicznym ? </a:t>
            </a:r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PUBLICZNY</a:t>
            </a:r>
          </a:p>
          <a:p>
            <a:pPr>
              <a:buNone/>
            </a:pPr>
            <a:r>
              <a:rPr lang="pl-PL" dirty="0" smtClean="0"/>
              <a:t>Katalog wartości ma charakter: </a:t>
            </a:r>
          </a:p>
          <a:p>
            <a:pPr>
              <a:buFontTx/>
              <a:buChar char="-"/>
            </a:pPr>
            <a:r>
              <a:rPr lang="pl-PL" dirty="0" smtClean="0"/>
              <a:t>otwarty; </a:t>
            </a:r>
          </a:p>
          <a:p>
            <a:pPr>
              <a:buFontTx/>
              <a:buChar char="-"/>
            </a:pPr>
            <a:r>
              <a:rPr lang="pl-PL" dirty="0" smtClean="0"/>
              <a:t>zmienny. </a:t>
            </a:r>
          </a:p>
          <a:p>
            <a:pPr>
              <a:buNone/>
            </a:pPr>
            <a:r>
              <a:rPr lang="pl-PL" dirty="0" smtClean="0"/>
              <a:t>Wartości te są określone w przepisach prawa, a zatem zależą od woli prawodawcy. </a:t>
            </a:r>
          </a:p>
          <a:p>
            <a:pPr>
              <a:buNone/>
            </a:pPr>
            <a:r>
              <a:rPr lang="pl-PL" dirty="0" smtClean="0"/>
              <a:t>Wartości te są różne w zależności od dziedziny prawa. </a:t>
            </a:r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INTERES PUBLICZNY</a:t>
            </a:r>
          </a:p>
          <a:p>
            <a:pPr>
              <a:buNone/>
            </a:pPr>
            <a:r>
              <a:rPr lang="pl-PL" dirty="0" smtClean="0"/>
              <a:t>Interes publiczny powinien być ciągle dookreślany, na poziomie: </a:t>
            </a:r>
          </a:p>
          <a:p>
            <a:pPr marL="514350" indent="-514350">
              <a:buAutoNum type="arabicPeriod"/>
            </a:pPr>
            <a:r>
              <a:rPr lang="pl-PL" dirty="0" smtClean="0"/>
              <a:t>Stanowienia prawa – poprzez określenie jakie wartości mają być chronione przez daną normę; 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Stosowania prawa – poprzez określenia wartości, które organ administracji publicznej ma chronić. 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INTERES PUBLICZNY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 publiczny, a dobro wspólne – czyli dla nieokreślonej grupy podmiotów. Uwaga – podmioty te nie są adresatami norm prawnych. Interes publiczny chroni te podmioty jedynie pośrednio; 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 publiczny, a interes jednostkowy (prawny) – interes publiczny powinien być wyważony z interesem jednostkowym. </a:t>
            </a:r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PUBLICZNY</a:t>
            </a:r>
          </a:p>
          <a:p>
            <a:pPr>
              <a:buNone/>
            </a:pPr>
            <a:r>
              <a:rPr lang="pl-PL" dirty="0" smtClean="0"/>
              <a:t>Nie ma konkurencyjności pomiędzy </a:t>
            </a:r>
          </a:p>
          <a:p>
            <a:pPr>
              <a:buFontTx/>
              <a:buChar char="-"/>
            </a:pPr>
            <a:r>
              <a:rPr lang="pl-PL" dirty="0" smtClean="0"/>
              <a:t>Interesem publicznym; </a:t>
            </a:r>
          </a:p>
          <a:p>
            <a:pPr>
              <a:buFontTx/>
              <a:buChar char="-"/>
            </a:pPr>
            <a:r>
              <a:rPr lang="pl-PL" dirty="0" smtClean="0"/>
              <a:t>Interesem jednostkowym (prawnym). </a:t>
            </a:r>
          </a:p>
          <a:p>
            <a:pPr>
              <a:buNone/>
            </a:pPr>
            <a:r>
              <a:rPr lang="pl-PL" dirty="0" smtClean="0"/>
              <a:t>Realizacja zadań publicznych wymaga ingerencji w prawa i wolności jednostki. </a:t>
            </a:r>
          </a:p>
          <a:p>
            <a:pPr>
              <a:buNone/>
            </a:pPr>
            <a:r>
              <a:rPr lang="pl-PL" dirty="0" smtClean="0"/>
              <a:t>Jednak – interes publiczny nie jest ważniejszy od interesu jednostkowego. </a:t>
            </a:r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INTERES PUBLICZNY</a:t>
            </a:r>
          </a:p>
          <a:p>
            <a:pPr>
              <a:buNone/>
            </a:pPr>
            <a:r>
              <a:rPr lang="pl-PL" dirty="0" smtClean="0"/>
              <a:t>Określanie relacji interesu publicznego oraz interesu jednostkowego wynika z: </a:t>
            </a:r>
          </a:p>
          <a:p>
            <a:pPr marL="514350" indent="-514350">
              <a:buAutoNum type="arabicPeriod"/>
            </a:pPr>
            <a:r>
              <a:rPr lang="pl-PL" dirty="0" smtClean="0"/>
              <a:t>art. 7 </a:t>
            </a:r>
            <a:r>
              <a:rPr lang="pl-PL" dirty="0" err="1" smtClean="0"/>
              <a:t>k.p.a</a:t>
            </a:r>
            <a:r>
              <a:rPr lang="pl-PL" dirty="0" smtClean="0"/>
              <a:t> </a:t>
            </a:r>
            <a:r>
              <a:rPr lang="pl-PL" i="1" dirty="0" smtClean="0"/>
              <a:t>– organ powinien uwzględnić interes społeczny i słuszny interes obywateli</a:t>
            </a:r>
            <a:r>
              <a:rPr lang="pl-PL" dirty="0" smtClean="0"/>
              <a:t>;</a:t>
            </a:r>
          </a:p>
          <a:p>
            <a:pPr marL="514350" indent="-514350">
              <a:buAutoNum type="arabicPeriod"/>
            </a:pPr>
            <a:r>
              <a:rPr lang="pl-PL" dirty="0" smtClean="0"/>
              <a:t>Oba interesy są wyrażone w przepisach prawa administracyjnego (materialnego), a zatem konflikt ten jest już zakończony na etapie stanowienia prawa – prawodawca określa relację interesu pub. – interesu jednostkowego.  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INTERES PUBLICZNY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Przykład zmiany interesu publicznego: </a:t>
            </a:r>
          </a:p>
          <a:p>
            <a:pPr algn="ctr">
              <a:buNone/>
            </a:pPr>
            <a:r>
              <a:rPr lang="pl-PL" dirty="0" smtClean="0"/>
              <a:t>PRL – RP</a:t>
            </a:r>
          </a:p>
          <a:p>
            <a:pPr>
              <a:buFontTx/>
              <a:buChar char="-"/>
            </a:pPr>
            <a:r>
              <a:rPr lang="pl-PL" dirty="0" smtClean="0"/>
              <a:t>W PRL-u interes społeczny był ważniejszy od interesu jednostki, teraz (RP) interes publiczny jest równorzędny z interesem jednostkowym; </a:t>
            </a:r>
          </a:p>
          <a:p>
            <a:pPr>
              <a:buFontTx/>
              <a:buChar char="-"/>
            </a:pPr>
            <a:r>
              <a:rPr lang="pl-PL" dirty="0" smtClean="0"/>
              <a:t>Interes jednostki był często pomijany w przepisach prawa w PRL-u, ochrona obejmowała </a:t>
            </a:r>
            <a:r>
              <a:rPr lang="pl-PL" i="1" dirty="0" smtClean="0"/>
              <a:t>słusznego interesu obywateli.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INTERES PUBLICZNY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Szczególny charakter interesu jednostki samorządu terytorialnego: </a:t>
            </a:r>
          </a:p>
          <a:p>
            <a:pPr marL="514350" indent="-514350">
              <a:buAutoNum type="arabicPeriod"/>
            </a:pPr>
            <a:r>
              <a:rPr lang="pl-PL" dirty="0" smtClean="0"/>
              <a:t>Wykonywanie zadań publicznych – interes publiczny; </a:t>
            </a:r>
          </a:p>
          <a:p>
            <a:pPr marL="514350" indent="-514350">
              <a:buAutoNum type="arabicPeriod"/>
            </a:pPr>
            <a:r>
              <a:rPr lang="pl-PL" dirty="0" smtClean="0"/>
              <a:t>W sferze dominium – interes prawny (jednostkowy), gmina posiada osobowość prawną.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Ocena ta może mieć charakter: </a:t>
            </a:r>
          </a:p>
          <a:p>
            <a:pPr marL="514350" indent="-514350">
              <a:buNone/>
            </a:pPr>
            <a:r>
              <a:rPr lang="pl-PL" dirty="0" smtClean="0"/>
              <a:t>A. subiektywny; </a:t>
            </a:r>
          </a:p>
          <a:p>
            <a:pPr marL="514350" indent="-514350">
              <a:buNone/>
            </a:pPr>
            <a:r>
              <a:rPr lang="pl-PL" dirty="0" smtClean="0"/>
              <a:t>B. obiektywny. </a:t>
            </a:r>
            <a:r>
              <a:rPr lang="pl-PL" b="1" dirty="0" smtClean="0"/>
              <a:t> </a:t>
            </a:r>
          </a:p>
          <a:p>
            <a:pPr marL="514350" indent="-514350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Istniejący stan obiektywny </a:t>
            </a:r>
            <a:r>
              <a:rPr lang="pl-PL" dirty="0" smtClean="0"/>
              <a:t>– oznacza zmiany w rzeczywistości (zmiany te są dokonywane przez organy administracji publicznej).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PUBLICZNE PRAWA PODMIOTOWE </a:t>
            </a:r>
          </a:p>
          <a:p>
            <a:pPr>
              <a:buNone/>
            </a:pPr>
            <a:r>
              <a:rPr lang="pl-PL" dirty="0" smtClean="0"/>
              <a:t>Podmiot publicznego prawa podmiotowego jest silniejsze od interesu prawnego; </a:t>
            </a:r>
          </a:p>
          <a:p>
            <a:pPr>
              <a:buNone/>
            </a:pPr>
            <a:r>
              <a:rPr lang="pl-PL" dirty="0" smtClean="0"/>
              <a:t>Podmiot ten ma prawo do samodzielnego wyznaczania działań organu administracji publicznej np. </a:t>
            </a:r>
          </a:p>
          <a:p>
            <a:pPr>
              <a:buNone/>
            </a:pPr>
            <a:r>
              <a:rPr lang="pl-PL" i="1" dirty="0" smtClean="0"/>
              <a:t>Student, który spełnia kryteria przyznania stypendium ma publiczne prawo podmiotowe, ponieważ może żądać od dziekana (obsługiwanego przez dziekanat) wydania decyzji o przyznaniu stypendium naukowego. 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PUBLICZNE PRAWA PODMIOTOWE </a:t>
            </a:r>
          </a:p>
          <a:p>
            <a:pPr>
              <a:buNone/>
            </a:pPr>
            <a:r>
              <a:rPr lang="pl-PL" dirty="0" smtClean="0"/>
              <a:t>Publiczne prawo podmiotowe jest wynikiem interpretacji normy prawa administracyjnego; </a:t>
            </a:r>
          </a:p>
          <a:p>
            <a:pPr>
              <a:buNone/>
            </a:pPr>
            <a:r>
              <a:rPr lang="pl-PL" dirty="0" smtClean="0"/>
              <a:t>Publiczne prawo podmiotowe powinno zatem wynikać z przepisów prawa (jego źródłem jest norma prawna).</a:t>
            </a:r>
          </a:p>
          <a:p>
            <a:pPr>
              <a:buNone/>
            </a:pPr>
            <a:r>
              <a:rPr lang="pl-PL" dirty="0" smtClean="0"/>
              <a:t>Publiczne prawo podmiotowe ma jedynie podmiot zewnętrzny wobec administracji – państwo nie ma publicznego prawa podmiotowego.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PUBLICZNE PRAWA PODMIOTOWE </a:t>
            </a:r>
          </a:p>
          <a:p>
            <a:pPr>
              <a:buNone/>
            </a:pPr>
            <a:r>
              <a:rPr lang="pl-PL" dirty="0" smtClean="0"/>
              <a:t>Cechy publicznych praw podmiotowych:</a:t>
            </a:r>
          </a:p>
          <a:p>
            <a:pPr marL="514350" indent="-514350">
              <a:buAutoNum type="arabicPeriod"/>
            </a:pPr>
            <a:r>
              <a:rPr lang="pl-PL" dirty="0" smtClean="0"/>
              <a:t>Cel PPP jest związany z </a:t>
            </a:r>
            <a:r>
              <a:rPr lang="pl-PL" dirty="0" err="1" smtClean="0"/>
              <a:t>nierównorzędnością</a:t>
            </a:r>
            <a:r>
              <a:rPr lang="pl-PL" dirty="0" smtClean="0"/>
              <a:t> organu wobec podmiotu zewnętrznego – łagodzą tą </a:t>
            </a:r>
            <a:r>
              <a:rPr lang="pl-PL" dirty="0" err="1" smtClean="0"/>
              <a:t>nierównorzędność</a:t>
            </a:r>
            <a:r>
              <a:rPr lang="pl-PL" dirty="0" smtClean="0"/>
              <a:t>;</a:t>
            </a:r>
          </a:p>
          <a:p>
            <a:pPr marL="514350" indent="-514350">
              <a:buAutoNum type="arabicPeriod"/>
            </a:pPr>
            <a:r>
              <a:rPr lang="pl-PL" dirty="0" smtClean="0"/>
              <a:t> PPP jest związane z obowiązkiem organu – PPP do końca określa zachowanie organu (dotyczy też treści rozstrzygnięcia).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PUBLICZNE PRAWA PODMIOTOWE </a:t>
            </a:r>
          </a:p>
          <a:p>
            <a:pPr>
              <a:buNone/>
            </a:pPr>
            <a:r>
              <a:rPr lang="pl-PL" dirty="0" smtClean="0"/>
              <a:t>Cechy publicznych praw podmiotowych:</a:t>
            </a:r>
          </a:p>
          <a:p>
            <a:pPr>
              <a:buNone/>
            </a:pPr>
            <a:r>
              <a:rPr lang="pl-PL" dirty="0" smtClean="0"/>
              <a:t>3. PPP mają </a:t>
            </a:r>
            <a:r>
              <a:rPr lang="pl-PL" b="1" dirty="0" smtClean="0"/>
              <a:t>osobisty charakter </a:t>
            </a:r>
            <a:r>
              <a:rPr lang="pl-PL" dirty="0" smtClean="0"/>
              <a:t>– nie podlegają sukcesji (np. nie wchodzą do spadku); </a:t>
            </a:r>
          </a:p>
          <a:p>
            <a:pPr>
              <a:buNone/>
            </a:pPr>
            <a:r>
              <a:rPr lang="pl-PL" dirty="0" smtClean="0"/>
              <a:t>4. PPP mają </a:t>
            </a:r>
            <a:r>
              <a:rPr lang="pl-PL" b="1" dirty="0" smtClean="0"/>
              <a:t>aktualny charakter </a:t>
            </a:r>
            <a:r>
              <a:rPr lang="pl-PL" dirty="0" smtClean="0"/>
              <a:t>– jest bowiem związany z aktualną normą prawną; </a:t>
            </a:r>
          </a:p>
          <a:p>
            <a:pPr>
              <a:buNone/>
            </a:pPr>
            <a:r>
              <a:rPr lang="pl-PL" dirty="0" smtClean="0"/>
              <a:t>5. PPP jest oparte na istniejącej normie prawa administracyjnego.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PUBLICZNE PRAWA PODMIOTOWE </a:t>
            </a:r>
          </a:p>
          <a:p>
            <a:pPr>
              <a:buNone/>
            </a:pPr>
            <a:r>
              <a:rPr lang="pl-PL" dirty="0" smtClean="0"/>
              <a:t>PPP mogą mieć charakter: </a:t>
            </a:r>
          </a:p>
          <a:p>
            <a:pPr marL="514350" indent="-514350">
              <a:buAutoNum type="arabicPeriod"/>
            </a:pPr>
            <a:r>
              <a:rPr lang="pl-PL" dirty="0" smtClean="0"/>
              <a:t>Pozytywny – organ powinien podjąć działania;</a:t>
            </a:r>
          </a:p>
          <a:p>
            <a:pPr marL="514350" indent="-514350">
              <a:buAutoNum type="arabicPeriod"/>
            </a:pPr>
            <a:r>
              <a:rPr lang="pl-PL" dirty="0" smtClean="0"/>
              <a:t>Negatywny – organ powinien zaniechać działania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PUBLICZNE PRAWA PODMIOTOWE </a:t>
            </a:r>
          </a:p>
          <a:p>
            <a:pPr>
              <a:buNone/>
            </a:pPr>
            <a:r>
              <a:rPr lang="pl-PL" dirty="0" smtClean="0"/>
              <a:t>PPP pozytywne, np. </a:t>
            </a:r>
          </a:p>
          <a:p>
            <a:pPr>
              <a:buFontTx/>
              <a:buChar char="-"/>
            </a:pPr>
            <a:r>
              <a:rPr lang="pl-PL" dirty="0" smtClean="0"/>
              <a:t>Roszczenie wobec organu o wydanie aktu administracyjnego oznaczonej treści; </a:t>
            </a:r>
          </a:p>
          <a:p>
            <a:pPr>
              <a:buFontTx/>
              <a:buChar char="-"/>
            </a:pPr>
            <a:r>
              <a:rPr lang="pl-PL" dirty="0" smtClean="0"/>
              <a:t>Roszczenie wobec organu o przyznanie określonego świadczenia (niekonieczne udzielonego w formie decyzji administracyjnej).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PUBLICZNE PRAWA PODMIOTOWE </a:t>
            </a:r>
          </a:p>
          <a:p>
            <a:pPr>
              <a:buNone/>
            </a:pPr>
            <a:r>
              <a:rPr lang="pl-PL" dirty="0" smtClean="0"/>
              <a:t>PPP negatywne, np. </a:t>
            </a:r>
          </a:p>
          <a:p>
            <a:pPr>
              <a:buFontTx/>
              <a:buChar char="-"/>
            </a:pPr>
            <a:r>
              <a:rPr lang="pl-PL" dirty="0" smtClean="0"/>
              <a:t>Roszczenie o zaniechaniu ingerencji organu w sferę wolności – dotyczy </a:t>
            </a:r>
            <a:r>
              <a:rPr lang="pl-PL" b="1" dirty="0" smtClean="0"/>
              <a:t>praw wolnościowych</a:t>
            </a:r>
            <a:r>
              <a:rPr lang="pl-PL" dirty="0" smtClean="0"/>
              <a:t>; np. roszczenie o nieingerowanie w legalną demonstrację.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PUBLICZNE PRAWA PODMIOTOWE </a:t>
            </a:r>
          </a:p>
          <a:p>
            <a:pPr>
              <a:buNone/>
            </a:pPr>
            <a:r>
              <a:rPr lang="pl-PL" dirty="0" smtClean="0"/>
              <a:t>Ochrona publicznych praw podmiotowych</a:t>
            </a:r>
          </a:p>
          <a:p>
            <a:pPr>
              <a:buFontTx/>
              <a:buChar char="-"/>
            </a:pPr>
            <a:r>
              <a:rPr lang="pl-PL" dirty="0" smtClean="0"/>
              <a:t>Przez sądy administracyjne poprzez wniesienie skargi do WSA; </a:t>
            </a:r>
          </a:p>
          <a:p>
            <a:pPr>
              <a:buFontTx/>
              <a:buChar char="-"/>
            </a:pPr>
            <a:r>
              <a:rPr lang="pl-PL" dirty="0" smtClean="0"/>
              <a:t>Sądy administracyjne kontrolują prawo, a skoro PPP jest wyrażone w przepisach prawa, to sądy administracyjne chronią także PPP.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STOSUNEK PRAWNY </a:t>
            </a:r>
          </a:p>
          <a:p>
            <a:pPr>
              <a:buNone/>
            </a:pPr>
            <a:r>
              <a:rPr lang="pl-PL" dirty="0" smtClean="0"/>
              <a:t>Pojęcie stosunku prawnego: </a:t>
            </a:r>
          </a:p>
          <a:p>
            <a:pPr marL="514350" indent="-514350">
              <a:buAutoNum type="arabicPeriod"/>
            </a:pPr>
            <a:r>
              <a:rPr lang="pl-PL" dirty="0" smtClean="0"/>
              <a:t>Ma miejsce między dwoma podmiotami prawa; </a:t>
            </a:r>
          </a:p>
          <a:p>
            <a:pPr marL="514350" indent="-514350">
              <a:buAutoNum type="arabicPeriod"/>
            </a:pPr>
            <a:r>
              <a:rPr lang="pl-PL" dirty="0" smtClean="0"/>
              <a:t>Jest relacją między tymi podmiotami, która jest określona przez prawo (norma prawna dotyczy tych podmiotów); 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Przedmiotem obowiązku jednego podmiotu jest zachowanie się wobec drugiego podmiotu.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Stosunek administracyjnoprawny jest rodzajem stosunku prawnego. </a:t>
            </a:r>
          </a:p>
          <a:p>
            <a:pPr>
              <a:buNone/>
            </a:pPr>
            <a:r>
              <a:rPr lang="pl-PL" dirty="0" smtClean="0"/>
              <a:t>Jest to stosunek określany przez normy prawa administracyjnego.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Ocena jest obiektywna, gdy jest jednocześnie opisana w stanie prawnym. </a:t>
            </a:r>
          </a:p>
          <a:p>
            <a:pPr>
              <a:buNone/>
            </a:pPr>
            <a:r>
              <a:rPr lang="pl-PL" dirty="0" smtClean="0"/>
              <a:t>Zatem – interes można określić w modelu stosowania prawa: </a:t>
            </a:r>
          </a:p>
          <a:p>
            <a:pPr>
              <a:buNone/>
            </a:pPr>
            <a:r>
              <a:rPr lang="pl-PL" dirty="0" smtClean="0"/>
              <a:t>1. Określenie stanu prawnego – </a:t>
            </a:r>
            <a:r>
              <a:rPr lang="pl-PL" b="1" dirty="0" smtClean="0"/>
              <a:t>ocena obiektywna; </a:t>
            </a:r>
          </a:p>
          <a:p>
            <a:pPr>
              <a:buNone/>
            </a:pPr>
            <a:r>
              <a:rPr lang="pl-PL" dirty="0" smtClean="0"/>
              <a:t>2. Określenie stanu faktycznego; 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dirty="0" err="1" smtClean="0"/>
              <a:t>Subsumpcja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4. Skutki prawne </a:t>
            </a:r>
            <a:r>
              <a:rPr lang="pl-PL" b="1" dirty="0" smtClean="0"/>
              <a:t>– istniejący obiektywnie stan – dot. zmiany rzeczywistości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Cechy stosunku administracyjnoprawnego: </a:t>
            </a:r>
          </a:p>
          <a:p>
            <a:pPr marL="514350" indent="-514350">
              <a:buAutoNum type="arabicPeriod"/>
            </a:pPr>
            <a:r>
              <a:rPr lang="pl-PL" dirty="0" smtClean="0"/>
              <a:t>Jednym z podmiotów jest zawsze organ (zdolność administracyjnoprawna organu jako podmiotu wyniki z norm ustrojowych); </a:t>
            </a:r>
          </a:p>
          <a:p>
            <a:pPr marL="514350" indent="-514350">
              <a:buAutoNum type="arabicPeriod"/>
            </a:pPr>
            <a:r>
              <a:rPr lang="pl-PL" dirty="0" smtClean="0"/>
              <a:t>Drugim podmiotem może być podmiot zewnętrzny wobec administracji lub inny podmiot administracyjny (np. inny organ);</a:t>
            </a:r>
          </a:p>
          <a:p>
            <a:pPr marL="514350" indent="-514350">
              <a:buAutoNum type="arabicPeriod"/>
            </a:pPr>
            <a:r>
              <a:rPr lang="pl-PL" dirty="0" smtClean="0"/>
              <a:t>Organ rozstrzyga o treści tego stosunku administracyjno-prawnego.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Ad. 3 Stosunek administracyjnoprawny ma z zasady charakter jednostronny, to znaczy organ administracji publicznej w sposób jednostronny i władczy samodzielnie rozstrzyga o treści tego stosunku.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Stosunek ten ma osobisty charakter, czyli bez wyraźnego przepisu prawnego nie jest możliwe zastosowanie następstwa prawnego (zamiany podmiotów tego stosunku). </a:t>
            </a:r>
          </a:p>
          <a:p>
            <a:pPr>
              <a:buNone/>
            </a:pPr>
            <a:r>
              <a:rPr lang="pl-PL" dirty="0" smtClean="0"/>
              <a:t>Nie ma możliwości zastępstwa w tym stosunku, ponieważ prawa i obowiązki związane z tym stosunkiem są przyporządkowane do konkretnego </a:t>
            </a:r>
            <a:r>
              <a:rPr lang="pl-PL" dirty="0" err="1" smtClean="0"/>
              <a:t>podmmiotu</a:t>
            </a:r>
            <a:r>
              <a:rPr lang="pl-PL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Przedmiotem tego stosunku są prawa i obowiązki podmiotu – wynikają one – pośrednio lub bezpośrednio z norm prawa materialnego;</a:t>
            </a:r>
          </a:p>
          <a:p>
            <a:pPr>
              <a:buNone/>
            </a:pPr>
            <a:r>
              <a:rPr lang="pl-PL" dirty="0" smtClean="0"/>
              <a:t>Te obowiązki obywatela nie są ekwiwalentne – przykład – obowiązek płacenia podatku.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Organ określają treść stosunku prawnego: </a:t>
            </a:r>
          </a:p>
          <a:p>
            <a:pPr>
              <a:buFontTx/>
              <a:buChar char="-"/>
            </a:pPr>
            <a:r>
              <a:rPr lang="pl-PL" dirty="0" smtClean="0"/>
              <a:t>Podejmuje rozstrzygnięcie; </a:t>
            </a:r>
          </a:p>
          <a:p>
            <a:pPr>
              <a:buFontTx/>
              <a:buChar char="-"/>
            </a:pPr>
            <a:r>
              <a:rPr lang="pl-PL" dirty="0" smtClean="0"/>
              <a:t>Kontroluje wykonanie rozstrzygnięcia. </a:t>
            </a:r>
          </a:p>
          <a:p>
            <a:pPr>
              <a:buNone/>
            </a:pPr>
            <a:r>
              <a:rPr lang="pl-PL" dirty="0" smtClean="0"/>
              <a:t>Organ wykonuje tę kompetencję w interesie publicznym, nie jest to jego interes, ponieważ organ nie ma interesów.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STOSUNEK ADMINISTRACYJNO-PRAWNY</a:t>
            </a:r>
          </a:p>
          <a:p>
            <a:pPr algn="ctr">
              <a:buNone/>
            </a:pPr>
            <a:r>
              <a:rPr lang="pl-PL" dirty="0" smtClean="0"/>
              <a:t>Rodzaje stosunków administracyjno-prawnych:</a:t>
            </a:r>
          </a:p>
          <a:p>
            <a:pPr>
              <a:buNone/>
            </a:pPr>
            <a:r>
              <a:rPr lang="pl-PL" dirty="0" smtClean="0"/>
              <a:t>1. Stosunki materialno-prawne; </a:t>
            </a:r>
          </a:p>
          <a:p>
            <a:pPr>
              <a:buNone/>
            </a:pPr>
            <a:r>
              <a:rPr lang="pl-PL" dirty="0" smtClean="0"/>
              <a:t>2. Stosunki procesowe. 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err="1" smtClean="0"/>
              <a:t>wg</a:t>
            </a:r>
            <a:r>
              <a:rPr lang="pl-PL" dirty="0" smtClean="0"/>
              <a:t>. kryterium źródło powstania stosunku prawnego).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Stosunki materialno-prawne: </a:t>
            </a:r>
          </a:p>
          <a:p>
            <a:pPr>
              <a:buNone/>
            </a:pPr>
            <a:r>
              <a:rPr lang="pl-PL" dirty="0" smtClean="0"/>
              <a:t>- Mają trwały charakter – trwałość przekłada się na trwałość praw i obowiązków wynikających z tego stosunku – czyli np. praw i obowiązków wynikających z decyzji administracyjnej.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Stosunek procesowy: </a:t>
            </a:r>
          </a:p>
          <a:p>
            <a:pPr>
              <a:buFontTx/>
              <a:buChar char="-"/>
            </a:pPr>
            <a:r>
              <a:rPr lang="pl-PL" dirty="0" smtClean="0"/>
              <a:t>Ma przejściowy charakter – trwa przez czas istnienia postępowania administracyjnego</a:t>
            </a:r>
          </a:p>
          <a:p>
            <a:pPr>
              <a:buFontTx/>
              <a:buChar char="-"/>
            </a:pPr>
            <a:r>
              <a:rPr lang="pl-PL" dirty="0" smtClean="0"/>
              <a:t>Jest akcesoryjny (niesamodzielny) – zawsze zmierza do nawiązania stosunku materialno-prawnego. </a:t>
            </a:r>
          </a:p>
          <a:p>
            <a:pPr>
              <a:buNone/>
            </a:pPr>
            <a:r>
              <a:rPr lang="pl-PL" dirty="0" smtClean="0"/>
              <a:t>Nie zawsze do powstania stosunku materialno-prawnego potrzebny jest wcześniejszy stosunek procesowy – prawa i obowiązki mogą wynikać wprost z ustawy.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Podział stosunków procesowych: 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Stosunek procesowy proceduralny; 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Stosunek procesowy sporny.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Stosunek procesowy proceduralny:</a:t>
            </a:r>
          </a:p>
          <a:p>
            <a:pPr>
              <a:buFontTx/>
              <a:buChar char="-"/>
            </a:pPr>
            <a:r>
              <a:rPr lang="pl-PL" dirty="0" smtClean="0"/>
              <a:t>Ma miejsce w toku postępowania administracyjnego;</a:t>
            </a:r>
          </a:p>
          <a:p>
            <a:pPr>
              <a:buFontTx/>
              <a:buChar char="-"/>
            </a:pPr>
            <a:r>
              <a:rPr lang="pl-PL" dirty="0" smtClean="0"/>
              <a:t>Pozycja organu i podmiotu jest </a:t>
            </a:r>
            <a:r>
              <a:rPr lang="pl-PL" dirty="0" err="1" smtClean="0"/>
              <a:t>nierównorzędna</a:t>
            </a:r>
            <a:r>
              <a:rPr lang="pl-PL" dirty="0" smtClean="0"/>
              <a:t> – organ jednostronnie rozstrzyga o prawach i obowiązkach;</a:t>
            </a:r>
          </a:p>
          <a:p>
            <a:pPr>
              <a:buFontTx/>
              <a:buChar char="-"/>
            </a:pPr>
            <a:r>
              <a:rPr lang="pl-PL" dirty="0" smtClean="0"/>
              <a:t>Jednostronność jest przed organem I oraz II instancji.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Pojęcie interesu jest pojęciem-narzędziem;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Pojęcie interesu służy opisania ochrony podmiotu zewnętrznego przed administracją publiczną.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Stosunek procesowy sporny: </a:t>
            </a:r>
          </a:p>
          <a:p>
            <a:pPr>
              <a:buFontTx/>
              <a:buChar char="-"/>
            </a:pPr>
            <a:r>
              <a:rPr lang="pl-PL" dirty="0" smtClean="0"/>
              <a:t>Ma miejsce, gdy relacje między organem a podmiotem są równe; </a:t>
            </a:r>
          </a:p>
          <a:p>
            <a:pPr>
              <a:buFontTx/>
              <a:buChar char="-"/>
            </a:pPr>
            <a:r>
              <a:rPr lang="pl-PL" dirty="0" smtClean="0"/>
              <a:t>Ma miejsce przed sądem administracyjnym, organ i skarżący są bowiem równorzędne, a sąd administracyjny rozstrzyga o treści praw i obowiązków organu i podmiotu.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STOSUNEK ADMINISTRACYJNO-PRAWNY </a:t>
            </a:r>
          </a:p>
          <a:p>
            <a:pPr>
              <a:buNone/>
            </a:pPr>
            <a:r>
              <a:rPr lang="pl-PL" dirty="0" smtClean="0"/>
              <a:t>Powstanie tego stosunku: </a:t>
            </a:r>
          </a:p>
          <a:p>
            <a:pPr marL="514350" indent="-514350">
              <a:buAutoNum type="arabicPeriod"/>
            </a:pPr>
            <a:r>
              <a:rPr lang="pl-PL" dirty="0" smtClean="0"/>
              <a:t>W wyniku konkretyzacji normy prawnej; </a:t>
            </a:r>
          </a:p>
          <a:p>
            <a:pPr marL="514350" indent="-514350">
              <a:buAutoNum type="arabicPeriod"/>
            </a:pPr>
            <a:r>
              <a:rPr lang="pl-PL" dirty="0" smtClean="0"/>
              <a:t>Z mocy prawa </a:t>
            </a:r>
          </a:p>
          <a:p>
            <a:pPr marL="514350" indent="-514350">
              <a:buNone/>
            </a:pPr>
            <a:r>
              <a:rPr lang="pl-PL" dirty="0" smtClean="0"/>
              <a:t>    A. gdy w stałym stanie faktycznym zmienia się prawo; </a:t>
            </a:r>
          </a:p>
          <a:p>
            <a:pPr marL="514350" indent="-514350">
              <a:buNone/>
            </a:pPr>
            <a:r>
              <a:rPr lang="pl-PL" dirty="0" smtClean="0"/>
              <a:t>    B. gdy w stałym stanie prawnym zmienia się element stanu faktycznego.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SYTUACJA ADMINISTRACYJNO-PRAWNA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Sytuacje administracyjno-prawną można określić na dwa sposoby: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społeczną jakiegoś podmiotu opisaną przez przepisy prawa (od strony podmiotowej);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Sytuację jakiegoś przedmiotu, w zakresie opisanym przez przepisy prawa (od strony przedmiotowej).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Sytuacja administracyjnoprawna jest zawsze zbiorem stosunków prawnych. </a:t>
            </a:r>
          </a:p>
          <a:p>
            <a:pPr>
              <a:buNone/>
            </a:pPr>
            <a:r>
              <a:rPr lang="pl-PL" dirty="0" smtClean="0"/>
              <a:t>Sytuacja ta pozwala określić całokształt więzi prawnych danego podmiotu/przedmiotu.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Sytuację tę można opisać poprzez wskazanie: </a:t>
            </a:r>
          </a:p>
          <a:p>
            <a:pPr marL="514350" indent="-514350">
              <a:buAutoNum type="arabicPeriod"/>
            </a:pPr>
            <a:r>
              <a:rPr lang="pl-PL" dirty="0" smtClean="0"/>
              <a:t>Podmiotu / przedmiotu;</a:t>
            </a:r>
          </a:p>
          <a:p>
            <a:pPr marL="514350" indent="-514350">
              <a:buAutoNum type="arabicPeriod"/>
            </a:pPr>
            <a:r>
              <a:rPr lang="pl-PL" dirty="0" smtClean="0"/>
              <a:t>Określenie zachowania się tych podmiotów / określenie zachowania się podmiotów wobec przedmiotu;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3. System norm prawnych tworzącą przestrzeń prawną, w ramach której występuje ta sytuacja; </a:t>
            </a:r>
          </a:p>
          <a:p>
            <a:pPr>
              <a:buNone/>
            </a:pPr>
            <a:r>
              <a:rPr lang="pl-PL" dirty="0" smtClean="0"/>
              <a:t>4. Kwalifikacja tych zachowań ze względu na normy prawne.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Podział sytuacji prawnych: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prawne potencjalne;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prawne realne.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Ad. 1 – sytuacje potencjalne – nie zostały jeszcze skonkretyzowane prawa i obowiązki, np. </a:t>
            </a:r>
            <a:r>
              <a:rPr lang="pl-PL" i="1" dirty="0" smtClean="0"/>
              <a:t>sytuacja starającego się o przyjęcie na studia</a:t>
            </a:r>
            <a:r>
              <a:rPr lang="pl-PL" dirty="0" smtClean="0"/>
              <a:t>;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Ad. 2 – sytuacja realna – prawa i obowiązki zostały już skonkretyzowane, np. </a:t>
            </a:r>
            <a:r>
              <a:rPr lang="pl-PL" i="1" dirty="0" smtClean="0"/>
              <a:t>sytuacja studenta, który został przyjęty na studia. </a:t>
            </a:r>
            <a:endParaRPr lang="pl-PL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Podział sytuacji prawnych: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proste;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złożone.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Ad. 1 – sytuacje proste – odpowiada treści jednego stosunku prawnego – np. </a:t>
            </a:r>
            <a:r>
              <a:rPr lang="pl-PL" i="1" dirty="0" smtClean="0"/>
              <a:t>obowiązek uiszczenia opłaty rejestracyjnej</a:t>
            </a:r>
            <a:r>
              <a:rPr lang="pl-PL" dirty="0" smtClean="0"/>
              <a:t>;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Ad. 2 – sytuacje złożone – dotyczy wielu stosunków prawnych – np. </a:t>
            </a:r>
            <a:r>
              <a:rPr lang="pl-PL" i="1" dirty="0" smtClean="0"/>
              <a:t>sytuacja inwestora budującego dom.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Podział sytuacji prawnych: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zamknięte;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otwarte.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Kategorie interesu: 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 faktyczny – ocena podmiotu – dotyczy jednostki;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 prawny – obiektywna ocena poparta w przepisach prawa – dotyczy jednostki; 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Interes publiczny – obiektywna ocena poparta w przepisach prawa – dotyczy </a:t>
            </a:r>
            <a:r>
              <a:rPr lang="pl-PL" dirty="0" err="1" smtClean="0"/>
              <a:t>administarcji</a:t>
            </a:r>
            <a:r>
              <a:rPr lang="pl-PL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Ad. 1 sytuacja zamknięta – jest ukształtowana ostatecznie;</a:t>
            </a:r>
          </a:p>
          <a:p>
            <a:pPr>
              <a:buNone/>
            </a:pPr>
            <a:r>
              <a:rPr lang="pl-PL" dirty="0" smtClean="0"/>
              <a:t>Ad. 2 sytuacja otwarta – może być zmieniona lub zmodyfikowana.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Podział sytuacji prawnych, ze względu na czas trwania sytuacji prawnej: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Sytuacja jednorazowa;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Sytuacja okresowa;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Sytuacja trwała.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ADMINISTRACYJNO-PRAWNA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Ad. 1 – sytuacja jednorazowa – uprawnienia lub obowiązki są realizowane jednokrotnie, np. </a:t>
            </a:r>
            <a:r>
              <a:rPr lang="pl-PL" i="1" dirty="0" smtClean="0"/>
              <a:t>uiszczenie opłaty rejestracyjnej. </a:t>
            </a:r>
          </a:p>
          <a:p>
            <a:pPr>
              <a:buNone/>
            </a:pPr>
            <a:r>
              <a:rPr lang="pl-PL" dirty="0" smtClean="0"/>
              <a:t>Ad. 2 – sytuacja okresowa – dotyczy powtarzalnych praw lub obowiązków – np. </a:t>
            </a:r>
            <a:r>
              <a:rPr lang="pl-PL" i="1" dirty="0" smtClean="0"/>
              <a:t>obowiązek szkolny.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Ad. 3 – sytuacja trwała – trwałość jest względna, ponieważ jest ona ograniczona w czasie, np. </a:t>
            </a:r>
            <a:r>
              <a:rPr lang="pl-PL" i="1" dirty="0" smtClean="0"/>
              <a:t>pozwolenie na budowę jest ograniczone w czasie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Ale już np</a:t>
            </a:r>
            <a:r>
              <a:rPr lang="pl-PL" i="1" dirty="0" smtClean="0"/>
              <a:t>. dyplom uczelni wyższych</a:t>
            </a:r>
            <a:r>
              <a:rPr lang="pl-PL" dirty="0" smtClean="0"/>
              <a:t>, ma charakter trwale niezbędny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SYTUACJA ADMINISTRACYJNO-PRAWNA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Podział sytuacji prawnych: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organizacyjno-prawne;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materialno-prawne; </a:t>
            </a:r>
          </a:p>
          <a:p>
            <a:pPr marL="514350" indent="-514350">
              <a:buAutoNum type="arabicPeriod"/>
            </a:pPr>
            <a:r>
              <a:rPr lang="pl-PL" dirty="0" smtClean="0"/>
              <a:t>Sytuacje procesowe.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Ad. 1 sytuacja organizacyjno-prawna – dotyczy regulacji wewnętrznych / ustrojowych; </a:t>
            </a:r>
          </a:p>
          <a:p>
            <a:pPr>
              <a:buNone/>
            </a:pPr>
            <a:r>
              <a:rPr lang="pl-PL" dirty="0" smtClean="0"/>
              <a:t>Ad. 2 sytuacja materialno-prawna – dotyczy zbioru praw i obowiązków wynikających z norm prawa materialnego; </a:t>
            </a:r>
          </a:p>
          <a:p>
            <a:pPr>
              <a:buNone/>
            </a:pPr>
            <a:r>
              <a:rPr lang="pl-PL" dirty="0" smtClean="0"/>
              <a:t>Ad. 3 sytuacja procesowa – dotyczy ogółu praw i obowiązków w toku postępowania administracyjnego.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/ SYTUACJA ADM.-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SYTUACJA </a:t>
            </a:r>
            <a:r>
              <a:rPr lang="pl-PL" b="1" dirty="0" smtClean="0"/>
              <a:t>ADMINISTRACYJNO-PRAWNA</a:t>
            </a:r>
          </a:p>
          <a:p>
            <a:pPr>
              <a:buNone/>
            </a:pPr>
            <a:r>
              <a:rPr lang="pl-PL" dirty="0" smtClean="0"/>
              <a:t>Powstanie sytuacji prawnej jest odpowiednie wobec stosunku prawnego, to jest: </a:t>
            </a:r>
          </a:p>
          <a:p>
            <a:pPr>
              <a:buNone/>
            </a:pPr>
            <a:r>
              <a:rPr lang="pl-PL" dirty="0" smtClean="0"/>
              <a:t>Sytuacja prawna powstaje:</a:t>
            </a:r>
          </a:p>
          <a:p>
            <a:pPr marL="514350" indent="-514350">
              <a:buAutoNum type="arabicPeriod"/>
            </a:pPr>
            <a:r>
              <a:rPr lang="pl-PL" dirty="0" smtClean="0"/>
              <a:t>W wyniku konkretyzacji normy prawnej; </a:t>
            </a:r>
          </a:p>
          <a:p>
            <a:pPr marL="514350" indent="-514350">
              <a:buAutoNum type="arabicPeriod"/>
            </a:pPr>
            <a:r>
              <a:rPr lang="pl-PL" dirty="0" smtClean="0"/>
              <a:t>Z mocy prawa </a:t>
            </a:r>
          </a:p>
          <a:p>
            <a:pPr marL="514350" indent="-514350">
              <a:buNone/>
            </a:pPr>
            <a:r>
              <a:rPr lang="pl-PL" dirty="0" smtClean="0"/>
              <a:t>    A. gdy w stałym stanie faktycznym zmienia się prawo; </a:t>
            </a:r>
          </a:p>
          <a:p>
            <a:pPr marL="514350" indent="-514350">
              <a:buNone/>
            </a:pPr>
            <a:r>
              <a:rPr lang="pl-PL" dirty="0" smtClean="0"/>
              <a:t>    B. gdy w stałym stanie prawnym zmienia się element stanu faktycznego.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FAKTYCZNY</a:t>
            </a:r>
          </a:p>
          <a:p>
            <a:pPr>
              <a:buNone/>
            </a:pPr>
            <a:r>
              <a:rPr lang="pl-PL" dirty="0" smtClean="0"/>
              <a:t>Interes faktyczny – subiektywny, własny pogląd podmiotu zewnętrznego dotyczący działalności administracji publicznej. </a:t>
            </a:r>
          </a:p>
          <a:p>
            <a:pPr>
              <a:buNone/>
            </a:pPr>
            <a:r>
              <a:rPr lang="pl-PL" dirty="0" smtClean="0"/>
              <a:t>Pogląd ten dotyczy: </a:t>
            </a:r>
          </a:p>
          <a:p>
            <a:pPr>
              <a:buFontTx/>
              <a:buChar char="-"/>
            </a:pPr>
            <a:r>
              <a:rPr lang="pl-PL" dirty="0" smtClean="0"/>
              <a:t>Działania adm. pub.</a:t>
            </a:r>
          </a:p>
          <a:p>
            <a:pPr>
              <a:buFontTx/>
              <a:buChar char="-"/>
            </a:pPr>
            <a:r>
              <a:rPr lang="pl-PL" dirty="0" smtClean="0"/>
              <a:t>Powstrzymywania się od dziania adm. pub.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FAKTYCZNY</a:t>
            </a:r>
          </a:p>
          <a:p>
            <a:pPr>
              <a:buNone/>
            </a:pPr>
            <a:r>
              <a:rPr lang="pl-PL" dirty="0" smtClean="0"/>
              <a:t>Podmiot mający interes prawny może proponować działania/zaniechania wobec administracji publicznej. </a:t>
            </a:r>
          </a:p>
          <a:p>
            <a:pPr>
              <a:buNone/>
            </a:pPr>
            <a:r>
              <a:rPr lang="pl-PL" dirty="0" smtClean="0"/>
              <a:t>Organ administracji publicznej nie musi realizować propozycji tego podmiotu.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INTERES PRAWNY / PUBLICZNY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INTERES FAKTYCZNY</a:t>
            </a:r>
          </a:p>
          <a:p>
            <a:pPr>
              <a:buNone/>
            </a:pPr>
            <a:r>
              <a:rPr lang="pl-PL" dirty="0" smtClean="0"/>
              <a:t>Interes faktyczny jest interesem jednostkowym – dotyczy danej jednostki (podmiotu prawa, np. obywatela, osoby prawnej).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2705</Words>
  <Application>Microsoft Office PowerPoint</Application>
  <PresentationFormat>Pokaz na ekranie (4:3)</PresentationFormat>
  <Paragraphs>337</Paragraphs>
  <Slides>67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67</vt:i4>
      </vt:variant>
    </vt:vector>
  </HeadingPairs>
  <TitlesOfParts>
    <vt:vector size="68" baseType="lpstr">
      <vt:lpstr>Motyw pakietu Office</vt:lpstr>
      <vt:lpstr>PRAWO ADMINISTRACYJNE INTERES PRAWNY, INTERES PUBLICZNY  PUBLICZNE PRAWA PODMIOTOWE  STOSUNEK ADMINISTRACYJNO-PRAWNY SYTUACJA ADMINISTRACYJNO-PRAWNA 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INTERES PRAWNY / PUBLICZNY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STOSUNEK / SYTUACJA ADM.- PRAWNA</vt:lpstr>
      <vt:lpstr>DZIĘKUJĘ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ADMINISTRACYJNE INTERES PRAWNY, INTERES PUBLICZNY  PUBLICZNE PRAWA PODMIOTOWE  STOSUNEK ADMINISTRACYJNO-PRAWNY SYTUACJA ADMINISTRACYJNO-PRAWNA </dc:title>
  <dc:creator>Maciek</dc:creator>
  <cp:lastModifiedBy>Maciek</cp:lastModifiedBy>
  <cp:revision>17</cp:revision>
  <dcterms:created xsi:type="dcterms:W3CDTF">2015-03-23T17:10:44Z</dcterms:created>
  <dcterms:modified xsi:type="dcterms:W3CDTF">2015-03-26T14:22:36Z</dcterms:modified>
</cp:coreProperties>
</file>