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325" r:id="rId6"/>
    <p:sldId id="335" r:id="rId7"/>
    <p:sldId id="334" r:id="rId8"/>
    <p:sldId id="339" r:id="rId9"/>
    <p:sldId id="340" r:id="rId10"/>
    <p:sldId id="338" r:id="rId11"/>
    <p:sldId id="283" r:id="rId12"/>
    <p:sldId id="341" r:id="rId13"/>
    <p:sldId id="292" r:id="rId14"/>
    <p:sldId id="291" r:id="rId15"/>
    <p:sldId id="290" r:id="rId16"/>
    <p:sldId id="293" r:id="rId17"/>
    <p:sldId id="289" r:id="rId18"/>
    <p:sldId id="294" r:id="rId19"/>
    <p:sldId id="298" r:id="rId20"/>
    <p:sldId id="297" r:id="rId21"/>
    <p:sldId id="296" r:id="rId22"/>
    <p:sldId id="295" r:id="rId23"/>
    <p:sldId id="288" r:id="rId24"/>
    <p:sldId id="303" r:id="rId25"/>
    <p:sldId id="302" r:id="rId26"/>
    <p:sldId id="301" r:id="rId27"/>
    <p:sldId id="309" r:id="rId28"/>
    <p:sldId id="308" r:id="rId29"/>
    <p:sldId id="307" r:id="rId30"/>
    <p:sldId id="306" r:id="rId31"/>
    <p:sldId id="305" r:id="rId32"/>
    <p:sldId id="304" r:id="rId33"/>
    <p:sldId id="300" r:id="rId34"/>
    <p:sldId id="299" r:id="rId35"/>
    <p:sldId id="315" r:id="rId36"/>
    <p:sldId id="314" r:id="rId37"/>
    <p:sldId id="313" r:id="rId38"/>
    <p:sldId id="342" r:id="rId39"/>
    <p:sldId id="324" r:id="rId40"/>
    <p:sldId id="323" r:id="rId41"/>
    <p:sldId id="322" r:id="rId42"/>
    <p:sldId id="321" r:id="rId43"/>
    <p:sldId id="320" r:id="rId44"/>
    <p:sldId id="319" r:id="rId45"/>
    <p:sldId id="347" r:id="rId4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CUDZOZIEMCY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Cudzoziemcy posiadający Kartę Polaka</a:t>
            </a:r>
          </a:p>
          <a:p>
            <a:pPr>
              <a:buNone/>
            </a:pPr>
            <a:r>
              <a:rPr lang="pl-PL" dirty="0" smtClean="0"/>
              <a:t>Uprawnienia: </a:t>
            </a:r>
          </a:p>
          <a:p>
            <a:pPr>
              <a:buFontTx/>
              <a:buChar char="-"/>
            </a:pPr>
            <a:r>
              <a:rPr lang="pl-PL" dirty="0" smtClean="0"/>
              <a:t>Nauka w polskiej szkole / uczelni wyższej;</a:t>
            </a:r>
          </a:p>
          <a:p>
            <a:pPr>
              <a:buFontTx/>
              <a:buChar char="-"/>
            </a:pPr>
            <a:r>
              <a:rPr lang="pl-PL" dirty="0" smtClean="0"/>
              <a:t>Podejmowanie pracy / działalności gospodarczej; </a:t>
            </a:r>
          </a:p>
          <a:p>
            <a:pPr>
              <a:buFontTx/>
              <a:buChar char="-"/>
            </a:pPr>
            <a:r>
              <a:rPr lang="pl-PL" dirty="0" smtClean="0"/>
              <a:t>Opieka zdrowotna;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Nadanie statusu uchodźcy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USTAWA</a:t>
            </a:r>
          </a:p>
          <a:p>
            <a:pPr algn="ctr">
              <a:buNone/>
            </a:pPr>
            <a:r>
              <a:rPr lang="pl-PL" dirty="0" smtClean="0"/>
              <a:t>z dnia 13 czerwca 2003 r.</a:t>
            </a:r>
          </a:p>
          <a:p>
            <a:pPr algn="ctr">
              <a:buNone/>
            </a:pPr>
            <a:r>
              <a:rPr lang="pl-PL" i="1" dirty="0" smtClean="0"/>
              <a:t>o udzielaniu cudzoziemcom ochrony na terytorium Rzeczypospolitej Polskiej</a:t>
            </a:r>
          </a:p>
          <a:p>
            <a:pPr algn="ctr">
              <a:buNone/>
            </a:pPr>
            <a:endParaRPr lang="pl-PL" u="sng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u="sng" dirty="0" smtClean="0"/>
              <a:t>Nadanie statusu uchodźcy </a:t>
            </a:r>
          </a:p>
          <a:p>
            <a:pPr>
              <a:buNone/>
            </a:pPr>
            <a:r>
              <a:rPr lang="pl-PL" dirty="0" smtClean="0"/>
              <a:t>Przesłanki nadania statusu uchodźcy: </a:t>
            </a:r>
          </a:p>
          <a:p>
            <a:pPr>
              <a:buNone/>
            </a:pPr>
            <a:r>
              <a:rPr lang="pl-PL" dirty="0" smtClean="0"/>
              <a:t>- jeżeli na skutek uzasadnionej obawy przed: </a:t>
            </a:r>
          </a:p>
          <a:p>
            <a:pPr>
              <a:buNone/>
            </a:pPr>
            <a:r>
              <a:rPr lang="pl-PL" dirty="0" smtClean="0"/>
              <a:t>- prześladowaniem w kraju pochodzenia z powodu rasy, religii, narodowości, przekonań politycznych lub przynależności do określonej grupy społecznej </a:t>
            </a:r>
          </a:p>
          <a:p>
            <a:pPr>
              <a:buNone/>
            </a:pPr>
            <a:r>
              <a:rPr lang="pl-PL" dirty="0" smtClean="0"/>
              <a:t>- nie może lub nie chce korzystać z ochrony tego kraju (art. 13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u="sng" dirty="0" smtClean="0"/>
              <a:t>Nadanie statusu uchodźcy </a:t>
            </a:r>
          </a:p>
          <a:p>
            <a:pPr>
              <a:buNone/>
            </a:pPr>
            <a:r>
              <a:rPr lang="pl-PL" dirty="0" smtClean="0"/>
              <a:t>Uzasadniona obawa przed prześladowaniem w kraju pochodzenia może istnieć,</a:t>
            </a:r>
          </a:p>
          <a:p>
            <a:pPr>
              <a:buFontTx/>
              <a:buChar char="-"/>
            </a:pPr>
            <a:r>
              <a:rPr lang="pl-PL" dirty="0" smtClean="0"/>
              <a:t>chociażby cudzoziemiec nie posiadał cech powodujących prześladowanie z powodu rasy, religii, narodowości, przekonań politycznych lub przynależności do określonej grupy społecznej,</a:t>
            </a:r>
          </a:p>
          <a:p>
            <a:pPr>
              <a:buFontTx/>
              <a:buChar char="-"/>
            </a:pPr>
            <a:r>
              <a:rPr lang="pl-PL" dirty="0" smtClean="0"/>
              <a:t>jeżeli takie cechy są mu przypisywane przez podmioty dopuszczające się prześladowań. (art. 14 ust. 3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u="sng" dirty="0" smtClean="0"/>
              <a:t>Nadanie statusu uchodźcy </a:t>
            </a:r>
          </a:p>
          <a:p>
            <a:pPr>
              <a:buNone/>
            </a:pPr>
            <a:r>
              <a:rPr lang="pl-PL" dirty="0" smtClean="0"/>
              <a:t>Przy ocenie powodów prześladowania bierze się pod uwagę: </a:t>
            </a:r>
          </a:p>
          <a:p>
            <a:pPr>
              <a:buFontTx/>
              <a:buChar char="-"/>
            </a:pPr>
            <a:r>
              <a:rPr lang="pl-PL" dirty="0" smtClean="0"/>
              <a:t>Rasę (grupę etniczną);</a:t>
            </a:r>
          </a:p>
          <a:p>
            <a:pPr>
              <a:buFontTx/>
              <a:buChar char="-"/>
            </a:pPr>
            <a:r>
              <a:rPr lang="pl-PL" dirty="0" smtClean="0"/>
              <a:t>Religię; </a:t>
            </a:r>
          </a:p>
          <a:p>
            <a:pPr>
              <a:buFontTx/>
              <a:buChar char="-"/>
            </a:pPr>
            <a:r>
              <a:rPr lang="pl-PL" dirty="0" smtClean="0"/>
              <a:t>Narodowość; </a:t>
            </a:r>
          </a:p>
          <a:p>
            <a:pPr>
              <a:buFontTx/>
              <a:buChar char="-"/>
            </a:pPr>
            <a:r>
              <a:rPr lang="pl-PL" dirty="0" smtClean="0"/>
              <a:t>Przekonania polityczne; </a:t>
            </a:r>
          </a:p>
          <a:p>
            <a:pPr>
              <a:buFontTx/>
              <a:buChar char="-"/>
            </a:pPr>
            <a:r>
              <a:rPr lang="pl-PL" dirty="0" smtClean="0"/>
              <a:t>Grupa społeczna (art. 14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u="sng" dirty="0" smtClean="0"/>
              <a:t>Nadanie statusu uchodźcy </a:t>
            </a:r>
          </a:p>
          <a:p>
            <a:pPr>
              <a:buNone/>
            </a:pPr>
            <a:r>
              <a:rPr lang="pl-PL" dirty="0" smtClean="0"/>
              <a:t>Cudzoziemcowi, który nie spełnia warunków do nadania statusu uchodźcy, można udzielić  ochrony uzupełniającej, gdy: </a:t>
            </a:r>
          </a:p>
          <a:p>
            <a:pPr>
              <a:buNone/>
            </a:pPr>
            <a:r>
              <a:rPr lang="pl-PL" dirty="0" smtClean="0"/>
              <a:t>1) orzeczenie kary śmierci lub wykonanie egzekucji,</a:t>
            </a:r>
          </a:p>
          <a:p>
            <a:pPr>
              <a:buNone/>
            </a:pPr>
            <a:r>
              <a:rPr lang="pl-PL" dirty="0" smtClean="0"/>
              <a:t>2) tortury, nieludzkie lub poniżające traktowanie albo karanie,</a:t>
            </a:r>
          </a:p>
          <a:p>
            <a:pPr>
              <a:buNone/>
            </a:pPr>
            <a:r>
              <a:rPr lang="pl-PL" dirty="0" smtClean="0"/>
              <a:t>3) poważne i zindywidualizowane zagrożenie dla życia</a:t>
            </a:r>
          </a:p>
          <a:p>
            <a:pPr>
              <a:buNone/>
            </a:pPr>
            <a:r>
              <a:rPr lang="pl-PL" dirty="0" smtClean="0"/>
              <a:t>- i ze względu na to ryzyko nie może lub nie chce korzystać z ochrony kraju pochodzenia (art. 15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Nadanie statusu uchodźcy </a:t>
            </a:r>
          </a:p>
          <a:p>
            <a:pPr>
              <a:buNone/>
            </a:pPr>
            <a:r>
              <a:rPr lang="pl-PL" dirty="0" smtClean="0"/>
              <a:t>Podmiotami dopuszczającymi się prześladowań, (art. 13), lub wyrządzającymi poważną krzywdę, (art. 15), mogą być:</a:t>
            </a:r>
          </a:p>
          <a:p>
            <a:pPr>
              <a:buNone/>
            </a:pPr>
            <a:r>
              <a:rPr lang="pl-PL" dirty="0" smtClean="0"/>
              <a:t>1) organy władzy publicznej kraju pochodzenia;</a:t>
            </a:r>
          </a:p>
          <a:p>
            <a:pPr>
              <a:buNone/>
            </a:pPr>
            <a:r>
              <a:rPr lang="pl-PL" dirty="0" smtClean="0"/>
              <a:t>2) ugrupowania lub organizacje kontrolujące kraj pochodzenia.</a:t>
            </a:r>
          </a:p>
          <a:p>
            <a:pPr>
              <a:buNone/>
            </a:pPr>
            <a:r>
              <a:rPr lang="pl-PL" dirty="0" smtClean="0"/>
              <a:t>(art. 16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u="sng" dirty="0" smtClean="0"/>
              <a:t>Nadanie statusu uchodźcy</a:t>
            </a:r>
          </a:p>
          <a:p>
            <a:pPr>
              <a:buNone/>
            </a:pPr>
            <a:r>
              <a:rPr lang="pl-PL" dirty="0" smtClean="0"/>
              <a:t>Cudzoziemcowi odmawia się nadania statusu uchodźcy, jeżeli: </a:t>
            </a:r>
          </a:p>
          <a:p>
            <a:pPr marL="514350" indent="-514350">
              <a:buAutoNum type="arabicParenR"/>
            </a:pPr>
            <a:r>
              <a:rPr lang="pl-PL" dirty="0" smtClean="0"/>
              <a:t>nie istnieje uzasadniona obawa przed prześladowaniem w kraju pochodzenia;</a:t>
            </a:r>
          </a:p>
          <a:p>
            <a:pPr marL="514350" indent="-514350">
              <a:buAutoNum type="arabicParenR"/>
            </a:pPr>
            <a:r>
              <a:rPr lang="pl-PL" dirty="0" smtClean="0"/>
              <a:t>korzysta z ochrony lub pomocy organów lub agencji ONZ; </a:t>
            </a:r>
          </a:p>
          <a:p>
            <a:pPr marL="514350" indent="-514350">
              <a:buAutoNum type="arabicParenR"/>
            </a:pPr>
            <a:r>
              <a:rPr lang="pl-PL" dirty="0" smtClean="0"/>
              <a:t>istnieją poważne podstawy, aby sądzić że popełnił zbrodnię;</a:t>
            </a:r>
          </a:p>
          <a:p>
            <a:pPr marL="514350" indent="-514350">
              <a:buAutoNum type="arabicParenR"/>
            </a:pPr>
            <a:r>
              <a:rPr lang="pl-PL" dirty="0" smtClean="0"/>
              <a:t>ma polskie obywatelstwo. </a:t>
            </a:r>
          </a:p>
          <a:p>
            <a:pPr marL="514350" indent="-514350">
              <a:buNone/>
            </a:pPr>
            <a:r>
              <a:rPr lang="pl-PL" dirty="0" smtClean="0"/>
              <a:t>(art. 19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 </a:t>
            </a:r>
          </a:p>
          <a:p>
            <a:pPr>
              <a:buFontTx/>
              <a:buChar char="-"/>
            </a:pPr>
            <a:r>
              <a:rPr lang="pl-PL" dirty="0" smtClean="0"/>
              <a:t>Postępowanie w sprawie nadania statusu uchodźcy wszczyna się na wniosek cudzoziemca, </a:t>
            </a:r>
          </a:p>
          <a:p>
            <a:pPr>
              <a:buFontTx/>
              <a:buChar char="-"/>
            </a:pPr>
            <a:r>
              <a:rPr lang="pl-PL" dirty="0" smtClean="0"/>
              <a:t>Wniosek o nadanie statusu uchodźcy rozpatruje się równocześnie jako wniosek o udzielenie ochrony uzupełniającej (art. 23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r>
              <a:rPr lang="pl-PL" dirty="0" smtClean="0"/>
              <a:t>Decyzje w sprawach dot. nadania statusu uchodźcy - wydaje Szef Urzędu ds. Cudzoziemców (art. 53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 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Wniosek składa się do Szefa Urzędu ds. Cudzoziemców za pośrednictwem:  </a:t>
            </a:r>
          </a:p>
          <a:p>
            <a:pPr>
              <a:buFontTx/>
              <a:buChar char="-"/>
            </a:pPr>
            <a:r>
              <a:rPr lang="pl-PL" dirty="0" smtClean="0"/>
              <a:t>komendanta oddziału Straży Granicznej </a:t>
            </a:r>
          </a:p>
          <a:p>
            <a:pPr>
              <a:buFontTx/>
              <a:buChar char="-"/>
            </a:pPr>
            <a:r>
              <a:rPr lang="pl-PL" dirty="0" smtClean="0"/>
              <a:t>komendanta placówki Straży Granicznej, zwanych dalej "organami przyjmującymi wniosek".</a:t>
            </a:r>
          </a:p>
          <a:p>
            <a:pPr>
              <a:buNone/>
            </a:pPr>
            <a:r>
              <a:rPr lang="pl-PL" dirty="0" smtClean="0"/>
              <a:t>Złożenie wniosku wymaga osobistego stawiennictwa wnioskodawcy i osoby, w imieniu której wnioskodawca występuje.</a:t>
            </a:r>
          </a:p>
          <a:p>
            <a:pPr>
              <a:buNone/>
            </a:pPr>
            <a:r>
              <a:rPr lang="pl-PL" dirty="0" smtClean="0"/>
              <a:t>(art. 28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Zróżnicowany status prawny cudzoziemców: </a:t>
            </a:r>
          </a:p>
          <a:p>
            <a:pPr algn="ctr">
              <a:buNone/>
            </a:pPr>
            <a:r>
              <a:rPr lang="pl-PL" dirty="0" smtClean="0"/>
              <a:t>CUDZOZIEMCY: </a:t>
            </a:r>
          </a:p>
          <a:p>
            <a:pPr marL="514350" indent="-514350">
              <a:buAutoNum type="arabicPeriod"/>
            </a:pPr>
            <a:r>
              <a:rPr lang="pl-PL" dirty="0" smtClean="0"/>
              <a:t>Posiadający status dyplomatyczny;</a:t>
            </a:r>
          </a:p>
          <a:p>
            <a:pPr marL="514350" indent="-514350">
              <a:buAutoNum type="arabicPeriod"/>
            </a:pPr>
            <a:r>
              <a:rPr lang="pl-PL" dirty="0" smtClean="0"/>
              <a:t>Będący obywatelami UE;</a:t>
            </a:r>
          </a:p>
          <a:p>
            <a:pPr marL="514350" indent="-514350">
              <a:buAutoNum type="arabicPeriod"/>
            </a:pPr>
            <a:r>
              <a:rPr lang="pl-PL" dirty="0" smtClean="0"/>
              <a:t>Poszukującymi ochrony na terytorium RP;</a:t>
            </a:r>
          </a:p>
          <a:p>
            <a:pPr marL="514350" indent="-514350">
              <a:buAutoNum type="arabicPeriod"/>
            </a:pPr>
            <a:r>
              <a:rPr lang="pl-PL" dirty="0" smtClean="0"/>
              <a:t>Posiadający Kartę Polaka. 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 </a:t>
            </a:r>
          </a:p>
          <a:p>
            <a:pPr>
              <a:buNone/>
            </a:pPr>
            <a:r>
              <a:rPr lang="pl-PL" dirty="0" smtClean="0"/>
              <a:t>W toku tego postępowania istotny jest tzw. wywiad statusowy, czyli ustalenie spełnienia warunków określonych – c.d.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 </a:t>
            </a:r>
          </a:p>
          <a:p>
            <a:pPr>
              <a:buNone/>
            </a:pPr>
            <a:r>
              <a:rPr lang="pl-PL" dirty="0" smtClean="0"/>
              <a:t>c.d. Wnioskodawca jest obowiązany:</a:t>
            </a:r>
          </a:p>
          <a:p>
            <a:pPr>
              <a:buNone/>
            </a:pPr>
            <a:r>
              <a:rPr lang="pl-PL" dirty="0" smtClean="0"/>
              <a:t>- przedstawić informacje niezbędne do ustalenia stanu faktycznego sprawy</a:t>
            </a:r>
          </a:p>
          <a:p>
            <a:pPr>
              <a:buNone/>
            </a:pPr>
            <a:r>
              <a:rPr lang="pl-PL" dirty="0" smtClean="0"/>
              <a:t>- udostępnić posiadane dowody potwierdzające okoliczności wskazane w uzasadnieniu wniosku;</a:t>
            </a:r>
          </a:p>
          <a:p>
            <a:pPr>
              <a:buNone/>
            </a:pPr>
            <a:r>
              <a:rPr lang="pl-PL" dirty="0" smtClean="0"/>
              <a:t>- stawiać się na wezwanie organu prowadzącego postępowanie w celu przesłuchania lub złożenia wyjaśnień; (art. 37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 </a:t>
            </a:r>
            <a:r>
              <a:rPr lang="pl-PL" sz="2000" dirty="0" smtClean="0"/>
              <a:t>(art. 37a ust. 1 </a:t>
            </a:r>
            <a:r>
              <a:rPr lang="pl-PL" sz="2000" dirty="0" err="1" smtClean="0"/>
              <a:t>ust.ochr</a:t>
            </a:r>
            <a:r>
              <a:rPr lang="pl-PL" sz="2000" dirty="0" smtClean="0"/>
              <a:t>.).</a:t>
            </a:r>
            <a:endParaRPr lang="pl-PL" sz="2000" u="sng" dirty="0" smtClean="0"/>
          </a:p>
          <a:p>
            <a:pPr>
              <a:buNone/>
            </a:pPr>
            <a:r>
              <a:rPr lang="pl-PL" b="1" dirty="0" smtClean="0"/>
              <a:t>Jeżeli wnioskodawca nie posiada dowodów </a:t>
            </a:r>
            <a:r>
              <a:rPr lang="pl-PL" dirty="0" smtClean="0"/>
              <a:t>potwierdzających okoliczności wskazane w uzasadnieniu wniosku o nadanie statusu uchodźcy, okoliczności te można uznać za udowodnione, gdy są spełnione łącznie następujące warunki:</a:t>
            </a:r>
          </a:p>
          <a:p>
            <a:pPr>
              <a:buNone/>
            </a:pPr>
            <a:r>
              <a:rPr lang="pl-PL" dirty="0" smtClean="0"/>
              <a:t>- wnioskodawca przedstawił wiarygodne i spójne niezbędne informacje;</a:t>
            </a:r>
          </a:p>
          <a:p>
            <a:pPr>
              <a:buNone/>
            </a:pPr>
            <a:r>
              <a:rPr lang="pl-PL" dirty="0" smtClean="0"/>
              <a:t>- wnioskodawca przedstawił wszystkie posiadane informacje i dowody i szczegółowo wyjaśnił przyczyny braku innych informacji i dowodów;</a:t>
            </a:r>
          </a:p>
          <a:p>
            <a:pPr>
              <a:buNone/>
            </a:pPr>
            <a:r>
              <a:rPr lang="pl-PL" dirty="0" smtClean="0"/>
              <a:t>- wyjaśnienia wnioskodawcy są spójne, wiarygodne i nie są sprzeczne z zebranymi w sprawie dowodami i materiałami;</a:t>
            </a:r>
          </a:p>
          <a:p>
            <a:pPr>
              <a:buNone/>
            </a:pPr>
            <a:r>
              <a:rPr lang="pl-PL" dirty="0" smtClean="0"/>
              <a:t>- wnioskodawca wystąpił z wnioskiem o nadanie mu statusu uchodźcy w najwcześniejszym możliwym terminie, chyba że może wskazać uzasadniony powód, dlaczego tego nie zrobił.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Umorzenie postępowania, gdy jest ono niedopuszczalne, to jest: </a:t>
            </a:r>
          </a:p>
          <a:p>
            <a:pPr>
              <a:buNone/>
            </a:pPr>
            <a:r>
              <a:rPr lang="pl-PL" dirty="0" smtClean="0"/>
              <a:t>Jeżeli organ prowadzący postępowanie stwierdzi, że wniosek jest niedopuszczalny,</a:t>
            </a:r>
          </a:p>
          <a:p>
            <a:pPr>
              <a:buNone/>
            </a:pPr>
            <a:r>
              <a:rPr lang="pl-PL" dirty="0" smtClean="0"/>
              <a:t>1. wnioskodawca uzyskał status uchodźcy w innym państwie członkowskim;</a:t>
            </a:r>
          </a:p>
          <a:p>
            <a:pPr>
              <a:buNone/>
            </a:pPr>
            <a:r>
              <a:rPr lang="pl-PL" dirty="0" smtClean="0"/>
              <a:t>2. po otrzymaniu decyzji ostatecznej o odmowie nadania statusu uchodźcy wnioskodawca złożył nowy wniosek oparty na tych samych podstawach;</a:t>
            </a:r>
          </a:p>
          <a:p>
            <a:pPr>
              <a:buNone/>
            </a:pPr>
            <a:r>
              <a:rPr lang="pl-PL" dirty="0" smtClean="0"/>
              <a:t>3. małżonek, który uprzednio wyraził zgodę na złożenie wniosku przez wnioskodawcę w jego imieniu, złożył odrębny wniosek, podczas gdy nie zachodzą okoliczności dotyczące tego małżonka uzasadniające taki wniosek. (art. 40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 algn="ctr">
              <a:buNone/>
            </a:pPr>
            <a:endParaRPr lang="pl-PL" u="sng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Organ prowadzący postępowanie w sprawie o nadanie statusu uchodźcy ustala w szczególności:</a:t>
            </a:r>
          </a:p>
          <a:p>
            <a:pPr>
              <a:buNone/>
            </a:pPr>
            <a:r>
              <a:rPr lang="pl-PL" dirty="0" smtClean="0"/>
              <a:t>- mające znaczenie dla sprawy okoliczności faktyczne odnoszące się do kraju pochodzenia, </a:t>
            </a:r>
          </a:p>
          <a:p>
            <a:pPr>
              <a:buNone/>
            </a:pPr>
            <a:r>
              <a:rPr lang="pl-PL" dirty="0" smtClean="0"/>
              <a:t>- czy ze względu na swoje cechy stanowią prześladowanie lub narażają go na rzeczywiste ryzyko doznania poważnej krzywdy;</a:t>
            </a:r>
          </a:p>
          <a:p>
            <a:pPr>
              <a:buNone/>
            </a:pPr>
            <a:r>
              <a:rPr lang="pl-PL" dirty="0" smtClean="0"/>
              <a:t>- czy działalność wnioskodawcy od chwili opuszczenia kraju pochodzenia służyła wyłącznie lub głównie stworzeniu warunków koniecznych do ubiegania się o nadanie mu statusu uchodźcy;</a:t>
            </a:r>
          </a:p>
          <a:p>
            <a:pPr>
              <a:buNone/>
            </a:pPr>
            <a:r>
              <a:rPr lang="pl-PL" dirty="0" smtClean="0"/>
              <a:t>- czy istnieją warunki, aby wnioskodawca mógł skorzystać z </a:t>
            </a:r>
            <a:r>
              <a:rPr lang="pl-PL" i="1" dirty="0" smtClean="0"/>
              <a:t>ochrony</a:t>
            </a:r>
            <a:r>
              <a:rPr lang="pl-PL" dirty="0" smtClean="0"/>
              <a:t> innego państwa, którego obywatelstwo posiada. (art. 43a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Jeżeli organ prowadzący postępowanie zamierza:</a:t>
            </a:r>
          </a:p>
          <a:p>
            <a:pPr>
              <a:buFontTx/>
              <a:buChar char="-"/>
            </a:pPr>
            <a:r>
              <a:rPr lang="pl-PL" dirty="0" smtClean="0"/>
              <a:t>nadać cudzoziemcowi status uchodźcy lub</a:t>
            </a:r>
          </a:p>
          <a:p>
            <a:pPr>
              <a:buFontTx/>
              <a:buChar char="-"/>
            </a:pPr>
            <a:r>
              <a:rPr lang="pl-PL" dirty="0" smtClean="0"/>
              <a:t>udzielić mu ochrony uzupełniającej, </a:t>
            </a:r>
          </a:p>
          <a:p>
            <a:pPr>
              <a:buNone/>
            </a:pPr>
            <a:r>
              <a:rPr lang="pl-PL" dirty="0" smtClean="0"/>
              <a:t>zwraca się do Szefa Agencji Bezpieczeństwa Wewnętrznego, a w razie potrzeby także do innych organów, o przekazanie informacji, czy zachodzą okoliczności wyłączające nadanie tego statusu (art. 45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Organ, który wydał cudzoziemcowi: </a:t>
            </a:r>
          </a:p>
          <a:p>
            <a:pPr>
              <a:buFontTx/>
              <a:buChar char="-"/>
            </a:pPr>
            <a:r>
              <a:rPr lang="pl-PL" dirty="0" smtClean="0"/>
              <a:t>decyzję o umorzeniu postępowania lub</a:t>
            </a:r>
          </a:p>
          <a:p>
            <a:pPr>
              <a:buFontTx/>
              <a:buChar char="-"/>
            </a:pPr>
            <a:r>
              <a:rPr lang="pl-PL" dirty="0" smtClean="0"/>
              <a:t>decyzję o odmowie nadania statusu uchodźcy lub ochrony uzupełniającej, </a:t>
            </a:r>
          </a:p>
          <a:p>
            <a:pPr>
              <a:buNone/>
            </a:pPr>
            <a:r>
              <a:rPr lang="pl-PL" dirty="0" smtClean="0"/>
              <a:t>informuje o tym organ Straży Granicznej właściwy ze względu na miejsce pobytu cudzoziemca, gdy decyzja w tej sprawie stanie się ostateczna (art. 48a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Od decyzji Szefa Urzędu ds. Cudzoziemców w sprawach dot. uchodźców przysługuje odwołanie do Rady do Spraw Uchodźców </a:t>
            </a:r>
          </a:p>
          <a:p>
            <a:pPr>
              <a:buNone/>
            </a:pPr>
            <a:r>
              <a:rPr lang="pl-PL" dirty="0" smtClean="0"/>
              <a:t>(art. 53 ust. 2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Rada do Spraw Uchodźców może orzec</a:t>
            </a:r>
          </a:p>
          <a:p>
            <a:pPr>
              <a:buFontTx/>
              <a:buChar char="-"/>
            </a:pPr>
            <a:r>
              <a:rPr lang="pl-PL" dirty="0" smtClean="0"/>
              <a:t>o udzieleniu ochrony uzupełniającej,</a:t>
            </a:r>
          </a:p>
          <a:p>
            <a:pPr>
              <a:buFontTx/>
              <a:buChar char="-"/>
            </a:pPr>
            <a:r>
              <a:rPr lang="pl-PL" dirty="0" smtClean="0"/>
              <a:t>jeżeli w wyniku rozpatrzenia odwołania od decyzji w sprawie o nadanie statusu uchodźcy stwierdzi, że wnioskodawca nie mogą powrócić do kraju pochodzenia. </a:t>
            </a:r>
          </a:p>
          <a:p>
            <a:pPr>
              <a:buNone/>
            </a:pPr>
            <a:r>
              <a:rPr lang="pl-PL" dirty="0" smtClean="0"/>
              <a:t>(art. 53 ust. 3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Koszty wydalenia cudzoziemca, wobec którego postępowanie w sprawie nadania statusu uchodźcy zakończyło się orzeczeniem o wydaleniu, są finansowane z budżetu państwa</a:t>
            </a:r>
          </a:p>
          <a:p>
            <a:pPr>
              <a:buNone/>
            </a:pPr>
            <a:r>
              <a:rPr lang="pl-PL" dirty="0" smtClean="0"/>
              <a:t>(art. 53a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Cudzoziemcy posiadający status dyplomatyczny: </a:t>
            </a:r>
          </a:p>
          <a:p>
            <a:pPr>
              <a:buFontTx/>
              <a:buChar char="-"/>
            </a:pPr>
            <a:r>
              <a:rPr lang="pl-PL" dirty="0" smtClean="0"/>
              <a:t>Wynika z norm prawa międzynarodowego; </a:t>
            </a:r>
          </a:p>
          <a:p>
            <a:pPr>
              <a:buNone/>
            </a:pPr>
            <a:r>
              <a:rPr lang="pl-PL" dirty="0" smtClean="0"/>
              <a:t>Regulacje te są rozwinięte przez: </a:t>
            </a:r>
          </a:p>
          <a:p>
            <a:pPr>
              <a:buNone/>
            </a:pPr>
            <a:r>
              <a:rPr lang="pl-PL" dirty="0" smtClean="0"/>
              <a:t>Konwencję Wiedeńską o stosunkach dyplomatycznych z 1965 roku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Wnioskodawcy której wnioskodawca występuje, zapewnia się pomoc socjalną i opiekę medyczną (art. 70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r>
              <a:rPr lang="pl-PL" dirty="0" smtClean="0"/>
              <a:t>Decyzję w sprawie </a:t>
            </a:r>
            <a:r>
              <a:rPr lang="pl-PL" i="1" dirty="0" smtClean="0"/>
              <a:t>udzielania</a:t>
            </a:r>
            <a:r>
              <a:rPr lang="pl-PL" dirty="0" smtClean="0"/>
              <a:t> świadczenia pieniężnego wydaje, na wniosek </a:t>
            </a:r>
            <a:r>
              <a:rPr lang="pl-PL" i="1" dirty="0" smtClean="0"/>
              <a:t>cudzoziemca</a:t>
            </a:r>
            <a:r>
              <a:rPr lang="pl-PL" dirty="0" smtClean="0"/>
              <a:t> lub z urzędu, Szef Urzędu ds. Cudzoziemców </a:t>
            </a:r>
          </a:p>
          <a:p>
            <a:pPr>
              <a:buNone/>
            </a:pPr>
            <a:r>
              <a:rPr lang="pl-PL" dirty="0" smtClean="0"/>
              <a:t>(art. 72 ust. 3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FontTx/>
              <a:buChar char="-"/>
            </a:pPr>
            <a:r>
              <a:rPr lang="pl-PL" dirty="0" smtClean="0"/>
              <a:t>Szef Urzędu zapewnia i organizuje prowadzenie ośrodków.</a:t>
            </a:r>
          </a:p>
          <a:p>
            <a:pPr>
              <a:buFontTx/>
              <a:buChar char="-"/>
            </a:pPr>
            <a:r>
              <a:rPr lang="pl-PL" dirty="0" smtClean="0"/>
              <a:t>Szef Urzędu może zlecić prowadzenie ośrodków organizacjom społecznym, stowarzyszeniom lub innym osobom prawnym albo osobom fizycznym.</a:t>
            </a:r>
          </a:p>
          <a:p>
            <a:pPr>
              <a:buNone/>
            </a:pPr>
            <a:r>
              <a:rPr lang="pl-PL" dirty="0" smtClean="0"/>
              <a:t>(art. 79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i="1" dirty="0" smtClean="0"/>
              <a:t>Cudzoziemiec</a:t>
            </a:r>
            <a:r>
              <a:rPr lang="pl-PL" dirty="0" smtClean="0"/>
              <a:t> przebywający w ośrodku jest obowiązany: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przestrzegać regulaminu pobytu w ośrodku;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stosować się do poleceń personelu ośrodka;</a:t>
            </a:r>
          </a:p>
          <a:p>
            <a:pPr marL="514350" indent="-514350">
              <a:buAutoNum type="arabicPeriod"/>
            </a:pPr>
            <a:r>
              <a:rPr lang="pl-PL" dirty="0" smtClean="0"/>
              <a:t>dbać o higienę osobistą i czystość pomieszczeń;</a:t>
            </a:r>
          </a:p>
          <a:p>
            <a:pPr marL="514350" indent="-514350">
              <a:buAutoNum type="arabicPeriod"/>
            </a:pPr>
            <a:r>
              <a:rPr lang="pl-PL" dirty="0" smtClean="0"/>
              <a:t>poddawać się badaniom lekarskim i zabiegom sanitarnym, zaleconym przez lekarza sprawującego opiekę medyczną w ośrodku;</a:t>
            </a:r>
          </a:p>
          <a:p>
            <a:pPr marL="514350" indent="-514350">
              <a:buAutoNum type="arabicPeriod"/>
            </a:pPr>
            <a:r>
              <a:rPr lang="pl-PL" dirty="0" smtClean="0"/>
              <a:t>w przypadku wystąpienia objawów choroby lub zaistnienia zdarzenia grożącego powstaniem szkody w mieniu ośrodka niezwłocznie powiadomić o tym personel ośrodka;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l-PL" dirty="0" smtClean="0"/>
              <a:t>przenieść się do innego ośrodka, jeżeli wymagają tego względy organizacyjne. (art. 82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i="1" dirty="0" smtClean="0"/>
              <a:t>Cudzoziemiec</a:t>
            </a:r>
            <a:r>
              <a:rPr lang="pl-PL" dirty="0" smtClean="0"/>
              <a:t> przyjęty do ośrodka ma prawo do:</a:t>
            </a:r>
          </a:p>
          <a:p>
            <a:pPr marL="514350" indent="-514350">
              <a:buAutoNum type="arabicPeriod"/>
            </a:pPr>
            <a:r>
              <a:rPr lang="pl-PL" dirty="0" smtClean="0"/>
              <a:t>podtrzymywania zwyczajów, tradycji narodowych i kulturowych oraz wykonywania praktyk religijnych; </a:t>
            </a:r>
          </a:p>
          <a:p>
            <a:pPr marL="514350" indent="-514350">
              <a:buAutoNum type="arabicPeriod"/>
            </a:pPr>
            <a:r>
              <a:rPr lang="pl-PL" dirty="0" smtClean="0"/>
              <a:t>swobodnego poruszania się po terenie ośrodka, z wyłączeniem miejsc objętych zakazem wstępu;</a:t>
            </a:r>
          </a:p>
          <a:p>
            <a:pPr marL="514350" indent="-514350">
              <a:buAutoNum type="arabicPeriod"/>
            </a:pPr>
            <a:r>
              <a:rPr lang="pl-PL" dirty="0" smtClean="0"/>
              <a:t>dostępu do informacji o podmiotach </a:t>
            </a:r>
            <a:r>
              <a:rPr lang="pl-PL" i="1" dirty="0" smtClean="0"/>
              <a:t>udzielających</a:t>
            </a:r>
            <a:r>
              <a:rPr lang="pl-PL" dirty="0" smtClean="0"/>
              <a:t> bezpłatnej pomocy prawnej w sprawach o nadanie statusu uchodźcy;</a:t>
            </a:r>
          </a:p>
          <a:p>
            <a:pPr marL="514350" indent="-514350">
              <a:buAutoNum type="arabicPeriod"/>
            </a:pPr>
            <a:r>
              <a:rPr lang="pl-PL" dirty="0" smtClean="0"/>
              <a:t>dostępu do informacji o organizacjach pozarządowych lub międzynarodowych, do których zadań statutowych należą sprawy uchodźców;</a:t>
            </a:r>
          </a:p>
          <a:p>
            <a:pPr marL="514350" indent="-514350">
              <a:buAutoNum type="arabicPeriod"/>
            </a:pPr>
            <a:r>
              <a:rPr lang="pl-PL" dirty="0" smtClean="0"/>
              <a:t>dostępu do informacji o procedurach przeciwdziałania oraz reagowania na przypadki przemocy, w tym na tle seksualnym lub ze względu na płeć;</a:t>
            </a:r>
          </a:p>
          <a:p>
            <a:pPr marL="514350" indent="-514350">
              <a:buAutoNum type="arabicPeriod"/>
            </a:pPr>
            <a:r>
              <a:rPr lang="pl-PL" dirty="0" smtClean="0"/>
              <a:t>przyjmowania odwiedzin w przeznaczonych do tego pomieszczeniach;</a:t>
            </a:r>
          </a:p>
          <a:p>
            <a:pPr marL="514350" indent="-514350">
              <a:buAutoNum type="arabicPeriod"/>
            </a:pPr>
            <a:r>
              <a:rPr lang="pl-PL" dirty="0" smtClean="0"/>
              <a:t>składania do Szefa Urzędu, w języku ojczystym, skarg i wniosków w sprawach funkcjonowania ośrodka i warunków pobytu w nim. (art. 82a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Szef Urzędu informuje niezwłocznie na piśmie </a:t>
            </a:r>
            <a:r>
              <a:rPr lang="pl-PL" i="1" dirty="0" smtClean="0"/>
              <a:t>cudzoziemca</a:t>
            </a:r>
            <a:r>
              <a:rPr lang="pl-PL" dirty="0" smtClean="0"/>
              <a:t>, któremu nadano status uchodźcy lub udzielono </a:t>
            </a:r>
            <a:r>
              <a:rPr lang="pl-PL" i="1" dirty="0" smtClean="0"/>
              <a:t>ochrony</a:t>
            </a:r>
            <a:r>
              <a:rPr lang="pl-PL" dirty="0" smtClean="0"/>
              <a:t> uzupełniającej, w języku dla niego zrozumiałym, o jego prawach i obowiązkach.</a:t>
            </a:r>
          </a:p>
          <a:p>
            <a:pPr>
              <a:buNone/>
            </a:pPr>
            <a:r>
              <a:rPr lang="pl-PL" dirty="0" smtClean="0"/>
              <a:t>(art. 89d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  <a:endParaRPr lang="pl-PL" u="sng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i="1" dirty="0" smtClean="0"/>
              <a:t>Cudzoziemcowi</a:t>
            </a:r>
            <a:r>
              <a:rPr lang="pl-PL" dirty="0" smtClean="0"/>
              <a:t>, który posiada status uchodźcy lub korzysta z </a:t>
            </a:r>
            <a:r>
              <a:rPr lang="pl-PL" i="1" dirty="0" smtClean="0"/>
              <a:t>ochrony</a:t>
            </a:r>
            <a:r>
              <a:rPr lang="pl-PL" dirty="0" smtClean="0"/>
              <a:t> uzupełniającej, przysługują uprawnienia </a:t>
            </a:r>
            <a:r>
              <a:rPr lang="pl-PL" i="1" dirty="0" smtClean="0"/>
              <a:t>cudzoziemca</a:t>
            </a:r>
            <a:r>
              <a:rPr lang="pl-PL" dirty="0" smtClean="0"/>
              <a:t>, któremu udzielono zezwolenia na zamieszkanie na czas oznaczony,</a:t>
            </a:r>
          </a:p>
          <a:p>
            <a:pPr>
              <a:buNone/>
            </a:pPr>
            <a:r>
              <a:rPr lang="pl-PL" dirty="0" smtClean="0"/>
              <a:t>(art. 89f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  <a:endParaRPr lang="pl-PL" u="sng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i="1" dirty="0" smtClean="0"/>
              <a:t>Cudzoziemcowi</a:t>
            </a:r>
            <a:r>
              <a:rPr lang="pl-PL" dirty="0" smtClean="0"/>
              <a:t>, który posiada status uchodźcy lub korzysta z </a:t>
            </a:r>
            <a:r>
              <a:rPr lang="pl-PL" i="1" dirty="0" smtClean="0"/>
              <a:t>ochrony</a:t>
            </a:r>
            <a:r>
              <a:rPr lang="pl-PL" dirty="0" smtClean="0"/>
              <a:t> uzupełniającej, </a:t>
            </a:r>
          </a:p>
          <a:p>
            <a:pPr>
              <a:buFontTx/>
              <a:buChar char="-"/>
            </a:pPr>
            <a:r>
              <a:rPr lang="pl-PL" dirty="0" smtClean="0"/>
              <a:t>nie można wydać decyzji o zobowiązaniu do opuszczenia </a:t>
            </a:r>
            <a:r>
              <a:rPr lang="pl-PL" i="1" dirty="0" smtClean="0"/>
              <a:t>terytorium</a:t>
            </a:r>
            <a:r>
              <a:rPr lang="pl-PL" dirty="0" smtClean="0"/>
              <a:t> Rzeczypospolitej Polskiej ani </a:t>
            </a:r>
          </a:p>
          <a:p>
            <a:pPr>
              <a:buFontTx/>
              <a:buChar char="-"/>
            </a:pPr>
            <a:r>
              <a:rPr lang="pl-PL" dirty="0" smtClean="0"/>
              <a:t>decyzji o wydaleniu, </a:t>
            </a:r>
          </a:p>
          <a:p>
            <a:pPr>
              <a:buNone/>
            </a:pPr>
            <a:r>
              <a:rPr lang="pl-PL" dirty="0" smtClean="0"/>
              <a:t>bez pozbawienia tego statusu lub </a:t>
            </a:r>
            <a:r>
              <a:rPr lang="pl-PL" i="1" dirty="0" smtClean="0"/>
              <a:t>ochrony</a:t>
            </a:r>
          </a:p>
          <a:p>
            <a:pPr>
              <a:buNone/>
            </a:pPr>
            <a:r>
              <a:rPr lang="pl-PL" dirty="0" smtClean="0"/>
              <a:t>(art. 89g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  <a:endParaRPr lang="pl-PL" u="sng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i="1" dirty="0" smtClean="0"/>
              <a:t>- Cudzoziemcowi</a:t>
            </a:r>
            <a:r>
              <a:rPr lang="pl-PL" dirty="0" smtClean="0"/>
              <a:t>, któremu nadaje się status uchodźcy, wydaje się dokument podróży przewidziany w Konwencji Genewskiej  i kartę pobytu ważną przez okres 3 lat od dnia wydania.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i="1" dirty="0" smtClean="0"/>
              <a:t>Cudzoziemcowi</a:t>
            </a:r>
            <a:r>
              <a:rPr lang="pl-PL" dirty="0" smtClean="0"/>
              <a:t>, któremu </a:t>
            </a:r>
            <a:r>
              <a:rPr lang="pl-PL" i="1" dirty="0" smtClean="0"/>
              <a:t>udziela</a:t>
            </a:r>
            <a:r>
              <a:rPr lang="pl-PL" dirty="0" smtClean="0"/>
              <a:t> się </a:t>
            </a:r>
            <a:r>
              <a:rPr lang="pl-PL" i="1" dirty="0" smtClean="0"/>
              <a:t>ochrony</a:t>
            </a:r>
            <a:r>
              <a:rPr lang="pl-PL" dirty="0" smtClean="0"/>
              <a:t> uzupełniającej, wydaje się kartę pobytu ważną przez okres 2 lat od dnia wydania. </a:t>
            </a:r>
          </a:p>
          <a:p>
            <a:pPr>
              <a:buNone/>
            </a:pPr>
            <a:r>
              <a:rPr lang="pl-PL" dirty="0" smtClean="0"/>
              <a:t>(art. 89i ust. 1 </a:t>
            </a:r>
            <a:r>
              <a:rPr lang="pl-PL" dirty="0" err="1" smtClean="0"/>
              <a:t>ust.ochr</a:t>
            </a:r>
            <a:r>
              <a:rPr lang="pl-PL" dirty="0" smtClean="0"/>
              <a:t>.).</a:t>
            </a:r>
            <a:endParaRPr lang="pl-PL" u="sng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Poszukujący ochrony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u="sng" dirty="0" smtClean="0"/>
              <a:t>Postępowanie o nadanie statusu uchodźcy</a:t>
            </a:r>
          </a:p>
          <a:p>
            <a:pPr>
              <a:buNone/>
            </a:pPr>
            <a:r>
              <a:rPr lang="pl-PL" dirty="0" smtClean="0"/>
              <a:t>Ochrona uzupełniająca – prawa: </a:t>
            </a:r>
          </a:p>
          <a:p>
            <a:r>
              <a:rPr lang="pl-PL" dirty="0" smtClean="0"/>
              <a:t>prawo pobytu w Polsce – przez okres 2 lat od dnia wydania karty pobytu</a:t>
            </a:r>
          </a:p>
          <a:p>
            <a:r>
              <a:rPr lang="pl-PL" dirty="0" smtClean="0"/>
              <a:t>prawo do pracy i do prowadzenia działalności gospodarczej na takich samych zasadach, jak Polacy,</a:t>
            </a:r>
          </a:p>
          <a:p>
            <a:r>
              <a:rPr lang="pl-PL" dirty="0" smtClean="0"/>
              <a:t>prawo do świadczeń pomocy społecznej,</a:t>
            </a:r>
          </a:p>
          <a:p>
            <a:r>
              <a:rPr lang="pl-PL" dirty="0" smtClean="0"/>
              <a:t>prawo do ubezpieczenia zdrowotnego,</a:t>
            </a:r>
          </a:p>
          <a:p>
            <a:r>
              <a:rPr lang="pl-PL" dirty="0" smtClean="0"/>
              <a:t>prawo do pomocy integracyjnej,</a:t>
            </a:r>
          </a:p>
          <a:p>
            <a:r>
              <a:rPr lang="pl-PL" dirty="0" smtClean="0"/>
              <a:t>prawo do nauki w szkołach podstawowych, gimnazjalnych, </a:t>
            </a:r>
            <a:r>
              <a:rPr lang="pl-PL" dirty="0" err="1" smtClean="0"/>
              <a:t>ponadgimnazjalnych</a:t>
            </a:r>
            <a:r>
              <a:rPr lang="pl-PL" dirty="0" smtClean="0"/>
              <a:t> oraz wyższych na takich samych zasadach, jak obywatele polscy,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Obowiązek meldunkowy cudzoziemców</a:t>
            </a:r>
          </a:p>
          <a:p>
            <a:pPr algn="ctr">
              <a:buNone/>
            </a:pPr>
            <a:r>
              <a:rPr lang="pl-PL" dirty="0" smtClean="0"/>
              <a:t>USTAWA</a:t>
            </a:r>
          </a:p>
          <a:p>
            <a:pPr algn="ctr">
              <a:buNone/>
            </a:pPr>
            <a:r>
              <a:rPr lang="pl-PL" dirty="0" smtClean="0"/>
              <a:t>z dnia 24 września 2010 r.</a:t>
            </a:r>
          </a:p>
          <a:p>
            <a:pPr algn="ctr">
              <a:buNone/>
            </a:pPr>
            <a:r>
              <a:rPr lang="pl-PL" dirty="0" smtClean="0"/>
              <a:t>o </a:t>
            </a:r>
            <a:r>
              <a:rPr lang="pl-PL" i="1" dirty="0" smtClean="0"/>
              <a:t>ewidencji ludności</a:t>
            </a:r>
          </a:p>
          <a:p>
            <a:pPr>
              <a:buNone/>
            </a:pPr>
            <a:r>
              <a:rPr lang="pl-PL" dirty="0" smtClean="0"/>
              <a:t>Cudzoziemiec przebywający na terytorium Rzeczypospolitej Polskiej jest obowiązany wykonywać obowiązek meldunkowy na zasadach w tej ustawie (art. 40 ust. ew.)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Cudzoziemcy posiadający status dyplomatyczny: </a:t>
            </a:r>
          </a:p>
          <a:p>
            <a:pPr>
              <a:buNone/>
            </a:pPr>
            <a:r>
              <a:rPr lang="pl-PL" dirty="0" smtClean="0"/>
              <a:t>Normy te dotyczą sytuacji prawnej: </a:t>
            </a:r>
          </a:p>
          <a:p>
            <a:pPr>
              <a:buFontTx/>
              <a:buChar char="-"/>
            </a:pPr>
            <a:r>
              <a:rPr lang="pl-PL" dirty="0" smtClean="0"/>
              <a:t>Szefów i członków personelu misji dyplomatycznych; </a:t>
            </a:r>
          </a:p>
          <a:p>
            <a:pPr>
              <a:buFontTx/>
              <a:buChar char="-"/>
            </a:pPr>
            <a:r>
              <a:rPr lang="pl-PL" dirty="0" smtClean="0"/>
              <a:t>Kierowników urzędów konsularnych i członków personelu konsularnego.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Obowiązek meldunkowy cudzoziemców</a:t>
            </a:r>
          </a:p>
          <a:p>
            <a:pPr>
              <a:buNone/>
            </a:pPr>
            <a:r>
              <a:rPr lang="pl-PL" dirty="0" smtClean="0"/>
              <a:t>Cudzoziemiec będący </a:t>
            </a:r>
          </a:p>
          <a:p>
            <a:pPr>
              <a:buNone/>
            </a:pPr>
            <a:r>
              <a:rPr lang="pl-PL" dirty="0" smtClean="0"/>
              <a:t>(lub członek rodziny tego cudzoziemca) : </a:t>
            </a:r>
          </a:p>
          <a:p>
            <a:pPr>
              <a:buFontTx/>
              <a:buChar char="-"/>
            </a:pPr>
            <a:r>
              <a:rPr lang="pl-PL" dirty="0" smtClean="0"/>
              <a:t>obywatelem państwa członkowskiego Unii Europejskiej, </a:t>
            </a:r>
          </a:p>
          <a:p>
            <a:pPr>
              <a:buFontTx/>
              <a:buChar char="-"/>
            </a:pPr>
            <a:r>
              <a:rPr lang="pl-PL" dirty="0" smtClean="0"/>
              <a:t>obywatelem państwa członkowskiego Europejskiego Porozumienia o Wolnym Handlu (EFTA) </a:t>
            </a:r>
          </a:p>
          <a:p>
            <a:pPr>
              <a:buFontTx/>
              <a:buChar char="-"/>
            </a:pPr>
            <a:r>
              <a:rPr lang="pl-PL" dirty="0" smtClean="0"/>
              <a:t>obywatelem Konfederacji Szwajcarskiej,</a:t>
            </a:r>
          </a:p>
          <a:p>
            <a:pPr>
              <a:buNone/>
            </a:pPr>
            <a:r>
              <a:rPr lang="pl-PL" dirty="0" smtClean="0"/>
              <a:t>przebywający na terytorium Rzeczypospolitej Polskiej jest obowiązany zameldować się w miejscu </a:t>
            </a:r>
            <a:r>
              <a:rPr lang="pl-PL" b="1" dirty="0" smtClean="0"/>
              <a:t>pobytu stałego lub czasowego najpóźniej w 30 dniu</a:t>
            </a:r>
            <a:r>
              <a:rPr lang="pl-PL" dirty="0" smtClean="0"/>
              <a:t>, licząc od dnia przybycia do tego miejsca. (art. 41 ust. 1-2 ust. ew.)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Obowiązek meldunkowy cudzoziemców</a:t>
            </a:r>
          </a:p>
          <a:p>
            <a:pPr>
              <a:buNone/>
            </a:pPr>
            <a:r>
              <a:rPr lang="pl-PL" dirty="0" smtClean="0"/>
              <a:t>Cudzoziemiec, którego nie dotyczy poprzedni slajd, </a:t>
            </a:r>
          </a:p>
          <a:p>
            <a:pPr>
              <a:buFontTx/>
              <a:buChar char="-"/>
            </a:pPr>
            <a:r>
              <a:rPr lang="pl-PL" dirty="0" smtClean="0"/>
              <a:t>przebywający na terytorium Rzeczypospolitej Polskiej, </a:t>
            </a:r>
          </a:p>
          <a:p>
            <a:pPr>
              <a:buFontTx/>
              <a:buChar char="-"/>
            </a:pPr>
            <a:r>
              <a:rPr lang="pl-PL" dirty="0" smtClean="0"/>
              <a:t>ma obowiązek zameldować się w miejscu pobytu stałego lub czasowego najpóźniej </a:t>
            </a:r>
            <a:r>
              <a:rPr lang="pl-PL" b="1" dirty="0" smtClean="0"/>
              <a:t>czwartego dnia</a:t>
            </a:r>
            <a:r>
              <a:rPr lang="pl-PL" dirty="0" smtClean="0"/>
              <a:t>, licząc od dnia przybycia do tego miejsca. (art. 41 ust. 3 ust. ew.)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Obowiązek meldunkowy cudzoziemców</a:t>
            </a:r>
          </a:p>
          <a:p>
            <a:pPr>
              <a:buNone/>
            </a:pPr>
            <a:r>
              <a:rPr lang="pl-PL" dirty="0" smtClean="0"/>
              <a:t>Deklarowany przez cudzoziemca z poprzedniego slajdu </a:t>
            </a:r>
          </a:p>
          <a:p>
            <a:pPr>
              <a:buFontTx/>
              <a:buChar char="-"/>
            </a:pPr>
            <a:r>
              <a:rPr lang="pl-PL" dirty="0" smtClean="0"/>
              <a:t>okres pobytu czasowego pod określonym adresem nie może przekroczyć okresu, w którym cudzoziemiec ten może legalnie przebywać na terytorium Rzeczypospolitej Polskiej, </a:t>
            </a:r>
          </a:p>
          <a:p>
            <a:pPr>
              <a:buNone/>
            </a:pPr>
            <a:r>
              <a:rPr lang="pl-PL" dirty="0" smtClean="0"/>
              <a:t>zgodnie z dokumentem potwierdzającym jego prawo pobytu (art. 41 ust. 4 ust. ew.)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Obowiązek meldunkowy cudzoziemców</a:t>
            </a:r>
          </a:p>
          <a:p>
            <a:pPr algn="ctr">
              <a:buNone/>
            </a:pPr>
            <a:r>
              <a:rPr lang="pl-PL" b="1" dirty="0" smtClean="0"/>
              <a:t>ZWOLNIENIE Z OBOW. MELDUNKOWEGO</a:t>
            </a:r>
          </a:p>
          <a:p>
            <a:pPr>
              <a:buFontTx/>
              <a:buChar char="-"/>
            </a:pPr>
            <a:r>
              <a:rPr lang="pl-PL" dirty="0" smtClean="0"/>
              <a:t>Od wykonywania obowiązku meldunkowego zwolnieni są, pod warunkiem wzajemności, szefowie i członkowie personelu przedstawicielstw </a:t>
            </a:r>
            <a:r>
              <a:rPr lang="pl-PL" b="1" dirty="0" smtClean="0"/>
              <a:t>dyplomatycznych</a:t>
            </a:r>
            <a:r>
              <a:rPr lang="pl-PL" dirty="0" smtClean="0"/>
              <a:t> oraz urzędów </a:t>
            </a:r>
            <a:r>
              <a:rPr lang="pl-PL" b="1" dirty="0" smtClean="0"/>
              <a:t>konsularnych</a:t>
            </a:r>
            <a:r>
              <a:rPr lang="pl-PL" dirty="0" smtClean="0"/>
              <a:t> państw obcych </a:t>
            </a:r>
          </a:p>
          <a:p>
            <a:pPr>
              <a:buFontTx/>
              <a:buChar char="-"/>
            </a:pPr>
            <a:r>
              <a:rPr lang="pl-PL" dirty="0" smtClean="0"/>
              <a:t>Cudzoziemcy zwolnieni są z obowiązku meldunkowego, jeżeli ich pobyt na terytorium Rzeczypospolitej Polskiej </a:t>
            </a:r>
            <a:r>
              <a:rPr lang="pl-PL" b="1" dirty="0" smtClean="0"/>
              <a:t>nie przekracza 14 dni. </a:t>
            </a:r>
            <a:r>
              <a:rPr lang="pl-PL" dirty="0" smtClean="0"/>
              <a:t>(art. 42 ust. ew.)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Cudzoziemcy na terytorium RP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Obowiązek meldunkowy cudzoziemców</a:t>
            </a:r>
          </a:p>
          <a:p>
            <a:pPr>
              <a:buFontTx/>
              <a:buChar char="-"/>
            </a:pPr>
            <a:r>
              <a:rPr lang="pl-PL" dirty="0" smtClean="0"/>
              <a:t>W celu rejestracji miejsca pobytu stałego lub czasowego cudzoziemców, </a:t>
            </a:r>
            <a:r>
              <a:rPr lang="pl-PL" b="1" dirty="0" smtClean="0"/>
              <a:t>organ gminy </a:t>
            </a:r>
            <a:r>
              <a:rPr lang="pl-PL" dirty="0" smtClean="0"/>
              <a:t>prowadzi rejestr zamieszkania cudzoziemców.</a:t>
            </a:r>
          </a:p>
          <a:p>
            <a:pPr>
              <a:buNone/>
            </a:pPr>
            <a:r>
              <a:rPr lang="pl-PL" dirty="0" smtClean="0"/>
              <a:t>(art. 44 ust. 1 ust. ew.)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6600" b="1" dirty="0" smtClean="0"/>
              <a:t>Dziękuję za uwagę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Cudzoziemcy będący obywatelami UE</a:t>
            </a:r>
          </a:p>
          <a:p>
            <a:pPr>
              <a:buFontTx/>
              <a:buChar char="-"/>
            </a:pPr>
            <a:r>
              <a:rPr lang="pl-PL" dirty="0" smtClean="0"/>
              <a:t>Podobny status do obywateli polskich, ze względu na wymogi prawa UE, dotyczy to: </a:t>
            </a:r>
          </a:p>
          <a:p>
            <a:pPr marL="514350" indent="-514350">
              <a:buAutoNum type="arabicPeriod"/>
            </a:pPr>
            <a:r>
              <a:rPr lang="pl-PL" dirty="0" smtClean="0"/>
              <a:t>Praw wyborczych (częściowo);</a:t>
            </a:r>
          </a:p>
          <a:p>
            <a:pPr marL="514350" indent="-514350">
              <a:buAutoNum type="arabicPeriod"/>
            </a:pPr>
            <a:r>
              <a:rPr lang="pl-PL" dirty="0" smtClean="0"/>
              <a:t>Swoboda przepływu osób.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Cudzoziemcy będący obywatelami UE</a:t>
            </a:r>
          </a:p>
          <a:p>
            <a:pPr>
              <a:buNone/>
            </a:pPr>
            <a:r>
              <a:rPr lang="pl-PL" dirty="0" smtClean="0"/>
              <a:t>Ad. 2 – Swoboda przepływu osób: </a:t>
            </a:r>
          </a:p>
          <a:p>
            <a:pPr>
              <a:buFontTx/>
              <a:buChar char="-"/>
            </a:pPr>
            <a:r>
              <a:rPr lang="pl-PL" dirty="0" smtClean="0"/>
              <a:t>Przemieszczanie się po UE; </a:t>
            </a:r>
          </a:p>
          <a:p>
            <a:pPr>
              <a:buFontTx/>
              <a:buChar char="-"/>
            </a:pPr>
            <a:r>
              <a:rPr lang="pl-PL" dirty="0" smtClean="0"/>
              <a:t>Podejmowanie pracy / działalności gospodarczej w UE; co dotyczy: </a:t>
            </a:r>
          </a:p>
          <a:p>
            <a:pPr>
              <a:buNone/>
            </a:pPr>
            <a:r>
              <a:rPr lang="pl-PL" dirty="0" smtClean="0"/>
              <a:t>Swoboda ta dotyczy obywateli UE oraz członków ich rodzin.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Cudzoziemcy będący obywatelami UE</a:t>
            </a:r>
          </a:p>
          <a:p>
            <a:pPr>
              <a:buNone/>
            </a:pPr>
            <a:r>
              <a:rPr lang="pl-PL" dirty="0" smtClean="0"/>
              <a:t>Gwarancje związane z swobodą przepływu osób: </a:t>
            </a:r>
          </a:p>
          <a:p>
            <a:pPr marL="514350" indent="-514350">
              <a:buAutoNum type="arabicPeriod"/>
            </a:pPr>
            <a:r>
              <a:rPr lang="pl-PL" dirty="0" smtClean="0"/>
              <a:t>Dostęp do rynku pracy; </a:t>
            </a:r>
          </a:p>
          <a:p>
            <a:pPr marL="514350" indent="-514350">
              <a:buAutoNum type="arabicPeriod"/>
            </a:pPr>
            <a:r>
              <a:rPr lang="pl-PL" dirty="0" smtClean="0"/>
              <a:t>Uznawanie dyplomów i kwalifikacji zawodowych; </a:t>
            </a:r>
          </a:p>
          <a:p>
            <a:pPr marL="514350" indent="-514350">
              <a:buAutoNum type="arabicPeriod"/>
            </a:pPr>
            <a:r>
              <a:rPr lang="pl-PL" dirty="0" smtClean="0"/>
              <a:t>Koordynacja systemu zabezpieczeń społecznych.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Cudzoziemcy posiadający Kartę Polaka</a:t>
            </a:r>
          </a:p>
          <a:p>
            <a:pPr>
              <a:buNone/>
            </a:pPr>
            <a:r>
              <a:rPr lang="pl-PL" dirty="0" smtClean="0"/>
              <a:t>Karta Polaka – dokument potwierdzający przynależność do Narodu Polskiego.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CUDZOZIEMCY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Cudzoziemcy posiadający Kartę Polaka</a:t>
            </a:r>
          </a:p>
          <a:p>
            <a:pPr>
              <a:buNone/>
            </a:pPr>
            <a:r>
              <a:rPr lang="pl-PL" dirty="0" smtClean="0"/>
              <a:t>Warunki uzyskania Karty Polaka: </a:t>
            </a:r>
          </a:p>
          <a:p>
            <a:pPr marL="514350" indent="-514350">
              <a:buAutoNum type="arabicPeriod"/>
            </a:pPr>
            <a:r>
              <a:rPr lang="pl-PL" dirty="0" smtClean="0"/>
              <a:t>Brak obywatelstwa polskiego; </a:t>
            </a:r>
          </a:p>
          <a:p>
            <a:pPr marL="514350" indent="-514350">
              <a:buAutoNum type="arabicPeriod"/>
            </a:pPr>
            <a:r>
              <a:rPr lang="pl-PL" dirty="0" smtClean="0"/>
              <a:t>Wykaże związek z polskością (jęz. polski, polskie tradycje i zwyczaje); </a:t>
            </a:r>
          </a:p>
          <a:p>
            <a:pPr marL="514350" indent="-514350">
              <a:buAutoNum type="arabicPeriod"/>
            </a:pPr>
            <a:r>
              <a:rPr lang="pl-PL" dirty="0" smtClean="0"/>
              <a:t>Złoży pisemną deklarację o przynależności do Narodu Polskiego; </a:t>
            </a:r>
          </a:p>
          <a:p>
            <a:pPr marL="514350" indent="-514350">
              <a:buAutoNum type="arabicPeriod"/>
            </a:pPr>
            <a:r>
              <a:rPr lang="pl-PL" dirty="0" smtClean="0"/>
              <a:t>Przodek posiadał narodowość polską lub obywatelstwo polskie; </a:t>
            </a:r>
          </a:p>
          <a:p>
            <a:pPr marL="514350" indent="-514350">
              <a:buAutoNum type="arabicPeriod"/>
            </a:pPr>
            <a:r>
              <a:rPr lang="pl-PL" dirty="0" smtClean="0"/>
              <a:t>W dniu złożenia wniosku jest obywatelem państwa, które kiedyś było w ZSRR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2434</Words>
  <Application>Microsoft Office PowerPoint</Application>
  <PresentationFormat>Pokaz na ekranie (4:3)</PresentationFormat>
  <Paragraphs>266</Paragraphs>
  <Slides>45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46" baseType="lpstr">
      <vt:lpstr>Motyw pakietu Office</vt:lpstr>
      <vt:lpstr>CUDZOZIEMCY </vt:lpstr>
      <vt:lpstr>CUDZOZIEMCY</vt:lpstr>
      <vt:lpstr>CUDZOZIEMCY</vt:lpstr>
      <vt:lpstr>CUDZOZIEMCY</vt:lpstr>
      <vt:lpstr>CUDZOZIEMCY</vt:lpstr>
      <vt:lpstr>CUDZOZIEMCY</vt:lpstr>
      <vt:lpstr>CUDZOZIEMCY</vt:lpstr>
      <vt:lpstr>CUDZOZIEMCY</vt:lpstr>
      <vt:lpstr>CUDZOZIEMCY</vt:lpstr>
      <vt:lpstr>CUDZOZIEMCY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Poszukujący ochrony na terytorium RP </vt:lpstr>
      <vt:lpstr>Cudzoziemcy na terytorium RP </vt:lpstr>
      <vt:lpstr>Cudzoziemcy na terytorium RP </vt:lpstr>
      <vt:lpstr>Cudzoziemcy na terytorium RP </vt:lpstr>
      <vt:lpstr>Cudzoziemcy na terytorium RP </vt:lpstr>
      <vt:lpstr>Cudzoziemcy na terytorium RP </vt:lpstr>
      <vt:lpstr>Cudzoziemcy na terytorium RP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CUDZOZIEMCY </dc:title>
  <dc:creator>Maciek</dc:creator>
  <cp:lastModifiedBy>Maciek</cp:lastModifiedBy>
  <cp:revision>19</cp:revision>
  <dcterms:created xsi:type="dcterms:W3CDTF">2015-04-08T20:21:01Z</dcterms:created>
  <dcterms:modified xsi:type="dcterms:W3CDTF">2015-05-21T21:24:02Z</dcterms:modified>
</cp:coreProperties>
</file>