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6" r:id="rId4"/>
    <p:sldId id="279" r:id="rId5"/>
    <p:sldId id="278" r:id="rId6"/>
    <p:sldId id="275" r:id="rId7"/>
    <p:sldId id="274" r:id="rId8"/>
    <p:sldId id="257" r:id="rId9"/>
    <p:sldId id="287" r:id="rId10"/>
    <p:sldId id="286" r:id="rId11"/>
    <p:sldId id="285" r:id="rId12"/>
    <p:sldId id="284" r:id="rId13"/>
    <p:sldId id="283" r:id="rId14"/>
    <p:sldId id="282" r:id="rId15"/>
    <p:sldId id="272" r:id="rId16"/>
    <p:sldId id="270" r:id="rId17"/>
    <p:sldId id="271" r:id="rId18"/>
    <p:sldId id="290" r:id="rId19"/>
    <p:sldId id="289" r:id="rId20"/>
    <p:sldId id="312" r:id="rId21"/>
    <p:sldId id="311" r:id="rId22"/>
    <p:sldId id="310" r:id="rId23"/>
    <p:sldId id="309" r:id="rId24"/>
    <p:sldId id="308" r:id="rId25"/>
    <p:sldId id="307" r:id="rId26"/>
    <p:sldId id="306" r:id="rId27"/>
    <p:sldId id="305" r:id="rId28"/>
    <p:sldId id="314" r:id="rId29"/>
    <p:sldId id="313" r:id="rId30"/>
    <p:sldId id="304" r:id="rId31"/>
    <p:sldId id="303" r:id="rId32"/>
    <p:sldId id="302" r:id="rId33"/>
    <p:sldId id="301" r:id="rId34"/>
    <p:sldId id="325" r:id="rId35"/>
    <p:sldId id="332" r:id="rId36"/>
    <p:sldId id="331" r:id="rId37"/>
    <p:sldId id="330" r:id="rId38"/>
    <p:sldId id="324" r:id="rId39"/>
    <p:sldId id="323" r:id="rId40"/>
    <p:sldId id="322" r:id="rId41"/>
    <p:sldId id="321" r:id="rId42"/>
    <p:sldId id="320" r:id="rId43"/>
    <p:sldId id="319" r:id="rId44"/>
    <p:sldId id="267"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4" autoAdjust="0"/>
    <p:restoredTop sz="94660"/>
  </p:normalViewPr>
  <p:slideViewPr>
    <p:cSldViewPr>
      <p:cViewPr varScale="1">
        <p:scale>
          <a:sx n="72" d="100"/>
          <a:sy n="72" d="100"/>
        </p:scale>
        <p:origin x="-11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2016-02-08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2016-02-08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NGO</a:t>
            </a:r>
            <a:endParaRPr lang="pl-PL" b="1" dirty="0"/>
          </a:p>
        </p:txBody>
      </p:sp>
      <p:sp>
        <p:nvSpPr>
          <p:cNvPr id="3" name="Podtytuł 2"/>
          <p:cNvSpPr>
            <a:spLocks noGrp="1"/>
          </p:cNvSpPr>
          <p:nvPr>
            <p:ph type="subTitle" idx="1"/>
          </p:nvPr>
        </p:nvSpPr>
        <p:spPr/>
        <p:txBody>
          <a:bodyPr/>
          <a:lstStyle/>
          <a:p>
            <a:endParaRPr lang="pl-PL"/>
          </a:p>
        </p:txBody>
      </p:sp>
    </p:spTree>
    <p:extLst>
      <p:ext uri="{BB962C8B-B14F-4D97-AF65-F5344CB8AC3E}">
        <p14:creationId xmlns="" xmlns:p14="http://schemas.microsoft.com/office/powerpoint/2010/main" val="237790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a:t>Tworzenie </a:t>
            </a:r>
            <a:r>
              <a:rPr lang="pl-PL" b="1" dirty="0" smtClean="0"/>
              <a:t>stowarzyszeń</a:t>
            </a:r>
          </a:p>
          <a:p>
            <a:pPr marL="0" indent="0">
              <a:buNone/>
            </a:pPr>
            <a:r>
              <a:rPr lang="pl-PL" dirty="0" smtClean="0"/>
              <a:t>1</a:t>
            </a:r>
            <a:r>
              <a:rPr lang="pl-PL" dirty="0"/>
              <a:t>. Wniosek o zarejestrowanie stowarzyszenia sąd rejestrowy </a:t>
            </a:r>
            <a:r>
              <a:rPr lang="pl-PL" b="1" dirty="0"/>
              <a:t>rozpoznaje niezwłocznie</a:t>
            </a:r>
            <a:r>
              <a:rPr lang="pl-PL" dirty="0"/>
              <a:t>, a rozstrzygnięcie powinno nastąpić nie później </a:t>
            </a:r>
            <a:r>
              <a:rPr lang="pl-PL" b="1" dirty="0"/>
              <a:t>niż w ciągu 3 miesięcy od dnia złożenia wniosku</a:t>
            </a:r>
            <a:r>
              <a:rPr lang="pl-PL" dirty="0"/>
              <a:t>.</a:t>
            </a:r>
          </a:p>
          <a:p>
            <a:pPr marL="0" indent="0">
              <a:buNone/>
            </a:pPr>
            <a:r>
              <a:rPr lang="pl-PL" dirty="0"/>
              <a:t>2. Sąd rejestrowy doręcza organowi nadzorującemu odpis wniosku o rejestrację wraz z załącznikami wymienionymi w art. </a:t>
            </a:r>
            <a:r>
              <a:rPr lang="pl-PL" dirty="0" smtClean="0"/>
              <a:t>12 </a:t>
            </a:r>
            <a:r>
              <a:rPr lang="pl-PL" dirty="0" err="1" smtClean="0"/>
              <a:t>ups</a:t>
            </a:r>
            <a:r>
              <a:rPr lang="pl-PL" dirty="0" smtClean="0"/>
              <a:t>. </a:t>
            </a:r>
          </a:p>
          <a:p>
            <a:pPr marL="0" indent="0">
              <a:buNone/>
            </a:pPr>
            <a:r>
              <a:rPr lang="pl-PL" b="1" dirty="0" smtClean="0"/>
              <a:t>Organ </a:t>
            </a:r>
            <a:r>
              <a:rPr lang="pl-PL" b="1" dirty="0"/>
              <a:t>ten ma prawo wypowiedzieć się w sprawie wniosku w terminie 14 dni licząc od dnia jego doręczenia, a także przystąpić, za zgodą sądu, do postępowania jako zainteresowany</a:t>
            </a:r>
            <a:r>
              <a:rPr lang="pl-PL" b="1" dirty="0" smtClean="0"/>
              <a:t>.</a:t>
            </a:r>
          </a:p>
          <a:p>
            <a:pPr marL="0" indent="0">
              <a:buNone/>
            </a:pPr>
            <a:r>
              <a:rPr lang="pl-PL" dirty="0" smtClean="0"/>
              <a:t>(art. 13 </a:t>
            </a:r>
            <a:r>
              <a:rPr lang="pl-PL" dirty="0" err="1" smtClean="0"/>
              <a:t>ups</a:t>
            </a:r>
            <a:r>
              <a:rPr lang="pl-PL" dirty="0" smtClean="0"/>
              <a:t>)</a:t>
            </a:r>
            <a:endParaRPr lang="pl-PL" dirty="0"/>
          </a:p>
          <a:p>
            <a:pPr marL="0" indent="0">
              <a:buNone/>
            </a:pPr>
            <a:endParaRPr lang="pl-PL" dirty="0"/>
          </a:p>
          <a:p>
            <a:pPr marL="0" indent="0">
              <a:buNone/>
            </a:pPr>
            <a:r>
              <a:rPr lang="pl-PL" dirty="0"/>
              <a:t>Sąd rejestrowy odmawia zarejestrowania stowarzyszenia, jeżeli nie spełnia ono warunków określonych w ustawie</a:t>
            </a:r>
            <a:r>
              <a:rPr lang="pl-PL" dirty="0" smtClean="0"/>
              <a:t>.</a:t>
            </a:r>
          </a:p>
          <a:p>
            <a:pPr marL="0" indent="0">
              <a:buNone/>
            </a:pPr>
            <a:r>
              <a:rPr lang="pl-PL" dirty="0" smtClean="0"/>
              <a:t>(art. 14 </a:t>
            </a:r>
            <a:r>
              <a:rPr lang="pl-PL" dirty="0" err="1" smtClean="0"/>
              <a:t>ups</a:t>
            </a:r>
            <a:r>
              <a:rPr lang="pl-PL" dirty="0" smtClean="0"/>
              <a:t>)</a:t>
            </a:r>
            <a:endParaRPr lang="pl-PL" dirty="0"/>
          </a:p>
        </p:txBody>
      </p:sp>
    </p:spTree>
    <p:extLst>
      <p:ext uri="{BB962C8B-B14F-4D97-AF65-F5344CB8AC3E}">
        <p14:creationId xmlns="" xmlns:p14="http://schemas.microsoft.com/office/powerpoint/2010/main" val="3870495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a:t>Tworzenie </a:t>
            </a:r>
            <a:r>
              <a:rPr lang="pl-PL" b="1" dirty="0" smtClean="0"/>
              <a:t>stowarzyszeń</a:t>
            </a:r>
          </a:p>
          <a:p>
            <a:pPr marL="0" indent="0">
              <a:buNone/>
            </a:pPr>
            <a:r>
              <a:rPr lang="pl-PL" dirty="0" smtClean="0"/>
              <a:t>1</a:t>
            </a:r>
            <a:r>
              <a:rPr lang="pl-PL" dirty="0"/>
              <a:t>. Sąd rejestrowy przed wydaniem postanowienia o zarejestrowaniu stowarzyszenia, jeżeli uzna za niezbędne dokonanie dodatkowych ustaleń, wyznacza w tym celu </a:t>
            </a:r>
            <a:r>
              <a:rPr lang="pl-PL" b="1" dirty="0"/>
              <a:t>posiedzenie wyjaśniające.</a:t>
            </a:r>
          </a:p>
          <a:p>
            <a:pPr marL="0" indent="0">
              <a:buNone/>
            </a:pPr>
            <a:r>
              <a:rPr lang="pl-PL" dirty="0"/>
              <a:t>2. Na posiedzenie wyjaśniające sąd rejestrowy wzywa uczestników postępowania</a:t>
            </a:r>
            <a:r>
              <a:rPr lang="pl-PL" dirty="0" smtClean="0"/>
              <a:t>. </a:t>
            </a:r>
          </a:p>
          <a:p>
            <a:pPr marL="0" indent="0">
              <a:buNone/>
            </a:pPr>
            <a:r>
              <a:rPr lang="pl-PL" dirty="0" smtClean="0"/>
              <a:t>(art. 15 </a:t>
            </a:r>
            <a:r>
              <a:rPr lang="pl-PL" dirty="0" err="1" smtClean="0"/>
              <a:t>ups</a:t>
            </a:r>
            <a:r>
              <a:rPr lang="pl-PL" dirty="0" smtClean="0"/>
              <a:t>)</a:t>
            </a:r>
            <a:endParaRPr lang="pl-PL" dirty="0"/>
          </a:p>
          <a:p>
            <a:pPr marL="0" indent="0">
              <a:buNone/>
            </a:pPr>
            <a:endParaRPr lang="pl-PL" dirty="0"/>
          </a:p>
          <a:p>
            <a:pPr marL="0" indent="0">
              <a:buNone/>
            </a:pPr>
            <a:r>
              <a:rPr lang="pl-PL" b="1" dirty="0"/>
              <a:t>Sąd rejestrowy wydaje postanowienie o zarejestrowaniu stowarzyszenia po stwierdzeniu, że jego statut jest zgodny z przepisami prawa i założyciele spełniają wymagania określone ustawą</a:t>
            </a:r>
            <a:r>
              <a:rPr lang="pl-PL" b="1" dirty="0" smtClean="0"/>
              <a:t>. </a:t>
            </a:r>
          </a:p>
          <a:p>
            <a:pPr marL="0" indent="0">
              <a:buNone/>
            </a:pPr>
            <a:r>
              <a:rPr lang="pl-PL" dirty="0" smtClean="0"/>
              <a:t>(art. 16 </a:t>
            </a:r>
            <a:r>
              <a:rPr lang="pl-PL" dirty="0" err="1" smtClean="0"/>
              <a:t>ups</a:t>
            </a:r>
            <a:r>
              <a:rPr lang="pl-PL" dirty="0" smtClean="0"/>
              <a:t>)</a:t>
            </a:r>
            <a:endParaRPr lang="pl-PL" dirty="0"/>
          </a:p>
        </p:txBody>
      </p:sp>
    </p:spTree>
    <p:extLst>
      <p:ext uri="{BB962C8B-B14F-4D97-AF65-F5344CB8AC3E}">
        <p14:creationId xmlns="" xmlns:p14="http://schemas.microsoft.com/office/powerpoint/2010/main" val="3870495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a:t>Tworzenie </a:t>
            </a:r>
            <a:r>
              <a:rPr lang="pl-PL" b="1" dirty="0" smtClean="0"/>
              <a:t>stowarzyszeń</a:t>
            </a:r>
          </a:p>
          <a:p>
            <a:pPr>
              <a:buFontTx/>
              <a:buChar char="-"/>
            </a:pPr>
            <a:r>
              <a:rPr lang="pl-PL" b="1" dirty="0" smtClean="0"/>
              <a:t>Stowarzyszenie </a:t>
            </a:r>
            <a:r>
              <a:rPr lang="pl-PL" b="1" dirty="0"/>
              <a:t>uzyskuje osobowość prawną i może rozpocząć </a:t>
            </a:r>
            <a:r>
              <a:rPr lang="pl-PL" dirty="0"/>
              <a:t>działalność z chwilą </a:t>
            </a:r>
            <a:r>
              <a:rPr lang="pl-PL" b="1" dirty="0"/>
              <a:t>wpisania do Krajowego Rejestru </a:t>
            </a:r>
            <a:r>
              <a:rPr lang="pl-PL" b="1" dirty="0" smtClean="0"/>
              <a:t>Sądowego.</a:t>
            </a:r>
          </a:p>
          <a:p>
            <a:pPr>
              <a:buFontTx/>
              <a:buChar char="-"/>
            </a:pPr>
            <a:r>
              <a:rPr lang="pl-PL" dirty="0" smtClean="0"/>
              <a:t>Terenowa </a:t>
            </a:r>
            <a:r>
              <a:rPr lang="pl-PL" dirty="0"/>
              <a:t>jednostka organizacyjna, o której mowa w art. 10 ust. </a:t>
            </a:r>
            <a:r>
              <a:rPr lang="pl-PL" dirty="0" smtClean="0"/>
              <a:t>2 </a:t>
            </a:r>
            <a:r>
              <a:rPr lang="pl-PL" dirty="0" err="1" smtClean="0"/>
              <a:t>ups</a:t>
            </a:r>
            <a:r>
              <a:rPr lang="pl-PL" dirty="0" smtClean="0"/>
              <a:t> , </a:t>
            </a:r>
            <a:r>
              <a:rPr lang="pl-PL" b="1" dirty="0"/>
              <a:t>może uzyskać osobowość prawną, jeżeli statut stowarzyszenia to </a:t>
            </a:r>
            <a:r>
              <a:rPr lang="pl-PL" b="1" dirty="0" smtClean="0"/>
              <a:t>przewiduje.</a:t>
            </a:r>
          </a:p>
          <a:p>
            <a:pPr>
              <a:buFontTx/>
              <a:buChar char="-"/>
            </a:pPr>
            <a:r>
              <a:rPr lang="pl-PL" dirty="0" smtClean="0"/>
              <a:t>O </a:t>
            </a:r>
            <a:r>
              <a:rPr lang="pl-PL" dirty="0"/>
              <a:t>wpisaniu stowarzyszenia do Krajowego Rejestru Sądowego sąd rejestrowy zawiadamia założycieli oraz organ nadzorujący, przesyłając jednocześnie temu organowi </a:t>
            </a:r>
            <a:r>
              <a:rPr lang="pl-PL" dirty="0" smtClean="0"/>
              <a:t>statut.</a:t>
            </a:r>
          </a:p>
          <a:p>
            <a:pPr>
              <a:buFontTx/>
              <a:buChar char="-"/>
            </a:pPr>
            <a:r>
              <a:rPr lang="pl-PL" b="1" dirty="0" smtClean="0"/>
              <a:t>Postępowanie </a:t>
            </a:r>
            <a:r>
              <a:rPr lang="pl-PL" b="1" dirty="0"/>
              <a:t>w sprawach o wpis stowarzyszenia do rejestru </a:t>
            </a:r>
            <a:r>
              <a:rPr lang="pl-PL" dirty="0"/>
              <a:t>stowarzyszeń, innych organizacji społecznych i zawodowych, fundacji oraz samodzielnych publicznych zakładów opieki zdrowotnej do Krajowego Rejestru Sądowego </a:t>
            </a:r>
            <a:r>
              <a:rPr lang="pl-PL" b="1" dirty="0"/>
              <a:t>jest wolne od opłat sądowych.</a:t>
            </a:r>
          </a:p>
        </p:txBody>
      </p:sp>
    </p:spTree>
    <p:extLst>
      <p:ext uri="{BB962C8B-B14F-4D97-AF65-F5344CB8AC3E}">
        <p14:creationId xmlns="" xmlns:p14="http://schemas.microsoft.com/office/powerpoint/2010/main" val="3870495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a:xfrm>
            <a:off x="457200" y="1600200"/>
            <a:ext cx="8229600" cy="4997152"/>
          </a:xfrm>
        </p:spPr>
        <p:txBody>
          <a:bodyPr>
            <a:normAutofit fontScale="85000" lnSpcReduction="20000"/>
          </a:bodyPr>
          <a:lstStyle/>
          <a:p>
            <a:pPr marL="0" indent="0" algn="ctr">
              <a:buNone/>
            </a:pPr>
            <a:r>
              <a:rPr lang="pl-PL" b="1" dirty="0"/>
              <a:t>Tworzenie </a:t>
            </a:r>
            <a:r>
              <a:rPr lang="pl-PL" b="1" dirty="0" smtClean="0"/>
              <a:t>stowarzyszeń</a:t>
            </a:r>
          </a:p>
          <a:p>
            <a:pPr marL="514350" indent="-514350">
              <a:buAutoNum type="arabicPeriod"/>
            </a:pPr>
            <a:r>
              <a:rPr lang="pl-PL" b="1" dirty="0" smtClean="0"/>
              <a:t>Zarząd </a:t>
            </a:r>
            <a:r>
              <a:rPr lang="pl-PL" b="1" dirty="0"/>
              <a:t>terenowej jednostki organizacyjnej stowarzyszenia jest obowiązany</a:t>
            </a:r>
            <a:r>
              <a:rPr lang="pl-PL" dirty="0"/>
              <a:t>, w terminie 14 dni od chwili jej powołania, </a:t>
            </a:r>
            <a:endParaRPr lang="pl-PL" dirty="0" smtClean="0"/>
          </a:p>
          <a:p>
            <a:pPr marL="0" indent="0">
              <a:buNone/>
            </a:pPr>
            <a:r>
              <a:rPr lang="pl-PL" b="1" dirty="0" smtClean="0"/>
              <a:t>-</a:t>
            </a:r>
            <a:r>
              <a:rPr lang="pl-PL" b="1" dirty="0"/>
              <a:t> </a:t>
            </a:r>
            <a:r>
              <a:rPr lang="pl-PL" b="1" dirty="0" smtClean="0"/>
              <a:t>zawiadomić </a:t>
            </a:r>
            <a:r>
              <a:rPr lang="pl-PL" b="1" dirty="0"/>
              <a:t>o tym organ nadzorujący właściwy ze względu na siedzibę tej jednostki</a:t>
            </a:r>
            <a:r>
              <a:rPr lang="pl-PL" dirty="0"/>
              <a:t>, podając skład zarządu i adres siedziby jednostki, oraz doręczyć statut stowarzyszenia.</a:t>
            </a:r>
          </a:p>
          <a:p>
            <a:pPr marL="0" indent="0">
              <a:buNone/>
            </a:pPr>
            <a:r>
              <a:rPr lang="pl-PL" dirty="0" smtClean="0"/>
              <a:t>2. Przepis ust. 1 stosuje się odpowiednio w razie zmian w składzie zarządu i adresie siedziby terenowej jednostki organizacyjnej stowarzyszenia oraz w statucie stowarzyszenia. </a:t>
            </a:r>
          </a:p>
          <a:p>
            <a:pPr marL="0" indent="0">
              <a:buNone/>
            </a:pPr>
            <a:r>
              <a:rPr lang="pl-PL" dirty="0" smtClean="0"/>
              <a:t>(art. 20 </a:t>
            </a:r>
            <a:r>
              <a:rPr lang="pl-PL" dirty="0" err="1" smtClean="0"/>
              <a:t>ups</a:t>
            </a:r>
            <a:r>
              <a:rPr lang="pl-PL" dirty="0" smtClean="0"/>
              <a:t>)</a:t>
            </a:r>
          </a:p>
          <a:p>
            <a:pPr marL="0" indent="0">
              <a:buNone/>
            </a:pPr>
            <a:endParaRPr lang="pl-PL" dirty="0"/>
          </a:p>
        </p:txBody>
      </p:sp>
    </p:spTree>
    <p:extLst>
      <p:ext uri="{BB962C8B-B14F-4D97-AF65-F5344CB8AC3E}">
        <p14:creationId xmlns="" xmlns:p14="http://schemas.microsoft.com/office/powerpoint/2010/main" val="3870495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smtClean="0"/>
              <a:t>Struktura Stowarzyszenia </a:t>
            </a:r>
          </a:p>
          <a:p>
            <a:pPr marL="514350" indent="-514350">
              <a:buAutoNum type="arabicPeriod"/>
            </a:pPr>
            <a:r>
              <a:rPr lang="pl-PL" b="1" dirty="0" smtClean="0"/>
              <a:t>Najwyższą władzą stowarzyszenia jest walne zebranie członków</a:t>
            </a:r>
            <a:r>
              <a:rPr lang="pl-PL" dirty="0" smtClean="0"/>
              <a:t>. </a:t>
            </a:r>
          </a:p>
          <a:p>
            <a:pPr marL="0" indent="0">
              <a:buNone/>
            </a:pPr>
            <a:r>
              <a:rPr lang="pl-PL" dirty="0" smtClean="0"/>
              <a:t>- W </a:t>
            </a:r>
            <a:r>
              <a:rPr lang="pl-PL" dirty="0"/>
              <a:t>sprawach, w których statut nie określa właściwości władz stowarzyszenia, podejmowanie uchwał należy do walnego zebrania członków.</a:t>
            </a:r>
          </a:p>
          <a:p>
            <a:pPr marL="0" indent="0">
              <a:buNone/>
            </a:pPr>
            <a:r>
              <a:rPr lang="pl-PL" dirty="0"/>
              <a:t>2. </a:t>
            </a:r>
            <a:r>
              <a:rPr lang="pl-PL" b="1" dirty="0"/>
              <a:t>Statut może przewidywać zamiast walnego zebrania członków zebranie delegatów lub zastąpienie walnego zebrania członków zebraniem delegatów</a:t>
            </a:r>
            <a:r>
              <a:rPr lang="pl-PL" dirty="0"/>
              <a:t>, jeżeli liczba członków przekroczy określoną w statucie wielkość. </a:t>
            </a:r>
            <a:endParaRPr lang="pl-PL" dirty="0" smtClean="0"/>
          </a:p>
          <a:p>
            <a:pPr marL="0" indent="0">
              <a:buNone/>
            </a:pPr>
            <a:r>
              <a:rPr lang="pl-PL" dirty="0" smtClean="0"/>
              <a:t>- W </a:t>
            </a:r>
            <a:r>
              <a:rPr lang="pl-PL" dirty="0"/>
              <a:t>takich przypadkach statut określa zasady wyboru delegatów i czas trwania ich kadencji.</a:t>
            </a:r>
          </a:p>
          <a:p>
            <a:pPr marL="0" indent="0">
              <a:buNone/>
            </a:pPr>
            <a:r>
              <a:rPr lang="pl-PL" b="1" dirty="0"/>
              <a:t>3. Stowarzyszenie jest obowiązane posiadać zarząd i organ kontroli wewnętrznej.</a:t>
            </a:r>
            <a:endParaRPr lang="pl-PL" b="1" dirty="0" smtClean="0"/>
          </a:p>
          <a:p>
            <a:pPr marL="0" indent="0">
              <a:buNone/>
            </a:pPr>
            <a:r>
              <a:rPr lang="pl-PL" dirty="0" smtClean="0"/>
              <a:t>(art. 11 </a:t>
            </a:r>
            <a:r>
              <a:rPr lang="pl-PL" dirty="0" err="1" smtClean="0"/>
              <a:t>ups</a:t>
            </a:r>
            <a:r>
              <a:rPr lang="pl-PL" dirty="0" smtClean="0"/>
              <a:t>)</a:t>
            </a:r>
            <a:endParaRPr lang="pl-PL" dirty="0"/>
          </a:p>
        </p:txBody>
      </p:sp>
    </p:spTree>
    <p:extLst>
      <p:ext uri="{BB962C8B-B14F-4D97-AF65-F5344CB8AC3E}">
        <p14:creationId xmlns="" xmlns:p14="http://schemas.microsoft.com/office/powerpoint/2010/main" val="3870495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a:xfrm>
            <a:off x="457200" y="1340768"/>
            <a:ext cx="8229600" cy="5328592"/>
          </a:xfrm>
        </p:spPr>
        <p:txBody>
          <a:bodyPr>
            <a:normAutofit fontScale="55000" lnSpcReduction="20000"/>
          </a:bodyPr>
          <a:lstStyle/>
          <a:p>
            <a:pPr marL="0" indent="0" algn="ctr">
              <a:buNone/>
            </a:pPr>
            <a:r>
              <a:rPr lang="pl-PL" b="1" dirty="0" smtClean="0"/>
              <a:t>Organizacja  </a:t>
            </a:r>
            <a:r>
              <a:rPr lang="pl-PL" b="1" dirty="0"/>
              <a:t>Stowarzyszenia </a:t>
            </a:r>
          </a:p>
          <a:p>
            <a:pPr marL="0" indent="0">
              <a:buNone/>
            </a:pPr>
            <a:r>
              <a:rPr lang="pl-PL" dirty="0"/>
              <a:t>1. Statut stowarzyszenia określa w szczególności:</a:t>
            </a:r>
          </a:p>
          <a:p>
            <a:pPr marL="0" indent="0">
              <a:buNone/>
            </a:pPr>
            <a:r>
              <a:rPr lang="pl-PL" dirty="0" smtClean="0"/>
              <a:t>   1</a:t>
            </a:r>
            <a:r>
              <a:rPr lang="pl-PL" dirty="0"/>
              <a:t>)  nazwę stowarzyszenia, odróżniającą je od innych stowarzyszeń, organizacji i instytucji;</a:t>
            </a:r>
          </a:p>
          <a:p>
            <a:pPr marL="0" indent="0">
              <a:buNone/>
            </a:pPr>
            <a:r>
              <a:rPr lang="pl-PL" dirty="0" smtClean="0"/>
              <a:t>   2</a:t>
            </a:r>
            <a:r>
              <a:rPr lang="pl-PL" dirty="0"/>
              <a:t>)  </a:t>
            </a:r>
            <a:r>
              <a:rPr lang="pl-PL" b="1" dirty="0"/>
              <a:t>teren działania i siedzibę stowarzyszenia;</a:t>
            </a:r>
          </a:p>
          <a:p>
            <a:pPr marL="0" indent="0">
              <a:buNone/>
            </a:pPr>
            <a:r>
              <a:rPr lang="pl-PL" dirty="0" smtClean="0"/>
              <a:t>   3</a:t>
            </a:r>
            <a:r>
              <a:rPr lang="pl-PL" dirty="0"/>
              <a:t>)  </a:t>
            </a:r>
            <a:r>
              <a:rPr lang="pl-PL" b="1" dirty="0"/>
              <a:t>cele i sposoby ich realizacji;</a:t>
            </a:r>
          </a:p>
          <a:p>
            <a:pPr marL="0" indent="0">
              <a:buNone/>
            </a:pPr>
            <a:r>
              <a:rPr lang="pl-PL" dirty="0" smtClean="0"/>
              <a:t>   4</a:t>
            </a:r>
            <a:r>
              <a:rPr lang="pl-PL" dirty="0"/>
              <a:t>)  sposób nabywania i utraty członkostwa, przyczyny utraty członkostwa oraz prawa i obowiązki członków;</a:t>
            </a:r>
          </a:p>
          <a:p>
            <a:pPr marL="0" indent="0">
              <a:buNone/>
            </a:pPr>
            <a:r>
              <a:rPr lang="pl-PL" dirty="0" smtClean="0"/>
              <a:t>   5</a:t>
            </a:r>
            <a:r>
              <a:rPr lang="pl-PL" b="1" dirty="0"/>
              <a:t>)  władze stowarzyszenia, tryb dokonywania ich wyboru, uzupełniania składu oraz ich kompetencje;</a:t>
            </a:r>
          </a:p>
          <a:p>
            <a:pPr marL="0" indent="0">
              <a:buNone/>
            </a:pPr>
            <a:r>
              <a:rPr lang="pl-PL" dirty="0" smtClean="0"/>
              <a:t>   6</a:t>
            </a:r>
            <a:r>
              <a:rPr lang="pl-PL" dirty="0"/>
              <a:t>)  sposób reprezentowania stowarzyszenia oraz zaciągania zobowiązań majątkowych, a także warunki ważności jego uchwał;</a:t>
            </a:r>
          </a:p>
          <a:p>
            <a:pPr marL="0" indent="0">
              <a:buNone/>
            </a:pPr>
            <a:r>
              <a:rPr lang="pl-PL" dirty="0" smtClean="0"/>
              <a:t>   7</a:t>
            </a:r>
            <a:r>
              <a:rPr lang="pl-PL" dirty="0"/>
              <a:t>)  sposób uzyskiwania środków finansowych oraz ustanawiania składek członkowskich,</a:t>
            </a:r>
          </a:p>
          <a:p>
            <a:pPr marL="0" indent="0">
              <a:buNone/>
            </a:pPr>
            <a:r>
              <a:rPr lang="pl-PL" dirty="0" smtClean="0"/>
              <a:t>   8</a:t>
            </a:r>
            <a:r>
              <a:rPr lang="pl-PL" dirty="0"/>
              <a:t>)  </a:t>
            </a:r>
            <a:r>
              <a:rPr lang="pl-PL" b="1" dirty="0"/>
              <a:t>zasady dokonywania zmian statutu;</a:t>
            </a:r>
          </a:p>
          <a:p>
            <a:pPr marL="0" indent="0">
              <a:buNone/>
            </a:pPr>
            <a:r>
              <a:rPr lang="pl-PL" dirty="0" smtClean="0"/>
              <a:t>   9</a:t>
            </a:r>
            <a:r>
              <a:rPr lang="pl-PL" dirty="0"/>
              <a:t>)  sposób rozwiązania się stowarzyszenia.</a:t>
            </a:r>
          </a:p>
          <a:p>
            <a:pPr marL="0" indent="0">
              <a:buNone/>
            </a:pPr>
            <a:r>
              <a:rPr lang="pl-PL" dirty="0"/>
              <a:t>2. </a:t>
            </a:r>
            <a:r>
              <a:rPr lang="pl-PL" b="1" dirty="0"/>
              <a:t>Stowarzyszenie, które zamierza tworzyć terenowe jednostki organizacyjne, jest obowiązane określić w statucie strukturę organizacyjną i zasady tworzenia tych jednostek</a:t>
            </a:r>
            <a:r>
              <a:rPr lang="pl-PL" b="1" dirty="0" smtClean="0"/>
              <a:t>.</a:t>
            </a:r>
          </a:p>
          <a:p>
            <a:pPr marL="0" indent="0">
              <a:buNone/>
            </a:pPr>
            <a:r>
              <a:rPr lang="pl-PL" dirty="0" smtClean="0"/>
              <a:t>(art. 10 ust. 1-2 </a:t>
            </a:r>
            <a:r>
              <a:rPr lang="pl-PL" dirty="0" err="1" smtClean="0"/>
              <a:t>ups</a:t>
            </a:r>
            <a:r>
              <a:rPr lang="pl-PL" dirty="0" smtClean="0"/>
              <a:t>)</a:t>
            </a: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lstStyle/>
          <a:p>
            <a:pPr marL="0" indent="0" algn="ctr">
              <a:buNone/>
            </a:pPr>
            <a:r>
              <a:rPr lang="pl-PL" b="1" dirty="0" smtClean="0"/>
              <a:t>Zmiana statutu Stowarzyszenia </a:t>
            </a:r>
          </a:p>
          <a:p>
            <a:pPr marL="0" indent="0">
              <a:buNone/>
            </a:pPr>
            <a:r>
              <a:rPr lang="pl-PL" dirty="0" smtClean="0"/>
              <a:t>Zarząd </a:t>
            </a:r>
            <a:r>
              <a:rPr lang="pl-PL" dirty="0"/>
              <a:t>stowarzyszenia ma obowiązek niezwłocznie zawiadomić sąd rejestrowy o zmianie statutu. </a:t>
            </a:r>
            <a:endParaRPr lang="pl-PL" dirty="0" smtClean="0"/>
          </a:p>
          <a:p>
            <a:pPr marL="0" indent="0">
              <a:buNone/>
            </a:pPr>
            <a:r>
              <a:rPr lang="pl-PL" dirty="0" smtClean="0"/>
              <a:t>W </a:t>
            </a:r>
            <a:r>
              <a:rPr lang="pl-PL" dirty="0"/>
              <a:t>sprawie wpisania do rejestru zmiany statutu stowarzyszenia stosuje się odpowiednio zasady i tryb przewidziane dla rejestracji stowarzyszenia</a:t>
            </a:r>
            <a:r>
              <a:rPr lang="pl-PL" dirty="0" smtClean="0"/>
              <a:t>.</a:t>
            </a:r>
          </a:p>
          <a:p>
            <a:pPr marL="0" indent="0">
              <a:buNone/>
            </a:pPr>
            <a:r>
              <a:rPr lang="pl-PL" dirty="0" smtClean="0"/>
              <a:t>(art.21 </a:t>
            </a:r>
            <a:r>
              <a:rPr lang="pl-PL" dirty="0" err="1" smtClean="0"/>
              <a:t>ups</a:t>
            </a:r>
            <a:r>
              <a:rPr lang="pl-PL" dirty="0" smtClean="0"/>
              <a:t>)</a:t>
            </a: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92500"/>
          </a:bodyPr>
          <a:lstStyle/>
          <a:p>
            <a:pPr marL="0" indent="0" algn="ctr">
              <a:buNone/>
            </a:pPr>
            <a:r>
              <a:rPr lang="pl-PL" b="1" dirty="0" smtClean="0"/>
              <a:t>Związek stowarzyszeń </a:t>
            </a:r>
          </a:p>
          <a:p>
            <a:pPr marL="0" indent="0">
              <a:buNone/>
            </a:pPr>
            <a:r>
              <a:rPr lang="pl-PL" dirty="0" smtClean="0"/>
              <a:t>1</a:t>
            </a:r>
            <a:r>
              <a:rPr lang="pl-PL" dirty="0"/>
              <a:t>. Stowarzyszenia w liczbie </a:t>
            </a:r>
            <a:r>
              <a:rPr lang="pl-PL" b="1" dirty="0"/>
              <a:t>co najmniej trzech mogą założyć związek stowarzyszeń</a:t>
            </a:r>
            <a:r>
              <a:rPr lang="pl-PL" dirty="0"/>
              <a:t>. Założycielami i członkami związku mogą być także inne osoby prawne, z tym że osoby prawne mające cele zarobkowe mogą być członkami wspierającymi.</a:t>
            </a:r>
          </a:p>
          <a:p>
            <a:pPr marL="0" indent="0">
              <a:buNone/>
            </a:pPr>
            <a:r>
              <a:rPr lang="pl-PL" dirty="0"/>
              <a:t>2. Do związków, o których mowa w ust. 1, stosuje się odpowiednio przepisy ustawy</a:t>
            </a:r>
            <a:r>
              <a:rPr lang="pl-PL" dirty="0" smtClean="0"/>
              <a:t>. </a:t>
            </a:r>
          </a:p>
          <a:p>
            <a:pPr marL="0" indent="0">
              <a:buNone/>
            </a:pPr>
            <a:r>
              <a:rPr lang="pl-PL" dirty="0" smtClean="0"/>
              <a:t>(art. 22 </a:t>
            </a:r>
            <a:r>
              <a:rPr lang="pl-PL" dirty="0" err="1" smtClean="0"/>
              <a:t>ups</a:t>
            </a:r>
            <a:r>
              <a:rPr lang="pl-PL" dirty="0" smtClean="0"/>
              <a:t>)</a:t>
            </a: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dirty="0"/>
              <a:t>Majątek </a:t>
            </a:r>
            <a:r>
              <a:rPr lang="pl-PL" b="1" dirty="0" smtClean="0"/>
              <a:t>stowarzyszenia</a:t>
            </a:r>
          </a:p>
          <a:p>
            <a:pPr marL="0" indent="0">
              <a:buNone/>
            </a:pPr>
            <a:r>
              <a:rPr lang="pl-PL" dirty="0"/>
              <a:t>1. Majątek stowarzyszenia powstaje ze składek członkowskich, darowizn, spadków, zapisów, dochodów z własnej działalności, dochodów z majątku stowarzyszenia oraz z ofiarności publicznej.</a:t>
            </a:r>
          </a:p>
          <a:p>
            <a:pPr marL="0" indent="0">
              <a:buNone/>
            </a:pPr>
            <a:r>
              <a:rPr lang="pl-PL" dirty="0"/>
              <a:t>2. Stowarzyszenie, z zachowaniem obowiązujących przepisów, może przyjmować darowizny, spadki i zapisy oraz korzystać z ofiarności publicznej</a:t>
            </a:r>
            <a:r>
              <a:rPr lang="pl-PL" dirty="0" smtClean="0"/>
              <a:t>. </a:t>
            </a:r>
          </a:p>
          <a:p>
            <a:pPr marL="0" indent="0">
              <a:buNone/>
            </a:pPr>
            <a:r>
              <a:rPr lang="pl-PL" dirty="0" smtClean="0"/>
              <a:t>(art. 33 </a:t>
            </a:r>
            <a:r>
              <a:rPr lang="pl-PL" dirty="0" err="1" smtClean="0"/>
              <a:t>ups</a:t>
            </a:r>
            <a:r>
              <a:rPr lang="pl-PL" dirty="0"/>
              <a:t>) </a:t>
            </a:r>
            <a:endParaRPr lang="pl-PL" dirty="0" smtClean="0"/>
          </a:p>
          <a:p>
            <a:pPr marL="0" indent="0">
              <a:buNone/>
            </a:pPr>
            <a:endParaRPr lang="pl-PL" dirty="0"/>
          </a:p>
          <a:p>
            <a:pPr marL="0" indent="0">
              <a:buNone/>
            </a:pPr>
            <a:r>
              <a:rPr lang="pl-PL" dirty="0" smtClean="0"/>
              <a:t>Stowarzyszenie </a:t>
            </a:r>
            <a:r>
              <a:rPr lang="pl-PL" dirty="0"/>
              <a:t>może otrzymywać dotację według zasad określonych w odrębnych przepisach</a:t>
            </a:r>
            <a:r>
              <a:rPr lang="pl-PL" dirty="0" smtClean="0"/>
              <a:t>. </a:t>
            </a:r>
          </a:p>
          <a:p>
            <a:pPr marL="0" indent="0">
              <a:buNone/>
            </a:pPr>
            <a:r>
              <a:rPr lang="pl-PL" dirty="0" smtClean="0"/>
              <a:t>(art. 35ups)</a:t>
            </a:r>
            <a:endParaRPr lang="pl-PL" dirty="0"/>
          </a:p>
          <a:p>
            <a:pPr marL="0" indent="0">
              <a:buNone/>
            </a:pPr>
            <a:endParaRPr lang="pl-PL" dirty="0"/>
          </a:p>
        </p:txBody>
      </p:sp>
    </p:spTree>
    <p:extLst>
      <p:ext uri="{BB962C8B-B14F-4D97-AF65-F5344CB8AC3E}">
        <p14:creationId xmlns="" xmlns:p14="http://schemas.microsoft.com/office/powerpoint/2010/main" val="402536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lnSpcReduction="10000"/>
          </a:bodyPr>
          <a:lstStyle/>
          <a:p>
            <a:pPr marL="0" indent="0" algn="ctr">
              <a:buNone/>
            </a:pPr>
            <a:r>
              <a:rPr lang="pl-PL" b="1" dirty="0"/>
              <a:t>Majątek </a:t>
            </a:r>
            <a:r>
              <a:rPr lang="pl-PL" b="1" dirty="0" smtClean="0"/>
              <a:t>stowarzyszenia</a:t>
            </a:r>
          </a:p>
          <a:p>
            <a:pPr>
              <a:buFontTx/>
              <a:buChar char="-"/>
            </a:pPr>
            <a:r>
              <a:rPr lang="pl-PL" b="1" dirty="0" smtClean="0"/>
              <a:t>Stowarzyszenie </a:t>
            </a:r>
            <a:r>
              <a:rPr lang="pl-PL" b="1" dirty="0"/>
              <a:t>może prowadzić działalność gospodarczą, według ogólnych zasad określonych w odrębnych przepisach. </a:t>
            </a:r>
          </a:p>
          <a:p>
            <a:pPr>
              <a:buFontTx/>
              <a:buChar char="-"/>
            </a:pPr>
            <a:r>
              <a:rPr lang="pl-PL" dirty="0" smtClean="0"/>
              <a:t>Dochód </a:t>
            </a:r>
            <a:r>
              <a:rPr lang="pl-PL" dirty="0"/>
              <a:t>z działalności gospodarczej stowarzyszenia służy realizacji celów statutowych i </a:t>
            </a:r>
            <a:r>
              <a:rPr lang="pl-PL" b="1" dirty="0"/>
              <a:t>nie może być przeznaczony do podziału między jego członków</a:t>
            </a:r>
            <a:r>
              <a:rPr lang="pl-PL" b="1" dirty="0" smtClean="0"/>
              <a:t>. </a:t>
            </a:r>
          </a:p>
          <a:p>
            <a:pPr marL="0" indent="0">
              <a:buNone/>
            </a:pPr>
            <a:r>
              <a:rPr lang="pl-PL" dirty="0" smtClean="0"/>
              <a:t>(art. 34 </a:t>
            </a:r>
            <a:r>
              <a:rPr lang="pl-PL" dirty="0" err="1" smtClean="0"/>
              <a:t>ups</a:t>
            </a:r>
            <a:r>
              <a:rPr lang="pl-PL" dirty="0" smtClean="0"/>
              <a:t>)</a:t>
            </a:r>
            <a:endParaRPr lang="pl-PL" dirty="0"/>
          </a:p>
        </p:txBody>
      </p:sp>
    </p:spTree>
    <p:extLst>
      <p:ext uri="{BB962C8B-B14F-4D97-AF65-F5344CB8AC3E}">
        <p14:creationId xmlns="" xmlns:p14="http://schemas.microsoft.com/office/powerpoint/2010/main" val="4025364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smtClean="0"/>
              <a:t>Pojęcie Stowarzyszenia</a:t>
            </a:r>
          </a:p>
          <a:p>
            <a:pPr marL="0" indent="0">
              <a:buNone/>
            </a:pPr>
            <a:r>
              <a:rPr lang="pl-PL" dirty="0" smtClean="0"/>
              <a:t>1</a:t>
            </a:r>
            <a:r>
              <a:rPr lang="pl-PL" dirty="0"/>
              <a:t>. Stowarzyszenie </a:t>
            </a:r>
            <a:r>
              <a:rPr lang="pl-PL" b="1" dirty="0"/>
              <a:t>jest </a:t>
            </a:r>
            <a:r>
              <a:rPr lang="pl-PL" dirty="0"/>
              <a:t>dobrowolnym, samorządnym, trwałym zrzeszeniem o celach niezarobkowych.</a:t>
            </a:r>
          </a:p>
          <a:p>
            <a:pPr marL="0" indent="0">
              <a:buNone/>
            </a:pPr>
            <a:r>
              <a:rPr lang="pl-PL" dirty="0"/>
              <a:t>2. Stowarzyszenie </a:t>
            </a:r>
            <a:r>
              <a:rPr lang="pl-PL" b="1" dirty="0"/>
              <a:t>samodzielnie określa </a:t>
            </a:r>
            <a:r>
              <a:rPr lang="pl-PL" dirty="0"/>
              <a:t>swoje cele, programy działania i struktury organizacyjne oraz uchwala akty wewnętrzne dotyczące jego działalności.</a:t>
            </a:r>
          </a:p>
          <a:p>
            <a:pPr marL="0" indent="0">
              <a:buNone/>
            </a:pPr>
            <a:r>
              <a:rPr lang="pl-PL" dirty="0"/>
              <a:t>3. Stowarzyszenie </a:t>
            </a:r>
            <a:r>
              <a:rPr lang="pl-PL" b="1" dirty="0"/>
              <a:t>opiera swoją działalność na pracy społecznej członków</a:t>
            </a:r>
            <a:r>
              <a:rPr lang="pl-PL" dirty="0"/>
              <a:t>; </a:t>
            </a:r>
            <a:endParaRPr lang="pl-PL" dirty="0" smtClean="0"/>
          </a:p>
          <a:p>
            <a:pPr>
              <a:buFontTx/>
              <a:buChar char="-"/>
            </a:pPr>
            <a:r>
              <a:rPr lang="pl-PL" dirty="0" smtClean="0"/>
              <a:t>do </a:t>
            </a:r>
            <a:r>
              <a:rPr lang="pl-PL" dirty="0"/>
              <a:t>prowadzenia swych spraw może zatrudniać pracowników</a:t>
            </a:r>
            <a:r>
              <a:rPr lang="pl-PL" dirty="0" smtClean="0"/>
              <a:t>. </a:t>
            </a:r>
          </a:p>
          <a:p>
            <a:pPr marL="0" indent="0">
              <a:buNone/>
            </a:pPr>
            <a:r>
              <a:rPr lang="pl-PL" dirty="0" smtClean="0"/>
              <a:t>(art. 2 </a:t>
            </a:r>
            <a:r>
              <a:rPr lang="pl-PL" dirty="0" err="1" smtClean="0"/>
              <a:t>ups</a:t>
            </a:r>
            <a:r>
              <a:rPr lang="pl-PL" dirty="0" smtClean="0"/>
              <a:t>)</a:t>
            </a:r>
          </a:p>
          <a:p>
            <a:pPr marL="0" indent="0">
              <a:buNone/>
            </a:pPr>
            <a:endParaRPr lang="pl-PL" dirty="0" smtClean="0"/>
          </a:p>
          <a:p>
            <a:pPr marL="0" indent="0">
              <a:buNone/>
            </a:pPr>
            <a:r>
              <a:rPr lang="pl-PL" dirty="0"/>
              <a:t>Stowarzyszenia mają prawo wypowiadania się w sprawach publicznych</a:t>
            </a:r>
            <a:r>
              <a:rPr lang="pl-PL" dirty="0" smtClean="0"/>
              <a:t>. </a:t>
            </a:r>
          </a:p>
          <a:p>
            <a:pPr marL="0" indent="0">
              <a:buNone/>
            </a:pPr>
            <a:r>
              <a:rPr lang="pl-PL" dirty="0" smtClean="0"/>
              <a:t>(art. 1 ust. 3 </a:t>
            </a:r>
            <a:r>
              <a:rPr lang="pl-PL" dirty="0" err="1" smtClean="0"/>
              <a:t>ups</a:t>
            </a:r>
            <a:r>
              <a:rPr lang="pl-PL" dirty="0" smtClean="0"/>
              <a:t>)</a:t>
            </a:r>
            <a:endParaRPr lang="pl-PL" dirty="0"/>
          </a:p>
        </p:txBody>
      </p:sp>
    </p:spTree>
    <p:extLst>
      <p:ext uri="{BB962C8B-B14F-4D97-AF65-F5344CB8AC3E}">
        <p14:creationId xmlns="" xmlns:p14="http://schemas.microsoft.com/office/powerpoint/2010/main" val="387712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lgn="ctr">
              <a:buNone/>
            </a:pPr>
            <a:r>
              <a:rPr lang="pl-PL" b="1" dirty="0" smtClean="0"/>
              <a:t>Cel Fundacji</a:t>
            </a:r>
          </a:p>
          <a:p>
            <a:pPr marL="0" indent="0">
              <a:buNone/>
            </a:pPr>
            <a:r>
              <a:rPr lang="pl-PL" dirty="0" smtClean="0"/>
              <a:t>Fundacja </a:t>
            </a:r>
            <a:r>
              <a:rPr lang="pl-PL" dirty="0"/>
              <a:t>może być ustanowiona </a:t>
            </a:r>
            <a:r>
              <a:rPr lang="pl-PL" dirty="0" smtClean="0"/>
              <a:t>dla </a:t>
            </a:r>
            <a:r>
              <a:rPr lang="pl-PL" dirty="0"/>
              <a:t>realizacji zgodnych z podstawowymi interesami Rzeczypospolitej </a:t>
            </a:r>
            <a:r>
              <a:rPr lang="pl-PL" dirty="0" smtClean="0"/>
              <a:t>Polskiej: </a:t>
            </a:r>
          </a:p>
          <a:p>
            <a:pPr>
              <a:buFontTx/>
              <a:buChar char="-"/>
            </a:pPr>
            <a:r>
              <a:rPr lang="pl-PL" dirty="0" smtClean="0"/>
              <a:t>celów </a:t>
            </a:r>
            <a:r>
              <a:rPr lang="pl-PL" dirty="0"/>
              <a:t>społecznie lub </a:t>
            </a:r>
            <a:endParaRPr lang="pl-PL" dirty="0" smtClean="0"/>
          </a:p>
          <a:p>
            <a:pPr>
              <a:buFontTx/>
              <a:buChar char="-"/>
            </a:pPr>
            <a:r>
              <a:rPr lang="pl-PL" dirty="0" smtClean="0"/>
              <a:t>gospodarczo </a:t>
            </a:r>
            <a:r>
              <a:rPr lang="pl-PL" dirty="0"/>
              <a:t>użytecznych, </a:t>
            </a:r>
            <a:endParaRPr lang="pl-PL" dirty="0" smtClean="0"/>
          </a:p>
          <a:p>
            <a:pPr marL="0" indent="0">
              <a:buNone/>
            </a:pPr>
            <a:r>
              <a:rPr lang="pl-PL" dirty="0" smtClean="0"/>
              <a:t>w </a:t>
            </a:r>
            <a:r>
              <a:rPr lang="pl-PL" dirty="0"/>
              <a:t>szczególności takich, jak: ochrona zdrowia, rozwój gospodarki i nauki, oświata i wychowanie, kultura i sztuka, opieka i pomoc społeczna, ochrona środowiska oraz opieka nad zabytkami</a:t>
            </a:r>
            <a:r>
              <a:rPr lang="pl-PL" dirty="0" smtClean="0"/>
              <a:t>. </a:t>
            </a:r>
          </a:p>
          <a:p>
            <a:pPr marL="0" indent="0">
              <a:buNone/>
            </a:pPr>
            <a:r>
              <a:rPr lang="pl-PL" dirty="0" smtClean="0"/>
              <a:t>(art. 1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smtClean="0"/>
              <a:t>Prawo tworzenia Fundacji</a:t>
            </a:r>
          </a:p>
          <a:p>
            <a:pPr marL="514350" indent="-514350">
              <a:buAutoNum type="arabicPeriod"/>
            </a:pPr>
            <a:r>
              <a:rPr lang="pl-PL" dirty="0" smtClean="0"/>
              <a:t>Fundacje </a:t>
            </a:r>
            <a:r>
              <a:rPr lang="pl-PL" dirty="0"/>
              <a:t>mogą </a:t>
            </a:r>
            <a:r>
              <a:rPr lang="pl-PL" dirty="0" smtClean="0"/>
              <a:t>ustanawiać: </a:t>
            </a:r>
          </a:p>
          <a:p>
            <a:pPr>
              <a:buFontTx/>
              <a:buChar char="-"/>
            </a:pPr>
            <a:r>
              <a:rPr lang="pl-PL" b="1" dirty="0" smtClean="0"/>
              <a:t>osoby </a:t>
            </a:r>
            <a:r>
              <a:rPr lang="pl-PL" b="1" dirty="0"/>
              <a:t>fizyczne niezależnie </a:t>
            </a:r>
            <a:r>
              <a:rPr lang="pl-PL" dirty="0"/>
              <a:t>od </a:t>
            </a:r>
            <a:r>
              <a:rPr lang="pl-PL" dirty="0" smtClean="0"/>
              <a:t>ich: </a:t>
            </a:r>
            <a:r>
              <a:rPr lang="pl-PL" dirty="0"/>
              <a:t>obywatelstwa i miejsca zamieszkania bądź </a:t>
            </a:r>
            <a:endParaRPr lang="pl-PL" dirty="0" smtClean="0"/>
          </a:p>
          <a:p>
            <a:pPr>
              <a:buFontTx/>
              <a:buChar char="-"/>
            </a:pPr>
            <a:r>
              <a:rPr lang="pl-PL" b="1" dirty="0" smtClean="0"/>
              <a:t>osoby </a:t>
            </a:r>
            <a:r>
              <a:rPr lang="pl-PL" b="1" dirty="0"/>
              <a:t>prawne mające siedziby w Polsce lub za granicą</a:t>
            </a:r>
            <a:r>
              <a:rPr lang="pl-PL" dirty="0"/>
              <a:t>.</a:t>
            </a:r>
          </a:p>
          <a:p>
            <a:pPr marL="0" indent="0">
              <a:buNone/>
            </a:pPr>
            <a:r>
              <a:rPr lang="pl-PL" dirty="0"/>
              <a:t>2. </a:t>
            </a:r>
            <a:r>
              <a:rPr lang="pl-PL" b="1" dirty="0"/>
              <a:t>Siedziba fundacji powinna znajdować się na terytorium Rzeczypospolitej Polskiej</a:t>
            </a:r>
            <a:r>
              <a:rPr lang="pl-PL" dirty="0" smtClean="0"/>
              <a:t>.</a:t>
            </a:r>
          </a:p>
          <a:p>
            <a:pPr marL="0" indent="0">
              <a:buNone/>
            </a:pPr>
            <a:r>
              <a:rPr lang="pl-PL" dirty="0" smtClean="0"/>
              <a:t>(art. 2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dirty="0" smtClean="0"/>
              <a:t>Tworzenie Fundacji </a:t>
            </a:r>
          </a:p>
          <a:p>
            <a:pPr marL="514350" indent="-514350">
              <a:buAutoNum type="arabicPeriod"/>
            </a:pPr>
            <a:r>
              <a:rPr lang="pl-PL" dirty="0" smtClean="0"/>
              <a:t>Oświadczenie </a:t>
            </a:r>
            <a:r>
              <a:rPr lang="pl-PL" dirty="0"/>
              <a:t>woli o ustanowieniu fundacji powinno być złożone w formie aktu notarialnego. </a:t>
            </a:r>
            <a:endParaRPr lang="pl-PL" dirty="0" smtClean="0"/>
          </a:p>
          <a:p>
            <a:pPr marL="0" indent="0">
              <a:buNone/>
            </a:pPr>
            <a:r>
              <a:rPr lang="pl-PL" dirty="0" smtClean="0"/>
              <a:t>- Zachowania </a:t>
            </a:r>
            <a:r>
              <a:rPr lang="pl-PL" dirty="0"/>
              <a:t>tej formy nie wymaga się, jeżeli ustanowienie fundacji następuje w testamencie.</a:t>
            </a:r>
          </a:p>
          <a:p>
            <a:pPr marL="0" indent="0">
              <a:buNone/>
            </a:pPr>
            <a:r>
              <a:rPr lang="pl-PL" dirty="0"/>
              <a:t>2. W oświadczeniu woli o ustanowieniu fundacji fundator powinien wskazać cel fundacji oraz składniki majątkowe przeznaczone na jego realizację.</a:t>
            </a:r>
          </a:p>
          <a:p>
            <a:pPr marL="0" indent="0">
              <a:buNone/>
            </a:pPr>
            <a:r>
              <a:rPr lang="pl-PL" dirty="0"/>
              <a:t>3. Składnikami majątkowymi, o których mowa w ust. 2, mogą być pieniądze, papiery wartościowe, a także oddane fundacji na własność rzeczy ruchome i nieruchomości</a:t>
            </a:r>
            <a:r>
              <a:rPr lang="pl-PL" dirty="0" smtClean="0"/>
              <a:t>. </a:t>
            </a:r>
          </a:p>
          <a:p>
            <a:pPr marL="0" indent="0">
              <a:buNone/>
            </a:pPr>
            <a:r>
              <a:rPr lang="pl-PL" dirty="0" smtClean="0"/>
              <a:t>(art. 3 </a:t>
            </a:r>
            <a:r>
              <a:rPr lang="pl-PL" dirty="0" err="1" smtClean="0"/>
              <a:t>ups</a:t>
            </a:r>
            <a:r>
              <a:rPr lang="pl-PL" dirty="0" smtClean="0"/>
              <a:t>)</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smtClean="0"/>
              <a:t>Statut Fundacji </a:t>
            </a:r>
          </a:p>
          <a:p>
            <a:pPr marL="0" indent="0">
              <a:buNone/>
            </a:pPr>
            <a:r>
              <a:rPr lang="pl-PL" b="1" dirty="0" smtClean="0"/>
              <a:t>Fundacja </a:t>
            </a:r>
            <a:r>
              <a:rPr lang="pl-PL" b="1" dirty="0"/>
              <a:t>działa na podstawie przepisów niniejszej ustawy i statutu</a:t>
            </a:r>
            <a:r>
              <a:rPr lang="pl-PL" b="1" dirty="0" smtClean="0"/>
              <a:t>.</a:t>
            </a:r>
          </a:p>
          <a:p>
            <a:pPr marL="0" indent="0">
              <a:buNone/>
            </a:pPr>
            <a:r>
              <a:rPr lang="pl-PL" dirty="0" smtClean="0"/>
              <a:t>(art. 4 uf)</a:t>
            </a:r>
          </a:p>
          <a:p>
            <a:pPr marL="0" indent="0">
              <a:buNone/>
            </a:pPr>
            <a:endParaRPr lang="pl-PL" dirty="0" smtClean="0"/>
          </a:p>
          <a:p>
            <a:pPr marL="0" indent="0">
              <a:buNone/>
            </a:pPr>
            <a:r>
              <a:rPr lang="pl-PL" b="1" dirty="0" smtClean="0"/>
              <a:t>Fundator </a:t>
            </a:r>
            <a:r>
              <a:rPr lang="pl-PL" b="1" dirty="0"/>
              <a:t>ustala statut fundacji</a:t>
            </a:r>
            <a:r>
              <a:rPr lang="pl-PL" dirty="0"/>
              <a:t>, określający jej </a:t>
            </a:r>
            <a:endParaRPr lang="pl-PL" dirty="0" smtClean="0"/>
          </a:p>
          <a:p>
            <a:pPr>
              <a:buFontTx/>
              <a:buChar char="-"/>
            </a:pPr>
            <a:r>
              <a:rPr lang="pl-PL" dirty="0" smtClean="0"/>
              <a:t>nazwę</a:t>
            </a:r>
            <a:r>
              <a:rPr lang="pl-PL" dirty="0"/>
              <a:t>, </a:t>
            </a:r>
            <a:r>
              <a:rPr lang="pl-PL" dirty="0" smtClean="0"/>
              <a:t>siedzibę </a:t>
            </a:r>
            <a:r>
              <a:rPr lang="pl-PL" dirty="0"/>
              <a:t>i </a:t>
            </a:r>
            <a:r>
              <a:rPr lang="pl-PL" dirty="0" smtClean="0"/>
              <a:t>majątek</a:t>
            </a:r>
            <a:r>
              <a:rPr lang="pl-PL" dirty="0"/>
              <a:t>, </a:t>
            </a:r>
            <a:r>
              <a:rPr lang="pl-PL" dirty="0" smtClean="0"/>
              <a:t>cele</a:t>
            </a:r>
            <a:r>
              <a:rPr lang="pl-PL" dirty="0"/>
              <a:t>, </a:t>
            </a:r>
            <a:r>
              <a:rPr lang="pl-PL" dirty="0" smtClean="0"/>
              <a:t>zasady</a:t>
            </a:r>
            <a:r>
              <a:rPr lang="pl-PL" dirty="0"/>
              <a:t>, </a:t>
            </a:r>
            <a:r>
              <a:rPr lang="pl-PL" dirty="0" smtClean="0"/>
              <a:t>formy </a:t>
            </a:r>
            <a:r>
              <a:rPr lang="pl-PL" dirty="0"/>
              <a:t>i </a:t>
            </a:r>
            <a:r>
              <a:rPr lang="pl-PL" dirty="0" smtClean="0"/>
              <a:t>zakres </a:t>
            </a:r>
            <a:r>
              <a:rPr lang="pl-PL" dirty="0"/>
              <a:t>działalności fundacji, </a:t>
            </a:r>
            <a:r>
              <a:rPr lang="pl-PL" dirty="0" smtClean="0"/>
              <a:t>skład </a:t>
            </a:r>
            <a:r>
              <a:rPr lang="pl-PL" dirty="0"/>
              <a:t>i organizację zarządu, </a:t>
            </a:r>
            <a:r>
              <a:rPr lang="pl-PL" dirty="0" smtClean="0"/>
              <a:t>sposób </a:t>
            </a:r>
            <a:r>
              <a:rPr lang="pl-PL" dirty="0"/>
              <a:t>powoływania oraz obowiązki i uprawnienia tego organu i jego członków. </a:t>
            </a:r>
            <a:endParaRPr lang="pl-PL" dirty="0" smtClean="0"/>
          </a:p>
          <a:p>
            <a:pPr marL="0" indent="0">
              <a:buNone/>
            </a:pPr>
            <a:r>
              <a:rPr lang="pl-PL" b="1" dirty="0" smtClean="0"/>
              <a:t>Statut </a:t>
            </a:r>
            <a:r>
              <a:rPr lang="pl-PL" b="1" dirty="0"/>
              <a:t>może zawierać również inne postanowienia, </a:t>
            </a:r>
            <a:r>
              <a:rPr lang="pl-PL" dirty="0"/>
              <a:t>w szczególności dotyczące prowadzenia przez fundację </a:t>
            </a:r>
            <a:r>
              <a:rPr lang="pl-PL" b="1" dirty="0"/>
              <a:t>działalności gospodarczej, dopuszczalności i warunków jej połączenia z inną fundacją</a:t>
            </a:r>
            <a:r>
              <a:rPr lang="pl-PL" dirty="0"/>
              <a:t>, zmiany celu lub statutu, a także przewidywać tworzenie obok zarządu innych organów fundacji</a:t>
            </a:r>
            <a:r>
              <a:rPr lang="pl-PL" dirty="0" smtClean="0"/>
              <a:t>. </a:t>
            </a:r>
          </a:p>
          <a:p>
            <a:pPr marL="0" indent="0">
              <a:buNone/>
            </a:pPr>
            <a:r>
              <a:rPr lang="pl-PL" dirty="0" smtClean="0"/>
              <a:t>(art. 5 ust. 1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lstStyle/>
          <a:p>
            <a:pPr marL="0" indent="0">
              <a:buNone/>
            </a:pPr>
            <a:r>
              <a:rPr lang="pl-PL" dirty="0"/>
              <a:t>Fundator może wskazać ministra właściwego ze względu na cele fundacji. </a:t>
            </a:r>
            <a:endParaRPr lang="pl-PL" dirty="0" smtClean="0"/>
          </a:p>
          <a:p>
            <a:pPr marL="0" indent="0">
              <a:buNone/>
            </a:pPr>
            <a:r>
              <a:rPr lang="pl-PL" dirty="0" smtClean="0"/>
              <a:t>Oświadczenie </a:t>
            </a:r>
            <a:r>
              <a:rPr lang="pl-PL" dirty="0"/>
              <a:t>fundatora w tej sprawie powinno być dołączone do statutu i przekazane sądowi prowadzącemu rejestr fundacji</a:t>
            </a:r>
            <a:r>
              <a:rPr lang="pl-PL" dirty="0" smtClean="0"/>
              <a:t>.</a:t>
            </a:r>
          </a:p>
          <a:p>
            <a:pPr marL="0" indent="0">
              <a:buNone/>
            </a:pPr>
            <a:r>
              <a:rPr lang="pl-PL" dirty="0" smtClean="0"/>
              <a:t>(art. 5 ust. 2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a:t>4. Jeżeli w statucie określa się przeznaczenie środków majątkowych fundacji po jej likwidacji, środki te powinny być przeznaczone na </a:t>
            </a:r>
            <a:r>
              <a:rPr lang="pl-PL" dirty="0" smtClean="0"/>
              <a:t>cele Fundacji</a:t>
            </a:r>
          </a:p>
          <a:p>
            <a:pPr marL="0" indent="0">
              <a:buNone/>
            </a:pPr>
            <a:endParaRPr lang="pl-PL" dirty="0"/>
          </a:p>
          <a:p>
            <a:pPr marL="0" indent="0">
              <a:buNone/>
            </a:pPr>
            <a:r>
              <a:rPr lang="pl-PL" dirty="0"/>
              <a:t>5. Fundacja może </a:t>
            </a:r>
            <a:r>
              <a:rPr lang="pl-PL" b="1" dirty="0"/>
              <a:t>prowadzić działalność gospodarczą w rozmiarach służących realizacji jej celów.</a:t>
            </a:r>
            <a:r>
              <a:rPr lang="pl-PL" dirty="0"/>
              <a:t> Jeżeli fundacja ma prowadzić działalność gospodarczą, wartość środków majątkowych fundacji przeznaczonych na działalność gospodarczą nie może być mniejsza niż tysiąc złotych</a:t>
            </a:r>
            <a:r>
              <a:rPr lang="pl-PL" dirty="0" smtClean="0"/>
              <a:t>.</a:t>
            </a:r>
          </a:p>
          <a:p>
            <a:pPr marL="0" indent="0">
              <a:buNone/>
            </a:pPr>
            <a:r>
              <a:rPr lang="pl-PL" dirty="0" smtClean="0"/>
              <a:t>(art. 5ust. 4-5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lstStyle/>
          <a:p>
            <a:pPr marL="0" indent="0" algn="ctr">
              <a:buNone/>
            </a:pPr>
            <a:r>
              <a:rPr lang="pl-PL" b="1" dirty="0" smtClean="0"/>
              <a:t>Tworzenie Fundacji</a:t>
            </a:r>
          </a:p>
          <a:p>
            <a:pPr marL="0" indent="0">
              <a:buNone/>
            </a:pPr>
            <a:r>
              <a:rPr lang="pl-PL" dirty="0" smtClean="0"/>
              <a:t>1</a:t>
            </a:r>
            <a:r>
              <a:rPr lang="pl-PL" dirty="0"/>
              <a:t>. Fundacja podlega obowiązkowi wpisu do Krajowego Rejestru Sądowego.</a:t>
            </a:r>
          </a:p>
          <a:p>
            <a:pPr marL="0" indent="0">
              <a:buNone/>
            </a:pPr>
            <a:r>
              <a:rPr lang="pl-PL" dirty="0"/>
              <a:t>2. Fundacja uzyskuje osobowość prawną z chwilą wpisania do Krajowego Rejestru Sądowego</a:t>
            </a:r>
            <a:r>
              <a:rPr lang="pl-PL" dirty="0" smtClean="0"/>
              <a:t>. </a:t>
            </a:r>
          </a:p>
          <a:p>
            <a:pPr marL="0" indent="0">
              <a:buNone/>
            </a:pPr>
            <a:r>
              <a:rPr lang="pl-PL" dirty="0" smtClean="0"/>
              <a:t>(art. 7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dirty="0"/>
              <a:t>Tworzenie Fundacji</a:t>
            </a:r>
          </a:p>
          <a:p>
            <a:pPr>
              <a:buFontTx/>
              <a:buChar char="-"/>
            </a:pPr>
            <a:r>
              <a:rPr lang="pl-PL" dirty="0" smtClean="0"/>
              <a:t>Sąd </a:t>
            </a:r>
            <a:r>
              <a:rPr lang="pl-PL" dirty="0"/>
              <a:t>dokonuje wpisu do Krajowego Rejestru Sądowego fundacji po stwierdzeniu, że czynności prawne stanowiące podstawę wpisu zostały podjęte przez uprawnioną osobę lub organ i są </a:t>
            </a:r>
            <a:r>
              <a:rPr lang="pl-PL" dirty="0" smtClean="0"/>
              <a:t>ważne.</a:t>
            </a:r>
          </a:p>
          <a:p>
            <a:pPr>
              <a:buFontTx/>
              <a:buChar char="-"/>
            </a:pPr>
            <a:r>
              <a:rPr lang="pl-PL" dirty="0" smtClean="0"/>
              <a:t>Postanowienie </a:t>
            </a:r>
            <a:r>
              <a:rPr lang="pl-PL" dirty="0"/>
              <a:t>o wpisaniu fundacji do Krajowego Rejestru Sądowego sąd wydaje ponadto po stwierdzeniu, że cel i statut fundacji są zgodne z przepisami </a:t>
            </a:r>
            <a:r>
              <a:rPr lang="pl-PL" dirty="0" smtClean="0"/>
              <a:t>prawa. </a:t>
            </a:r>
          </a:p>
          <a:p>
            <a:pPr marL="0" indent="0">
              <a:buNone/>
            </a:pPr>
            <a:r>
              <a:rPr lang="pl-PL" dirty="0" smtClean="0"/>
              <a:t>(art. 9 ust. 1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a:xfrm>
            <a:off x="457200" y="1600200"/>
            <a:ext cx="8229600" cy="4853136"/>
          </a:xfrm>
        </p:spPr>
        <p:txBody>
          <a:bodyPr>
            <a:normAutofit fontScale="85000" lnSpcReduction="20000"/>
          </a:bodyPr>
          <a:lstStyle/>
          <a:p>
            <a:pPr marL="0" indent="0" algn="ctr">
              <a:buNone/>
            </a:pPr>
            <a:r>
              <a:rPr lang="pl-PL" b="1" dirty="0"/>
              <a:t>Tworzenie Fundacji</a:t>
            </a:r>
          </a:p>
          <a:p>
            <a:pPr>
              <a:buFontTx/>
              <a:buChar char="-"/>
            </a:pPr>
            <a:r>
              <a:rPr lang="pl-PL" dirty="0" smtClean="0"/>
              <a:t>O </a:t>
            </a:r>
            <a:r>
              <a:rPr lang="pl-PL" dirty="0"/>
              <a:t>wpisaniu fundacji do Krajowego Rejestru Sądowego sąd zawiadamia ministra właściwego ze względu na zakres jego działania oraz cele fundacji, zwanego dalej "właściwym ministrem", oraz właściwego ze względu na siedzibę fundacji starostę, przesyłając jednocześnie </a:t>
            </a:r>
            <a:r>
              <a:rPr lang="pl-PL" dirty="0" smtClean="0"/>
              <a:t>statut.</a:t>
            </a:r>
          </a:p>
          <a:p>
            <a:pPr>
              <a:buFontTx/>
              <a:buChar char="-"/>
            </a:pPr>
            <a:r>
              <a:rPr lang="pl-PL" dirty="0" smtClean="0"/>
              <a:t>Jeżeli </a:t>
            </a:r>
            <a:r>
              <a:rPr lang="pl-PL" dirty="0"/>
              <a:t>cele fundacji wkraczają w zakres działania dwóch lub więcej ministrów, sąd zawiadamia o wpisaniu fundacji do Krajowego Rejestru Sądowego, wraz z przesłaniem statutu, właściwego ministra, z którego zakresem działania wiążą się główne cele fundacji</a:t>
            </a:r>
            <a:r>
              <a:rPr lang="pl-PL" dirty="0" smtClean="0"/>
              <a:t>. </a:t>
            </a:r>
          </a:p>
          <a:p>
            <a:pPr marL="0" indent="0">
              <a:buNone/>
            </a:pPr>
            <a:r>
              <a:rPr lang="pl-PL" dirty="0" smtClean="0"/>
              <a:t>(art. 9 ust. 2-3 uf)</a:t>
            </a:r>
            <a:endParaRPr lang="pl-PL" dirty="0"/>
          </a:p>
        </p:txBody>
      </p:sp>
    </p:spTree>
    <p:extLst>
      <p:ext uri="{BB962C8B-B14F-4D97-AF65-F5344CB8AC3E}">
        <p14:creationId xmlns="" xmlns:p14="http://schemas.microsoft.com/office/powerpoint/2010/main" val="33290839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lstStyle/>
          <a:p>
            <a:pPr marL="0" indent="0" algn="ctr">
              <a:buNone/>
            </a:pPr>
            <a:r>
              <a:rPr lang="pl-PL" b="1" dirty="0" smtClean="0"/>
              <a:t>Zarząd Fundacji </a:t>
            </a:r>
          </a:p>
          <a:p>
            <a:pPr marL="0" indent="0">
              <a:buNone/>
            </a:pPr>
            <a:r>
              <a:rPr lang="pl-PL" dirty="0"/>
              <a:t>Zarząd fundacji kieruje jej działalnością oraz reprezentuje fundację na zewnątrz</a:t>
            </a:r>
            <a:r>
              <a:rPr lang="pl-PL" dirty="0" smtClean="0"/>
              <a:t>.</a:t>
            </a:r>
          </a:p>
          <a:p>
            <a:pPr marL="0" indent="0">
              <a:buNone/>
            </a:pPr>
            <a:r>
              <a:rPr lang="pl-PL" dirty="0" smtClean="0"/>
              <a:t>(art. 10 uf)</a:t>
            </a:r>
            <a:endParaRPr lang="pl-PL" dirty="0"/>
          </a:p>
          <a:p>
            <a:pPr marL="0" indent="0">
              <a:buNone/>
            </a:pPr>
            <a:endParaRPr lang="pl-PL" dirty="0"/>
          </a:p>
        </p:txBody>
      </p:sp>
    </p:spTree>
    <p:extLst>
      <p:ext uri="{BB962C8B-B14F-4D97-AF65-F5344CB8AC3E}">
        <p14:creationId xmlns="" xmlns:p14="http://schemas.microsoft.com/office/powerpoint/2010/main" val="332908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70000" lnSpcReduction="20000"/>
          </a:bodyPr>
          <a:lstStyle/>
          <a:p>
            <a:pPr marL="0" indent="0" algn="ctr">
              <a:buNone/>
            </a:pPr>
            <a:r>
              <a:rPr lang="pl-PL" b="1" dirty="0" smtClean="0"/>
              <a:t>Prawo zrzeszania się w Stowarzyszeniu </a:t>
            </a:r>
          </a:p>
          <a:p>
            <a:pPr marL="514350" indent="-514350">
              <a:buAutoNum type="arabicPeriod"/>
            </a:pPr>
            <a:r>
              <a:rPr lang="pl-PL" dirty="0" smtClean="0"/>
              <a:t>Obywatele </a:t>
            </a:r>
            <a:r>
              <a:rPr lang="pl-PL" dirty="0"/>
              <a:t>polscy realizują prawo zrzeszania się w stowarzyszeniach, zgodnie z </a:t>
            </a:r>
            <a:endParaRPr lang="pl-PL" dirty="0" smtClean="0"/>
          </a:p>
          <a:p>
            <a:pPr>
              <a:buFontTx/>
              <a:buChar char="-"/>
            </a:pPr>
            <a:r>
              <a:rPr lang="pl-PL" dirty="0" smtClean="0"/>
              <a:t>przepisami </a:t>
            </a:r>
            <a:r>
              <a:rPr lang="pl-PL" dirty="0"/>
              <a:t>Konstytucji oraz </a:t>
            </a:r>
            <a:endParaRPr lang="pl-PL" dirty="0" smtClean="0"/>
          </a:p>
          <a:p>
            <a:pPr>
              <a:buFontTx/>
              <a:buChar char="-"/>
            </a:pPr>
            <a:r>
              <a:rPr lang="pl-PL" dirty="0" smtClean="0"/>
              <a:t>porządkiem </a:t>
            </a:r>
            <a:r>
              <a:rPr lang="pl-PL" dirty="0"/>
              <a:t>prawnym określonym w ustawach.</a:t>
            </a:r>
          </a:p>
          <a:p>
            <a:pPr marL="0" indent="0">
              <a:buNone/>
            </a:pPr>
            <a:r>
              <a:rPr lang="pl-PL" dirty="0"/>
              <a:t>2. Prawo zrzeszania się w stowarzyszeniach może podlegać ograniczeniom </a:t>
            </a:r>
            <a:endParaRPr lang="pl-PL" dirty="0" smtClean="0"/>
          </a:p>
          <a:p>
            <a:pPr>
              <a:buFontTx/>
              <a:buChar char="-"/>
            </a:pPr>
            <a:r>
              <a:rPr lang="pl-PL" dirty="0" smtClean="0"/>
              <a:t>przewidzianym </a:t>
            </a:r>
            <a:r>
              <a:rPr lang="pl-PL" dirty="0"/>
              <a:t>jedynie przez ustawy, </a:t>
            </a:r>
            <a:endParaRPr lang="pl-PL" dirty="0" smtClean="0"/>
          </a:p>
          <a:p>
            <a:pPr>
              <a:buFontTx/>
              <a:buChar char="-"/>
            </a:pPr>
            <a:r>
              <a:rPr lang="pl-PL" dirty="0" smtClean="0"/>
              <a:t>niezbędnym </a:t>
            </a:r>
            <a:r>
              <a:rPr lang="pl-PL" dirty="0"/>
              <a:t>do </a:t>
            </a:r>
            <a:r>
              <a:rPr lang="pl-PL" b="1" dirty="0"/>
              <a:t>zapewnienia interesów bezpieczeństwa państwowego lub porządku publicznego oraz ochrony zdrowia lub moralności publicznej albo ochrony praw i wolności innych osób</a:t>
            </a:r>
            <a:r>
              <a:rPr lang="pl-PL" b="1" dirty="0" smtClean="0"/>
              <a:t>. </a:t>
            </a:r>
            <a:endParaRPr lang="pl-PL" dirty="0" smtClean="0"/>
          </a:p>
          <a:p>
            <a:pPr marL="0" indent="0">
              <a:buNone/>
            </a:pPr>
            <a:r>
              <a:rPr lang="pl-PL" dirty="0" smtClean="0"/>
              <a:t>(art. 1 ust. 1-2 </a:t>
            </a:r>
            <a:r>
              <a:rPr lang="pl-PL" dirty="0" err="1" smtClean="0"/>
              <a:t>ups</a:t>
            </a:r>
            <a:r>
              <a:rPr lang="pl-PL" dirty="0" smtClean="0"/>
              <a:t>)</a:t>
            </a: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lstStyle/>
          <a:p>
            <a:pPr marL="0" indent="0" algn="ctr">
              <a:buNone/>
            </a:pPr>
            <a:r>
              <a:rPr lang="pl-PL" b="1" dirty="0" smtClean="0"/>
              <a:t>Zmiana Statutu </a:t>
            </a:r>
          </a:p>
          <a:p>
            <a:pPr marL="0" indent="0">
              <a:buNone/>
            </a:pPr>
            <a:r>
              <a:rPr lang="pl-PL" dirty="0" smtClean="0"/>
              <a:t>1</a:t>
            </a:r>
            <a:r>
              <a:rPr lang="pl-PL" dirty="0"/>
              <a:t>. Podjęcie przez fundację działalności gospodarczej nieprzewidzianej w statucie wymaga uprzedniej zmiany statutu.</a:t>
            </a:r>
          </a:p>
          <a:p>
            <a:pPr marL="0" indent="0">
              <a:buNone/>
            </a:pPr>
            <a:r>
              <a:rPr lang="pl-PL" dirty="0"/>
              <a:t>2. Zmiana statutu fundacji wymaga wpisania do Krajowego Rejestru Sądowego. Przepisy art. 9 stosuje się odpowiednio</a:t>
            </a:r>
            <a:r>
              <a:rPr lang="pl-PL" dirty="0" smtClean="0"/>
              <a:t>.</a:t>
            </a:r>
          </a:p>
          <a:p>
            <a:pPr marL="0" indent="0">
              <a:buNone/>
            </a:pPr>
            <a:r>
              <a:rPr lang="pl-PL" dirty="0" smtClean="0"/>
              <a:t>(art. 11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lnSpcReduction="10000"/>
          </a:bodyPr>
          <a:lstStyle/>
          <a:p>
            <a:pPr marL="0" indent="0" algn="ctr">
              <a:buNone/>
            </a:pPr>
            <a:r>
              <a:rPr lang="pl-PL" b="1" dirty="0" smtClean="0"/>
              <a:t>Prawidłowość działania Fundacji </a:t>
            </a:r>
          </a:p>
          <a:p>
            <a:pPr marL="0" indent="0">
              <a:buNone/>
            </a:pPr>
            <a:r>
              <a:rPr lang="pl-PL" dirty="0" smtClean="0"/>
              <a:t>1</a:t>
            </a:r>
            <a:r>
              <a:rPr lang="pl-PL" dirty="0"/>
              <a:t>. O zgodności działania fundacji z przepisami prawa i statutem oraz z celem, w jakim fundacja została ustanowiona, orzeka sąd w postępowaniu nieprocesowym na wniosek właściwego ministra lub starosty.</a:t>
            </a:r>
          </a:p>
          <a:p>
            <a:pPr marL="0" indent="0">
              <a:buNone/>
            </a:pPr>
            <a:r>
              <a:rPr lang="pl-PL" dirty="0"/>
              <a:t>2. Fundacja składa corocznie właściwemu ministrowi sprawozdanie ze swojej działalności</a:t>
            </a:r>
            <a:r>
              <a:rPr lang="pl-PL" dirty="0" smtClean="0"/>
              <a:t>. </a:t>
            </a:r>
          </a:p>
          <a:p>
            <a:pPr marL="0" indent="0">
              <a:buNone/>
            </a:pPr>
            <a:r>
              <a:rPr lang="pl-PL" dirty="0" smtClean="0"/>
              <a:t>(art. 12 ust. 1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ctr">
              <a:buNone/>
            </a:pPr>
            <a:r>
              <a:rPr lang="pl-PL" b="1" dirty="0"/>
              <a:t>Prawidłowość działania Fundacji </a:t>
            </a:r>
          </a:p>
          <a:p>
            <a:pPr marL="0" indent="0">
              <a:buNone/>
            </a:pPr>
            <a:r>
              <a:rPr lang="pl-PL" dirty="0"/>
              <a:t>2a. Przepisu </a:t>
            </a:r>
            <a:r>
              <a:rPr lang="pl-PL" dirty="0" smtClean="0"/>
              <a:t>art. 12 ust</a:t>
            </a:r>
            <a:r>
              <a:rPr lang="pl-PL" dirty="0"/>
              <a:t>. 2 </a:t>
            </a:r>
            <a:r>
              <a:rPr lang="pl-PL" dirty="0" smtClean="0"/>
              <a:t>uf nie </a:t>
            </a:r>
            <a:r>
              <a:rPr lang="pl-PL" dirty="0"/>
              <a:t>stosuje się do fundacji posiadających status organizacji pożytku publicznego, które zamieściły na stronie internetowej urzędu obsługującego ministra właściwego do spraw zabezpieczenia społecznego sprawozdanie merytoryczne z działalności oraz sprawozdanie finansowe zgodnie z przepisami ustawy z dnia 24 kwietnia 2003 r. o działalności pożytku publicznego i o wolontariacie </a:t>
            </a:r>
            <a:endParaRPr lang="pl-PL" dirty="0" smtClean="0"/>
          </a:p>
          <a:p>
            <a:pPr marL="0" indent="0">
              <a:buNone/>
            </a:pPr>
            <a:r>
              <a:rPr lang="pl-PL" dirty="0" smtClean="0"/>
              <a:t>3</a:t>
            </a:r>
            <a:r>
              <a:rPr lang="pl-PL" dirty="0"/>
              <a:t>. Sprawozdanie, o którym mowa w </a:t>
            </a:r>
            <a:r>
              <a:rPr lang="pl-PL" dirty="0" smtClean="0"/>
              <a:t>art. 12 ust</a:t>
            </a:r>
            <a:r>
              <a:rPr lang="pl-PL" dirty="0"/>
              <a:t>. 2, jest przez fundację udostępnione do publicznej wiadomości</a:t>
            </a:r>
            <a:r>
              <a:rPr lang="pl-PL" dirty="0" smtClean="0"/>
              <a:t>. </a:t>
            </a:r>
          </a:p>
          <a:p>
            <a:pPr marL="0" indent="0">
              <a:buNone/>
            </a:pPr>
            <a:r>
              <a:rPr lang="pl-PL" dirty="0" smtClean="0"/>
              <a:t>(art. 12 ust. 2a-3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Fundacja </a:t>
            </a:r>
            <a:endParaRPr lang="pl-PL" b="1" dirty="0"/>
          </a:p>
        </p:txBody>
      </p:sp>
      <p:sp>
        <p:nvSpPr>
          <p:cNvPr id="3" name="Symbol zastępczy zawartości 2"/>
          <p:cNvSpPr>
            <a:spLocks noGrp="1"/>
          </p:cNvSpPr>
          <p:nvPr>
            <p:ph idx="1"/>
          </p:nvPr>
        </p:nvSpPr>
        <p:spPr/>
        <p:txBody>
          <a:bodyPr>
            <a:normAutofit/>
          </a:bodyPr>
          <a:lstStyle/>
          <a:p>
            <a:pPr marL="0" indent="0" algn="ctr">
              <a:buNone/>
            </a:pPr>
            <a:r>
              <a:rPr lang="pl-PL" b="1" dirty="0" smtClean="0"/>
              <a:t>Majątek Fundacji</a:t>
            </a:r>
          </a:p>
          <a:p>
            <a:pPr>
              <a:buFontTx/>
              <a:buChar char="-"/>
            </a:pPr>
            <a:r>
              <a:rPr lang="pl-PL" dirty="0" smtClean="0"/>
              <a:t>Nabycie </a:t>
            </a:r>
            <a:r>
              <a:rPr lang="pl-PL" dirty="0"/>
              <a:t>przez fundację w drodze spadku, zapisu lub darowizny pieniędzy lub innych rzeczy ruchomych albo praw majątkowych jest wolne od podatku od spadków i </a:t>
            </a:r>
            <a:r>
              <a:rPr lang="pl-PL" dirty="0" smtClean="0"/>
              <a:t>darowizn.</a:t>
            </a:r>
          </a:p>
          <a:p>
            <a:pPr>
              <a:buFontTx/>
              <a:buChar char="-"/>
            </a:pPr>
            <a:r>
              <a:rPr lang="pl-PL" dirty="0" smtClean="0"/>
              <a:t>Spory </a:t>
            </a:r>
            <a:r>
              <a:rPr lang="pl-PL" dirty="0"/>
              <a:t>majątkowe, w których stroną jest fundacja, rozpoznaje sąd</a:t>
            </a:r>
            <a:r>
              <a:rPr lang="pl-PL" dirty="0" smtClean="0"/>
              <a:t>. </a:t>
            </a:r>
          </a:p>
          <a:p>
            <a:pPr marL="0" indent="0">
              <a:buNone/>
            </a:pPr>
            <a:r>
              <a:rPr lang="pl-PL" dirty="0" smtClean="0"/>
              <a:t>(art. 16-17 uf)</a:t>
            </a:r>
            <a:endParaRPr lang="pl-PL" dirty="0"/>
          </a:p>
        </p:txBody>
      </p:sp>
    </p:spTree>
    <p:extLst>
      <p:ext uri="{BB962C8B-B14F-4D97-AF65-F5344CB8AC3E}">
        <p14:creationId xmlns="" xmlns:p14="http://schemas.microsoft.com/office/powerpoint/2010/main" val="1731523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lstStyle/>
          <a:p>
            <a:pPr algn="ctr">
              <a:buNone/>
            </a:pPr>
            <a:endParaRPr lang="pl-PL" dirty="0" smtClean="0"/>
          </a:p>
          <a:p>
            <a:pPr algn="ctr">
              <a:buNone/>
            </a:pPr>
            <a:r>
              <a:rPr lang="pl-PL" dirty="0" smtClean="0"/>
              <a:t>USTAWA</a:t>
            </a:r>
            <a:endParaRPr lang="pl-PL" dirty="0" smtClean="0"/>
          </a:p>
          <a:p>
            <a:pPr algn="ctr">
              <a:buNone/>
            </a:pPr>
            <a:r>
              <a:rPr lang="pl-PL" dirty="0" smtClean="0"/>
              <a:t>z dnia 24 kwietnia 2003 r.</a:t>
            </a:r>
          </a:p>
          <a:p>
            <a:pPr algn="ctr">
              <a:buNone/>
            </a:pPr>
            <a:r>
              <a:rPr lang="pl-PL" dirty="0" smtClean="0"/>
              <a:t>o </a:t>
            </a:r>
            <a:r>
              <a:rPr lang="pl-PL" i="1" dirty="0" smtClean="0"/>
              <a:t>działalności pożytku publicznego</a:t>
            </a:r>
            <a:r>
              <a:rPr lang="pl-PL" dirty="0" smtClean="0"/>
              <a:t> i o wolontariacie</a:t>
            </a:r>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lstStyle/>
          <a:p>
            <a:pPr marL="0" indent="0" algn="ctr">
              <a:buNone/>
            </a:pPr>
            <a:r>
              <a:rPr lang="pl-PL" b="1" dirty="0" smtClean="0"/>
              <a:t>Organizacje </a:t>
            </a:r>
            <a:r>
              <a:rPr lang="pl-PL" b="1" dirty="0" smtClean="0"/>
              <a:t>pozarządowe</a:t>
            </a:r>
          </a:p>
          <a:p>
            <a:pPr marL="0" indent="0">
              <a:buNone/>
            </a:pPr>
            <a:r>
              <a:rPr lang="pl-PL" dirty="0" smtClean="0"/>
              <a:t>Działalnością pożytku publicznego </a:t>
            </a:r>
            <a:r>
              <a:rPr lang="pl-PL" dirty="0" smtClean="0"/>
              <a:t>jest</a:t>
            </a:r>
          </a:p>
          <a:p>
            <a:pPr marL="0" indent="0">
              <a:buFontTx/>
              <a:buChar char="-"/>
            </a:pPr>
            <a:r>
              <a:rPr lang="pl-PL" dirty="0" smtClean="0"/>
              <a:t> działalność </a:t>
            </a:r>
            <a:r>
              <a:rPr lang="pl-PL" dirty="0" smtClean="0"/>
              <a:t>społecznie użyteczna, </a:t>
            </a:r>
            <a:endParaRPr lang="pl-PL" dirty="0" smtClean="0"/>
          </a:p>
          <a:p>
            <a:pPr marL="0" indent="0">
              <a:buFontTx/>
              <a:buChar char="-"/>
            </a:pPr>
            <a:r>
              <a:rPr lang="pl-PL" dirty="0" smtClean="0"/>
              <a:t> </a:t>
            </a:r>
            <a:r>
              <a:rPr lang="pl-PL" dirty="0" smtClean="0"/>
              <a:t>prowadzona </a:t>
            </a:r>
            <a:r>
              <a:rPr lang="pl-PL" dirty="0" smtClean="0"/>
              <a:t>przez organizacje pozarządowe </a:t>
            </a:r>
            <a:endParaRPr lang="pl-PL" dirty="0" smtClean="0"/>
          </a:p>
          <a:p>
            <a:pPr marL="0" indent="0">
              <a:buFontTx/>
              <a:buChar char="-"/>
            </a:pPr>
            <a:r>
              <a:rPr lang="pl-PL" dirty="0" smtClean="0"/>
              <a:t> </a:t>
            </a:r>
            <a:r>
              <a:rPr lang="pl-PL" dirty="0" smtClean="0"/>
              <a:t>w </a:t>
            </a:r>
            <a:r>
              <a:rPr lang="pl-PL" dirty="0" smtClean="0"/>
              <a:t>sferze zadań publicznych określonych w ustawie</a:t>
            </a:r>
            <a:r>
              <a:rPr lang="pl-PL" dirty="0" smtClean="0"/>
              <a:t>.</a:t>
            </a:r>
          </a:p>
          <a:p>
            <a:pPr marL="0" indent="0">
              <a:buNone/>
            </a:pPr>
            <a:r>
              <a:rPr lang="pl-PL" dirty="0" smtClean="0"/>
              <a:t>(art. 3 ust. 1 </a:t>
            </a:r>
            <a:r>
              <a:rPr lang="pl-PL" dirty="0" err="1" smtClean="0"/>
              <a:t>udpp</a:t>
            </a:r>
            <a:r>
              <a:rPr lang="pl-PL" dirty="0" smtClean="0"/>
              <a:t>)</a:t>
            </a: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a:xfrm>
            <a:off x="457200" y="1600200"/>
            <a:ext cx="8229600" cy="4925144"/>
          </a:xfrm>
        </p:spPr>
        <p:txBody>
          <a:bodyPr>
            <a:normAutofit fontScale="77500" lnSpcReduction="20000"/>
          </a:bodyPr>
          <a:lstStyle/>
          <a:p>
            <a:pPr marL="0" indent="0" algn="ctr">
              <a:buNone/>
            </a:pPr>
            <a:r>
              <a:rPr lang="pl-PL" b="1" dirty="0" smtClean="0"/>
              <a:t>Organizacje </a:t>
            </a:r>
            <a:r>
              <a:rPr lang="pl-PL" b="1" dirty="0" smtClean="0"/>
              <a:t>pozarządowe</a:t>
            </a:r>
          </a:p>
          <a:p>
            <a:pPr>
              <a:buNone/>
            </a:pPr>
            <a:r>
              <a:rPr lang="pl-PL" dirty="0" smtClean="0"/>
              <a:t>Organizacjami pozarządowymi są</a:t>
            </a:r>
            <a:r>
              <a:rPr lang="pl-PL" dirty="0" smtClean="0"/>
              <a:t>:</a:t>
            </a:r>
          </a:p>
          <a:p>
            <a:pPr>
              <a:buNone/>
            </a:pPr>
            <a:r>
              <a:rPr lang="pl-PL" dirty="0" smtClean="0"/>
              <a:t>1</a:t>
            </a:r>
            <a:r>
              <a:rPr lang="pl-PL" dirty="0" smtClean="0"/>
              <a:t>) </a:t>
            </a:r>
            <a:r>
              <a:rPr lang="pl-PL" b="1" dirty="0" smtClean="0"/>
              <a:t>niebędące </a:t>
            </a:r>
            <a:r>
              <a:rPr lang="pl-PL" b="1" dirty="0" smtClean="0"/>
              <a:t>jednostkami sektora finansów publicznych </a:t>
            </a:r>
            <a:r>
              <a:rPr lang="pl-PL" dirty="0" smtClean="0"/>
              <a:t>w </a:t>
            </a:r>
            <a:r>
              <a:rPr lang="pl-PL" dirty="0" smtClean="0"/>
              <a:t>rozumieniu ustawy z </a:t>
            </a:r>
            <a:r>
              <a:rPr lang="pl-PL" dirty="0" smtClean="0"/>
              <a:t>dnia 27 sierpnia 2009 r. o finansach publicznych lub </a:t>
            </a:r>
            <a:r>
              <a:rPr lang="pl-PL" b="1" dirty="0" smtClean="0"/>
              <a:t>przedsiębiorstwami, instytutami badawczymi, bankami i spółkami prawa handlowego będącymi państwowymi lub samorządowymi osobami prawnymi</a:t>
            </a:r>
            <a:r>
              <a:rPr lang="pl-PL" dirty="0" smtClean="0"/>
              <a:t>, ;</a:t>
            </a:r>
          </a:p>
          <a:p>
            <a:pPr>
              <a:buNone/>
            </a:pPr>
            <a:r>
              <a:rPr lang="pl-PL" dirty="0" smtClean="0"/>
              <a:t>2) </a:t>
            </a:r>
            <a:r>
              <a:rPr lang="pl-PL" b="1" dirty="0" smtClean="0"/>
              <a:t>niedziałające w celu osiągnięcia zysku</a:t>
            </a:r>
          </a:p>
          <a:p>
            <a:pPr>
              <a:buFontTx/>
              <a:buChar char="-"/>
            </a:pPr>
            <a:r>
              <a:rPr lang="pl-PL" dirty="0" smtClean="0"/>
              <a:t>osoby </a:t>
            </a:r>
            <a:r>
              <a:rPr lang="pl-PL" dirty="0" smtClean="0"/>
              <a:t>prawne lub jednostki organizacyjne nieposiadające osobowości prawnej, którym </a:t>
            </a:r>
            <a:r>
              <a:rPr lang="pl-PL" dirty="0" smtClean="0"/>
              <a:t>odrębna ustawa przyznaje </a:t>
            </a:r>
            <a:r>
              <a:rPr lang="pl-PL" dirty="0" smtClean="0"/>
              <a:t>zdolność prawną, w tym fundacje i stowarzyszenia, z zastrzeżeniem ust. 4</a:t>
            </a:r>
            <a:r>
              <a:rPr lang="pl-PL" dirty="0" smtClean="0"/>
              <a:t>. </a:t>
            </a:r>
            <a:r>
              <a:rPr lang="pl-PL" dirty="0" err="1" smtClean="0"/>
              <a:t>udpp</a:t>
            </a:r>
            <a:r>
              <a:rPr lang="pl-PL" dirty="0" smtClean="0"/>
              <a:t> </a:t>
            </a:r>
          </a:p>
          <a:p>
            <a:pPr>
              <a:buNone/>
            </a:pPr>
            <a:r>
              <a:rPr lang="pl-PL" dirty="0" smtClean="0"/>
              <a:t>(</a:t>
            </a:r>
            <a:r>
              <a:rPr lang="pl-PL" dirty="0" smtClean="0"/>
              <a:t>art. 3 ust. </a:t>
            </a:r>
            <a:r>
              <a:rPr lang="pl-PL" dirty="0" smtClean="0"/>
              <a:t>2 </a:t>
            </a:r>
            <a:r>
              <a:rPr lang="pl-PL" dirty="0" err="1" smtClean="0"/>
              <a:t>udpp</a:t>
            </a:r>
            <a:r>
              <a:rPr lang="pl-PL" dirty="0" smtClean="0"/>
              <a:t>)</a:t>
            </a:r>
          </a:p>
          <a:p>
            <a:pPr>
              <a:buNone/>
            </a:pPr>
            <a:endParaRPr lang="pl-PL" dirty="0" smtClean="0"/>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a:xfrm>
            <a:off x="457200" y="1600200"/>
            <a:ext cx="8229600" cy="4781128"/>
          </a:xfrm>
        </p:spPr>
        <p:txBody>
          <a:bodyPr>
            <a:normAutofit fontScale="62500" lnSpcReduction="20000"/>
          </a:bodyPr>
          <a:lstStyle/>
          <a:p>
            <a:pPr marL="0" indent="0" algn="ctr">
              <a:buNone/>
            </a:pPr>
            <a:r>
              <a:rPr lang="pl-PL" b="1" dirty="0" smtClean="0"/>
              <a:t>Inne organizacje </a:t>
            </a:r>
          </a:p>
          <a:p>
            <a:pPr>
              <a:buNone/>
            </a:pPr>
            <a:r>
              <a:rPr lang="pl-PL" b="1" dirty="0" smtClean="0"/>
              <a:t>Działalność pożytku publicznego może być prowadzona także przez</a:t>
            </a:r>
            <a:r>
              <a:rPr lang="pl-PL" dirty="0" smtClean="0"/>
              <a:t>:</a:t>
            </a:r>
          </a:p>
          <a:p>
            <a:pPr>
              <a:buNone/>
            </a:pPr>
            <a:r>
              <a:rPr lang="pl-PL" dirty="0" smtClean="0"/>
              <a:t>1</a:t>
            </a:r>
            <a:r>
              <a:rPr lang="pl-PL" dirty="0" smtClean="0"/>
              <a:t>) osoby prawne i jednostki organizacyjne działające na </a:t>
            </a:r>
            <a:r>
              <a:rPr lang="pl-PL" dirty="0" smtClean="0"/>
              <a:t>podstawie </a:t>
            </a:r>
            <a:r>
              <a:rPr lang="pl-PL" b="1" dirty="0" smtClean="0"/>
              <a:t>przepisów o </a:t>
            </a:r>
            <a:r>
              <a:rPr lang="pl-PL" b="1" dirty="0" smtClean="0"/>
              <a:t>stosunku Państwa do </a:t>
            </a:r>
            <a:r>
              <a:rPr lang="pl-PL" dirty="0" smtClean="0"/>
              <a:t>Kościoła Katolickiego w Rzeczypospolitej Polskiej, o stosunku Państwa do </a:t>
            </a:r>
            <a:r>
              <a:rPr lang="pl-PL" b="1" dirty="0" smtClean="0"/>
              <a:t>innych kościołów </a:t>
            </a:r>
            <a:r>
              <a:rPr lang="pl-PL" dirty="0" smtClean="0"/>
              <a:t>i </a:t>
            </a:r>
            <a:r>
              <a:rPr lang="pl-PL" b="1" dirty="0" smtClean="0"/>
              <a:t>związków wyznaniowych </a:t>
            </a:r>
            <a:r>
              <a:rPr lang="pl-PL" dirty="0" smtClean="0"/>
              <a:t>oraz o gwarancjach wolności sumienia i wyznania, jeżeli ich cele statutowe obejmują prowadzenie działalności pożytku publicznego;</a:t>
            </a:r>
          </a:p>
          <a:p>
            <a:pPr>
              <a:buNone/>
            </a:pPr>
            <a:r>
              <a:rPr lang="pl-PL" dirty="0" smtClean="0"/>
              <a:t>2) </a:t>
            </a:r>
            <a:r>
              <a:rPr lang="pl-PL" b="1" dirty="0" smtClean="0"/>
              <a:t>stowarzyszenia jednostek samorządu terytorialnego</a:t>
            </a:r>
            <a:r>
              <a:rPr lang="pl-PL" dirty="0" smtClean="0"/>
              <a:t>;</a:t>
            </a:r>
          </a:p>
          <a:p>
            <a:pPr>
              <a:buNone/>
            </a:pPr>
            <a:r>
              <a:rPr lang="pl-PL" dirty="0" smtClean="0"/>
              <a:t>3) </a:t>
            </a:r>
            <a:r>
              <a:rPr lang="pl-PL" b="1" dirty="0" smtClean="0"/>
              <a:t>spółdzielnie socjalne</a:t>
            </a:r>
            <a:r>
              <a:rPr lang="pl-PL" dirty="0" smtClean="0"/>
              <a:t>;</a:t>
            </a:r>
          </a:p>
          <a:p>
            <a:pPr>
              <a:buNone/>
            </a:pPr>
            <a:r>
              <a:rPr lang="pl-PL" dirty="0" smtClean="0"/>
              <a:t>4) </a:t>
            </a:r>
            <a:r>
              <a:rPr lang="pl-PL" b="1" dirty="0" smtClean="0"/>
              <a:t>spółki akcyjne i spółki z ograniczoną odpowiedzialnością oraz kluby sportowe </a:t>
            </a:r>
            <a:r>
              <a:rPr lang="pl-PL" dirty="0" smtClean="0"/>
              <a:t>będące spółkami działającymi na podstawie </a:t>
            </a:r>
            <a:r>
              <a:rPr lang="pl-PL" dirty="0" smtClean="0"/>
              <a:t>przepisów ustawy z </a:t>
            </a:r>
            <a:r>
              <a:rPr lang="pl-PL" dirty="0" smtClean="0"/>
              <a:t>dnia 25 czerwca 2010 r. o </a:t>
            </a:r>
            <a:r>
              <a:rPr lang="pl-PL" dirty="0" smtClean="0"/>
              <a:t>sporcie, </a:t>
            </a:r>
            <a:r>
              <a:rPr lang="pl-PL" b="1" dirty="0" smtClean="0"/>
              <a:t>które nie działają w celu osiągnięcia zysku oraz przeznaczają całość dochodu na realizację celów statutowych oraz nie przeznaczają zysku do podziału między swoich udziałowców, akcjonariuszy i pracowników</a:t>
            </a:r>
            <a:r>
              <a:rPr lang="pl-PL" dirty="0" smtClean="0"/>
              <a:t>. </a:t>
            </a:r>
          </a:p>
          <a:p>
            <a:pPr>
              <a:buNone/>
            </a:pPr>
            <a:r>
              <a:rPr lang="pl-PL" dirty="0" smtClean="0"/>
              <a:t>(</a:t>
            </a:r>
            <a:r>
              <a:rPr lang="pl-PL" dirty="0" smtClean="0"/>
              <a:t>art. 3 ust. </a:t>
            </a:r>
            <a:r>
              <a:rPr lang="pl-PL" dirty="0" smtClean="0"/>
              <a:t>3 </a:t>
            </a:r>
            <a:r>
              <a:rPr lang="pl-PL" dirty="0" err="1" smtClean="0"/>
              <a:t>udpp</a:t>
            </a:r>
            <a:r>
              <a:rPr lang="pl-PL" dirty="0" smtClean="0"/>
              <a:t>)</a:t>
            </a:r>
          </a:p>
          <a:p>
            <a:pPr>
              <a:buNone/>
            </a:pPr>
            <a:endParaRPr lang="pl-PL" dirty="0" smtClean="0"/>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smtClean="0"/>
              <a:t>Działalność pożytku publicznego a działalność </a:t>
            </a:r>
            <a:r>
              <a:rPr lang="pl-PL" b="1" dirty="0" smtClean="0"/>
              <a:t>gospodarcza</a:t>
            </a:r>
          </a:p>
          <a:p>
            <a:pPr marL="0" indent="0">
              <a:buNone/>
            </a:pPr>
            <a:r>
              <a:rPr lang="pl-PL" dirty="0" smtClean="0"/>
              <a:t>Działalność pożytku publicznego </a:t>
            </a:r>
            <a:endParaRPr lang="pl-PL" dirty="0" smtClean="0"/>
          </a:p>
          <a:p>
            <a:pPr marL="0" indent="0">
              <a:buFontTx/>
              <a:buChar char="-"/>
            </a:pPr>
            <a:r>
              <a:rPr lang="pl-PL" u="sng" dirty="0" smtClean="0"/>
              <a:t>nie </a:t>
            </a:r>
            <a:r>
              <a:rPr lang="pl-PL" u="sng" dirty="0" smtClean="0"/>
              <a:t>jest</a:t>
            </a:r>
            <a:r>
              <a:rPr lang="pl-PL" dirty="0" smtClean="0"/>
              <a:t>, z zastrzeżeniem art. 9 ust. </a:t>
            </a:r>
            <a:r>
              <a:rPr lang="pl-PL" dirty="0" smtClean="0"/>
              <a:t>1 </a:t>
            </a:r>
            <a:r>
              <a:rPr lang="pl-PL" dirty="0" err="1" smtClean="0"/>
              <a:t>udpp</a:t>
            </a:r>
            <a:r>
              <a:rPr lang="pl-PL" dirty="0" smtClean="0"/>
              <a:t>, </a:t>
            </a:r>
            <a:r>
              <a:rPr lang="pl-PL" dirty="0" smtClean="0"/>
              <a:t>działalnością gospodarczą, w </a:t>
            </a:r>
            <a:r>
              <a:rPr lang="pl-PL" dirty="0" smtClean="0"/>
              <a:t>rozumieniu przepisów  o </a:t>
            </a:r>
            <a:r>
              <a:rPr lang="pl-PL" dirty="0" smtClean="0"/>
              <a:t>swobodzie działalności gospodarczej, i </a:t>
            </a:r>
            <a:endParaRPr lang="pl-PL" dirty="0" smtClean="0"/>
          </a:p>
          <a:p>
            <a:pPr marL="0" indent="0">
              <a:buFontTx/>
              <a:buChar char="-"/>
            </a:pPr>
            <a:r>
              <a:rPr lang="pl-PL" dirty="0" smtClean="0"/>
              <a:t>może </a:t>
            </a:r>
            <a:r>
              <a:rPr lang="pl-PL" dirty="0" smtClean="0"/>
              <a:t>być prowadzona jako działalność </a:t>
            </a:r>
            <a:r>
              <a:rPr lang="pl-PL" b="1" dirty="0" smtClean="0"/>
              <a:t>nieodpłatna</a:t>
            </a:r>
            <a:r>
              <a:rPr lang="pl-PL" dirty="0" smtClean="0"/>
              <a:t> lub jako działalność </a:t>
            </a:r>
            <a:r>
              <a:rPr lang="pl-PL" b="1" dirty="0" smtClean="0"/>
              <a:t>odpłatna</a:t>
            </a:r>
            <a:r>
              <a:rPr lang="pl-PL" dirty="0" smtClean="0"/>
              <a:t>. </a:t>
            </a:r>
          </a:p>
          <a:p>
            <a:pPr marL="0" indent="0">
              <a:buNone/>
            </a:pPr>
            <a:r>
              <a:rPr lang="pl-PL" dirty="0" smtClean="0"/>
              <a:t>(art. 6 </a:t>
            </a:r>
            <a:r>
              <a:rPr lang="pl-PL" dirty="0" err="1" smtClean="0"/>
              <a:t>udpp</a:t>
            </a:r>
            <a:r>
              <a:rPr lang="pl-PL" dirty="0" smtClean="0"/>
              <a:t>)</a:t>
            </a: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lstStyle/>
          <a:p>
            <a:pPr marL="0" indent="0" algn="ctr">
              <a:buNone/>
            </a:pPr>
            <a:r>
              <a:rPr lang="pl-PL" b="1" dirty="0" smtClean="0"/>
              <a:t>Działalność </a:t>
            </a:r>
            <a:r>
              <a:rPr lang="pl-PL" b="1" dirty="0" smtClean="0"/>
              <a:t>nieodpłatna</a:t>
            </a:r>
          </a:p>
          <a:p>
            <a:pPr marL="0" indent="0">
              <a:buNone/>
            </a:pPr>
            <a:r>
              <a:rPr lang="pl-PL" dirty="0" smtClean="0"/>
              <a:t>Działalnością nieodpłatną pożytku publicznego </a:t>
            </a:r>
            <a:endParaRPr lang="pl-PL" dirty="0" smtClean="0"/>
          </a:p>
          <a:p>
            <a:pPr marL="0" indent="0">
              <a:buFontTx/>
              <a:buChar char="-"/>
            </a:pPr>
            <a:r>
              <a:rPr lang="pl-PL" dirty="0" smtClean="0"/>
              <a:t>jest </a:t>
            </a:r>
            <a:r>
              <a:rPr lang="pl-PL" dirty="0" smtClean="0"/>
              <a:t>działalność prowadzona przez organizacje pozarządowe i podmioty wymienione w art. 3 ust. 3, w sferze zadań publicznych, o której mowa w art. 4</a:t>
            </a:r>
            <a:r>
              <a:rPr lang="pl-PL" dirty="0" smtClean="0"/>
              <a:t>,</a:t>
            </a:r>
          </a:p>
          <a:p>
            <a:pPr marL="0" indent="0">
              <a:buFontTx/>
              <a:buChar char="-"/>
            </a:pPr>
            <a:r>
              <a:rPr lang="pl-PL" dirty="0" smtClean="0"/>
              <a:t> </a:t>
            </a:r>
            <a:r>
              <a:rPr lang="pl-PL" dirty="0" smtClean="0"/>
              <a:t>za które nie pobierają one wynagrodzenia</a:t>
            </a:r>
            <a:r>
              <a:rPr lang="pl-PL" dirty="0" smtClean="0"/>
              <a:t>.</a:t>
            </a:r>
          </a:p>
          <a:p>
            <a:pPr marL="0" indent="0">
              <a:buNone/>
            </a:pPr>
            <a:r>
              <a:rPr lang="pl-PL" dirty="0" smtClean="0"/>
              <a:t>(</a:t>
            </a:r>
            <a:r>
              <a:rPr lang="pl-PL" dirty="0" smtClean="0"/>
              <a:t>art. </a:t>
            </a:r>
            <a:r>
              <a:rPr lang="pl-PL" dirty="0" smtClean="0"/>
              <a:t>7 </a:t>
            </a:r>
            <a:r>
              <a:rPr lang="pl-PL" dirty="0" err="1" smtClean="0"/>
              <a:t>udpp</a:t>
            </a:r>
            <a:r>
              <a:rPr lang="pl-PL" dirty="0" smtClean="0"/>
              <a:t>)</a:t>
            </a:r>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a:xfrm>
            <a:off x="457200" y="1600200"/>
            <a:ext cx="8229600" cy="4853136"/>
          </a:xfrm>
        </p:spPr>
        <p:txBody>
          <a:bodyPr>
            <a:normAutofit fontScale="62500" lnSpcReduction="20000"/>
          </a:bodyPr>
          <a:lstStyle/>
          <a:p>
            <a:pPr marL="0" indent="0" algn="ctr">
              <a:buNone/>
            </a:pPr>
            <a:r>
              <a:rPr lang="pl-PL" b="1" dirty="0"/>
              <a:t>Prawo zrzeszania się w Stowarzyszeniu </a:t>
            </a:r>
          </a:p>
          <a:p>
            <a:pPr marL="514350" indent="-514350">
              <a:buAutoNum type="arabicPeriod"/>
            </a:pPr>
            <a:r>
              <a:rPr lang="pl-PL" b="1" dirty="0" smtClean="0"/>
              <a:t>Prawo </a:t>
            </a:r>
            <a:r>
              <a:rPr lang="pl-PL" b="1" dirty="0"/>
              <a:t>tworzenia stowarzyszeń przysługuje </a:t>
            </a:r>
            <a:endParaRPr lang="pl-PL" b="1" dirty="0" smtClean="0"/>
          </a:p>
          <a:p>
            <a:pPr>
              <a:buFontTx/>
              <a:buChar char="-"/>
            </a:pPr>
            <a:r>
              <a:rPr lang="pl-PL" dirty="0" smtClean="0"/>
              <a:t>obywatelom </a:t>
            </a:r>
            <a:r>
              <a:rPr lang="pl-PL" dirty="0"/>
              <a:t>polskim </a:t>
            </a:r>
            <a:endParaRPr lang="pl-PL" dirty="0" smtClean="0"/>
          </a:p>
          <a:p>
            <a:pPr>
              <a:buFontTx/>
              <a:buChar char="-"/>
            </a:pPr>
            <a:r>
              <a:rPr lang="pl-PL" dirty="0" smtClean="0"/>
              <a:t>mającym </a:t>
            </a:r>
            <a:r>
              <a:rPr lang="pl-PL" dirty="0"/>
              <a:t>pełną zdolność do czynności prawnych i </a:t>
            </a:r>
            <a:endParaRPr lang="pl-PL" dirty="0" smtClean="0"/>
          </a:p>
          <a:p>
            <a:pPr>
              <a:buFontTx/>
              <a:buChar char="-"/>
            </a:pPr>
            <a:r>
              <a:rPr lang="pl-PL" dirty="0" smtClean="0"/>
              <a:t>niepozbawionym </a:t>
            </a:r>
            <a:r>
              <a:rPr lang="pl-PL" dirty="0"/>
              <a:t>praw publicznych.</a:t>
            </a:r>
          </a:p>
          <a:p>
            <a:pPr marL="0" indent="0">
              <a:buNone/>
            </a:pPr>
            <a:r>
              <a:rPr lang="pl-PL" dirty="0"/>
              <a:t>2. </a:t>
            </a:r>
            <a:r>
              <a:rPr lang="pl-PL" b="1" dirty="0"/>
              <a:t>Małoletni w wieku od 16 do 18 lat</a:t>
            </a:r>
            <a:r>
              <a:rPr lang="pl-PL" dirty="0"/>
              <a:t>, którzy mają ograniczoną zdolność do czynności prawnych, mogą należeć do stowarzyszeń i korzystać z czynnego i biernego prawa wyborczego, z tym że w składzie zarządu stowarzyszenia większość muszą stanowić osoby o pełnej zdolności do czynności prawnych.</a:t>
            </a:r>
          </a:p>
          <a:p>
            <a:pPr marL="0" indent="0">
              <a:buNone/>
            </a:pPr>
            <a:r>
              <a:rPr lang="pl-PL" dirty="0"/>
              <a:t>3. </a:t>
            </a:r>
            <a:r>
              <a:rPr lang="pl-PL" b="1" dirty="0"/>
              <a:t>Małoletni poniżej 16 lat mogą, za zgodą przedstawicieli ustawowych, należeć do stowarzyszeń według zasad określonych w ich statutach, bez prawa </a:t>
            </a:r>
            <a:r>
              <a:rPr lang="pl-PL" dirty="0"/>
              <a:t>udziału w głosowaniu na walnych zebraniach członków oraz bez korzystania z czynnego i biernego prawa wyborczego do władz stowarzyszenia. </a:t>
            </a:r>
            <a:endParaRPr lang="pl-PL" dirty="0" smtClean="0"/>
          </a:p>
          <a:p>
            <a:pPr marL="0" indent="0">
              <a:buNone/>
            </a:pPr>
            <a:r>
              <a:rPr lang="pl-PL" dirty="0" smtClean="0"/>
              <a:t>Jeżeli </a:t>
            </a:r>
            <a:r>
              <a:rPr lang="pl-PL" dirty="0"/>
              <a:t>jednak jednostka organizacyjna stowarzyszenia zrzesza wyłącznie małoletnich, mogą oni wybierać i być wybierani do władz tej jednostki</a:t>
            </a:r>
            <a:r>
              <a:rPr lang="pl-PL" dirty="0" smtClean="0"/>
              <a:t>. </a:t>
            </a:r>
          </a:p>
          <a:p>
            <a:pPr marL="0" indent="0">
              <a:buNone/>
            </a:pPr>
            <a:r>
              <a:rPr lang="pl-PL" dirty="0" smtClean="0"/>
              <a:t>(art. 3 </a:t>
            </a:r>
            <a:r>
              <a:rPr lang="pl-PL" dirty="0" err="1" smtClean="0"/>
              <a:t>ups</a:t>
            </a:r>
            <a:r>
              <a:rPr lang="pl-PL" dirty="0" smtClean="0"/>
              <a:t>)</a:t>
            </a:r>
            <a:endParaRPr lang="pl-PL" dirty="0"/>
          </a:p>
        </p:txBody>
      </p:sp>
    </p:spTree>
    <p:extLst>
      <p:ext uri="{BB962C8B-B14F-4D97-AF65-F5344CB8AC3E}">
        <p14:creationId xmlns="" xmlns:p14="http://schemas.microsoft.com/office/powerpoint/2010/main" val="21365147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a:xfrm>
            <a:off x="457200" y="1600200"/>
            <a:ext cx="8229600" cy="4925144"/>
          </a:xfrm>
        </p:spPr>
        <p:txBody>
          <a:bodyPr>
            <a:normAutofit fontScale="62500" lnSpcReduction="20000"/>
          </a:bodyPr>
          <a:lstStyle/>
          <a:p>
            <a:pPr marL="0" indent="0" algn="ctr">
              <a:buNone/>
            </a:pPr>
            <a:r>
              <a:rPr lang="pl-PL" b="1" i="1" dirty="0" smtClean="0"/>
              <a:t>Działalność</a:t>
            </a:r>
            <a:r>
              <a:rPr lang="pl-PL" b="1" dirty="0" smtClean="0"/>
              <a:t> </a:t>
            </a:r>
            <a:r>
              <a:rPr lang="pl-PL" b="1" dirty="0" smtClean="0"/>
              <a:t>odpłatna</a:t>
            </a:r>
          </a:p>
          <a:p>
            <a:pPr marL="514350" indent="-514350">
              <a:buAutoNum type="arabicPeriod"/>
            </a:pPr>
            <a:r>
              <a:rPr lang="pl-PL" dirty="0" smtClean="0"/>
              <a:t>Działalnością </a:t>
            </a:r>
            <a:r>
              <a:rPr lang="pl-PL" dirty="0" smtClean="0"/>
              <a:t>odpłatną pożytku publicznego jest</a:t>
            </a:r>
            <a:r>
              <a:rPr lang="pl-PL" dirty="0" smtClean="0"/>
              <a:t>:</a:t>
            </a:r>
          </a:p>
          <a:p>
            <a:pPr marL="514350" indent="-514350">
              <a:buNone/>
            </a:pPr>
            <a:r>
              <a:rPr lang="pl-PL" dirty="0" smtClean="0"/>
              <a:t>    1</a:t>
            </a:r>
            <a:r>
              <a:rPr lang="pl-PL" dirty="0" smtClean="0"/>
              <a:t>) </a:t>
            </a:r>
            <a:r>
              <a:rPr lang="pl-PL" b="1" dirty="0" smtClean="0"/>
              <a:t>działalność prowadzona przez organizacje pozarządowe i podmioty wymienione w art. 3 ust. 3, w sferze zadań publicznych, o której mowa w art. 4, za które pobierają one wynagrodzenie;</a:t>
            </a:r>
          </a:p>
          <a:p>
            <a:pPr>
              <a:buNone/>
            </a:pPr>
            <a:r>
              <a:rPr lang="pl-PL" dirty="0" smtClean="0"/>
              <a:t>     2</a:t>
            </a:r>
            <a:r>
              <a:rPr lang="pl-PL" dirty="0" smtClean="0"/>
              <a:t>) </a:t>
            </a:r>
            <a:r>
              <a:rPr lang="pl-PL" b="1" dirty="0" smtClean="0"/>
              <a:t>sprzedaż </a:t>
            </a:r>
            <a:r>
              <a:rPr lang="pl-PL" b="1" dirty="0" smtClean="0"/>
              <a:t>wytworzonych towarów lub świadczenie usług w zakresie</a:t>
            </a:r>
            <a:r>
              <a:rPr lang="pl-PL" dirty="0" smtClean="0"/>
              <a:t>:</a:t>
            </a:r>
          </a:p>
          <a:p>
            <a:pPr>
              <a:buNone/>
            </a:pPr>
            <a:r>
              <a:rPr lang="pl-PL" dirty="0" smtClean="0"/>
              <a:t>           a</a:t>
            </a:r>
            <a:r>
              <a:rPr lang="pl-PL" dirty="0" smtClean="0"/>
              <a:t>) </a:t>
            </a:r>
            <a:r>
              <a:rPr lang="pl-PL" b="1" dirty="0" smtClean="0"/>
              <a:t>rehabilitacji społecznej i zawodowej osób niepełnosprawnych </a:t>
            </a:r>
            <a:r>
              <a:rPr lang="pl-PL" dirty="0" smtClean="0"/>
              <a:t>na zasadach określonych </a:t>
            </a:r>
            <a:r>
              <a:rPr lang="pl-PL" dirty="0" smtClean="0"/>
              <a:t>w ustawie z </a:t>
            </a:r>
            <a:r>
              <a:rPr lang="pl-PL" dirty="0" smtClean="0"/>
              <a:t>dnia 27 sierpnia 1997 r. o rehabilitacji zawodowej i społecznej oraz zatrudnianiu osób </a:t>
            </a:r>
            <a:r>
              <a:rPr lang="pl-PL" dirty="0" smtClean="0"/>
              <a:t>niepełnosprawnych, </a:t>
            </a:r>
            <a:r>
              <a:rPr lang="pl-PL" dirty="0" smtClean="0"/>
              <a:t>lub</a:t>
            </a:r>
          </a:p>
          <a:p>
            <a:pPr>
              <a:buNone/>
            </a:pPr>
            <a:r>
              <a:rPr lang="pl-PL" dirty="0" smtClean="0"/>
              <a:t>           b</a:t>
            </a:r>
            <a:r>
              <a:rPr lang="pl-PL" b="1" dirty="0" smtClean="0"/>
              <a:t>) integracji i reintegracji zawodowej i społecznej osób zagrożonych wykluczeniem społecznym</a:t>
            </a:r>
            <a:r>
              <a:rPr lang="pl-PL" dirty="0" smtClean="0"/>
              <a:t>, o których mowa </a:t>
            </a:r>
            <a:r>
              <a:rPr lang="pl-PL" dirty="0" smtClean="0"/>
              <a:t>w ustawie z </a:t>
            </a:r>
            <a:r>
              <a:rPr lang="pl-PL" dirty="0" smtClean="0"/>
              <a:t>dnia 13 czerwca 2003 r. o zatrudnieniu socjalnym </a:t>
            </a:r>
            <a:r>
              <a:rPr lang="pl-PL" dirty="0" smtClean="0"/>
              <a:t>oraz </a:t>
            </a:r>
            <a:r>
              <a:rPr lang="pl-PL" dirty="0" smtClean="0"/>
              <a:t>ustawie z dnia 27 kwietnia 2006 r. o spółdzielniach </a:t>
            </a:r>
            <a:r>
              <a:rPr lang="pl-PL" dirty="0" smtClean="0"/>
              <a:t>socjalnych</a:t>
            </a:r>
            <a:endParaRPr lang="pl-PL" dirty="0" smtClean="0"/>
          </a:p>
          <a:p>
            <a:pPr>
              <a:buNone/>
            </a:pPr>
            <a:r>
              <a:rPr lang="pl-PL" dirty="0" smtClean="0"/>
              <a:t>      3</a:t>
            </a:r>
            <a:r>
              <a:rPr lang="pl-PL" dirty="0" smtClean="0"/>
              <a:t>) </a:t>
            </a:r>
            <a:r>
              <a:rPr lang="pl-PL" dirty="0" smtClean="0"/>
              <a:t>sprzedaż </a:t>
            </a:r>
            <a:r>
              <a:rPr lang="pl-PL" dirty="0" smtClean="0"/>
              <a:t>przedmiotów darowizny.</a:t>
            </a:r>
          </a:p>
          <a:p>
            <a:pPr>
              <a:buNone/>
            </a:pPr>
            <a:r>
              <a:rPr lang="pl-PL" dirty="0" smtClean="0"/>
              <a:t>2. </a:t>
            </a:r>
            <a:r>
              <a:rPr lang="pl-PL" b="1" dirty="0" smtClean="0"/>
              <a:t>Przychód z działalności odpłatnej pożytku publicznego służy wyłącznie prowadzeniu działalności pożytku publicznego</a:t>
            </a:r>
            <a:r>
              <a:rPr lang="pl-PL" b="1" dirty="0" smtClean="0"/>
              <a:t>.</a:t>
            </a:r>
            <a:r>
              <a:rPr lang="pl-PL" b="1" dirty="0" smtClean="0"/>
              <a:t> </a:t>
            </a:r>
            <a:endParaRPr lang="pl-PL" b="1" dirty="0" smtClean="0"/>
          </a:p>
          <a:p>
            <a:pPr>
              <a:buNone/>
            </a:pPr>
            <a:r>
              <a:rPr lang="pl-PL" dirty="0" smtClean="0"/>
              <a:t>(</a:t>
            </a:r>
            <a:r>
              <a:rPr lang="pl-PL" dirty="0" smtClean="0"/>
              <a:t>art. </a:t>
            </a:r>
            <a:r>
              <a:rPr lang="pl-PL" dirty="0" smtClean="0"/>
              <a:t>8 </a:t>
            </a:r>
            <a:r>
              <a:rPr lang="pl-PL" dirty="0" err="1" smtClean="0"/>
              <a:t>udpp</a:t>
            </a:r>
            <a:r>
              <a:rPr lang="pl-PL" dirty="0" smtClean="0"/>
              <a:t>)</a:t>
            </a:r>
          </a:p>
          <a:p>
            <a:pPr>
              <a:buNone/>
            </a:pPr>
            <a:endParaRPr lang="pl-PL" dirty="0" smtClean="0"/>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smtClean="0"/>
              <a:t>Działalność pożytku publicznego a działalność </a:t>
            </a:r>
            <a:r>
              <a:rPr lang="pl-PL" b="1" dirty="0" smtClean="0"/>
              <a:t>gospodarcza</a:t>
            </a:r>
          </a:p>
          <a:p>
            <a:pPr>
              <a:buNone/>
            </a:pPr>
            <a:r>
              <a:rPr lang="pl-PL" dirty="0" smtClean="0"/>
              <a:t>Działalność odpłatna pożytku publicznego organizacji pozarządowych oraz podmiotów wymienionych w art. 3 ust. </a:t>
            </a:r>
            <a:r>
              <a:rPr lang="pl-PL" dirty="0" smtClean="0"/>
              <a:t>3 </a:t>
            </a:r>
            <a:r>
              <a:rPr lang="pl-PL" dirty="0" err="1" smtClean="0"/>
              <a:t>udpp</a:t>
            </a:r>
            <a:r>
              <a:rPr lang="pl-PL" dirty="0" smtClean="0"/>
              <a:t> </a:t>
            </a:r>
            <a:r>
              <a:rPr lang="pl-PL" b="1" dirty="0" smtClean="0"/>
              <a:t>stanowi działalność gospodarczą, w </a:t>
            </a:r>
            <a:r>
              <a:rPr lang="pl-PL" b="1" dirty="0" smtClean="0"/>
              <a:t>rozumieniu przepisów o </a:t>
            </a:r>
            <a:r>
              <a:rPr lang="pl-PL" b="1" dirty="0" smtClean="0"/>
              <a:t>swobodzie działalności gospodarczej, jeżeli</a:t>
            </a:r>
            <a:r>
              <a:rPr lang="pl-PL" b="1" dirty="0" smtClean="0"/>
              <a:t>:</a:t>
            </a:r>
          </a:p>
          <a:p>
            <a:pPr>
              <a:buNone/>
            </a:pPr>
            <a:r>
              <a:rPr lang="pl-PL" dirty="0" smtClean="0"/>
              <a:t>1</a:t>
            </a:r>
            <a:r>
              <a:rPr lang="pl-PL" dirty="0" smtClean="0"/>
              <a:t>) </a:t>
            </a:r>
            <a:r>
              <a:rPr lang="pl-PL" b="1" dirty="0" smtClean="0"/>
              <a:t>wynagrodzenie</a:t>
            </a:r>
            <a:r>
              <a:rPr lang="pl-PL" dirty="0" smtClean="0"/>
              <a:t>, o którym mowa w art. 8 ust. </a:t>
            </a:r>
            <a:r>
              <a:rPr lang="pl-PL" dirty="0" smtClean="0"/>
              <a:t>1 </a:t>
            </a:r>
            <a:r>
              <a:rPr lang="pl-PL" dirty="0" err="1" smtClean="0"/>
              <a:t>udpp</a:t>
            </a:r>
            <a:r>
              <a:rPr lang="pl-PL" dirty="0" smtClean="0"/>
              <a:t>, </a:t>
            </a:r>
            <a:r>
              <a:rPr lang="pl-PL" b="1" dirty="0" smtClean="0"/>
              <a:t>jest w odniesieniu do działalności danego rodzaju wyższe od tego, jakie wynika z kosztów tej działalności, lub</a:t>
            </a:r>
          </a:p>
          <a:p>
            <a:pPr>
              <a:buNone/>
            </a:pPr>
            <a:r>
              <a:rPr lang="pl-PL" dirty="0" smtClean="0"/>
              <a:t>2) </a:t>
            </a:r>
            <a:r>
              <a:rPr lang="pl-PL" b="1" dirty="0" smtClean="0"/>
              <a:t>przeciętne </a:t>
            </a:r>
            <a:r>
              <a:rPr lang="pl-PL" b="1" dirty="0" smtClean="0"/>
              <a:t>miesięczne wynagrodzenie osoby fizycznej z tytułu zatrudnienia </a:t>
            </a:r>
            <a:r>
              <a:rPr lang="pl-PL" dirty="0" smtClean="0"/>
              <a:t>przy wykonywaniu statutowej działalności odpłatnej pożytku publicznego, za okres ostatniego roku obrotowego, a w przypadku zatrudnienia trwającego krócej niż rok obrotowy - za okres tego zatrudnienia</a:t>
            </a:r>
            <a:r>
              <a:rPr lang="pl-PL" b="1" dirty="0" smtClean="0"/>
              <a:t>, przekracza 3-krotność przeciętnego miesi</a:t>
            </a:r>
            <a:r>
              <a:rPr lang="pl-PL" dirty="0" smtClean="0"/>
              <a:t>ęcznego wynagrodzenia w sektorze przedsiębiorstw ogłoszonego przez Prezesa Głównego Urzędu Statystycznego za rok poprzedni</a:t>
            </a:r>
            <a:r>
              <a:rPr lang="pl-PL" dirty="0" smtClean="0"/>
              <a:t>. </a:t>
            </a:r>
          </a:p>
          <a:p>
            <a:pPr>
              <a:buNone/>
            </a:pPr>
            <a:r>
              <a:rPr lang="pl-PL" dirty="0" smtClean="0"/>
              <a:t>(art. 9 ust. 1 </a:t>
            </a:r>
            <a:r>
              <a:rPr lang="pl-PL" dirty="0" err="1" smtClean="0"/>
              <a:t>udpp</a:t>
            </a:r>
            <a:r>
              <a:rPr lang="pl-PL" dirty="0" smtClean="0"/>
              <a:t>)</a:t>
            </a:r>
            <a:endParaRPr lang="pl-PL" dirty="0" smtClean="0"/>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normAutofit fontScale="85000" lnSpcReduction="20000"/>
          </a:bodyPr>
          <a:lstStyle/>
          <a:p>
            <a:pPr>
              <a:buNone/>
            </a:pPr>
            <a:r>
              <a:rPr lang="pl-PL" dirty="0" smtClean="0"/>
              <a:t>Prowadzenie przez organizacje pozarządowe i podmioty wymienione w art. 3 ust. 3 </a:t>
            </a:r>
            <a:r>
              <a:rPr lang="pl-PL" dirty="0" err="1" smtClean="0"/>
              <a:t>pkt</a:t>
            </a:r>
            <a:r>
              <a:rPr lang="pl-PL" dirty="0" smtClean="0"/>
              <a:t> </a:t>
            </a:r>
            <a:r>
              <a:rPr lang="pl-PL" dirty="0" smtClean="0"/>
              <a:t>2-4 </a:t>
            </a:r>
            <a:r>
              <a:rPr lang="pl-PL" dirty="0" err="1" smtClean="0"/>
              <a:t>udpp</a:t>
            </a:r>
            <a:r>
              <a:rPr lang="pl-PL" dirty="0" smtClean="0"/>
              <a:t>:</a:t>
            </a:r>
          </a:p>
          <a:p>
            <a:pPr>
              <a:buNone/>
            </a:pPr>
            <a:r>
              <a:rPr lang="pl-PL" dirty="0" smtClean="0"/>
              <a:t>1</a:t>
            </a:r>
            <a:r>
              <a:rPr lang="pl-PL" dirty="0" smtClean="0"/>
              <a:t>) nieodpłatnej działalności pożytku publicznego,</a:t>
            </a:r>
          </a:p>
          <a:p>
            <a:pPr>
              <a:buNone/>
            </a:pPr>
            <a:r>
              <a:rPr lang="pl-PL" dirty="0" smtClean="0"/>
              <a:t>2) odpłatnej działalności pożytku publicznego lub</a:t>
            </a:r>
          </a:p>
          <a:p>
            <a:pPr>
              <a:buNone/>
            </a:pPr>
            <a:r>
              <a:rPr lang="pl-PL" dirty="0" smtClean="0"/>
              <a:t>3) działalności gospodarczej</a:t>
            </a:r>
          </a:p>
          <a:p>
            <a:pPr>
              <a:buFontTx/>
              <a:buChar char="-"/>
            </a:pPr>
            <a:r>
              <a:rPr lang="pl-PL" b="1" dirty="0" smtClean="0"/>
              <a:t>wymaga </a:t>
            </a:r>
            <a:r>
              <a:rPr lang="pl-PL" b="1" dirty="0" smtClean="0"/>
              <a:t>rachunkowego wyodrębnienia tych form działalności w stopniu umożliwiającym określenie przychodów, kosztów i wyników każdej z tych działalności</a:t>
            </a:r>
            <a:r>
              <a:rPr lang="pl-PL" dirty="0" smtClean="0"/>
              <a:t>, z </a:t>
            </a:r>
            <a:r>
              <a:rPr lang="pl-PL" dirty="0" smtClean="0"/>
              <a:t>zastrzeżeniem przepisów o </a:t>
            </a:r>
            <a:r>
              <a:rPr lang="pl-PL" dirty="0" smtClean="0"/>
              <a:t>rachunkowości</a:t>
            </a:r>
            <a:r>
              <a:rPr lang="pl-PL" dirty="0" smtClean="0"/>
              <a:t>. </a:t>
            </a:r>
          </a:p>
          <a:p>
            <a:pPr>
              <a:buNone/>
            </a:pPr>
            <a:r>
              <a:rPr lang="pl-PL" dirty="0" smtClean="0"/>
              <a:t>(art. 10 ust. 1 </a:t>
            </a:r>
            <a:r>
              <a:rPr lang="pl-PL" dirty="0" err="1" smtClean="0"/>
              <a:t>udpp</a:t>
            </a:r>
            <a:r>
              <a:rPr lang="pl-PL" dirty="0" smtClean="0"/>
              <a:t>)</a:t>
            </a:r>
            <a:endParaRPr lang="pl-PL" dirty="0" smtClean="0"/>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NGO – </a:t>
            </a:r>
            <a:r>
              <a:rPr lang="pl-PL" b="1" dirty="0" smtClean="0"/>
              <a:t/>
            </a:r>
            <a:br>
              <a:rPr lang="pl-PL" b="1" dirty="0" smtClean="0"/>
            </a:br>
            <a:r>
              <a:rPr lang="pl-PL" b="1" dirty="0" smtClean="0"/>
              <a:t>Działalność pożytku publicznego</a:t>
            </a:r>
            <a:r>
              <a:rPr lang="pl-PL" b="1" dirty="0" smtClean="0"/>
              <a:t> </a:t>
            </a:r>
            <a:endParaRPr lang="pl-PL" b="1" dirty="0"/>
          </a:p>
        </p:txBody>
      </p:sp>
      <p:sp>
        <p:nvSpPr>
          <p:cNvPr id="3" name="Symbol zastępczy zawartości 2"/>
          <p:cNvSpPr>
            <a:spLocks noGrp="1"/>
          </p:cNvSpPr>
          <p:nvPr>
            <p:ph idx="1"/>
          </p:nvPr>
        </p:nvSpPr>
        <p:spPr/>
        <p:txBody>
          <a:bodyPr>
            <a:normAutofit fontScale="85000" lnSpcReduction="20000"/>
          </a:bodyPr>
          <a:lstStyle/>
          <a:p>
            <a:pPr marL="0" indent="0" algn="ctr">
              <a:buNone/>
            </a:pPr>
            <a:r>
              <a:rPr lang="pl-PL" b="1" dirty="0" smtClean="0"/>
              <a:t>Tryb zlecania zadań </a:t>
            </a:r>
            <a:r>
              <a:rPr lang="pl-PL" b="1" i="1" dirty="0" smtClean="0"/>
              <a:t>publicznych</a:t>
            </a:r>
            <a:endParaRPr lang="pl-PL" b="1" dirty="0"/>
          </a:p>
          <a:p>
            <a:pPr>
              <a:buNone/>
            </a:pPr>
            <a:r>
              <a:rPr lang="pl-PL" dirty="0" smtClean="0"/>
              <a:t>Organy administracji publicznej</a:t>
            </a:r>
            <a:r>
              <a:rPr lang="pl-PL" dirty="0" smtClean="0"/>
              <a:t>:</a:t>
            </a:r>
          </a:p>
          <a:p>
            <a:pPr>
              <a:buNone/>
            </a:pPr>
            <a:r>
              <a:rPr lang="pl-PL" dirty="0" smtClean="0"/>
              <a:t>1</a:t>
            </a:r>
            <a:r>
              <a:rPr lang="pl-PL" dirty="0" smtClean="0"/>
              <a:t>) wspierają w sferze, o której mowa w art. 4, realizację zadań publicznych przez organizacje pozarządowe oraz podmioty wymienione w art. 3 ust. 3, prowadzące działalność statutową w danej dziedzinie;</a:t>
            </a:r>
          </a:p>
          <a:p>
            <a:pPr>
              <a:buNone/>
            </a:pPr>
            <a:r>
              <a:rPr lang="pl-PL" dirty="0" smtClean="0"/>
              <a:t>2) powierzają w sferze zadań publicznych, o której mowa w art. 4, realizację zadań publicznych organizacjom pozarządowym oraz podmiotom wymienionym w art. 3 ust. 3, prowadzącym działalność statutową w danej dziedzinie</a:t>
            </a:r>
            <a:r>
              <a:rPr lang="pl-PL" dirty="0" smtClean="0"/>
              <a:t>.</a:t>
            </a:r>
          </a:p>
          <a:p>
            <a:pPr>
              <a:buNone/>
            </a:pPr>
            <a:r>
              <a:rPr lang="pl-PL" dirty="0" smtClean="0"/>
              <a:t>(art. 11 ust. 1 </a:t>
            </a:r>
            <a:r>
              <a:rPr lang="pl-PL" dirty="0" err="1" smtClean="0"/>
              <a:t>udpp</a:t>
            </a:r>
            <a:r>
              <a:rPr lang="pl-PL" dirty="0" smtClean="0"/>
              <a:t>)</a:t>
            </a:r>
          </a:p>
          <a:p>
            <a:pPr>
              <a:buNone/>
            </a:pPr>
            <a:endParaRPr lang="pl-PL" dirty="0" smtClean="0"/>
          </a:p>
          <a:p>
            <a:pPr marL="0" indent="0">
              <a:buNone/>
            </a:pPr>
            <a:endParaRPr lang="pl-PL" dirty="0" smtClean="0"/>
          </a:p>
        </p:txBody>
      </p:sp>
    </p:spTree>
    <p:extLst>
      <p:ext uri="{BB962C8B-B14F-4D97-AF65-F5344CB8AC3E}">
        <p14:creationId xmlns="" xmlns:p14="http://schemas.microsoft.com/office/powerpoint/2010/main" val="33396061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NGO</a:t>
            </a:r>
            <a:endParaRPr lang="pl-PL" b="1" dirty="0"/>
          </a:p>
        </p:txBody>
      </p:sp>
      <p:sp>
        <p:nvSpPr>
          <p:cNvPr id="3" name="Symbol zastępczy zawartości 2"/>
          <p:cNvSpPr>
            <a:spLocks noGrp="1"/>
          </p:cNvSpPr>
          <p:nvPr>
            <p:ph idx="1"/>
          </p:nvPr>
        </p:nvSpPr>
        <p:spPr/>
        <p:txBody>
          <a:bodyPr>
            <a:normAutofit/>
          </a:bodyPr>
          <a:lstStyle/>
          <a:p>
            <a:pPr marL="0" indent="0" algn="ctr">
              <a:buNone/>
            </a:pPr>
            <a:endParaRPr lang="pl-PL" sz="4800" b="1" dirty="0" smtClean="0"/>
          </a:p>
          <a:p>
            <a:pPr marL="0" indent="0" algn="ctr">
              <a:buNone/>
            </a:pPr>
            <a:r>
              <a:rPr lang="pl-PL" sz="4800" b="1" dirty="0" smtClean="0"/>
              <a:t>Dziękuję za uwagę </a:t>
            </a:r>
            <a:endParaRPr lang="pl-PL" sz="4800" b="1" dirty="0"/>
          </a:p>
        </p:txBody>
      </p:sp>
    </p:spTree>
    <p:extLst>
      <p:ext uri="{BB962C8B-B14F-4D97-AF65-F5344CB8AC3E}">
        <p14:creationId xmlns="" xmlns:p14="http://schemas.microsoft.com/office/powerpoint/2010/main" val="3339606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a:t>Prawo zrzeszania się w Stowarzyszeniu </a:t>
            </a:r>
          </a:p>
          <a:p>
            <a:pPr marL="0" indent="0">
              <a:buNone/>
            </a:pPr>
            <a:r>
              <a:rPr lang="pl-PL" dirty="0"/>
              <a:t>1. Cudzoziemcy </a:t>
            </a:r>
            <a:r>
              <a:rPr lang="pl-PL" b="1" dirty="0"/>
              <a:t>mający miejsce zamieszkania </a:t>
            </a:r>
            <a:r>
              <a:rPr lang="pl-PL" dirty="0"/>
              <a:t>na terytorium Rzeczypospolitej Polskiej </a:t>
            </a:r>
            <a:r>
              <a:rPr lang="pl-PL" b="1" dirty="0"/>
              <a:t>mogą zrzeszać się w stowarzyszeniach,</a:t>
            </a:r>
            <a:r>
              <a:rPr lang="pl-PL" dirty="0"/>
              <a:t> zgodnie z przepisami obowiązującymi obywateli polskich.</a:t>
            </a:r>
          </a:p>
          <a:p>
            <a:pPr marL="0" indent="0">
              <a:buNone/>
            </a:pPr>
            <a:r>
              <a:rPr lang="pl-PL" dirty="0"/>
              <a:t>2. Cudzoziemcy </a:t>
            </a:r>
            <a:r>
              <a:rPr lang="pl-PL" b="1" dirty="0"/>
              <a:t>niemający miejsca zamieszkania </a:t>
            </a:r>
            <a:r>
              <a:rPr lang="pl-PL" dirty="0"/>
              <a:t>na terytorium Rzeczypospolitej Polskiej </a:t>
            </a:r>
            <a:r>
              <a:rPr lang="pl-PL" b="1" dirty="0"/>
              <a:t>mogą wstępować do stowarzyszeń,</a:t>
            </a:r>
            <a:r>
              <a:rPr lang="pl-PL" dirty="0"/>
              <a:t> których statuty przewidują taką możliwość</a:t>
            </a:r>
            <a:r>
              <a:rPr lang="pl-PL" dirty="0" smtClean="0"/>
              <a:t>.</a:t>
            </a:r>
          </a:p>
          <a:p>
            <a:pPr marL="0" indent="0">
              <a:buNone/>
            </a:pPr>
            <a:r>
              <a:rPr lang="pl-PL" dirty="0" smtClean="0"/>
              <a:t>(art. 4 </a:t>
            </a:r>
            <a:r>
              <a:rPr lang="pl-PL" dirty="0" err="1" smtClean="0"/>
              <a:t>ups</a:t>
            </a:r>
            <a:r>
              <a:rPr lang="pl-PL" dirty="0" smtClean="0"/>
              <a:t>)</a:t>
            </a:r>
            <a:endParaRPr lang="pl-PL" dirty="0"/>
          </a:p>
        </p:txBody>
      </p:sp>
    </p:spTree>
    <p:extLst>
      <p:ext uri="{BB962C8B-B14F-4D97-AF65-F5344CB8AC3E}">
        <p14:creationId xmlns="" xmlns:p14="http://schemas.microsoft.com/office/powerpoint/2010/main" val="2136514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dirty="0" smtClean="0"/>
              <a:t>Stowarzyszenie międzynarodowe</a:t>
            </a:r>
          </a:p>
          <a:p>
            <a:pPr marL="514350" indent="-514350">
              <a:buAutoNum type="arabicPeriod"/>
            </a:pPr>
            <a:r>
              <a:rPr lang="pl-PL" b="1" dirty="0" smtClean="0"/>
              <a:t>Stowarzyszenia </a:t>
            </a:r>
            <a:r>
              <a:rPr lang="pl-PL" b="1" dirty="0"/>
              <a:t>międzynarodowe mogą być tworzone na terytorium Rzeczypospolitej Polskiej  według zasad określonych w ustawie</a:t>
            </a:r>
            <a:r>
              <a:rPr lang="pl-PL" dirty="0" smtClean="0"/>
              <a:t>.</a:t>
            </a:r>
          </a:p>
          <a:p>
            <a:pPr marL="0" indent="0">
              <a:buNone/>
            </a:pPr>
            <a:endParaRPr lang="pl-PL" dirty="0"/>
          </a:p>
          <a:p>
            <a:pPr marL="0" indent="0">
              <a:buNone/>
            </a:pPr>
            <a:r>
              <a:rPr lang="pl-PL" dirty="0"/>
              <a:t>2. Stowarzyszenia </a:t>
            </a:r>
            <a:r>
              <a:rPr lang="pl-PL" b="1" dirty="0"/>
              <a:t>mogą należeć do organizacji międzynarodowych na warunkach określonych w ich statutach</a:t>
            </a:r>
            <a:r>
              <a:rPr lang="pl-PL" dirty="0"/>
              <a:t>, jeżeli nie narusza to zobowiązań wynikających z umów międzynarodowych, których Rzeczpospolita Polska </a:t>
            </a:r>
            <a:r>
              <a:rPr lang="pl-PL" dirty="0" smtClean="0"/>
              <a:t>jest </a:t>
            </a:r>
            <a:r>
              <a:rPr lang="pl-PL" dirty="0"/>
              <a:t>stroną</a:t>
            </a:r>
            <a:r>
              <a:rPr lang="pl-PL" dirty="0" smtClean="0"/>
              <a:t>. </a:t>
            </a:r>
          </a:p>
          <a:p>
            <a:pPr marL="0" indent="0">
              <a:buNone/>
            </a:pPr>
            <a:r>
              <a:rPr lang="pl-PL" dirty="0" smtClean="0"/>
              <a:t>(art.5 </a:t>
            </a:r>
            <a:r>
              <a:rPr lang="pl-PL" dirty="0" err="1" smtClean="0"/>
              <a:t>ups</a:t>
            </a:r>
            <a:r>
              <a:rPr lang="pl-PL" dirty="0" smtClean="0"/>
              <a:t>)</a:t>
            </a:r>
            <a:endParaRPr lang="pl-PL" dirty="0"/>
          </a:p>
          <a:p>
            <a:pPr marL="0" indent="0">
              <a:buNone/>
            </a:pPr>
            <a:endParaRPr lang="pl-PL" dirty="0"/>
          </a:p>
        </p:txBody>
      </p:sp>
    </p:spTree>
    <p:extLst>
      <p:ext uri="{BB962C8B-B14F-4D97-AF65-F5344CB8AC3E}">
        <p14:creationId xmlns="" xmlns:p14="http://schemas.microsoft.com/office/powerpoint/2010/main" val="3339606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a:xfrm>
            <a:off x="457200" y="1600200"/>
            <a:ext cx="8229600" cy="4781128"/>
          </a:xfrm>
        </p:spPr>
        <p:txBody>
          <a:bodyPr>
            <a:normAutofit fontScale="85000" lnSpcReduction="20000"/>
          </a:bodyPr>
          <a:lstStyle/>
          <a:p>
            <a:pPr marL="0" indent="0" algn="ctr">
              <a:buNone/>
            </a:pPr>
            <a:r>
              <a:rPr lang="pl-PL" b="1" dirty="0" smtClean="0"/>
              <a:t>Zakazane Stowarzyszenia </a:t>
            </a:r>
          </a:p>
          <a:p>
            <a:pPr marL="0" indent="0">
              <a:buNone/>
            </a:pPr>
            <a:r>
              <a:rPr lang="pl-PL" dirty="0"/>
              <a:t>1. Tworzenie stowarzyszeń przyjmujących zasadę bezwzględnego posłuszeństwa ich członków wobec władz stowarzyszenia </a:t>
            </a:r>
            <a:r>
              <a:rPr lang="pl-PL" b="1" dirty="0"/>
              <a:t>jest zakazane.</a:t>
            </a:r>
          </a:p>
          <a:p>
            <a:pPr marL="0" indent="0">
              <a:buNone/>
            </a:pPr>
            <a:r>
              <a:rPr lang="pl-PL" dirty="0"/>
              <a:t>2. Nikogo nie wolno zmuszać </a:t>
            </a:r>
            <a:r>
              <a:rPr lang="pl-PL" dirty="0" smtClean="0"/>
              <a:t>do: </a:t>
            </a:r>
          </a:p>
          <a:p>
            <a:pPr>
              <a:buFontTx/>
              <a:buChar char="-"/>
            </a:pPr>
            <a:r>
              <a:rPr lang="pl-PL" dirty="0" smtClean="0"/>
              <a:t>udziału </a:t>
            </a:r>
            <a:r>
              <a:rPr lang="pl-PL" dirty="0"/>
              <a:t>w stowarzyszeniu lub </a:t>
            </a:r>
            <a:endParaRPr lang="pl-PL" dirty="0" smtClean="0"/>
          </a:p>
          <a:p>
            <a:pPr>
              <a:buFontTx/>
              <a:buChar char="-"/>
            </a:pPr>
            <a:r>
              <a:rPr lang="pl-PL" dirty="0" smtClean="0"/>
              <a:t>ograniczać </a:t>
            </a:r>
            <a:r>
              <a:rPr lang="pl-PL" dirty="0"/>
              <a:t>jego prawa do wystąpienia ze stowarzyszenia. </a:t>
            </a:r>
            <a:endParaRPr lang="pl-PL" dirty="0" smtClean="0"/>
          </a:p>
          <a:p>
            <a:pPr marL="0" indent="0">
              <a:buNone/>
            </a:pPr>
            <a:r>
              <a:rPr lang="pl-PL" b="1" dirty="0" smtClean="0"/>
              <a:t>Nikt </a:t>
            </a:r>
            <a:r>
              <a:rPr lang="pl-PL" b="1" dirty="0"/>
              <a:t>nie może ponosić ujemnych następstw z powodu przynależności do stowarzyszenia albo pozostawania poza nim</a:t>
            </a:r>
            <a:r>
              <a:rPr lang="pl-PL" b="1" dirty="0" smtClean="0"/>
              <a:t>. </a:t>
            </a:r>
          </a:p>
          <a:p>
            <a:pPr marL="0" indent="0">
              <a:buNone/>
            </a:pPr>
            <a:r>
              <a:rPr lang="pl-PL" dirty="0" smtClean="0"/>
              <a:t>(art. 6 </a:t>
            </a:r>
            <a:r>
              <a:rPr lang="pl-PL" dirty="0" err="1" smtClean="0"/>
              <a:t>ups</a:t>
            </a:r>
            <a:r>
              <a:rPr lang="pl-PL" dirty="0" smtClean="0"/>
              <a:t>)</a:t>
            </a:r>
            <a:endParaRPr lang="pl-PL" b="1" dirty="0"/>
          </a:p>
        </p:txBody>
      </p:sp>
    </p:spTree>
    <p:extLst>
      <p:ext uri="{BB962C8B-B14F-4D97-AF65-F5344CB8AC3E}">
        <p14:creationId xmlns="" xmlns:p14="http://schemas.microsoft.com/office/powerpoint/2010/main" val="333960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a:t>1. Stowarzyszenie podlega obowiązkowi wpisu do Krajowego Rejestru Sądowego, o ile przepis ustawy nie stanowi inaczej.</a:t>
            </a:r>
          </a:p>
          <a:p>
            <a:pPr marL="0" indent="0">
              <a:buNone/>
            </a:pPr>
            <a:r>
              <a:rPr lang="pl-PL" dirty="0"/>
              <a:t>2</a:t>
            </a:r>
            <a:r>
              <a:rPr lang="pl-PL" dirty="0" smtClean="0"/>
              <a:t>. </a:t>
            </a:r>
            <a:r>
              <a:rPr lang="pl-PL" dirty="0"/>
              <a:t>Nadzór nad działalnością stowarzyszeń należy </a:t>
            </a:r>
            <a:r>
              <a:rPr lang="pl-PL" dirty="0" smtClean="0"/>
              <a:t>do:</a:t>
            </a:r>
            <a:endParaRPr lang="pl-PL" dirty="0"/>
          </a:p>
          <a:p>
            <a:pPr marL="0" indent="0">
              <a:buNone/>
            </a:pPr>
            <a:r>
              <a:rPr lang="pl-PL" dirty="0"/>
              <a:t>1)  </a:t>
            </a:r>
            <a:r>
              <a:rPr lang="pl-PL" b="1" dirty="0"/>
              <a:t>wojewody</a:t>
            </a:r>
            <a:r>
              <a:rPr lang="pl-PL" dirty="0"/>
              <a:t> właściwego ze względu na siedzibę stowarzyszenia - w zakresie nadzoru nad działalnością stowarzyszeń jednostek samorządu terytorialnego,</a:t>
            </a:r>
          </a:p>
          <a:p>
            <a:pPr marL="514350" indent="-514350">
              <a:buAutoNum type="arabicParenR" startAt="2"/>
            </a:pPr>
            <a:r>
              <a:rPr lang="pl-PL" b="1" dirty="0" smtClean="0"/>
              <a:t>starosty</a:t>
            </a:r>
            <a:r>
              <a:rPr lang="pl-PL" dirty="0" smtClean="0"/>
              <a:t> </a:t>
            </a:r>
            <a:r>
              <a:rPr lang="pl-PL" dirty="0"/>
              <a:t>właściwego ze względu na siedzibę stowarzyszenia - w zakresie nadzoru nad innymi niż wymienione w pkt 1 </a:t>
            </a:r>
            <a:r>
              <a:rPr lang="pl-PL" dirty="0" smtClean="0"/>
              <a:t>stowarzyszeniami </a:t>
            </a:r>
          </a:p>
          <a:p>
            <a:pPr marL="0" indent="0">
              <a:buNone/>
            </a:pPr>
            <a:r>
              <a:rPr lang="pl-PL" dirty="0" smtClean="0"/>
              <a:t>(art. 8 ust. 1, 5 </a:t>
            </a:r>
            <a:r>
              <a:rPr lang="pl-PL" dirty="0" err="1" smtClean="0"/>
              <a:t>ups</a:t>
            </a:r>
            <a:r>
              <a:rPr lang="pl-PL" dirty="0" smtClean="0"/>
              <a:t>)</a:t>
            </a:r>
            <a:endParaRPr lang="pl-PL" dirty="0"/>
          </a:p>
        </p:txBody>
      </p:sp>
    </p:spTree>
    <p:extLst>
      <p:ext uri="{BB962C8B-B14F-4D97-AF65-F5344CB8AC3E}">
        <p14:creationId xmlns="" xmlns:p14="http://schemas.microsoft.com/office/powerpoint/2010/main" val="2027372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NGO – Stowarzyszenie </a:t>
            </a:r>
            <a:endParaRPr lang="pl-PL" b="1" dirty="0"/>
          </a:p>
        </p:txBody>
      </p:sp>
      <p:sp>
        <p:nvSpPr>
          <p:cNvPr id="3" name="Symbol zastępczy zawartości 2"/>
          <p:cNvSpPr>
            <a:spLocks noGrp="1"/>
          </p:cNvSpPr>
          <p:nvPr>
            <p:ph idx="1"/>
          </p:nvPr>
        </p:nvSpPr>
        <p:spPr>
          <a:xfrm>
            <a:off x="457200" y="1600200"/>
            <a:ext cx="8229600" cy="4997152"/>
          </a:xfrm>
        </p:spPr>
        <p:txBody>
          <a:bodyPr>
            <a:normAutofit fontScale="70000" lnSpcReduction="20000"/>
          </a:bodyPr>
          <a:lstStyle/>
          <a:p>
            <a:pPr marL="0" indent="0" algn="ctr">
              <a:buNone/>
            </a:pPr>
            <a:r>
              <a:rPr lang="pl-PL" b="1" dirty="0"/>
              <a:t>Tworzenie </a:t>
            </a:r>
            <a:r>
              <a:rPr lang="pl-PL" b="1" dirty="0" smtClean="0"/>
              <a:t>stowarzyszeń</a:t>
            </a:r>
          </a:p>
          <a:p>
            <a:pPr marL="0" indent="0">
              <a:buNone/>
            </a:pPr>
            <a:r>
              <a:rPr lang="pl-PL" dirty="0"/>
              <a:t>Osoby w liczbie co </a:t>
            </a:r>
            <a:r>
              <a:rPr lang="pl-PL" b="1" dirty="0"/>
              <a:t>najmniej piętnastu</a:t>
            </a:r>
            <a:r>
              <a:rPr lang="pl-PL" dirty="0"/>
              <a:t>, pragnące założyć stowarzyszenie, uchwalają statut stowarzyszenia i wybierają komitet założycielski</a:t>
            </a:r>
            <a:r>
              <a:rPr lang="pl-PL" dirty="0" smtClean="0"/>
              <a:t>.</a:t>
            </a:r>
          </a:p>
          <a:p>
            <a:pPr marL="0" indent="0">
              <a:buNone/>
            </a:pPr>
            <a:r>
              <a:rPr lang="pl-PL" dirty="0" smtClean="0"/>
              <a:t>(art. 9 </a:t>
            </a:r>
            <a:r>
              <a:rPr lang="pl-PL" dirty="0" err="1" smtClean="0"/>
              <a:t>ups</a:t>
            </a:r>
            <a:r>
              <a:rPr lang="pl-PL" dirty="0" smtClean="0"/>
              <a:t>)</a:t>
            </a:r>
          </a:p>
          <a:p>
            <a:pPr marL="0" indent="0">
              <a:buNone/>
            </a:pPr>
            <a:endParaRPr lang="pl-PL" dirty="0" smtClean="0"/>
          </a:p>
          <a:p>
            <a:pPr marL="0" indent="0">
              <a:buNone/>
            </a:pPr>
            <a:r>
              <a:rPr lang="pl-PL" b="1" dirty="0"/>
              <a:t>Komitet </a:t>
            </a:r>
            <a:r>
              <a:rPr lang="pl-PL" b="1" dirty="0" smtClean="0"/>
              <a:t>założycielski </a:t>
            </a:r>
            <a:r>
              <a:rPr lang="pl-PL" dirty="0"/>
              <a:t>składa do sądu rejestrowego </a:t>
            </a:r>
            <a:endParaRPr lang="pl-PL" dirty="0" smtClean="0"/>
          </a:p>
          <a:p>
            <a:pPr>
              <a:buFontTx/>
              <a:buChar char="-"/>
            </a:pPr>
            <a:r>
              <a:rPr lang="pl-PL" b="1" dirty="0" smtClean="0"/>
              <a:t>wniosek </a:t>
            </a:r>
            <a:r>
              <a:rPr lang="pl-PL" b="1" dirty="0"/>
              <a:t>o rejestrację </a:t>
            </a:r>
            <a:r>
              <a:rPr lang="pl-PL" dirty="0"/>
              <a:t>wraz ze </a:t>
            </a:r>
            <a:endParaRPr lang="pl-PL" dirty="0" smtClean="0"/>
          </a:p>
          <a:p>
            <a:pPr>
              <a:buFontTx/>
              <a:buChar char="-"/>
            </a:pPr>
            <a:r>
              <a:rPr lang="pl-PL" dirty="0" smtClean="0"/>
              <a:t>statutem</a:t>
            </a:r>
            <a:r>
              <a:rPr lang="pl-PL" dirty="0"/>
              <a:t>, </a:t>
            </a:r>
            <a:endParaRPr lang="pl-PL" dirty="0" smtClean="0"/>
          </a:p>
          <a:p>
            <a:pPr>
              <a:buFontTx/>
              <a:buChar char="-"/>
            </a:pPr>
            <a:r>
              <a:rPr lang="pl-PL" dirty="0" smtClean="0"/>
              <a:t>listą </a:t>
            </a:r>
            <a:r>
              <a:rPr lang="pl-PL" dirty="0"/>
              <a:t>założycieli, zawierającą imiona i nazwiska, datę i miejsce urodzenia, miejsce zamieszkania oraz własnoręczne podpisy założycieli, </a:t>
            </a:r>
            <a:endParaRPr lang="pl-PL" dirty="0" smtClean="0"/>
          </a:p>
          <a:p>
            <a:pPr>
              <a:buFontTx/>
              <a:buChar char="-"/>
            </a:pPr>
            <a:r>
              <a:rPr lang="pl-PL" b="1" dirty="0" smtClean="0"/>
              <a:t>protokół </a:t>
            </a:r>
            <a:r>
              <a:rPr lang="pl-PL" b="1" dirty="0"/>
              <a:t>z wyboru komitetu założycielskiego</a:t>
            </a:r>
            <a:r>
              <a:rPr lang="pl-PL" dirty="0"/>
              <a:t>, a także </a:t>
            </a:r>
            <a:endParaRPr lang="pl-PL" dirty="0" smtClean="0"/>
          </a:p>
          <a:p>
            <a:pPr>
              <a:buFontTx/>
              <a:buChar char="-"/>
            </a:pPr>
            <a:r>
              <a:rPr lang="pl-PL" dirty="0" smtClean="0"/>
              <a:t>informację </a:t>
            </a:r>
            <a:r>
              <a:rPr lang="pl-PL" dirty="0"/>
              <a:t>o adresie tymczasowej siedziby stowarzyszenia</a:t>
            </a:r>
            <a:r>
              <a:rPr lang="pl-PL" dirty="0" smtClean="0"/>
              <a:t>. </a:t>
            </a:r>
          </a:p>
          <a:p>
            <a:pPr marL="0" indent="0">
              <a:buNone/>
            </a:pPr>
            <a:r>
              <a:rPr lang="pl-PL" dirty="0" smtClean="0"/>
              <a:t>(art. 12 </a:t>
            </a:r>
            <a:r>
              <a:rPr lang="pl-PL" dirty="0" err="1" smtClean="0"/>
              <a:t>ups</a:t>
            </a:r>
            <a:r>
              <a:rPr lang="pl-PL" dirty="0" smtClean="0"/>
              <a:t>)</a:t>
            </a:r>
            <a:endParaRPr lang="pl-PL" dirty="0"/>
          </a:p>
        </p:txBody>
      </p:sp>
    </p:spTree>
    <p:extLst>
      <p:ext uri="{BB962C8B-B14F-4D97-AF65-F5344CB8AC3E}">
        <p14:creationId xmlns="" xmlns:p14="http://schemas.microsoft.com/office/powerpoint/2010/main" val="387049552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3269</Words>
  <Application>Microsoft Office PowerPoint</Application>
  <PresentationFormat>Pokaz na ekranie (4:3)</PresentationFormat>
  <Paragraphs>290</Paragraphs>
  <Slides>44</Slides>
  <Notes>0</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Motyw pakietu Office</vt:lpstr>
      <vt:lpstr>NGO</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Stowarzyszenie </vt:lpstr>
      <vt:lpstr>NGO – Fundacja </vt:lpstr>
      <vt:lpstr>NGO – Fundacja </vt:lpstr>
      <vt:lpstr>NGO – Fundacja </vt:lpstr>
      <vt:lpstr>NGO – Fundacja </vt:lpstr>
      <vt:lpstr>NGO – Fundacja </vt:lpstr>
      <vt:lpstr>NGO – Fundacja </vt:lpstr>
      <vt:lpstr>NGO – Fundacja </vt:lpstr>
      <vt:lpstr>NGO – Fundacja </vt:lpstr>
      <vt:lpstr>NGO – Fundacja </vt:lpstr>
      <vt:lpstr>NGO – Fundacja </vt:lpstr>
      <vt:lpstr>NGO – Fundacja </vt:lpstr>
      <vt:lpstr>NGO – Fundacja </vt:lpstr>
      <vt:lpstr>NGO – Fundacja </vt:lpstr>
      <vt:lpstr>NGO – Fundacja </vt:lpstr>
      <vt:lpstr>NGO –  Działalność pożytku publicznego </vt:lpstr>
      <vt:lpstr>NGO –  Działalność pożytku publicznego </vt:lpstr>
      <vt:lpstr>NGO –  Działalność pożytku publicznego </vt:lpstr>
      <vt:lpstr>NGO –  Działalność pożytku publicznego </vt:lpstr>
      <vt:lpstr>NGO –  Działalność pożytku publicznego </vt:lpstr>
      <vt:lpstr>NGO –  Działalność pożytku publicznego </vt:lpstr>
      <vt:lpstr>NGO –  Działalność pożytku publicznego </vt:lpstr>
      <vt:lpstr>NGO –  Działalność pożytku publicznego </vt:lpstr>
      <vt:lpstr>NGO –  Działalność pożytku publicznego </vt:lpstr>
      <vt:lpstr>NGO –  Działalność pożytku publicznego </vt:lpstr>
      <vt:lpstr>NGO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NGO</dc:title>
  <dc:creator>M a c i e k</dc:creator>
  <cp:lastModifiedBy>Maciek</cp:lastModifiedBy>
  <cp:revision>9</cp:revision>
  <dcterms:created xsi:type="dcterms:W3CDTF">2016-02-07T21:19:39Z</dcterms:created>
  <dcterms:modified xsi:type="dcterms:W3CDTF">2016-02-08T11:37:35Z</dcterms:modified>
</cp:coreProperties>
</file>