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20"/>
  </p:notesMasterIdLst>
  <p:handoutMasterIdLst>
    <p:handoutMasterId r:id="rId21"/>
  </p:handoutMasterIdLst>
  <p:sldIdLst>
    <p:sldId id="256" r:id="rId2"/>
    <p:sldId id="257" r:id="rId3"/>
    <p:sldId id="258" r:id="rId4"/>
    <p:sldId id="259" r:id="rId5"/>
    <p:sldId id="260" r:id="rId6"/>
    <p:sldId id="261" r:id="rId7"/>
    <p:sldId id="262" r:id="rId8"/>
    <p:sldId id="263" r:id="rId9"/>
    <p:sldId id="264" r:id="rId10"/>
    <p:sldId id="266" r:id="rId11"/>
    <p:sldId id="265" r:id="rId12"/>
    <p:sldId id="269" r:id="rId13"/>
    <p:sldId id="272" r:id="rId14"/>
    <p:sldId id="273" r:id="rId15"/>
    <p:sldId id="267" r:id="rId16"/>
    <p:sldId id="268" r:id="rId17"/>
    <p:sldId id="270" r:id="rId18"/>
    <p:sldId id="271" r:id="rId19"/>
  </p:sldIdLst>
  <p:sldSz cx="12192000" cy="6858000"/>
  <p:notesSz cx="6858000" cy="9144000"/>
  <p:defaultTextStyle>
    <a:defPPr rtl="0">
      <a:defRPr lang="pl-P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4CA65B4-91C9-DB86-1EFA-FEF5E1E7862E}" v="32" dt="2022-03-23T16:48:41.712"/>
    <p1510:client id="{4853C4D6-EC67-7C57-EDBB-8D6A69377813}" v="280" dt="2022-03-25T19:53:11.791"/>
    <p1510:client id="{AD49CC22-63A8-407F-C3AC-4E28EA74EF58}" v="90" dt="2022-03-22T17:48:23.881"/>
    <p1510:client id="{D618FCE9-5BA7-499E-ACE3-80DFE4257A90}" v="593" dt="2022-03-19T18:00:15.373"/>
    <p1510:client id="{E6F34EA9-9537-EADC-B15C-67A6B95C8254}" v="463" dt="2022-03-22T17:38:49.66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3" autoAdjust="0"/>
    <p:restoredTop sz="94660"/>
  </p:normalViewPr>
  <p:slideViewPr>
    <p:cSldViewPr snapToGrid="0">
      <p:cViewPr varScale="1">
        <p:scale>
          <a:sx n="113" d="100"/>
          <a:sy n="113" d="100"/>
        </p:scale>
        <p:origin x="258" y="114"/>
      </p:cViewPr>
      <p:guideLst/>
    </p:cSldViewPr>
  </p:slideViewPr>
  <p:notesTextViewPr>
    <p:cViewPr>
      <p:scale>
        <a:sx n="1" d="1"/>
        <a:sy n="1" d="1"/>
      </p:scale>
      <p:origin x="0" y="0"/>
    </p:cViewPr>
  </p:notesTextViewPr>
  <p:notesViewPr>
    <p:cSldViewPr snapToGrid="0">
      <p:cViewPr varScale="1">
        <p:scale>
          <a:sx n="86" d="100"/>
          <a:sy n="86" d="100"/>
        </p:scale>
        <p:origin x="383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a:extLst>
              <a:ext uri="{FF2B5EF4-FFF2-40B4-BE49-F238E27FC236}">
                <a16:creationId xmlns:a16="http://schemas.microsoft.com/office/drawing/2014/main" id="{01758E62-2E74-4D13-9BE0-B7698644B9E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a:extLst>
              <a:ext uri="{FF2B5EF4-FFF2-40B4-BE49-F238E27FC236}">
                <a16:creationId xmlns:a16="http://schemas.microsoft.com/office/drawing/2014/main" id="{24EC5A7B-8E71-4543-905E-7FECF29C824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97DC152-57AE-48FC-AD7A-25A659D6A174}" type="datetime1">
              <a:rPr lang="pl-PL" smtClean="0"/>
              <a:t>26.03.2022</a:t>
            </a:fld>
            <a:endParaRPr lang="pl-PL" dirty="0"/>
          </a:p>
        </p:txBody>
      </p:sp>
      <p:sp>
        <p:nvSpPr>
          <p:cNvPr id="4" name="Symbol zastępczy stopki 3">
            <a:extLst>
              <a:ext uri="{FF2B5EF4-FFF2-40B4-BE49-F238E27FC236}">
                <a16:creationId xmlns:a16="http://schemas.microsoft.com/office/drawing/2014/main" id="{BB6F8F1A-22FE-4294-8293-B0C09D98FCC5}"/>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5" name="Symbol zastępczy numeru slajdu 4">
            <a:extLst>
              <a:ext uri="{FF2B5EF4-FFF2-40B4-BE49-F238E27FC236}">
                <a16:creationId xmlns:a16="http://schemas.microsoft.com/office/drawing/2014/main" id="{D871D7B1-6FD5-4FB5-B15F-3CE6418A7F7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E7293F6-8D19-4B63-ABF6-5DECA4704997}" type="slidenum">
              <a:rPr lang="pl-PL" smtClean="0"/>
              <a:t>‹#›</a:t>
            </a:fld>
            <a:endParaRPr lang="pl-PL"/>
          </a:p>
        </p:txBody>
      </p:sp>
    </p:spTree>
    <p:extLst>
      <p:ext uri="{BB962C8B-B14F-4D97-AF65-F5344CB8AC3E}">
        <p14:creationId xmlns:p14="http://schemas.microsoft.com/office/powerpoint/2010/main" val="2332516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noProof="0"/>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21BD25-1A5A-442B-8D33-577184CE43BD}" type="datetime1">
              <a:rPr lang="pl-PL" smtClean="0"/>
              <a:pPr/>
              <a:t>26.03.2022</a:t>
            </a:fld>
            <a:endParaRPr lang="pl-PL" dirty="0"/>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noProof="0"/>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noProof="0"/>
              <a:t>Kliknij, aby edytować style wzorca tekstu</a:t>
            </a:r>
          </a:p>
          <a:p>
            <a:pPr lvl="1"/>
            <a:r>
              <a:rPr lang="pl-PL" noProof="0"/>
              <a:t>Drugi poziom</a:t>
            </a:r>
          </a:p>
          <a:p>
            <a:pPr lvl="2"/>
            <a:r>
              <a:rPr lang="pl-PL" noProof="0"/>
              <a:t>Trzeci poziom</a:t>
            </a:r>
          </a:p>
          <a:p>
            <a:pPr lvl="3"/>
            <a:r>
              <a:rPr lang="pl-PL" noProof="0"/>
              <a:t>Czwarty poziom</a:t>
            </a:r>
          </a:p>
          <a:p>
            <a:pPr lvl="4"/>
            <a:r>
              <a:rPr lang="pl-PL" noProof="0"/>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noProof="0"/>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A9CBFC-FC29-47F3-BD94-FF989B103499}" type="slidenum">
              <a:rPr lang="pl-PL" noProof="0" smtClean="0"/>
              <a:t>‹#›</a:t>
            </a:fld>
            <a:endParaRPr lang="pl-PL" noProof="0"/>
          </a:p>
        </p:txBody>
      </p:sp>
    </p:spTree>
    <p:extLst>
      <p:ext uri="{BB962C8B-B14F-4D97-AF65-F5344CB8AC3E}">
        <p14:creationId xmlns:p14="http://schemas.microsoft.com/office/powerpoint/2010/main" val="117785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a:p>
        </p:txBody>
      </p:sp>
      <p:sp>
        <p:nvSpPr>
          <p:cNvPr id="4" name="Symbol zastępczy numeru slajdu 3"/>
          <p:cNvSpPr>
            <a:spLocks noGrp="1"/>
          </p:cNvSpPr>
          <p:nvPr>
            <p:ph type="sldNum" sz="quarter" idx="5"/>
          </p:nvPr>
        </p:nvSpPr>
        <p:spPr/>
        <p:txBody>
          <a:bodyPr/>
          <a:lstStyle/>
          <a:p>
            <a:fld id="{03A9CBFC-FC29-47F3-BD94-FF989B103499}" type="slidenum">
              <a:rPr lang="pl-PL" smtClean="0"/>
              <a:t>1</a:t>
            </a:fld>
            <a:endParaRPr lang="pl-PL"/>
          </a:p>
        </p:txBody>
      </p:sp>
    </p:spTree>
    <p:extLst>
      <p:ext uri="{BB962C8B-B14F-4D97-AF65-F5344CB8AC3E}">
        <p14:creationId xmlns:p14="http://schemas.microsoft.com/office/powerpoint/2010/main" val="24570416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Pr>
        <a:solidFill>
          <a:schemeClr val="accent2"/>
        </a:solid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rtlCol="0" anchor="ctr" anchorCtr="1">
            <a:normAutofit/>
          </a:bodyPr>
          <a:lstStyle>
            <a:lvl1pPr algn="ctr">
              <a:defRPr sz="3800">
                <a:solidFill>
                  <a:srgbClr val="262626"/>
                </a:solidFill>
              </a:defRPr>
            </a:lvl1pPr>
          </a:lstStyle>
          <a:p>
            <a:pPr rtl="0"/>
            <a:r>
              <a:rPr lang="pl-PL" noProof="0"/>
              <a:t>Kliknij, aby edytować styl</a:t>
            </a:r>
          </a:p>
        </p:txBody>
      </p:sp>
      <p:sp>
        <p:nvSpPr>
          <p:cNvPr id="3" name="Podtytuł 2"/>
          <p:cNvSpPr>
            <a:spLocks noGrp="1"/>
          </p:cNvSpPr>
          <p:nvPr>
            <p:ph type="subTitle" idx="1"/>
          </p:nvPr>
        </p:nvSpPr>
        <p:spPr>
          <a:xfrm>
            <a:off x="2695194" y="4352544"/>
            <a:ext cx="6801612" cy="1239894"/>
          </a:xfrm>
          <a:noFill/>
        </p:spPr>
        <p:txBody>
          <a:bodyPr rtlCol="0">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pl-PL" noProof="0"/>
              <a:t>Kliknij, aby edytować styl wzorca podtytułu</a:t>
            </a:r>
          </a:p>
        </p:txBody>
      </p:sp>
      <p:sp>
        <p:nvSpPr>
          <p:cNvPr id="7" name="Data — symbol zastępczy 6"/>
          <p:cNvSpPr>
            <a:spLocks noGrp="1"/>
          </p:cNvSpPr>
          <p:nvPr>
            <p:ph type="dt" sz="half" idx="10"/>
          </p:nvPr>
        </p:nvSpPr>
        <p:spPr/>
        <p:txBody>
          <a:bodyPr rtlCol="0"/>
          <a:lstStyle/>
          <a:p>
            <a:pPr rtl="0"/>
            <a:fld id="{D03F0874-4122-4749-950C-DE19FCE765BF}" type="datetime1">
              <a:rPr lang="pl-PL" noProof="0" smtClean="0"/>
              <a:t>26.03.2022</a:t>
            </a:fld>
            <a:endParaRPr lang="pl-PL" noProof="0"/>
          </a:p>
        </p:txBody>
      </p:sp>
      <p:sp>
        <p:nvSpPr>
          <p:cNvPr id="8" name="Stopka — symbol zastępczy 7"/>
          <p:cNvSpPr>
            <a:spLocks noGrp="1"/>
          </p:cNvSpPr>
          <p:nvPr>
            <p:ph type="ftr" sz="quarter" idx="11"/>
          </p:nvPr>
        </p:nvSpPr>
        <p:spPr/>
        <p:txBody>
          <a:bodyPr rtlCol="0"/>
          <a:lstStyle/>
          <a:p>
            <a:pPr rtl="0"/>
            <a:endParaRPr lang="pl-PL" noProof="0"/>
          </a:p>
        </p:txBody>
      </p:sp>
      <p:sp>
        <p:nvSpPr>
          <p:cNvPr id="9" name="Numer slajdu — symbol zastępczy 8"/>
          <p:cNvSpPr>
            <a:spLocks noGrp="1"/>
          </p:cNvSpPr>
          <p:nvPr>
            <p:ph type="sldNum" sz="quarter" idx="12"/>
          </p:nvPr>
        </p:nvSpPr>
        <p:spPr/>
        <p:txBody>
          <a:bodyPr rtlCol="0"/>
          <a:lstStyle/>
          <a:p>
            <a:pPr rtl="0"/>
            <a:fld id="{8A7A6979-0714-4377-B894-6BE4C2D6E202}" type="slidenum">
              <a:rPr lang="pl-PL" noProof="0" smtClean="0"/>
              <a:pPr/>
              <a:t>‹#›</a:t>
            </a:fld>
            <a:endParaRPr lang="pl-PL" noProof="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Tekst pionowy — symbol zastępczy 2"/>
          <p:cNvSpPr>
            <a:spLocks noGrp="1"/>
          </p:cNvSpPr>
          <p:nvPr>
            <p:ph type="body" orient="vert" idx="1"/>
          </p:nvPr>
        </p:nvSpPr>
        <p:spPr/>
        <p:txBody>
          <a:bodyPr vert="eaVert"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10"/>
          </p:nvPr>
        </p:nvSpPr>
        <p:spPr/>
        <p:txBody>
          <a:bodyPr rtlCol="0"/>
          <a:lstStyle/>
          <a:p>
            <a:pPr rtl="0"/>
            <a:fld id="{3703D7F8-5717-434A-95C8-7B4BB48E83EB}" type="datetime1">
              <a:rPr lang="pl-PL" noProof="0" smtClean="0"/>
              <a:t>26.03.2022</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6" name="Numer slajdu — symbol zastępczy 5"/>
          <p:cNvSpPr>
            <a:spLocks noGrp="1"/>
          </p:cNvSpPr>
          <p:nvPr>
            <p:ph type="sldNum" sz="quarter" idx="12"/>
          </p:nvPr>
        </p:nvSpPr>
        <p:spPr/>
        <p:txBody>
          <a:bodyPr rtlCol="0"/>
          <a:lstStyle/>
          <a:p>
            <a:pPr rtl="0"/>
            <a:fld id="{8A7A6979-0714-4377-B894-6BE4C2D6E202}" type="slidenum">
              <a:rPr lang="pl-PL" noProof="0" smtClean="0"/>
              <a:t>‹#›</a:t>
            </a:fld>
            <a:endParaRPr lang="pl-PL" noProof="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653112" y="937260"/>
            <a:ext cx="1298608" cy="4983480"/>
          </a:xfrm>
        </p:spPr>
        <p:txBody>
          <a:bodyPr vert="eaVert" rtlCol="0"/>
          <a:lstStyle/>
          <a:p>
            <a:pPr rtl="0"/>
            <a:r>
              <a:rPr lang="pl-PL" noProof="0"/>
              <a:t>Kliknij, aby edytować styl</a:t>
            </a:r>
          </a:p>
        </p:txBody>
      </p:sp>
      <p:sp>
        <p:nvSpPr>
          <p:cNvPr id="3" name="Tekst pionowy — symbol zastępczy 2"/>
          <p:cNvSpPr>
            <a:spLocks noGrp="1"/>
          </p:cNvSpPr>
          <p:nvPr>
            <p:ph type="body" orient="vert" idx="1"/>
          </p:nvPr>
        </p:nvSpPr>
        <p:spPr>
          <a:xfrm>
            <a:off x="2231136" y="937260"/>
            <a:ext cx="6198489" cy="4983480"/>
          </a:xfrm>
        </p:spPr>
        <p:txBody>
          <a:bodyPr vert="eaVert"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Data — symbol zastępczy 3"/>
          <p:cNvSpPr>
            <a:spLocks noGrp="1"/>
          </p:cNvSpPr>
          <p:nvPr>
            <p:ph type="dt" sz="half" idx="10"/>
          </p:nvPr>
        </p:nvSpPr>
        <p:spPr/>
        <p:txBody>
          <a:bodyPr rtlCol="0"/>
          <a:lstStyle/>
          <a:p>
            <a:pPr rtl="0"/>
            <a:fld id="{0E2B116C-D942-48CC-91DE-2E3756FFC54C}" type="datetime1">
              <a:rPr lang="pl-PL" noProof="0" smtClean="0"/>
              <a:t>26.03.2022</a:t>
            </a:fld>
            <a:endParaRPr lang="pl-PL" noProof="0"/>
          </a:p>
        </p:txBody>
      </p:sp>
      <p:sp>
        <p:nvSpPr>
          <p:cNvPr id="5" name="Stopka — symbol zastępczy 4"/>
          <p:cNvSpPr>
            <a:spLocks noGrp="1"/>
          </p:cNvSpPr>
          <p:nvPr>
            <p:ph type="ftr" sz="quarter" idx="11"/>
          </p:nvPr>
        </p:nvSpPr>
        <p:spPr/>
        <p:txBody>
          <a:bodyPr rtlCol="0"/>
          <a:lstStyle/>
          <a:p>
            <a:pPr rtl="0"/>
            <a:endParaRPr lang="pl-PL" noProof="0"/>
          </a:p>
        </p:txBody>
      </p:sp>
      <p:sp>
        <p:nvSpPr>
          <p:cNvPr id="6" name="Numer slajdu — symbol zastępczy 5"/>
          <p:cNvSpPr>
            <a:spLocks noGrp="1"/>
          </p:cNvSpPr>
          <p:nvPr>
            <p:ph type="sldNum" sz="quarter" idx="12"/>
          </p:nvPr>
        </p:nvSpPr>
        <p:spPr/>
        <p:txBody>
          <a:bodyPr rtlCol="0"/>
          <a:lstStyle/>
          <a:p>
            <a:pPr rtl="0"/>
            <a:fld id="{8A7A6979-0714-4377-B894-6BE4C2D6E202}" type="slidenum">
              <a:rPr lang="pl-PL" noProof="0" smtClean="0"/>
              <a:t>‹#›</a:t>
            </a:fld>
            <a:endParaRPr lang="pl-P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Zawartość — symbol zastępczy 2"/>
          <p:cNvSpPr>
            <a:spLocks noGrp="1"/>
          </p:cNvSpPr>
          <p:nvPr>
            <p:ph idx="1"/>
          </p:nvPr>
        </p:nvSpPr>
        <p:spPr/>
        <p:txBody>
          <a:bodyPr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7" name="Data — symbol zastępczy 6"/>
          <p:cNvSpPr>
            <a:spLocks noGrp="1"/>
          </p:cNvSpPr>
          <p:nvPr>
            <p:ph type="dt" sz="half" idx="10"/>
          </p:nvPr>
        </p:nvSpPr>
        <p:spPr/>
        <p:txBody>
          <a:bodyPr rtlCol="0"/>
          <a:lstStyle/>
          <a:p>
            <a:pPr rtl="0"/>
            <a:fld id="{2EEF612F-1387-4E14-AA34-D1BA24B1F7D0}" type="datetime1">
              <a:rPr lang="pl-PL" noProof="0" smtClean="0"/>
              <a:t>26.03.2022</a:t>
            </a:fld>
            <a:endParaRPr lang="pl-PL" noProof="0"/>
          </a:p>
        </p:txBody>
      </p:sp>
      <p:sp>
        <p:nvSpPr>
          <p:cNvPr id="8" name="Stopka — symbol zastępczy 7"/>
          <p:cNvSpPr>
            <a:spLocks noGrp="1"/>
          </p:cNvSpPr>
          <p:nvPr>
            <p:ph type="ftr" sz="quarter" idx="11"/>
          </p:nvPr>
        </p:nvSpPr>
        <p:spPr/>
        <p:txBody>
          <a:bodyPr rtlCol="0"/>
          <a:lstStyle/>
          <a:p>
            <a:pPr rtl="0"/>
            <a:endParaRPr lang="pl-PL" noProof="0"/>
          </a:p>
        </p:txBody>
      </p:sp>
      <p:sp>
        <p:nvSpPr>
          <p:cNvPr id="9" name="Numer slajdu — symbol zastępczy 8"/>
          <p:cNvSpPr>
            <a:spLocks noGrp="1"/>
          </p:cNvSpPr>
          <p:nvPr>
            <p:ph type="sldNum" sz="quarter" idx="12"/>
          </p:nvPr>
        </p:nvSpPr>
        <p:spPr/>
        <p:txBody>
          <a:bodyPr rtlCol="0"/>
          <a:lstStyle/>
          <a:p>
            <a:pPr rtl="0"/>
            <a:fld id="{8A7A6979-0714-4377-B894-6BE4C2D6E202}" type="slidenum">
              <a:rPr lang="pl-PL" noProof="0" smtClean="0"/>
              <a:pPr/>
              <a:t>‹#›</a:t>
            </a:fld>
            <a:endParaRPr lang="pl-PL" noProof="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Pr>
        <a:solidFill>
          <a:schemeClr val="accent1"/>
        </a:solidFill>
        <a:effectLst/>
      </p:bgPr>
    </p:bg>
    <p:spTree>
      <p:nvGrpSpPr>
        <p:cNvPr id="1" name=""/>
        <p:cNvGrpSpPr/>
        <p:nvPr/>
      </p:nvGrpSpPr>
      <p:grpSpPr>
        <a:xfrm>
          <a:off x="0" y="0"/>
          <a:ext cx="0" cy="0"/>
          <a:chOff x="0" y="0"/>
          <a:chExt cx="0" cy="0"/>
        </a:xfrm>
      </p:grpSpPr>
      <p:sp>
        <p:nvSpPr>
          <p:cNvPr id="2" name="Tytuł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rtlCol="0" anchor="ctr" anchorCtr="1">
            <a:normAutofit/>
          </a:bodyPr>
          <a:lstStyle>
            <a:lvl1pPr>
              <a:defRPr sz="3800">
                <a:solidFill>
                  <a:srgbClr val="262626"/>
                </a:solidFill>
              </a:defRPr>
            </a:lvl1pPr>
          </a:lstStyle>
          <a:p>
            <a:pPr rtl="0"/>
            <a:r>
              <a:rPr lang="pl-PL" noProof="0"/>
              <a:t>Kliknij, aby edytować styl</a:t>
            </a:r>
          </a:p>
        </p:txBody>
      </p:sp>
      <p:sp>
        <p:nvSpPr>
          <p:cNvPr id="3" name="Tekst — symbol zastępczy 2"/>
          <p:cNvSpPr>
            <a:spLocks noGrp="1"/>
          </p:cNvSpPr>
          <p:nvPr>
            <p:ph type="body" idx="1"/>
          </p:nvPr>
        </p:nvSpPr>
        <p:spPr>
          <a:xfrm>
            <a:off x="2695194" y="4352465"/>
            <a:ext cx="6801612" cy="1265082"/>
          </a:xfrm>
        </p:spPr>
        <p:txBody>
          <a:bodyPr rtlCol="0"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pl-PL" noProof="0" dirty="0"/>
              <a:t>Kliknij, aby edytować style wzorca tekstu</a:t>
            </a:r>
          </a:p>
        </p:txBody>
      </p:sp>
      <p:sp>
        <p:nvSpPr>
          <p:cNvPr id="7" name="Data — symbol zastępczy 6"/>
          <p:cNvSpPr>
            <a:spLocks noGrp="1"/>
          </p:cNvSpPr>
          <p:nvPr>
            <p:ph type="dt" sz="half" idx="10"/>
          </p:nvPr>
        </p:nvSpPr>
        <p:spPr/>
        <p:txBody>
          <a:bodyPr rtlCol="0"/>
          <a:lstStyle/>
          <a:p>
            <a:pPr rtl="0"/>
            <a:fld id="{33D8F7E1-7569-4703-A976-E0F5DB4EA315}" type="datetime1">
              <a:rPr lang="pl-PL" noProof="0" smtClean="0"/>
              <a:t>26.03.2022</a:t>
            </a:fld>
            <a:endParaRPr lang="pl-PL" noProof="0"/>
          </a:p>
        </p:txBody>
      </p:sp>
      <p:sp>
        <p:nvSpPr>
          <p:cNvPr id="8" name="Stopka — symbol zastępczy 7"/>
          <p:cNvSpPr>
            <a:spLocks noGrp="1"/>
          </p:cNvSpPr>
          <p:nvPr>
            <p:ph type="ftr" sz="quarter" idx="11"/>
          </p:nvPr>
        </p:nvSpPr>
        <p:spPr/>
        <p:txBody>
          <a:bodyPr rtlCol="0"/>
          <a:lstStyle/>
          <a:p>
            <a:pPr rtl="0"/>
            <a:endParaRPr lang="pl-PL" noProof="0"/>
          </a:p>
        </p:txBody>
      </p:sp>
      <p:sp>
        <p:nvSpPr>
          <p:cNvPr id="9" name="Numer slajdu — symbol zastępczy 8"/>
          <p:cNvSpPr>
            <a:spLocks noGrp="1"/>
          </p:cNvSpPr>
          <p:nvPr>
            <p:ph type="sldNum" sz="quarter" idx="12"/>
          </p:nvPr>
        </p:nvSpPr>
        <p:spPr/>
        <p:txBody>
          <a:bodyPr rtlCol="0"/>
          <a:lstStyle/>
          <a:p>
            <a:pPr rtl="0"/>
            <a:fld id="{8A7A6979-0714-4377-B894-6BE4C2D6E202}" type="slidenum">
              <a:rPr lang="pl-PL" noProof="0" smtClean="0"/>
              <a:pPr/>
              <a:t>‹#›</a:t>
            </a:fld>
            <a:endParaRPr lang="pl-PL" noProof="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a:t>Kliknij, aby edytować styl</a:t>
            </a:r>
          </a:p>
        </p:txBody>
      </p:sp>
      <p:sp>
        <p:nvSpPr>
          <p:cNvPr id="3" name="Zawartość — symbol zastępczy 2"/>
          <p:cNvSpPr>
            <a:spLocks noGrp="1"/>
          </p:cNvSpPr>
          <p:nvPr>
            <p:ph sz="half" idx="1"/>
          </p:nvPr>
        </p:nvSpPr>
        <p:spPr>
          <a:xfrm>
            <a:off x="1581912" y="2638044"/>
            <a:ext cx="4271771" cy="3101982"/>
          </a:xfrm>
        </p:spPr>
        <p:txBody>
          <a:bodyPr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Zawartość — symbol zastępczy 3"/>
          <p:cNvSpPr>
            <a:spLocks noGrp="1"/>
          </p:cNvSpPr>
          <p:nvPr>
            <p:ph sz="half" idx="2"/>
          </p:nvPr>
        </p:nvSpPr>
        <p:spPr>
          <a:xfrm>
            <a:off x="6338315" y="2638044"/>
            <a:ext cx="4270247" cy="3101982"/>
          </a:xfrm>
        </p:spPr>
        <p:txBody>
          <a:bodyPr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8" name="Data — symbol zastępczy 7"/>
          <p:cNvSpPr>
            <a:spLocks noGrp="1"/>
          </p:cNvSpPr>
          <p:nvPr>
            <p:ph type="dt" sz="half" idx="10"/>
          </p:nvPr>
        </p:nvSpPr>
        <p:spPr/>
        <p:txBody>
          <a:bodyPr rtlCol="0"/>
          <a:lstStyle/>
          <a:p>
            <a:pPr rtl="0"/>
            <a:fld id="{949FB4AF-73F6-4876-B381-92DABACB7C30}" type="datetime1">
              <a:rPr lang="pl-PL" noProof="0" smtClean="0"/>
              <a:t>26.03.2022</a:t>
            </a:fld>
            <a:endParaRPr lang="pl-PL" noProof="0"/>
          </a:p>
        </p:txBody>
      </p:sp>
      <p:sp>
        <p:nvSpPr>
          <p:cNvPr id="9" name="Stopka — symbol zastępczy 8"/>
          <p:cNvSpPr>
            <a:spLocks noGrp="1"/>
          </p:cNvSpPr>
          <p:nvPr>
            <p:ph type="ftr" sz="quarter" idx="11"/>
          </p:nvPr>
        </p:nvSpPr>
        <p:spPr/>
        <p:txBody>
          <a:bodyPr rtlCol="0"/>
          <a:lstStyle/>
          <a:p>
            <a:pPr rtl="0"/>
            <a:endParaRPr lang="pl-PL" noProof="0"/>
          </a:p>
        </p:txBody>
      </p:sp>
      <p:sp>
        <p:nvSpPr>
          <p:cNvPr id="10" name="Numer slajdu — symbol zastępczy 9"/>
          <p:cNvSpPr>
            <a:spLocks noGrp="1"/>
          </p:cNvSpPr>
          <p:nvPr>
            <p:ph type="sldNum" sz="quarter" idx="12"/>
          </p:nvPr>
        </p:nvSpPr>
        <p:spPr/>
        <p:txBody>
          <a:bodyPr rtlCol="0"/>
          <a:lstStyle/>
          <a:p>
            <a:pPr rtl="0"/>
            <a:fld id="{8A7A6979-0714-4377-B894-6BE4C2D6E202}" type="slidenum">
              <a:rPr lang="pl-PL" noProof="0" smtClean="0"/>
              <a:t>‹#›</a:t>
            </a:fld>
            <a:endParaRPr lang="pl-PL" noProof="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3" name="Tekst — symbol zastępczy 2"/>
          <p:cNvSpPr>
            <a:spLocks noGrp="1"/>
          </p:cNvSpPr>
          <p:nvPr>
            <p:ph type="body" idx="1"/>
          </p:nvPr>
        </p:nvSpPr>
        <p:spPr>
          <a:xfrm>
            <a:off x="1583436" y="2313433"/>
            <a:ext cx="4270248" cy="704087"/>
          </a:xfrm>
        </p:spPr>
        <p:txBody>
          <a:bodyPr rtlCol="0"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dirty="0"/>
              <a:t>Kliknij, aby edytować style wzorca tekstu</a:t>
            </a:r>
          </a:p>
        </p:txBody>
      </p:sp>
      <p:sp>
        <p:nvSpPr>
          <p:cNvPr id="4" name="Zawartość — symbol zastępczy 3"/>
          <p:cNvSpPr>
            <a:spLocks noGrp="1"/>
          </p:cNvSpPr>
          <p:nvPr>
            <p:ph sz="half" idx="2"/>
          </p:nvPr>
        </p:nvSpPr>
        <p:spPr>
          <a:xfrm>
            <a:off x="1583436" y="3143250"/>
            <a:ext cx="4270248" cy="2596776"/>
          </a:xfrm>
        </p:spPr>
        <p:txBody>
          <a:bodyPr rtlCol="0"/>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6" name="Zawartość — symbol zastępczy 5"/>
          <p:cNvSpPr>
            <a:spLocks noGrp="1"/>
          </p:cNvSpPr>
          <p:nvPr>
            <p:ph sz="quarter" idx="4"/>
          </p:nvPr>
        </p:nvSpPr>
        <p:spPr>
          <a:xfrm>
            <a:off x="6338316" y="3143250"/>
            <a:ext cx="4253484" cy="2596776"/>
          </a:xfrm>
        </p:spPr>
        <p:txBody>
          <a:bodyPr rtlCol="0"/>
          <a:lstStyle>
            <a:lvl5pPr>
              <a:defRPr/>
            </a:lvl5p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11" name="Tekst — symbol zastępczy 4"/>
          <p:cNvSpPr>
            <a:spLocks noGrp="1"/>
          </p:cNvSpPr>
          <p:nvPr>
            <p:ph type="body" sz="quarter" idx="13"/>
          </p:nvPr>
        </p:nvSpPr>
        <p:spPr>
          <a:xfrm>
            <a:off x="6338316" y="2313433"/>
            <a:ext cx="4270248" cy="704087"/>
          </a:xfrm>
        </p:spPr>
        <p:txBody>
          <a:bodyPr rtlCol="0"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pl-PL" noProof="0" dirty="0"/>
              <a:t>Kliknij, aby edytować style wzorca tekstu</a:t>
            </a:r>
          </a:p>
        </p:txBody>
      </p:sp>
      <p:sp>
        <p:nvSpPr>
          <p:cNvPr id="7" name="Data — symbol zastępczy 6"/>
          <p:cNvSpPr>
            <a:spLocks noGrp="1"/>
          </p:cNvSpPr>
          <p:nvPr>
            <p:ph type="dt" sz="half" idx="10"/>
          </p:nvPr>
        </p:nvSpPr>
        <p:spPr/>
        <p:txBody>
          <a:bodyPr rtlCol="0"/>
          <a:lstStyle/>
          <a:p>
            <a:pPr rtl="0"/>
            <a:fld id="{B7CDBB0E-B127-4578-973A-D71C39AC65FC}" type="datetime1">
              <a:rPr lang="pl-PL" noProof="0" smtClean="0"/>
              <a:t>26.03.2022</a:t>
            </a:fld>
            <a:endParaRPr lang="pl-PL" noProof="0"/>
          </a:p>
        </p:txBody>
      </p:sp>
      <p:sp>
        <p:nvSpPr>
          <p:cNvPr id="8" name="Stopka — symbol zastępczy 7"/>
          <p:cNvSpPr>
            <a:spLocks noGrp="1"/>
          </p:cNvSpPr>
          <p:nvPr>
            <p:ph type="ftr" sz="quarter" idx="11"/>
          </p:nvPr>
        </p:nvSpPr>
        <p:spPr/>
        <p:txBody>
          <a:bodyPr rtlCol="0"/>
          <a:lstStyle/>
          <a:p>
            <a:pPr rtl="0"/>
            <a:endParaRPr lang="pl-PL" noProof="0"/>
          </a:p>
        </p:txBody>
      </p:sp>
      <p:sp>
        <p:nvSpPr>
          <p:cNvPr id="9" name="Numer slajdu — symbol zastępczy 8"/>
          <p:cNvSpPr>
            <a:spLocks noGrp="1"/>
          </p:cNvSpPr>
          <p:nvPr>
            <p:ph type="sldNum" sz="quarter" idx="12"/>
          </p:nvPr>
        </p:nvSpPr>
        <p:spPr/>
        <p:txBody>
          <a:bodyPr rtlCol="0"/>
          <a:lstStyle/>
          <a:p>
            <a:pPr rtl="0"/>
            <a:fld id="{8A7A6979-0714-4377-B894-6BE4C2D6E202}" type="slidenum">
              <a:rPr lang="pl-PL" noProof="0" smtClean="0"/>
              <a:t>‹#›</a:t>
            </a:fld>
            <a:endParaRPr lang="pl-PL" noProof="0"/>
          </a:p>
        </p:txBody>
      </p:sp>
      <p:sp>
        <p:nvSpPr>
          <p:cNvPr id="10" name="Tytuł 9"/>
          <p:cNvSpPr>
            <a:spLocks noGrp="1"/>
          </p:cNvSpPr>
          <p:nvPr>
            <p:ph type="title"/>
          </p:nvPr>
        </p:nvSpPr>
        <p:spPr/>
        <p:txBody>
          <a:bodyPr rtlCol="0"/>
          <a:lstStyle/>
          <a:p>
            <a:pPr rtl="0"/>
            <a:r>
              <a:rPr lang="pl-PL" noProof="0"/>
              <a:t>Kliknij, aby edytować styl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rtlCol="0"/>
          <a:lstStyle/>
          <a:p>
            <a:pPr rtl="0"/>
            <a:r>
              <a:rPr lang="pl-PL" noProof="0" dirty="0"/>
              <a:t>Kliknij, aby edytować styl</a:t>
            </a:r>
          </a:p>
        </p:txBody>
      </p:sp>
      <p:sp>
        <p:nvSpPr>
          <p:cNvPr id="3" name="Data — symbol zastępczy 2"/>
          <p:cNvSpPr>
            <a:spLocks noGrp="1"/>
          </p:cNvSpPr>
          <p:nvPr>
            <p:ph type="dt" sz="half" idx="10"/>
          </p:nvPr>
        </p:nvSpPr>
        <p:spPr/>
        <p:txBody>
          <a:bodyPr rtlCol="0"/>
          <a:lstStyle/>
          <a:p>
            <a:pPr rtl="0"/>
            <a:fld id="{6E48790E-DD9B-4A11-8478-D9B7DA654C4C}" type="datetime1">
              <a:rPr lang="pl-PL" noProof="0" smtClean="0"/>
              <a:t>26.03.2022</a:t>
            </a:fld>
            <a:endParaRPr lang="pl-PL" noProof="0"/>
          </a:p>
        </p:txBody>
      </p:sp>
      <p:sp>
        <p:nvSpPr>
          <p:cNvPr id="4" name="Stopka — symbol zastępczy 3"/>
          <p:cNvSpPr>
            <a:spLocks noGrp="1"/>
          </p:cNvSpPr>
          <p:nvPr>
            <p:ph type="ftr" sz="quarter" idx="11"/>
          </p:nvPr>
        </p:nvSpPr>
        <p:spPr/>
        <p:txBody>
          <a:bodyPr rtlCol="0"/>
          <a:lstStyle/>
          <a:p>
            <a:pPr rtl="0"/>
            <a:endParaRPr lang="pl-PL" noProof="0"/>
          </a:p>
        </p:txBody>
      </p:sp>
      <p:sp>
        <p:nvSpPr>
          <p:cNvPr id="5" name="Numer slajdu — symbol zastępczy 4"/>
          <p:cNvSpPr>
            <a:spLocks noGrp="1"/>
          </p:cNvSpPr>
          <p:nvPr>
            <p:ph type="sldNum" sz="quarter" idx="12"/>
          </p:nvPr>
        </p:nvSpPr>
        <p:spPr/>
        <p:txBody>
          <a:bodyPr rtlCol="0"/>
          <a:lstStyle/>
          <a:p>
            <a:pPr rtl="0"/>
            <a:fld id="{8A7A6979-0714-4377-B894-6BE4C2D6E202}" type="slidenum">
              <a:rPr lang="pl-PL" noProof="0" smtClean="0"/>
              <a:t>‹#›</a:t>
            </a:fld>
            <a:endParaRPr lang="pl-PL" noProof="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a — symbol zastępczy 1"/>
          <p:cNvSpPr>
            <a:spLocks noGrp="1"/>
          </p:cNvSpPr>
          <p:nvPr>
            <p:ph type="dt" sz="half" idx="10"/>
          </p:nvPr>
        </p:nvSpPr>
        <p:spPr/>
        <p:txBody>
          <a:bodyPr rtlCol="0"/>
          <a:lstStyle/>
          <a:p>
            <a:pPr rtl="0"/>
            <a:fld id="{614FEEA5-0F86-4BEF-8C3A-D713A2E19EA3}" type="datetime1">
              <a:rPr lang="pl-PL" noProof="0" smtClean="0"/>
              <a:t>26.03.2022</a:t>
            </a:fld>
            <a:endParaRPr lang="pl-PL" noProof="0"/>
          </a:p>
        </p:txBody>
      </p:sp>
      <p:sp>
        <p:nvSpPr>
          <p:cNvPr id="3" name="Stopka — symbol zastępczy 2"/>
          <p:cNvSpPr>
            <a:spLocks noGrp="1"/>
          </p:cNvSpPr>
          <p:nvPr>
            <p:ph type="ftr" sz="quarter" idx="11"/>
          </p:nvPr>
        </p:nvSpPr>
        <p:spPr/>
        <p:txBody>
          <a:bodyPr rtlCol="0"/>
          <a:lstStyle/>
          <a:p>
            <a:pPr rtl="0"/>
            <a:endParaRPr lang="pl-PL" noProof="0"/>
          </a:p>
        </p:txBody>
      </p:sp>
      <p:sp>
        <p:nvSpPr>
          <p:cNvPr id="4" name="Numer slajdu — symbol zastępczy 3"/>
          <p:cNvSpPr>
            <a:spLocks noGrp="1"/>
          </p:cNvSpPr>
          <p:nvPr>
            <p:ph type="sldNum" sz="quarter" idx="12"/>
          </p:nvPr>
        </p:nvSpPr>
        <p:spPr/>
        <p:txBody>
          <a:bodyPr rtlCol="0"/>
          <a:lstStyle/>
          <a:p>
            <a:pPr rtl="0"/>
            <a:fld id="{8A7A6979-0714-4377-B894-6BE4C2D6E202}" type="slidenum">
              <a:rPr lang="pl-PL" noProof="0" smtClean="0"/>
              <a:t>‹#›</a:t>
            </a:fld>
            <a:endParaRPr lang="pl-PL" noProof="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6" name="Prostokąt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bwMode="blackWhite">
          <a:xfrm>
            <a:off x="804672" y="2243828"/>
            <a:ext cx="4486656" cy="1141497"/>
          </a:xfrm>
          <a:solidFill>
            <a:srgbClr val="FFFFFF"/>
          </a:solidFill>
          <a:ln>
            <a:solidFill>
              <a:srgbClr val="404040"/>
            </a:solidFill>
          </a:ln>
        </p:spPr>
        <p:txBody>
          <a:bodyPr rtlCol="0" anchor="ctr" anchorCtr="1">
            <a:normAutofit/>
          </a:bodyPr>
          <a:lstStyle>
            <a:lvl1pPr>
              <a:defRPr sz="2200">
                <a:solidFill>
                  <a:srgbClr val="262626"/>
                </a:solidFill>
              </a:defRPr>
            </a:lvl1pPr>
          </a:lstStyle>
          <a:p>
            <a:pPr rtl="0"/>
            <a:r>
              <a:rPr lang="pl-PL" noProof="0"/>
              <a:t>Kliknij, aby edytować styl</a:t>
            </a:r>
          </a:p>
        </p:txBody>
      </p:sp>
      <p:sp>
        <p:nvSpPr>
          <p:cNvPr id="3" name="Zawartość — symbol zastępczy 2"/>
          <p:cNvSpPr>
            <a:spLocks noGrp="1"/>
          </p:cNvSpPr>
          <p:nvPr>
            <p:ph idx="1"/>
          </p:nvPr>
        </p:nvSpPr>
        <p:spPr>
          <a:xfrm>
            <a:off x="6736080" y="804672"/>
            <a:ext cx="4815840" cy="5248656"/>
          </a:xfrm>
        </p:spPr>
        <p:txBody>
          <a:bodyPr rtlCol="0">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rtl="0"/>
            <a:r>
              <a:rPr lang="pl-PL" noProof="0" dirty="0"/>
              <a:t>Kliknij, aby edytować style wzorca tekstu</a:t>
            </a:r>
          </a:p>
          <a:p>
            <a:pPr lvl="1" rtl="0"/>
            <a:r>
              <a:rPr lang="pl-PL" noProof="0" dirty="0"/>
              <a:t>Drugi poziom</a:t>
            </a:r>
          </a:p>
          <a:p>
            <a:pPr lvl="2" rtl="0"/>
            <a:r>
              <a:rPr lang="pl-PL" noProof="0" dirty="0"/>
              <a:t>Trzeci poziom</a:t>
            </a:r>
          </a:p>
          <a:p>
            <a:pPr lvl="3" rtl="0"/>
            <a:r>
              <a:rPr lang="pl-PL" noProof="0" dirty="0"/>
              <a:t>Czwarty poziom</a:t>
            </a:r>
          </a:p>
          <a:p>
            <a:pPr lvl="4" rtl="0"/>
            <a:r>
              <a:rPr lang="pl-PL" noProof="0" dirty="0"/>
              <a:t>Piąty poziom</a:t>
            </a:r>
          </a:p>
        </p:txBody>
      </p:sp>
      <p:sp>
        <p:nvSpPr>
          <p:cNvPr id="4" name="Tekst — symbol zastępczy 3"/>
          <p:cNvSpPr>
            <a:spLocks noGrp="1"/>
          </p:cNvSpPr>
          <p:nvPr>
            <p:ph type="body" sz="half" idx="2"/>
          </p:nvPr>
        </p:nvSpPr>
        <p:spPr>
          <a:xfrm>
            <a:off x="1115568" y="3549918"/>
            <a:ext cx="3794760" cy="2194036"/>
          </a:xfrm>
        </p:spPr>
        <p:txBody>
          <a:bodyPr rtlCol="0"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l-PL" noProof="0" dirty="0"/>
              <a:t>Kliknij, aby edytować style wzorca tekstu</a:t>
            </a:r>
          </a:p>
        </p:txBody>
      </p:sp>
      <p:sp>
        <p:nvSpPr>
          <p:cNvPr id="9" name="Data — symbol zastępczy 8"/>
          <p:cNvSpPr>
            <a:spLocks noGrp="1"/>
          </p:cNvSpPr>
          <p:nvPr>
            <p:ph type="dt" sz="half" idx="10"/>
          </p:nvPr>
        </p:nvSpPr>
        <p:spPr/>
        <p:txBody>
          <a:bodyPr rtlCol="0"/>
          <a:lstStyle/>
          <a:p>
            <a:pPr rtl="0"/>
            <a:fld id="{4A3213A0-5D1D-48EA-A34E-11C90369CB5C}" type="datetime1">
              <a:rPr lang="pl-PL" noProof="0" smtClean="0"/>
              <a:t>26.03.2022</a:t>
            </a:fld>
            <a:endParaRPr lang="pl-PL" noProof="0"/>
          </a:p>
        </p:txBody>
      </p:sp>
      <p:sp>
        <p:nvSpPr>
          <p:cNvPr id="10" name="Stopka — symbol zastępczy 9"/>
          <p:cNvSpPr>
            <a:spLocks noGrp="1"/>
          </p:cNvSpPr>
          <p:nvPr>
            <p:ph type="ftr" sz="quarter" idx="11"/>
          </p:nvPr>
        </p:nvSpPr>
        <p:spPr>
          <a:xfrm>
            <a:off x="804672" y="6236208"/>
            <a:ext cx="5124797" cy="320040"/>
          </a:xfrm>
        </p:spPr>
        <p:txBody>
          <a:bodyPr rtlCol="0"/>
          <a:lstStyle>
            <a:lvl1pPr>
              <a:defRPr>
                <a:solidFill>
                  <a:srgbClr val="FFFFFF">
                    <a:alpha val="70000"/>
                  </a:srgbClr>
                </a:solidFill>
              </a:defRPr>
            </a:lvl1pPr>
          </a:lstStyle>
          <a:p>
            <a:pPr rtl="0"/>
            <a:endParaRPr lang="pl-PL" noProof="0"/>
          </a:p>
        </p:txBody>
      </p:sp>
      <p:sp>
        <p:nvSpPr>
          <p:cNvPr id="11" name="Numer slajdu — symbol zastępczy 10"/>
          <p:cNvSpPr>
            <a:spLocks noGrp="1"/>
          </p:cNvSpPr>
          <p:nvPr>
            <p:ph type="sldNum" sz="quarter" idx="12"/>
          </p:nvPr>
        </p:nvSpPr>
        <p:spPr/>
        <p:txBody>
          <a:bodyPr rtlCol="0"/>
          <a:lstStyle/>
          <a:p>
            <a:pPr rtl="0"/>
            <a:fld id="{8A7A6979-0714-4377-B894-6BE4C2D6E202}" type="slidenum">
              <a:rPr lang="pl-PL" noProof="0" smtClean="0"/>
              <a:t>‹#›</a:t>
            </a:fld>
            <a:endParaRPr lang="pl-PL" noProof="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18" name="Prostokąt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ytuł 1"/>
          <p:cNvSpPr>
            <a:spLocks noGrp="1"/>
          </p:cNvSpPr>
          <p:nvPr>
            <p:ph type="title"/>
          </p:nvPr>
        </p:nvSpPr>
        <p:spPr bwMode="blackWhite">
          <a:xfrm>
            <a:off x="808523" y="2243828"/>
            <a:ext cx="4494998" cy="1134640"/>
          </a:xfrm>
          <a:solidFill>
            <a:srgbClr val="FFFFFF"/>
          </a:solidFill>
          <a:ln>
            <a:solidFill>
              <a:srgbClr val="404040"/>
            </a:solidFill>
          </a:ln>
        </p:spPr>
        <p:txBody>
          <a:bodyPr rtlCol="0" anchor="ctr" anchorCtr="1">
            <a:noAutofit/>
          </a:bodyPr>
          <a:lstStyle>
            <a:lvl1pPr>
              <a:defRPr sz="2200">
                <a:solidFill>
                  <a:srgbClr val="262626"/>
                </a:solidFill>
              </a:defRPr>
            </a:lvl1pPr>
          </a:lstStyle>
          <a:p>
            <a:pPr rtl="0"/>
            <a:r>
              <a:rPr lang="pl-PL" noProof="0"/>
              <a:t>Kliknij, aby edytować styl</a:t>
            </a:r>
          </a:p>
        </p:txBody>
      </p:sp>
      <p:sp>
        <p:nvSpPr>
          <p:cNvPr id="3" name="Obraz — symbol zastępczy 2"/>
          <p:cNvSpPr>
            <a:spLocks noGrp="1" noChangeAspect="1"/>
          </p:cNvSpPr>
          <p:nvPr>
            <p:ph type="pic" idx="1"/>
          </p:nvPr>
        </p:nvSpPr>
        <p:spPr>
          <a:xfrm>
            <a:off x="6095999" y="0"/>
            <a:ext cx="6102097" cy="6858000"/>
          </a:xfrm>
          <a:solidFill>
            <a:schemeClr val="bg1">
              <a:lumMod val="75000"/>
            </a:schemeClr>
          </a:solidFill>
        </p:spPr>
        <p:txBody>
          <a:bodyPr rtlCol="0"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pl-PL" noProof="0"/>
              <a:t>Kliknij ikonę, aby dodać obraz</a:t>
            </a:r>
          </a:p>
        </p:txBody>
      </p:sp>
      <p:sp>
        <p:nvSpPr>
          <p:cNvPr id="4" name="Tekst — symbol zastępczy 3"/>
          <p:cNvSpPr>
            <a:spLocks noGrp="1"/>
          </p:cNvSpPr>
          <p:nvPr>
            <p:ph type="body" sz="half" idx="2"/>
          </p:nvPr>
        </p:nvSpPr>
        <p:spPr>
          <a:xfrm>
            <a:off x="1115568" y="3549918"/>
            <a:ext cx="3794760" cy="2194037"/>
          </a:xfrm>
        </p:spPr>
        <p:txBody>
          <a:bodyPr rtlCol="0"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pl-PL" noProof="0" dirty="0"/>
              <a:t>Kliknij, aby edytować style wzorca tekstu</a:t>
            </a:r>
          </a:p>
        </p:txBody>
      </p:sp>
      <p:sp>
        <p:nvSpPr>
          <p:cNvPr id="8" name="Data — symbol zastępczy 7"/>
          <p:cNvSpPr>
            <a:spLocks noGrp="1"/>
          </p:cNvSpPr>
          <p:nvPr>
            <p:ph type="dt" sz="half" idx="10"/>
          </p:nvPr>
        </p:nvSpPr>
        <p:spPr/>
        <p:txBody>
          <a:bodyPr rtlCol="0"/>
          <a:lstStyle>
            <a:lvl1pPr>
              <a:defRPr>
                <a:solidFill>
                  <a:srgbClr val="FFFFFF"/>
                </a:solidFill>
                <a:effectLst>
                  <a:outerShdw blurRad="50800" dist="38100" dir="2700000" algn="tl" rotWithShape="0">
                    <a:prstClr val="black">
                      <a:alpha val="43000"/>
                    </a:prstClr>
                  </a:outerShdw>
                </a:effectLst>
              </a:defRPr>
            </a:lvl1pPr>
          </a:lstStyle>
          <a:p>
            <a:pPr rtl="0"/>
            <a:fld id="{1F2A3970-6345-4A15-A144-E465B7F0389F}" type="datetime1">
              <a:rPr lang="pl-PL" noProof="0" smtClean="0"/>
              <a:t>26.03.2022</a:t>
            </a:fld>
            <a:endParaRPr lang="pl-PL" noProof="0"/>
          </a:p>
        </p:txBody>
      </p:sp>
      <p:sp>
        <p:nvSpPr>
          <p:cNvPr id="9" name="Stopka — symbol zastępczy 8"/>
          <p:cNvSpPr>
            <a:spLocks noGrp="1"/>
          </p:cNvSpPr>
          <p:nvPr>
            <p:ph type="ftr" sz="quarter" idx="11"/>
          </p:nvPr>
        </p:nvSpPr>
        <p:spPr>
          <a:xfrm>
            <a:off x="804672" y="6236208"/>
            <a:ext cx="5124797" cy="320040"/>
          </a:xfrm>
        </p:spPr>
        <p:txBody>
          <a:bodyPr rtlCol="0"/>
          <a:lstStyle>
            <a:lvl1pPr>
              <a:defRPr>
                <a:solidFill>
                  <a:srgbClr val="FFFFFF">
                    <a:alpha val="70000"/>
                  </a:srgbClr>
                </a:solidFill>
              </a:defRPr>
            </a:lvl1pPr>
          </a:lstStyle>
          <a:p>
            <a:pPr rtl="0"/>
            <a:endParaRPr lang="pl-PL" noProof="0"/>
          </a:p>
        </p:txBody>
      </p:sp>
      <p:sp>
        <p:nvSpPr>
          <p:cNvPr id="10" name="Numer slajdu — symbol zastępczy 9"/>
          <p:cNvSpPr>
            <a:spLocks noGrp="1"/>
          </p:cNvSpPr>
          <p:nvPr>
            <p:ph type="sldNum" sz="quarter" idx="12"/>
          </p:nvPr>
        </p:nvSpPr>
        <p:spPr/>
        <p:txBody>
          <a:bodyPr rtlCol="0"/>
          <a:lstStyle/>
          <a:p>
            <a:pPr rtl="0"/>
            <a:fld id="{8A7A6979-0714-4377-B894-6BE4C2D6E202}" type="slidenum">
              <a:rPr lang="pl-PL" noProof="0" smtClean="0"/>
              <a:t>‹#›</a:t>
            </a:fld>
            <a:endParaRPr lang="pl-PL" noProof="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ytuł — symbol zastępczy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pPr rtl="0"/>
            <a:r>
              <a:rPr lang="pl-PL" noProof="0"/>
              <a:t>Kliknij, aby edytować styl</a:t>
            </a:r>
          </a:p>
        </p:txBody>
      </p:sp>
      <p:sp>
        <p:nvSpPr>
          <p:cNvPr id="3" name="Tekst — symbol zastępczy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rtl="0"/>
            <a:r>
              <a:rPr lang="pl-PL" noProof="0"/>
              <a:t>Edytuj style wzorca tekstu</a:t>
            </a:r>
          </a:p>
          <a:p>
            <a:pPr lvl="1" rtl="0"/>
            <a:r>
              <a:rPr lang="pl-PL" noProof="0"/>
              <a:t>Drugi poziom</a:t>
            </a:r>
          </a:p>
          <a:p>
            <a:pPr lvl="2" rtl="0"/>
            <a:r>
              <a:rPr lang="pl-PL" noProof="0"/>
              <a:t>Trzeci poziom</a:t>
            </a:r>
          </a:p>
          <a:p>
            <a:pPr lvl="3" rtl="0"/>
            <a:r>
              <a:rPr lang="pl-PL" noProof="0"/>
              <a:t>Czwarty poziom</a:t>
            </a:r>
          </a:p>
          <a:p>
            <a:pPr lvl="4" rtl="0"/>
            <a:r>
              <a:rPr lang="pl-PL" noProof="0"/>
              <a:t>Piąty poziom</a:t>
            </a:r>
          </a:p>
        </p:txBody>
      </p:sp>
      <p:sp>
        <p:nvSpPr>
          <p:cNvPr id="4" name="Data — symbol zastępczy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pPr rtl="0"/>
            <a:fld id="{CB9C545C-D8CE-4B41-8EDC-FCB092232D57}" type="datetime1">
              <a:rPr lang="pl-PL" noProof="0" smtClean="0"/>
              <a:t>26.03.2022</a:t>
            </a:fld>
            <a:endParaRPr lang="pl-PL" noProof="0"/>
          </a:p>
        </p:txBody>
      </p:sp>
      <p:sp>
        <p:nvSpPr>
          <p:cNvPr id="5" name="Stopka — symbol zastępczy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pPr rtl="0"/>
            <a:endParaRPr lang="pl-PL" noProof="0"/>
          </a:p>
        </p:txBody>
      </p:sp>
      <p:sp>
        <p:nvSpPr>
          <p:cNvPr id="6" name="Numer slajdu — symbol zastępczy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pPr rtl="0"/>
            <a:fld id="{8A7A6979-0714-4377-B894-6BE4C2D6E202}" type="slidenum">
              <a:rPr lang="pl-PL" noProof="0" smtClean="0"/>
              <a:pPr/>
              <a:t>‹#›</a:t>
            </a:fld>
            <a:endParaRPr lang="pl-PL" noProof="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ip.lex.pl/#/document/16798685?unitId=art(249)par(1)&amp;cm=DOCUMENT" TargetMode="External"/><Relationship Id="rId2" Type="http://schemas.openxmlformats.org/officeDocument/2006/relationships/hyperlink" Target="https://sip.lex.pl/#/document/520157369?cm=DOCUMENT" TargetMode="External"/><Relationship Id="rId1" Type="http://schemas.openxmlformats.org/officeDocument/2006/relationships/slideLayout" Target="../slideLayouts/slideLayout2.xml"/><Relationship Id="rId4" Type="http://schemas.openxmlformats.org/officeDocument/2006/relationships/hyperlink" Target="https://sip.lex.pl/#/document/520643065?cm=DOCUMENT"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sip.lex.pl/#/document/520606813?cm=DOCUMEN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sip.lex.pl/#/document/18261056?unitId=par(325)ust(4)&amp;cm=DOCUMENT" TargetMode="External"/><Relationship Id="rId2" Type="http://schemas.openxmlformats.org/officeDocument/2006/relationships/hyperlink" Target="https://sip.lex.pl/#/document/18261056?unitId=par(325)ust(3)&amp;cm=DOCUMENT"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p:txBody>
          <a:bodyPr rtlCol="0"/>
          <a:lstStyle/>
          <a:p>
            <a:r>
              <a:rPr lang="pl-PL" dirty="0"/>
              <a:t>Zajęcia 1</a:t>
            </a:r>
          </a:p>
        </p:txBody>
      </p:sp>
      <p:sp>
        <p:nvSpPr>
          <p:cNvPr id="3" name="Podtytuł 2"/>
          <p:cNvSpPr>
            <a:spLocks noGrp="1"/>
          </p:cNvSpPr>
          <p:nvPr>
            <p:ph type="subTitle" idx="1"/>
          </p:nvPr>
        </p:nvSpPr>
        <p:spPr/>
        <p:txBody>
          <a:bodyPr vert="horz" lIns="91440" tIns="45720" rIns="91440" bIns="45720" rtlCol="0" anchor="t">
            <a:normAutofit/>
          </a:bodyPr>
          <a:lstStyle/>
          <a:p>
            <a:pPr rtl="0"/>
            <a:r>
              <a:rPr lang="pl-PL" dirty="0"/>
              <a:t>26/27.03.2022</a:t>
            </a:r>
          </a:p>
        </p:txBody>
      </p:sp>
    </p:spTree>
    <p:extLst>
      <p:ext uri="{BB962C8B-B14F-4D97-AF65-F5344CB8AC3E}">
        <p14:creationId xmlns:p14="http://schemas.microsoft.com/office/powerpoint/2010/main" val="1194440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CE3AEC1-86B6-F4DA-D38E-031A45AB27ED}"/>
              </a:ext>
            </a:extLst>
          </p:cNvPr>
          <p:cNvSpPr>
            <a:spLocks noGrp="1"/>
          </p:cNvSpPr>
          <p:nvPr>
            <p:ph type="title"/>
          </p:nvPr>
        </p:nvSpPr>
        <p:spPr/>
        <p:txBody>
          <a:bodyPr/>
          <a:lstStyle/>
          <a:p>
            <a:r>
              <a:rPr lang="pl-PL" dirty="0"/>
              <a:t>Przesłanka ogólna</a:t>
            </a:r>
          </a:p>
        </p:txBody>
      </p:sp>
      <p:sp>
        <p:nvSpPr>
          <p:cNvPr id="3" name="Symbol zastępczy zawartości 2">
            <a:extLst>
              <a:ext uri="{FF2B5EF4-FFF2-40B4-BE49-F238E27FC236}">
                <a16:creationId xmlns:a16="http://schemas.microsoft.com/office/drawing/2014/main" id="{E0260C6E-8BAD-B6A1-4D6F-F1A34AAC4701}"/>
              </a:ext>
            </a:extLst>
          </p:cNvPr>
          <p:cNvSpPr>
            <a:spLocks noGrp="1"/>
          </p:cNvSpPr>
          <p:nvPr>
            <p:ph idx="1"/>
          </p:nvPr>
        </p:nvSpPr>
        <p:spPr/>
        <p:txBody>
          <a:bodyPr vert="horz" lIns="91440" tIns="45720" rIns="91440" bIns="45720" rtlCol="0" anchor="t">
            <a:normAutofit fontScale="85000" lnSpcReduction="20000"/>
          </a:bodyPr>
          <a:lstStyle/>
          <a:p>
            <a:r>
              <a:rPr lang="pl-PL" dirty="0">
                <a:ea typeface="+mn-lt"/>
                <a:cs typeface="+mn-lt"/>
              </a:rPr>
              <a:t>chodzi o wysoki stopień prawdopodobieństwa, że oskarżony jest sprawcą </a:t>
            </a:r>
            <a:r>
              <a:rPr lang="pl-PL" b="1" dirty="0">
                <a:ea typeface="+mn-lt"/>
                <a:cs typeface="+mn-lt"/>
              </a:rPr>
              <a:t>zarzucanego </a:t>
            </a:r>
            <a:r>
              <a:rPr lang="pl-PL" dirty="0">
                <a:ea typeface="+mn-lt"/>
                <a:cs typeface="+mn-lt"/>
              </a:rPr>
              <a:t>mu przestępstwa (M. Cieślak, </a:t>
            </a:r>
            <a:r>
              <a:rPr lang="pl-PL" i="1" dirty="0">
                <a:ea typeface="+mn-lt"/>
                <a:cs typeface="+mn-lt"/>
              </a:rPr>
              <a:t>Przemiany w zakresie polityki stosowania tymczasowego aresztowania (w ujęciu porównawczym)</a:t>
            </a:r>
            <a:r>
              <a:rPr lang="pl-PL" dirty="0">
                <a:ea typeface="+mn-lt"/>
                <a:cs typeface="+mn-lt"/>
              </a:rPr>
              <a:t>, </a:t>
            </a:r>
            <a:r>
              <a:rPr lang="pl-PL" dirty="0" err="1">
                <a:ea typeface="+mn-lt"/>
                <a:cs typeface="+mn-lt"/>
              </a:rPr>
              <a:t>SKKiP</a:t>
            </a:r>
            <a:r>
              <a:rPr lang="pl-PL" dirty="0">
                <a:ea typeface="+mn-lt"/>
                <a:cs typeface="+mn-lt"/>
              </a:rPr>
              <a:t> 1977/7, s. 185);</a:t>
            </a:r>
          </a:p>
          <a:p>
            <a:r>
              <a:rPr lang="pl-PL" dirty="0">
                <a:ea typeface="+mn-lt"/>
                <a:cs typeface="+mn-lt"/>
              </a:rPr>
              <a:t>Sąd orzekający w przedmiocie środka zapobiegawczego, czy rozpoznający złożone zażalenie nie jest uprawniony ani zobowiązany do dokonywania oceny dowodów i prawnej oceny czynu zarzucanego podejrzanym w takim zakresie, jaki stanowi uprawnienie wyłącznie sądu właściwego do merytorycznego rozpoznania sprawy. Na tym etapie rezultatem oceny zgromadzonych dowodów </a:t>
            </a:r>
            <a:r>
              <a:rPr lang="pl-PL" b="1" dirty="0">
                <a:ea typeface="+mn-lt"/>
                <a:cs typeface="+mn-lt"/>
              </a:rPr>
              <a:t>ma być tylko ustalenie, czy wskazują one na duże prawdopodobieństwo popełnienia przestępstwa, a nie ustalenie, czy dowody te pozwalają uznać, że podejrzany popełnił przestępstwo</a:t>
            </a:r>
            <a:r>
              <a:rPr lang="pl-PL" dirty="0">
                <a:ea typeface="+mn-lt"/>
                <a:cs typeface="+mn-lt"/>
              </a:rPr>
              <a:t> (postanowienie SN z 19.10.1999 r., </a:t>
            </a:r>
            <a:r>
              <a:rPr lang="pl-PL" dirty="0">
                <a:ea typeface="+mn-lt"/>
                <a:cs typeface="+mn-lt"/>
                <a:hlinkClick r:id="rId2"/>
              </a:rPr>
              <a:t>III KZ 141/99</a:t>
            </a:r>
            <a:endParaRPr lang="pl-PL" dirty="0"/>
          </a:p>
          <a:p>
            <a:r>
              <a:rPr lang="pl-PL" dirty="0">
                <a:ea typeface="+mn-lt"/>
                <a:cs typeface="+mn-lt"/>
              </a:rPr>
              <a:t>Brak dużego prawdopodobieństwa popełnienia przez podejrzanego przestępstwa, o którym mowa w </a:t>
            </a:r>
            <a:r>
              <a:rPr lang="pl-PL" dirty="0">
                <a:ea typeface="+mn-lt"/>
                <a:cs typeface="+mn-lt"/>
                <a:hlinkClick r:id="rId3"/>
              </a:rPr>
              <a:t>art. 249 § 1</a:t>
            </a:r>
            <a:r>
              <a:rPr lang="pl-PL" dirty="0">
                <a:ea typeface="+mn-lt"/>
                <a:cs typeface="+mn-lt"/>
              </a:rPr>
              <a:t> k.p.k., uniemożliwia stosowanie przez uprawniony organ procesowy jakiegokolwiek środka zapobiegawczego (postanowienie SN z 10.06.2008 r., </a:t>
            </a:r>
            <a:r>
              <a:rPr lang="pl-PL">
                <a:ea typeface="+mn-lt"/>
                <a:cs typeface="+mn-lt"/>
                <a:hlinkClick r:id="rId4"/>
              </a:rPr>
              <a:t>WZ 42/08)</a:t>
            </a:r>
            <a:endParaRPr lang="pl-PL" dirty="0"/>
          </a:p>
          <a:p>
            <a:endParaRPr lang="pl-PL" dirty="0"/>
          </a:p>
        </p:txBody>
      </p:sp>
    </p:spTree>
    <p:extLst>
      <p:ext uri="{BB962C8B-B14F-4D97-AF65-F5344CB8AC3E}">
        <p14:creationId xmlns:p14="http://schemas.microsoft.com/office/powerpoint/2010/main" val="2825392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9F73E4C-9116-A6EA-1BD0-A8F43DEE5423}"/>
              </a:ext>
            </a:extLst>
          </p:cNvPr>
          <p:cNvSpPr>
            <a:spLocks noGrp="1"/>
          </p:cNvSpPr>
          <p:nvPr>
            <p:ph type="title"/>
          </p:nvPr>
        </p:nvSpPr>
        <p:spPr/>
        <p:txBody>
          <a:bodyPr>
            <a:normAutofit fontScale="90000"/>
          </a:bodyPr>
          <a:lstStyle/>
          <a:p>
            <a:r>
              <a:rPr lang="pl-PL" dirty="0"/>
              <a:t>Problematyka art. 258 § 2 k.p.k. (uchwała 7 SN z 19.01.2012, I KZP 18/11)</a:t>
            </a:r>
          </a:p>
        </p:txBody>
      </p:sp>
      <p:sp>
        <p:nvSpPr>
          <p:cNvPr id="3" name="Symbol zastępczy zawartości 2">
            <a:extLst>
              <a:ext uri="{FF2B5EF4-FFF2-40B4-BE49-F238E27FC236}">
                <a16:creationId xmlns:a16="http://schemas.microsoft.com/office/drawing/2014/main" id="{C015FC28-9689-2034-B5E0-006A7C570DF4}"/>
              </a:ext>
            </a:extLst>
          </p:cNvPr>
          <p:cNvSpPr>
            <a:spLocks noGrp="1"/>
          </p:cNvSpPr>
          <p:nvPr>
            <p:ph idx="1"/>
          </p:nvPr>
        </p:nvSpPr>
        <p:spPr/>
        <p:txBody>
          <a:bodyPr vert="horz" lIns="91440" tIns="45720" rIns="91440" bIns="45720" rtlCol="0" anchor="t">
            <a:normAutofit/>
          </a:bodyPr>
          <a:lstStyle/>
          <a:p>
            <a:pPr algn="just"/>
            <a:r>
              <a:rPr lang="pl-PL" dirty="0">
                <a:ea typeface="+mn-lt"/>
                <a:cs typeface="+mn-lt"/>
              </a:rPr>
              <a:t>Podstawy stosowania tymczasowego aresztowania, określone w art. 258 § 2 k.p.k., przy spełnieniu przesłanek wskazanych w art. 249 § 1 i art. 257 § 1 k.p.k. i przy braku przesłanek negatywnych określonych w art. 259 § 1 i 2 k.p.k., stanowią samodzielne przesłanki szczególne stosowania tego środka zapobiegawczego.</a:t>
            </a:r>
            <a:endParaRPr lang="pl-PL"/>
          </a:p>
          <a:p>
            <a:pPr algn="just"/>
            <a:r>
              <a:rPr lang="pl-PL" dirty="0">
                <a:ea typeface="+mn-lt"/>
                <a:cs typeface="+mn-lt"/>
              </a:rPr>
              <a:t>Do zastosowania czy przedłużenia tymczasowego aresztowania nie wystarczy samo odwołanie się przez sąd do górnej granicy zagrożenia karą. (konieczna jest prognoza wymiaru kary)</a:t>
            </a:r>
            <a:endParaRPr lang="pl-PL" dirty="0"/>
          </a:p>
        </p:txBody>
      </p:sp>
    </p:spTree>
    <p:extLst>
      <p:ext uri="{BB962C8B-B14F-4D97-AF65-F5344CB8AC3E}">
        <p14:creationId xmlns:p14="http://schemas.microsoft.com/office/powerpoint/2010/main" val="888441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3D62ED-1491-B848-7380-D75342FEF08E}"/>
              </a:ext>
            </a:extLst>
          </p:cNvPr>
          <p:cNvSpPr>
            <a:spLocks noGrp="1"/>
          </p:cNvSpPr>
          <p:nvPr>
            <p:ph type="title"/>
          </p:nvPr>
        </p:nvSpPr>
        <p:spPr/>
        <p:txBody>
          <a:bodyPr/>
          <a:lstStyle/>
          <a:p>
            <a:r>
              <a:rPr lang="pl-PL" dirty="0"/>
              <a:t>Dyrektywa adaptacji</a:t>
            </a:r>
          </a:p>
        </p:txBody>
      </p:sp>
      <p:sp>
        <p:nvSpPr>
          <p:cNvPr id="3" name="Symbol zastępczy zawartości 2">
            <a:extLst>
              <a:ext uri="{FF2B5EF4-FFF2-40B4-BE49-F238E27FC236}">
                <a16:creationId xmlns:a16="http://schemas.microsoft.com/office/drawing/2014/main" id="{2D06F8CC-21E0-E66C-C6D0-8952F5C6275C}"/>
              </a:ext>
            </a:extLst>
          </p:cNvPr>
          <p:cNvSpPr>
            <a:spLocks noGrp="1"/>
          </p:cNvSpPr>
          <p:nvPr>
            <p:ph idx="1"/>
          </p:nvPr>
        </p:nvSpPr>
        <p:spPr/>
        <p:txBody>
          <a:bodyPr vert="horz" lIns="91440" tIns="45720" rIns="91440" bIns="45720" rtlCol="0" anchor="t">
            <a:normAutofit/>
          </a:bodyPr>
          <a:lstStyle/>
          <a:p>
            <a:r>
              <a:rPr lang="pl-PL" dirty="0"/>
              <a:t>Art. 253 § 1 </a:t>
            </a:r>
            <a:r>
              <a:rPr lang="pl-PL" dirty="0">
                <a:ea typeface="+mn-lt"/>
                <a:cs typeface="+mn-lt"/>
              </a:rPr>
              <a:t>Środek zapobiegawczy należy niezwłocznie uchylić lub zmienić, jeżeli ustaną przyczyny, wskutek których został on zastosowany, lub powstaną przyczyny uzasadniające jego uchylenie albo zmianę.</a:t>
            </a:r>
          </a:p>
          <a:p>
            <a:endParaRPr lang="pl-PL" dirty="0"/>
          </a:p>
          <a:p>
            <a:r>
              <a:rPr lang="pl-PL" dirty="0">
                <a:ea typeface="+mn-lt"/>
                <a:cs typeface="+mn-lt"/>
              </a:rPr>
              <a:t>Istnienie w momencie podejmowania decyzji o tymczasowym aresztowaniu przesłanek do zastosowania tego najostrzejszego środka zapobiegawczego nie oznacza bowiem zwolnienia sądu od obowiązku ciągłej kontroli zasadności stosowania tego środka (postanowienie SA w Lublinie z 13.05.2009 r., </a:t>
            </a:r>
            <a:r>
              <a:rPr lang="pl-PL" dirty="0">
                <a:ea typeface="+mn-lt"/>
                <a:cs typeface="+mn-lt"/>
                <a:hlinkClick r:id="rId2"/>
              </a:rPr>
              <a:t>II AKz </a:t>
            </a:r>
            <a:r>
              <a:rPr lang="pl-PL">
                <a:ea typeface="+mn-lt"/>
                <a:cs typeface="+mn-lt"/>
                <a:hlinkClick r:id="rId2"/>
              </a:rPr>
              <a:t>264/09)</a:t>
            </a:r>
            <a:endParaRPr lang="pl-PL" dirty="0"/>
          </a:p>
        </p:txBody>
      </p:sp>
    </p:spTree>
    <p:extLst>
      <p:ext uri="{BB962C8B-B14F-4D97-AF65-F5344CB8AC3E}">
        <p14:creationId xmlns:p14="http://schemas.microsoft.com/office/powerpoint/2010/main" val="14569004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6DB2E85-2281-F996-479E-5B46ABA79352}"/>
              </a:ext>
            </a:extLst>
          </p:cNvPr>
          <p:cNvSpPr>
            <a:spLocks noGrp="1"/>
          </p:cNvSpPr>
          <p:nvPr>
            <p:ph type="title"/>
          </p:nvPr>
        </p:nvSpPr>
        <p:spPr/>
        <p:txBody>
          <a:bodyPr/>
          <a:lstStyle/>
          <a:p>
            <a:r>
              <a:rPr lang="pl-PL" dirty="0"/>
              <a:t>Dyrektywa minimalizacji TA</a:t>
            </a:r>
          </a:p>
        </p:txBody>
      </p:sp>
      <p:sp>
        <p:nvSpPr>
          <p:cNvPr id="3" name="Symbol zastępczy zawartości 2">
            <a:extLst>
              <a:ext uri="{FF2B5EF4-FFF2-40B4-BE49-F238E27FC236}">
                <a16:creationId xmlns:a16="http://schemas.microsoft.com/office/drawing/2014/main" id="{10C48B18-3AAF-3F78-E32F-E583E67DD9A0}"/>
              </a:ext>
            </a:extLst>
          </p:cNvPr>
          <p:cNvSpPr>
            <a:spLocks noGrp="1"/>
          </p:cNvSpPr>
          <p:nvPr>
            <p:ph idx="1"/>
          </p:nvPr>
        </p:nvSpPr>
        <p:spPr/>
        <p:txBody>
          <a:bodyPr vert="horz" lIns="91440" tIns="45720" rIns="91440" bIns="45720" rtlCol="0" anchor="t">
            <a:normAutofit/>
          </a:bodyPr>
          <a:lstStyle/>
          <a:p>
            <a:r>
              <a:rPr lang="pl-PL" dirty="0"/>
              <a:t>Art. 257 § 1 </a:t>
            </a:r>
            <a:r>
              <a:rPr lang="pl-PL" dirty="0">
                <a:ea typeface="+mn-lt"/>
                <a:cs typeface="+mn-lt"/>
              </a:rPr>
              <a:t>Tymczasowego aresztowania nie stosuje się, jeżeli wystarczający jest inny środek zapobiegawczy.</a:t>
            </a:r>
            <a:endParaRPr lang="pl-PL" dirty="0"/>
          </a:p>
        </p:txBody>
      </p:sp>
    </p:spTree>
    <p:extLst>
      <p:ext uri="{BB962C8B-B14F-4D97-AF65-F5344CB8AC3E}">
        <p14:creationId xmlns:p14="http://schemas.microsoft.com/office/powerpoint/2010/main" val="7546850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A7687E-2931-F651-F359-36A30264E10B}"/>
              </a:ext>
            </a:extLst>
          </p:cNvPr>
          <p:cNvSpPr>
            <a:spLocks noGrp="1"/>
          </p:cNvSpPr>
          <p:nvPr>
            <p:ph type="title"/>
          </p:nvPr>
        </p:nvSpPr>
        <p:spPr/>
        <p:txBody>
          <a:bodyPr/>
          <a:lstStyle/>
          <a:p>
            <a:r>
              <a:rPr lang="pl-PL" dirty="0"/>
              <a:t>Dyrektywa adekwatności</a:t>
            </a:r>
          </a:p>
        </p:txBody>
      </p:sp>
      <p:sp>
        <p:nvSpPr>
          <p:cNvPr id="3" name="Symbol zastępczy zawartości 2">
            <a:extLst>
              <a:ext uri="{FF2B5EF4-FFF2-40B4-BE49-F238E27FC236}">
                <a16:creationId xmlns:a16="http://schemas.microsoft.com/office/drawing/2014/main" id="{838E8AA2-D92C-A81F-75CB-51E561738493}"/>
              </a:ext>
            </a:extLst>
          </p:cNvPr>
          <p:cNvSpPr>
            <a:spLocks noGrp="1"/>
          </p:cNvSpPr>
          <p:nvPr>
            <p:ph idx="1"/>
          </p:nvPr>
        </p:nvSpPr>
        <p:spPr/>
        <p:txBody>
          <a:bodyPr vert="horz" lIns="91440" tIns="45720" rIns="91440" bIns="45720" rtlCol="0" anchor="t">
            <a:normAutofit/>
          </a:bodyPr>
          <a:lstStyle/>
          <a:p>
            <a:endParaRPr lang="pl-PL"/>
          </a:p>
          <a:p>
            <a:r>
              <a:rPr lang="pl-PL" dirty="0"/>
              <a:t>Art. 258 § 4 Decydując o zastosowaniu określonego środka zapobiegawczego, uwzględnia się rodzaj i charakter obaw wskazanych w § 1-3, przyjętych za podstawę stosowania danego środka oraz nasilenie ich zagrożenia dla prawidłowego przebiegu postępowania w określonym jego stadium.</a:t>
            </a:r>
          </a:p>
        </p:txBody>
      </p:sp>
    </p:spTree>
    <p:extLst>
      <p:ext uri="{BB962C8B-B14F-4D97-AF65-F5344CB8AC3E}">
        <p14:creationId xmlns:p14="http://schemas.microsoft.com/office/powerpoint/2010/main" val="15778676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AB08A7-B14F-7948-6D6F-5897E2150490}"/>
              </a:ext>
            </a:extLst>
          </p:cNvPr>
          <p:cNvSpPr>
            <a:spLocks noGrp="1"/>
          </p:cNvSpPr>
          <p:nvPr>
            <p:ph type="title"/>
          </p:nvPr>
        </p:nvSpPr>
        <p:spPr/>
        <p:txBody>
          <a:bodyPr/>
          <a:lstStyle/>
          <a:p>
            <a:r>
              <a:rPr lang="pl-PL" dirty="0"/>
              <a:t>TA</a:t>
            </a:r>
          </a:p>
        </p:txBody>
      </p:sp>
      <p:sp>
        <p:nvSpPr>
          <p:cNvPr id="3" name="Symbol zastępczy zawartości 2">
            <a:extLst>
              <a:ext uri="{FF2B5EF4-FFF2-40B4-BE49-F238E27FC236}">
                <a16:creationId xmlns:a16="http://schemas.microsoft.com/office/drawing/2014/main" id="{75B756CE-E9AA-7F8D-2912-4D3307DE8243}"/>
              </a:ext>
            </a:extLst>
          </p:cNvPr>
          <p:cNvSpPr>
            <a:spLocks noGrp="1"/>
          </p:cNvSpPr>
          <p:nvPr>
            <p:ph idx="1"/>
          </p:nvPr>
        </p:nvSpPr>
        <p:spPr/>
        <p:txBody>
          <a:bodyPr vert="horz" lIns="91440" tIns="45720" rIns="91440" bIns="45720" rtlCol="0" anchor="t">
            <a:normAutofit/>
          </a:bodyPr>
          <a:lstStyle/>
          <a:p>
            <a:r>
              <a:rPr lang="pl-PL" dirty="0">
                <a:ea typeface="+mn-lt"/>
                <a:cs typeface="+mn-lt"/>
              </a:rPr>
              <a:t>Organem uprawnionym do stosowania tymczasowego aresztowania, w tym także w postępowaniu przygotowawczym, jest sąd. Jest to wyłączna kompetencja sądu</a:t>
            </a:r>
          </a:p>
          <a:p>
            <a:r>
              <a:rPr lang="pl-PL" dirty="0">
                <a:ea typeface="+mn-lt"/>
                <a:cs typeface="+mn-lt"/>
              </a:rPr>
              <a:t>W postępowaniu przygotowawczym tymczasowe aresztowanie jest stosowane na wniosek prokuratora. Policja nie może zwrócić się bezpośrednio do sądu o zastosowanie tymczasowego aresztowania, chociażby zachodził wypadek niecierpiący zwłoki</a:t>
            </a:r>
          </a:p>
          <a:p>
            <a:r>
              <a:rPr lang="pl-PL">
                <a:ea typeface="+mn-lt"/>
                <a:cs typeface="+mn-lt"/>
              </a:rPr>
              <a:t>Sąd rozpatrujący wniosek prokuratora o zastosowanie tymczasowego aresztowania może nie zastosować tego środka, a zastosować inny środek zapobiegawczy,</a:t>
            </a:r>
            <a:endParaRPr lang="pl-PL" dirty="0">
              <a:ea typeface="+mn-lt"/>
              <a:cs typeface="+mn-lt"/>
            </a:endParaRPr>
          </a:p>
        </p:txBody>
      </p:sp>
    </p:spTree>
    <p:extLst>
      <p:ext uri="{BB962C8B-B14F-4D97-AF65-F5344CB8AC3E}">
        <p14:creationId xmlns:p14="http://schemas.microsoft.com/office/powerpoint/2010/main" val="19709968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7B7BA24-F782-C3D8-9044-ADE6FD0EDF43}"/>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BB129DB5-755B-70F2-C750-5D7BFAC25BA2}"/>
              </a:ext>
            </a:extLst>
          </p:cNvPr>
          <p:cNvSpPr>
            <a:spLocks noGrp="1"/>
          </p:cNvSpPr>
          <p:nvPr>
            <p:ph idx="1"/>
          </p:nvPr>
        </p:nvSpPr>
        <p:spPr/>
        <p:txBody>
          <a:bodyPr vert="horz" lIns="91440" tIns="45720" rIns="91440" bIns="45720" rtlCol="0" anchor="t">
            <a:normAutofit/>
          </a:bodyPr>
          <a:lstStyle/>
          <a:p>
            <a:pPr marL="0" indent="0">
              <a:buNone/>
            </a:pPr>
            <a:r>
              <a:rPr lang="pl-PL" dirty="0"/>
              <a:t>TA a odbywana kara pozbawienia wolności</a:t>
            </a:r>
          </a:p>
          <a:p>
            <a:pPr marL="0" indent="0">
              <a:buNone/>
            </a:pPr>
            <a:r>
              <a:rPr lang="pl-PL" dirty="0"/>
              <a:t>Kumulacja środków - I KZP 36/02</a:t>
            </a:r>
          </a:p>
        </p:txBody>
      </p:sp>
    </p:spTree>
    <p:extLst>
      <p:ext uri="{BB962C8B-B14F-4D97-AF65-F5344CB8AC3E}">
        <p14:creationId xmlns:p14="http://schemas.microsoft.com/office/powerpoint/2010/main" val="29258311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7BF44DC-7FFE-2A87-601C-A0F49E0BAF88}"/>
              </a:ext>
            </a:extLst>
          </p:cNvPr>
          <p:cNvSpPr>
            <a:spLocks noGrp="1"/>
          </p:cNvSpPr>
          <p:nvPr>
            <p:ph type="title"/>
          </p:nvPr>
        </p:nvSpPr>
        <p:spPr/>
        <p:txBody>
          <a:bodyPr/>
          <a:lstStyle/>
          <a:p>
            <a:r>
              <a:rPr lang="pl-PL" dirty="0"/>
              <a:t>List Gończy</a:t>
            </a:r>
          </a:p>
        </p:txBody>
      </p:sp>
      <p:sp>
        <p:nvSpPr>
          <p:cNvPr id="3" name="Symbol zastępczy zawartości 2">
            <a:extLst>
              <a:ext uri="{FF2B5EF4-FFF2-40B4-BE49-F238E27FC236}">
                <a16:creationId xmlns:a16="http://schemas.microsoft.com/office/drawing/2014/main" id="{1430BACE-B895-0A2F-6EF9-6F03CFFF3444}"/>
              </a:ext>
            </a:extLst>
          </p:cNvPr>
          <p:cNvSpPr>
            <a:spLocks noGrp="1"/>
          </p:cNvSpPr>
          <p:nvPr>
            <p:ph idx="1"/>
          </p:nvPr>
        </p:nvSpPr>
        <p:spPr/>
        <p:txBody>
          <a:bodyPr vert="horz" lIns="91440" tIns="45720" rIns="91440" bIns="45720" rtlCol="0" anchor="t">
            <a:normAutofit/>
          </a:bodyPr>
          <a:lstStyle/>
          <a:p>
            <a:r>
              <a:rPr lang="pl-PL" dirty="0"/>
              <a:t>Ukrywanie się (umyślność - wiedza o postępowaniu)</a:t>
            </a:r>
          </a:p>
          <a:p>
            <a:r>
              <a:rPr lang="pl-PL" dirty="0"/>
              <a:t>TA, a następnie postanowienie o poszukiwaniu listem gończym</a:t>
            </a:r>
          </a:p>
          <a:p>
            <a:endParaRPr lang="pl-PL" dirty="0"/>
          </a:p>
          <a:p>
            <a:r>
              <a:rPr lang="pl-PL" dirty="0">
                <a:ea typeface="+mn-lt"/>
                <a:cs typeface="+mn-lt"/>
              </a:rPr>
              <a:t>Do listu gończego dołącza się odpis postanowienia o tymczasowym aresztowaniu, a także nakaz przyjęcia oskarżonego dla administracji aresztu śledczego; nakaz przyjęcia może być wystawiony na areszt śledczy nieokreślony z nazwy (</a:t>
            </a:r>
            <a:r>
              <a:rPr lang="pl-PL" dirty="0">
                <a:ea typeface="+mn-lt"/>
                <a:cs typeface="+mn-lt"/>
                <a:hlinkClick r:id="rId2"/>
              </a:rPr>
              <a:t>§ 325 ust. 3</a:t>
            </a:r>
            <a:r>
              <a:rPr lang="pl-PL" dirty="0">
                <a:ea typeface="+mn-lt"/>
                <a:cs typeface="+mn-lt"/>
              </a:rPr>
              <a:t> i </a:t>
            </a:r>
            <a:r>
              <a:rPr lang="pl-PL" dirty="0">
                <a:ea typeface="+mn-lt"/>
                <a:cs typeface="+mn-lt"/>
                <a:hlinkClick r:id="rId3"/>
              </a:rPr>
              <a:t>4</a:t>
            </a:r>
            <a:r>
              <a:rPr lang="pl-PL" dirty="0">
                <a:ea typeface="+mn-lt"/>
                <a:cs typeface="+mn-lt"/>
              </a:rPr>
              <a:t> reg. sąd.).</a:t>
            </a:r>
            <a:endParaRPr lang="pl-PL" dirty="0"/>
          </a:p>
        </p:txBody>
      </p:sp>
    </p:spTree>
    <p:extLst>
      <p:ext uri="{BB962C8B-B14F-4D97-AF65-F5344CB8AC3E}">
        <p14:creationId xmlns:p14="http://schemas.microsoft.com/office/powerpoint/2010/main" val="2899015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B5DE375-15C8-3EE9-F3A7-17091F4CFD57}"/>
              </a:ext>
            </a:extLst>
          </p:cNvPr>
          <p:cNvSpPr>
            <a:spLocks noGrp="1"/>
          </p:cNvSpPr>
          <p:nvPr>
            <p:ph type="title"/>
          </p:nvPr>
        </p:nvSpPr>
        <p:spPr/>
        <p:txBody>
          <a:bodyPr/>
          <a:lstStyle/>
          <a:p>
            <a:r>
              <a:rPr lang="pl-PL" dirty="0"/>
              <a:t>List żelazny</a:t>
            </a:r>
          </a:p>
        </p:txBody>
      </p:sp>
      <p:sp>
        <p:nvSpPr>
          <p:cNvPr id="3" name="Symbol zastępczy zawartości 2">
            <a:extLst>
              <a:ext uri="{FF2B5EF4-FFF2-40B4-BE49-F238E27FC236}">
                <a16:creationId xmlns:a16="http://schemas.microsoft.com/office/drawing/2014/main" id="{23B54A21-ADF5-D9E4-C39C-EB321FCD00EF}"/>
              </a:ext>
            </a:extLst>
          </p:cNvPr>
          <p:cNvSpPr>
            <a:spLocks noGrp="1"/>
          </p:cNvSpPr>
          <p:nvPr>
            <p:ph idx="1"/>
          </p:nvPr>
        </p:nvSpPr>
        <p:spPr/>
        <p:txBody>
          <a:bodyPr vert="horz" lIns="91440" tIns="45720" rIns="91440" bIns="45720" rtlCol="0" anchor="t">
            <a:normAutofit/>
          </a:bodyPr>
          <a:lstStyle/>
          <a:p>
            <a:r>
              <a:rPr lang="pl-PL" dirty="0"/>
              <a:t>Art. 281 i n. k.p.k.</a:t>
            </a:r>
          </a:p>
          <a:p>
            <a:r>
              <a:rPr lang="pl-PL" dirty="0"/>
              <a:t>"umowa" pomiędzy sądem, a oskarżonym</a:t>
            </a:r>
          </a:p>
          <a:p>
            <a:r>
              <a:rPr lang="pl-PL"/>
              <a:t>Uniknięcie procedury ekstradycyjnej</a:t>
            </a:r>
            <a:endParaRPr lang="pl-PL" dirty="0"/>
          </a:p>
        </p:txBody>
      </p:sp>
    </p:spTree>
    <p:extLst>
      <p:ext uri="{BB962C8B-B14F-4D97-AF65-F5344CB8AC3E}">
        <p14:creationId xmlns:p14="http://schemas.microsoft.com/office/powerpoint/2010/main" val="19422719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375BEC4-6FB7-44E5-8F69-EEE99DDA2F75}"/>
              </a:ext>
            </a:extLst>
          </p:cNvPr>
          <p:cNvSpPr>
            <a:spLocks noGrp="1"/>
          </p:cNvSpPr>
          <p:nvPr>
            <p:ph type="title"/>
          </p:nvPr>
        </p:nvSpPr>
        <p:spPr/>
        <p:txBody>
          <a:bodyPr/>
          <a:lstStyle/>
          <a:p>
            <a:r>
              <a:rPr lang="pl-PL" dirty="0"/>
              <a:t>Środki przymusu</a:t>
            </a:r>
          </a:p>
        </p:txBody>
      </p:sp>
      <p:sp>
        <p:nvSpPr>
          <p:cNvPr id="3" name="Symbol zastępczy zawartości 2">
            <a:extLst>
              <a:ext uri="{FF2B5EF4-FFF2-40B4-BE49-F238E27FC236}">
                <a16:creationId xmlns:a16="http://schemas.microsoft.com/office/drawing/2014/main" id="{8C0FC367-B31B-47B1-8C22-63F1F53DA107}"/>
              </a:ext>
            </a:extLst>
          </p:cNvPr>
          <p:cNvSpPr>
            <a:spLocks noGrp="1"/>
          </p:cNvSpPr>
          <p:nvPr>
            <p:ph idx="1"/>
          </p:nvPr>
        </p:nvSpPr>
        <p:spPr/>
        <p:txBody>
          <a:bodyPr vert="horz" lIns="91440" tIns="45720" rIns="91440" bIns="45720" rtlCol="0" anchor="t">
            <a:normAutofit/>
          </a:bodyPr>
          <a:lstStyle/>
          <a:p>
            <a:r>
              <a:rPr lang="pl-PL" dirty="0"/>
              <a:t>Art.. 243 i n. k.p.k.</a:t>
            </a:r>
          </a:p>
          <a:p>
            <a:r>
              <a:rPr lang="pl-PL" dirty="0"/>
              <a:t>Problem z ich ujęciem systemowym</a:t>
            </a:r>
          </a:p>
          <a:p>
            <a:endParaRPr lang="pl-PL" dirty="0"/>
          </a:p>
        </p:txBody>
      </p:sp>
    </p:spTree>
    <p:extLst>
      <p:ext uri="{BB962C8B-B14F-4D97-AF65-F5344CB8AC3E}">
        <p14:creationId xmlns:p14="http://schemas.microsoft.com/office/powerpoint/2010/main" val="5769741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557FA56-1978-42AC-8846-DB1DCEED9712}"/>
              </a:ext>
            </a:extLst>
          </p:cNvPr>
          <p:cNvSpPr>
            <a:spLocks noGrp="1"/>
          </p:cNvSpPr>
          <p:nvPr>
            <p:ph type="title"/>
          </p:nvPr>
        </p:nvSpPr>
        <p:spPr/>
        <p:txBody>
          <a:bodyPr/>
          <a:lstStyle/>
          <a:p>
            <a:r>
              <a:rPr lang="pl-PL" dirty="0"/>
              <a:t>Ujęcie obywatelskie</a:t>
            </a:r>
          </a:p>
        </p:txBody>
      </p:sp>
      <p:sp>
        <p:nvSpPr>
          <p:cNvPr id="3" name="Symbol zastępczy zawartości 2">
            <a:extLst>
              <a:ext uri="{FF2B5EF4-FFF2-40B4-BE49-F238E27FC236}">
                <a16:creationId xmlns:a16="http://schemas.microsoft.com/office/drawing/2014/main" id="{6CF3DDCC-ABFA-4E81-A6D4-D43881233122}"/>
              </a:ext>
            </a:extLst>
          </p:cNvPr>
          <p:cNvSpPr>
            <a:spLocks noGrp="1"/>
          </p:cNvSpPr>
          <p:nvPr>
            <p:ph idx="1"/>
          </p:nvPr>
        </p:nvSpPr>
        <p:spPr/>
        <p:txBody>
          <a:bodyPr vert="horz" lIns="91440" tIns="45720" rIns="91440" bIns="45720" rtlCol="0" anchor="t">
            <a:normAutofit fontScale="85000" lnSpcReduction="10000"/>
          </a:bodyPr>
          <a:lstStyle/>
          <a:p>
            <a:r>
              <a:rPr lang="pl-PL" dirty="0"/>
              <a:t>Art. 243 </a:t>
            </a:r>
          </a:p>
          <a:p>
            <a:r>
              <a:rPr lang="pl-PL" dirty="0"/>
              <a:t>Prawo, czy obowiązek obywatela? Pokrzywdzony, czy każdy?</a:t>
            </a:r>
          </a:p>
          <a:p>
            <a:r>
              <a:rPr lang="pl-PL" dirty="0"/>
              <a:t>Możliwość użycia siły, wyrok SA w Poznaniu z 20.09.2012 r., XVI K 62/12;</a:t>
            </a:r>
          </a:p>
          <a:p>
            <a:r>
              <a:rPr lang="pl-PL" dirty="0"/>
              <a:t>Ujęcie, czy również zamknięcie?</a:t>
            </a:r>
          </a:p>
          <a:p>
            <a:r>
              <a:rPr lang="pl-PL" i="1" dirty="0"/>
              <a:t>In flagranti, </a:t>
            </a:r>
            <a:r>
              <a:rPr lang="pl-PL" dirty="0"/>
              <a:t>czyli na miejscu zdarzenia lub w jego pobliżu; w trakcie przestępstwa i bezpośrednio po</a:t>
            </a:r>
          </a:p>
          <a:p>
            <a:r>
              <a:rPr lang="pl-PL" dirty="0"/>
              <a:t>Pościg jest bezpośredni, gdy rozpoczyna się zaraz po popełnieniu przestępstwa - ciągłość czasu i miejsca; niekoniecznie po spostrzeżeniu samego sprawcy na miejscu zdarzenia;</a:t>
            </a:r>
          </a:p>
          <a:p>
            <a:r>
              <a:rPr lang="pl-PL" dirty="0"/>
              <a:t>Nieograniczoność czasowa pościgu, wyrok SA w Szczecinie z 3.07.2009 r., II </a:t>
            </a:r>
            <a:r>
              <a:rPr lang="pl-PL" dirty="0" err="1"/>
              <a:t>AKa</a:t>
            </a:r>
            <a:r>
              <a:rPr lang="pl-PL" dirty="0"/>
              <a:t> 78/08</a:t>
            </a:r>
          </a:p>
        </p:txBody>
      </p:sp>
    </p:spTree>
    <p:extLst>
      <p:ext uri="{BB962C8B-B14F-4D97-AF65-F5344CB8AC3E}">
        <p14:creationId xmlns:p14="http://schemas.microsoft.com/office/powerpoint/2010/main" val="3440189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C6E07B0-C805-471D-9F9C-49CB96828E7F}"/>
              </a:ext>
            </a:extLst>
          </p:cNvPr>
          <p:cNvSpPr>
            <a:spLocks noGrp="1"/>
          </p:cNvSpPr>
          <p:nvPr>
            <p:ph type="title"/>
          </p:nvPr>
        </p:nvSpPr>
        <p:spPr/>
        <p:txBody>
          <a:bodyPr/>
          <a:lstStyle/>
          <a:p>
            <a:endParaRPr lang="pl-PL"/>
          </a:p>
        </p:txBody>
      </p:sp>
      <p:sp>
        <p:nvSpPr>
          <p:cNvPr id="3" name="Symbol zastępczy zawartości 2">
            <a:extLst>
              <a:ext uri="{FF2B5EF4-FFF2-40B4-BE49-F238E27FC236}">
                <a16:creationId xmlns:a16="http://schemas.microsoft.com/office/drawing/2014/main" id="{EF736212-E12F-476F-9521-79C5CC74EC39}"/>
              </a:ext>
            </a:extLst>
          </p:cNvPr>
          <p:cNvSpPr>
            <a:spLocks noGrp="1"/>
          </p:cNvSpPr>
          <p:nvPr>
            <p:ph idx="1"/>
          </p:nvPr>
        </p:nvSpPr>
        <p:spPr/>
        <p:txBody>
          <a:bodyPr vert="horz" lIns="91440" tIns="45720" rIns="91440" bIns="45720" rtlCol="0" anchor="t">
            <a:normAutofit/>
          </a:bodyPr>
          <a:lstStyle/>
          <a:p>
            <a:pPr marL="0" indent="0">
              <a:buNone/>
            </a:pPr>
            <a:r>
              <a:rPr lang="pl-PL" dirty="0"/>
              <a:t>Jan K. był handlarzem na straganie. W niedzielę handlową, kiedy ruch był duży, nieznany mu mężczyzna przechodząc obok jego stoiska, złapał za kilka wyeksponowanych przedmiotów i zanim Jan K. zdążył zareagować, sprawca uciekł. Jan K. nie podjął pościgu, bowiem obawiał się, że jeśli pozostawi kram bez nadzoru, jego towar zostanie doszczętnie rozkradziony. Zapamiętał jednak wygląd sprawcy. Wieczorem udał się na KP, gdzie złożył zawiadomienie o kradzieży. Poniósł bowiem szkodę w wysokości 1.000 złotych. Następnego dnia, będąc na spacerze, zobaczył złodzieja. Podbiegł do niego, złapał go, boleśnie wykręcając ręce. Następnie poprosił przechodniów, aby wezwali na miejsce patrol Policji.</a:t>
            </a:r>
          </a:p>
        </p:txBody>
      </p:sp>
    </p:spTree>
    <p:extLst>
      <p:ext uri="{BB962C8B-B14F-4D97-AF65-F5344CB8AC3E}">
        <p14:creationId xmlns:p14="http://schemas.microsoft.com/office/powerpoint/2010/main" val="3310884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90ECAD-A52A-F897-FE4C-874D6B9D1E6B}"/>
              </a:ext>
            </a:extLst>
          </p:cNvPr>
          <p:cNvSpPr>
            <a:spLocks noGrp="1"/>
          </p:cNvSpPr>
          <p:nvPr>
            <p:ph type="title"/>
          </p:nvPr>
        </p:nvSpPr>
        <p:spPr/>
        <p:txBody>
          <a:bodyPr/>
          <a:lstStyle/>
          <a:p>
            <a:r>
              <a:rPr lang="pl-PL" dirty="0"/>
              <a:t>zatrzymania</a:t>
            </a:r>
          </a:p>
        </p:txBody>
      </p:sp>
      <p:sp>
        <p:nvSpPr>
          <p:cNvPr id="3" name="Symbol zastępczy zawartości 2">
            <a:extLst>
              <a:ext uri="{FF2B5EF4-FFF2-40B4-BE49-F238E27FC236}">
                <a16:creationId xmlns:a16="http://schemas.microsoft.com/office/drawing/2014/main" id="{80016E05-FF89-B15E-9E22-A74991813F29}"/>
              </a:ext>
            </a:extLst>
          </p:cNvPr>
          <p:cNvSpPr>
            <a:spLocks noGrp="1"/>
          </p:cNvSpPr>
          <p:nvPr>
            <p:ph idx="1"/>
          </p:nvPr>
        </p:nvSpPr>
        <p:spPr/>
        <p:txBody>
          <a:bodyPr vert="horz" lIns="91440" tIns="45720" rIns="91440" bIns="45720" rtlCol="0" anchor="t">
            <a:normAutofit/>
          </a:bodyPr>
          <a:lstStyle/>
          <a:p>
            <a:pPr marL="0" indent="0">
              <a:buNone/>
            </a:pPr>
            <a:endParaRPr lang="pl-PL" dirty="0"/>
          </a:p>
          <a:p>
            <a:r>
              <a:rPr lang="pl-PL" dirty="0"/>
              <a:t>Procesowe</a:t>
            </a:r>
          </a:p>
          <a:p>
            <a:r>
              <a:rPr lang="pl-PL" dirty="0"/>
              <a:t>Art.. 244 § 1</a:t>
            </a:r>
          </a:p>
          <a:p>
            <a:r>
              <a:rPr lang="pl-PL" dirty="0"/>
              <a:t>Art. 244 § 1a i 1b </a:t>
            </a:r>
          </a:p>
          <a:p>
            <a:r>
              <a:rPr lang="pl-PL" dirty="0"/>
              <a:t>Art. 247 </a:t>
            </a:r>
          </a:p>
          <a:p>
            <a:r>
              <a:rPr lang="pl-PL" dirty="0"/>
              <a:t>Inne </a:t>
            </a:r>
          </a:p>
          <a:p>
            <a:r>
              <a:rPr lang="pl-PL" dirty="0" err="1"/>
              <a:t>Pozaprocesowe</a:t>
            </a:r>
            <a:endParaRPr lang="pl-PL" dirty="0"/>
          </a:p>
        </p:txBody>
      </p:sp>
    </p:spTree>
    <p:extLst>
      <p:ext uri="{BB962C8B-B14F-4D97-AF65-F5344CB8AC3E}">
        <p14:creationId xmlns:p14="http://schemas.microsoft.com/office/powerpoint/2010/main" val="3030319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B9DF919-341E-439D-DB81-AE09B1B71A8F}"/>
              </a:ext>
            </a:extLst>
          </p:cNvPr>
          <p:cNvSpPr>
            <a:spLocks noGrp="1"/>
          </p:cNvSpPr>
          <p:nvPr>
            <p:ph type="title"/>
          </p:nvPr>
        </p:nvSpPr>
        <p:spPr/>
        <p:txBody>
          <a:bodyPr/>
          <a:lstStyle/>
          <a:p>
            <a:r>
              <a:rPr lang="pl-PL" dirty="0"/>
              <a:t>Zażalenie na zatrzymanie</a:t>
            </a:r>
          </a:p>
        </p:txBody>
      </p:sp>
      <p:sp>
        <p:nvSpPr>
          <p:cNvPr id="3" name="Symbol zastępczy zawartości 2">
            <a:extLst>
              <a:ext uri="{FF2B5EF4-FFF2-40B4-BE49-F238E27FC236}">
                <a16:creationId xmlns:a16="http://schemas.microsoft.com/office/drawing/2014/main" id="{2BE5CACC-EAAA-0506-D982-2351D8BDDCC9}"/>
              </a:ext>
            </a:extLst>
          </p:cNvPr>
          <p:cNvSpPr>
            <a:spLocks noGrp="1"/>
          </p:cNvSpPr>
          <p:nvPr>
            <p:ph idx="1"/>
          </p:nvPr>
        </p:nvSpPr>
        <p:spPr/>
        <p:txBody>
          <a:bodyPr vert="horz" lIns="91440" tIns="45720" rIns="91440" bIns="45720" rtlCol="0" anchor="t">
            <a:normAutofit/>
          </a:bodyPr>
          <a:lstStyle/>
          <a:p>
            <a:r>
              <a:rPr lang="pl-PL" dirty="0"/>
              <a:t>Legalność, zasadność, prawidłowość</a:t>
            </a:r>
          </a:p>
        </p:txBody>
      </p:sp>
    </p:spTree>
    <p:extLst>
      <p:ext uri="{BB962C8B-B14F-4D97-AF65-F5344CB8AC3E}">
        <p14:creationId xmlns:p14="http://schemas.microsoft.com/office/powerpoint/2010/main" val="2500535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2E2C9D2-10CD-F5B7-77DF-83B39607E040}"/>
              </a:ext>
            </a:extLst>
          </p:cNvPr>
          <p:cNvSpPr>
            <a:spLocks noGrp="1"/>
          </p:cNvSpPr>
          <p:nvPr>
            <p:ph type="title"/>
          </p:nvPr>
        </p:nvSpPr>
        <p:spPr/>
        <p:txBody>
          <a:bodyPr/>
          <a:lstStyle/>
          <a:p>
            <a:r>
              <a:rPr lang="pl-PL" dirty="0"/>
              <a:t>Czas zatrzymania</a:t>
            </a:r>
          </a:p>
        </p:txBody>
      </p:sp>
      <p:sp>
        <p:nvSpPr>
          <p:cNvPr id="3" name="Symbol zastępczy zawartości 2">
            <a:extLst>
              <a:ext uri="{FF2B5EF4-FFF2-40B4-BE49-F238E27FC236}">
                <a16:creationId xmlns:a16="http://schemas.microsoft.com/office/drawing/2014/main" id="{C821F8B0-F36E-E3C7-50EF-1B42402DC264}"/>
              </a:ext>
            </a:extLst>
          </p:cNvPr>
          <p:cNvSpPr>
            <a:spLocks noGrp="1"/>
          </p:cNvSpPr>
          <p:nvPr>
            <p:ph idx="1"/>
          </p:nvPr>
        </p:nvSpPr>
        <p:spPr/>
        <p:txBody>
          <a:bodyPr vert="horz" lIns="91440" tIns="45720" rIns="91440" bIns="45720" rtlCol="0" anchor="t">
            <a:normAutofit lnSpcReduction="10000"/>
          </a:bodyPr>
          <a:lstStyle/>
          <a:p>
            <a:r>
              <a:rPr lang="pl-PL" dirty="0"/>
              <a:t>Liczony od chwili faktycznego pozbawienia wolności (co z ujęciem obywatelskim?)</a:t>
            </a:r>
          </a:p>
          <a:p>
            <a:r>
              <a:rPr lang="pl-PL" dirty="0"/>
              <a:t>48, ale nie dłużej, niż jest to konieczne; + 24</a:t>
            </a:r>
          </a:p>
          <a:p>
            <a:r>
              <a:rPr lang="pl-PL" dirty="0"/>
              <a:t>Upływ terminu przed doręczeniem postanowienia o TA, uniemożliwia wydanie tego postanowienia. Konieczny jest kolejny wniosek. Podejrzany odpowiada wtedy z wolnej stopy. </a:t>
            </a:r>
          </a:p>
          <a:p>
            <a:r>
              <a:rPr lang="pl-PL" dirty="0"/>
              <a:t>Standard </a:t>
            </a:r>
            <a:r>
              <a:rPr lang="pl-PL" dirty="0" err="1"/>
              <a:t>habeas</a:t>
            </a:r>
            <a:r>
              <a:rPr lang="pl-PL" dirty="0"/>
              <a:t> </a:t>
            </a:r>
            <a:r>
              <a:rPr lang="pl-PL" dirty="0" err="1"/>
              <a:t>corpus</a:t>
            </a:r>
            <a:r>
              <a:rPr lang="pl-PL" dirty="0"/>
              <a:t> - obowiązek niezwłocznego doprowadzenia zatrzymanego przed sąd</a:t>
            </a:r>
          </a:p>
          <a:p>
            <a:r>
              <a:rPr lang="pl-PL" dirty="0" err="1"/>
              <a:t>Neminem</a:t>
            </a:r>
            <a:r>
              <a:rPr lang="pl-PL" dirty="0"/>
              <a:t> </a:t>
            </a:r>
            <a:r>
              <a:rPr lang="pl-PL" dirty="0" err="1"/>
              <a:t>captivabimus</a:t>
            </a:r>
            <a:r>
              <a:rPr lang="pl-PL" dirty="0"/>
              <a:t> </a:t>
            </a:r>
            <a:r>
              <a:rPr lang="pl-PL" dirty="0" err="1"/>
              <a:t>nisi</a:t>
            </a:r>
            <a:r>
              <a:rPr lang="pl-PL" dirty="0"/>
              <a:t> iure </a:t>
            </a:r>
            <a:r>
              <a:rPr lang="pl-PL" dirty="0" err="1"/>
              <a:t>victum</a:t>
            </a:r>
            <a:r>
              <a:rPr lang="pl-PL" dirty="0"/>
              <a:t> – nikogo nie można uwięzić bez orzeczenia sądu (przywilej </a:t>
            </a:r>
            <a:r>
              <a:rPr lang="pl-PL" dirty="0" err="1"/>
              <a:t>jedlneńsko</a:t>
            </a:r>
            <a:r>
              <a:rPr lang="pl-PL" dirty="0"/>
              <a:t> - krakowski XV w.)</a:t>
            </a:r>
          </a:p>
        </p:txBody>
      </p:sp>
    </p:spTree>
    <p:extLst>
      <p:ext uri="{BB962C8B-B14F-4D97-AF65-F5344CB8AC3E}">
        <p14:creationId xmlns:p14="http://schemas.microsoft.com/office/powerpoint/2010/main" val="27850815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A3857E-C8C5-E535-318F-1AC6D6BD0C48}"/>
              </a:ext>
            </a:extLst>
          </p:cNvPr>
          <p:cNvSpPr>
            <a:spLocks noGrp="1"/>
          </p:cNvSpPr>
          <p:nvPr>
            <p:ph type="title"/>
          </p:nvPr>
        </p:nvSpPr>
        <p:spPr/>
        <p:txBody>
          <a:bodyPr/>
          <a:lstStyle/>
          <a:p>
            <a:r>
              <a:rPr lang="pl-PL" dirty="0"/>
              <a:t>Środki zapobiegawcze</a:t>
            </a:r>
          </a:p>
        </p:txBody>
      </p:sp>
      <p:sp>
        <p:nvSpPr>
          <p:cNvPr id="3" name="Symbol zastępczy zawartości 2">
            <a:extLst>
              <a:ext uri="{FF2B5EF4-FFF2-40B4-BE49-F238E27FC236}">
                <a16:creationId xmlns:a16="http://schemas.microsoft.com/office/drawing/2014/main" id="{9745C87F-FB28-5F4F-0C6E-9154806418DE}"/>
              </a:ext>
            </a:extLst>
          </p:cNvPr>
          <p:cNvSpPr>
            <a:spLocks noGrp="1"/>
          </p:cNvSpPr>
          <p:nvPr>
            <p:ph idx="1"/>
          </p:nvPr>
        </p:nvSpPr>
        <p:spPr/>
        <p:txBody>
          <a:bodyPr vert="horz" lIns="91440" tIns="45720" rIns="91440" bIns="45720" rtlCol="0" anchor="t">
            <a:normAutofit/>
          </a:bodyPr>
          <a:lstStyle/>
          <a:p>
            <a:r>
              <a:rPr lang="pl-PL" dirty="0"/>
              <a:t>Cele i funkcje - Art. 249 § 1 i n. k.p.k.*</a:t>
            </a:r>
          </a:p>
          <a:p>
            <a:r>
              <a:rPr lang="pl-PL" dirty="0"/>
              <a:t>Przesłanki art. 249 § 1, art. 258 § 1 – 3 k.p.k.</a:t>
            </a:r>
          </a:p>
          <a:p>
            <a:r>
              <a:rPr lang="pl-PL" dirty="0"/>
              <a:t>Izolacyjny / </a:t>
            </a:r>
            <a:r>
              <a:rPr lang="pl-PL" dirty="0" err="1"/>
              <a:t>nieizolacyjne</a:t>
            </a:r>
            <a:r>
              <a:rPr lang="pl-PL" dirty="0"/>
              <a:t> (wolnościowe)</a:t>
            </a:r>
          </a:p>
          <a:p>
            <a:r>
              <a:rPr lang="pl-PL" dirty="0"/>
              <a:t>Historyczne nazewnictwo</a:t>
            </a:r>
          </a:p>
          <a:p>
            <a:pPr marL="0" indent="0">
              <a:buNone/>
            </a:pPr>
            <a:endParaRPr lang="pl-PL" dirty="0"/>
          </a:p>
        </p:txBody>
      </p:sp>
    </p:spTree>
    <p:extLst>
      <p:ext uri="{BB962C8B-B14F-4D97-AF65-F5344CB8AC3E}">
        <p14:creationId xmlns:p14="http://schemas.microsoft.com/office/powerpoint/2010/main" val="1857388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41B063E-6847-287E-2AC1-3C7B090DBCB4}"/>
              </a:ext>
            </a:extLst>
          </p:cNvPr>
          <p:cNvSpPr>
            <a:spLocks noGrp="1"/>
          </p:cNvSpPr>
          <p:nvPr>
            <p:ph type="title"/>
          </p:nvPr>
        </p:nvSpPr>
        <p:spPr/>
        <p:txBody>
          <a:bodyPr/>
          <a:lstStyle/>
          <a:p>
            <a:r>
              <a:rPr lang="pl-PL" dirty="0"/>
              <a:t>Przesłanki stosowania Środków zapobiegawczych</a:t>
            </a:r>
          </a:p>
        </p:txBody>
      </p:sp>
      <p:sp>
        <p:nvSpPr>
          <p:cNvPr id="3" name="Symbol zastępczy zawartości 2">
            <a:extLst>
              <a:ext uri="{FF2B5EF4-FFF2-40B4-BE49-F238E27FC236}">
                <a16:creationId xmlns:a16="http://schemas.microsoft.com/office/drawing/2014/main" id="{C13EDFEE-4B96-9B16-B89A-227E37AA7952}"/>
              </a:ext>
            </a:extLst>
          </p:cNvPr>
          <p:cNvSpPr>
            <a:spLocks noGrp="1"/>
          </p:cNvSpPr>
          <p:nvPr>
            <p:ph idx="1"/>
          </p:nvPr>
        </p:nvSpPr>
        <p:spPr/>
        <p:txBody>
          <a:bodyPr vert="horz" lIns="91440" tIns="45720" rIns="91440" bIns="45720" rtlCol="0" anchor="t">
            <a:normAutofit/>
          </a:bodyPr>
          <a:lstStyle/>
          <a:p>
            <a:pPr algn="just"/>
            <a:r>
              <a:rPr lang="pl-PL" dirty="0">
                <a:ea typeface="+mn-lt"/>
                <a:cs typeface="+mn-lt"/>
              </a:rPr>
              <a:t>Nie jest wystarczające do zastosowania środków zapobiegawczych zaistnienie dużego prawdopodobieństwa, że oskarżony popełnił przestępstwo (tzw. przesłanka ogólna), lecz musi istnieć potrzeba zabezpieczenia prawidłowego toku postępowania, względnie zachodzić konieczność zapobiegnięcia popełnieniu przez oskarżonego nowego, ciężkiego przestępstwa (tzw. </a:t>
            </a:r>
            <a:r>
              <a:rPr lang="pl-PL">
                <a:ea typeface="+mn-lt"/>
                <a:cs typeface="+mn-lt"/>
              </a:rPr>
              <a:t>przesłanki szczegółowe)” (wyrok SN z 4.04.2018 r., V CSK 328/17).</a:t>
            </a:r>
          </a:p>
          <a:p>
            <a:pPr algn="just"/>
            <a:r>
              <a:rPr lang="pl-PL"/>
              <a:t>Przesłanki: procesowe i nieprocesowa</a:t>
            </a:r>
            <a:endParaRPr lang="pl-PL" dirty="0"/>
          </a:p>
        </p:txBody>
      </p:sp>
    </p:spTree>
    <p:extLst>
      <p:ext uri="{BB962C8B-B14F-4D97-AF65-F5344CB8AC3E}">
        <p14:creationId xmlns:p14="http://schemas.microsoft.com/office/powerpoint/2010/main" val="3575883635"/>
      </p:ext>
    </p:extLst>
  </p:cSld>
  <p:clrMapOvr>
    <a:masterClrMapping/>
  </p:clrMapOvr>
</p:sld>
</file>

<file path=ppt/theme/theme1.xml><?xml version="1.0" encoding="utf-8"?>
<a:theme xmlns:a="http://schemas.openxmlformats.org/drawingml/2006/main" name="Paczka">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TF00001246</Template>
  <TotalTime>0</TotalTime>
  <Words>1</Words>
  <Application>Microsoft Office PowerPoint</Application>
  <PresentationFormat>Panoramiczny</PresentationFormat>
  <Paragraphs>1</Paragraphs>
  <Slides>18</Slides>
  <Notes>1</Notes>
  <HiddenSlides>0</HiddenSlides>
  <MMClips>0</MMClips>
  <ScaleCrop>false</ScaleCrop>
  <HeadingPairs>
    <vt:vector size="4" baseType="variant">
      <vt:variant>
        <vt:lpstr>Motyw</vt:lpstr>
      </vt:variant>
      <vt:variant>
        <vt:i4>1</vt:i4>
      </vt:variant>
      <vt:variant>
        <vt:lpstr>Tytuły slajdów</vt:lpstr>
      </vt:variant>
      <vt:variant>
        <vt:i4>18</vt:i4>
      </vt:variant>
    </vt:vector>
  </HeadingPairs>
  <TitlesOfParts>
    <vt:vector size="19" baseType="lpstr">
      <vt:lpstr>Paczka</vt:lpstr>
      <vt:lpstr>Zajęcia 1</vt:lpstr>
      <vt:lpstr>Środki przymusu</vt:lpstr>
      <vt:lpstr>Ujęcie obywatelskie</vt:lpstr>
      <vt:lpstr>Prezentacja programu PowerPoint</vt:lpstr>
      <vt:lpstr>zatrzymania</vt:lpstr>
      <vt:lpstr>Zażalenie na zatrzymanie</vt:lpstr>
      <vt:lpstr>Czas zatrzymania</vt:lpstr>
      <vt:lpstr>Środki zapobiegawcze</vt:lpstr>
      <vt:lpstr>Przesłanki stosowania Środków zapobiegawczych</vt:lpstr>
      <vt:lpstr>Przesłanka ogólna</vt:lpstr>
      <vt:lpstr>Problematyka art. 258 § 2 k.p.k. (uchwała 7 SN z 19.01.2012, I KZP 18/11)</vt:lpstr>
      <vt:lpstr>Dyrektywa adaptacji</vt:lpstr>
      <vt:lpstr>Dyrektywa minimalizacji TA</vt:lpstr>
      <vt:lpstr>Dyrektywa adekwatności</vt:lpstr>
      <vt:lpstr>TA</vt:lpstr>
      <vt:lpstr>Prezentacja programu PowerPoint</vt:lpstr>
      <vt:lpstr>List Gończy</vt:lpstr>
      <vt:lpstr>List żelazny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
  <cp:lastModifiedBy/>
  <cp:revision>238</cp:revision>
  <dcterms:created xsi:type="dcterms:W3CDTF">2022-03-19T17:31:48Z</dcterms:created>
  <dcterms:modified xsi:type="dcterms:W3CDTF">2022-03-26T12:07:15Z</dcterms:modified>
</cp:coreProperties>
</file>