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7" r:id="rId2"/>
    <p:sldId id="260" r:id="rId3"/>
    <p:sldId id="256" r:id="rId4"/>
    <p:sldId id="295" r:id="rId5"/>
    <p:sldId id="279" r:id="rId6"/>
    <p:sldId id="259" r:id="rId7"/>
    <p:sldId id="258" r:id="rId8"/>
    <p:sldId id="261" r:id="rId9"/>
    <p:sldId id="262" r:id="rId10"/>
    <p:sldId id="263" r:id="rId11"/>
    <p:sldId id="264" r:id="rId12"/>
    <p:sldId id="265" r:id="rId13"/>
    <p:sldId id="266" r:id="rId14"/>
    <p:sldId id="294" r:id="rId15"/>
    <p:sldId id="267" r:id="rId16"/>
    <p:sldId id="293" r:id="rId17"/>
    <p:sldId id="268" r:id="rId18"/>
    <p:sldId id="269" r:id="rId19"/>
    <p:sldId id="270" r:id="rId20"/>
    <p:sldId id="280" r:id="rId21"/>
    <p:sldId id="281" r:id="rId22"/>
    <p:sldId id="285" r:id="rId23"/>
    <p:sldId id="283" r:id="rId24"/>
    <p:sldId id="282" r:id="rId25"/>
    <p:sldId id="284" r:id="rId26"/>
    <p:sldId id="286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87" r:id="rId36"/>
    <p:sldId id="289" r:id="rId37"/>
    <p:sldId id="290" r:id="rId38"/>
    <p:sldId id="291" r:id="rId39"/>
    <p:sldId id="288" r:id="rId40"/>
    <p:sldId id="292" r:id="rId41"/>
    <p:sldId id="296" r:id="rId42"/>
    <p:sldId id="297" r:id="rId43"/>
    <p:sldId id="299" r:id="rId44"/>
    <p:sldId id="300" r:id="rId45"/>
    <p:sldId id="298" r:id="rId4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9E844-81C3-41ED-B276-AC45CEAF72BA}" type="datetimeFigureOut">
              <a:rPr lang="pl-PL" smtClean="0"/>
              <a:t>2018-02-25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291EA-8F1B-4E54-8EFF-CE336C19FC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0045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291EA-8F1B-4E54-8EFF-CE336C19FC4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248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291EA-8F1B-4E54-8EFF-CE336C19FC4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237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933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45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30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272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052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686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2018-02-25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003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2018-02-25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579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2018-02-25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179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348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2018-02-25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05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44500"/>
                <a:satMod val="160000"/>
              </a:schemeClr>
            </a:gs>
            <a:gs pos="31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89BD8-7081-4C59-8748-154FBA6B0628}" type="datetimeFigureOut">
              <a:rPr lang="pl-PL" smtClean="0"/>
              <a:t>2018-02-25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868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dam.mika@uwr.edu.p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Publiczne 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Studia: </a:t>
            </a:r>
            <a:r>
              <a:rPr lang="pl-PL" smtClean="0"/>
              <a:t>Ekonomia</a:t>
            </a:r>
            <a:r>
              <a:rPr lang="pl-PL" smtClean="0"/>
              <a:t> </a:t>
            </a:r>
            <a:r>
              <a:rPr lang="pl-PL" smtClean="0"/>
              <a:t>(tryb zaoczny)</a:t>
            </a:r>
          </a:p>
          <a:p>
            <a:r>
              <a:rPr lang="pl-PL" smtClean="0"/>
              <a:t>Semestr: </a:t>
            </a:r>
            <a:r>
              <a:rPr lang="pl-PL" smtClean="0"/>
              <a:t>Letni</a:t>
            </a:r>
            <a:endParaRPr lang="pl-PL" smtClean="0"/>
          </a:p>
          <a:p>
            <a:r>
              <a:rPr lang="pl-PL" smtClean="0"/>
              <a:t>Charakter zajęć: Ćwiczenia</a:t>
            </a:r>
          </a:p>
          <a:p>
            <a:r>
              <a:rPr lang="pl-PL" smtClean="0"/>
              <a:t>Rok akademicki: </a:t>
            </a:r>
            <a:r>
              <a:rPr lang="pl-PL" smtClean="0"/>
              <a:t>2017/2018</a:t>
            </a:r>
          </a:p>
          <a:p>
            <a:pPr marL="0" indent="0">
              <a:buNone/>
            </a:pPr>
            <a:endParaRPr lang="pl-PL" smtClean="0"/>
          </a:p>
          <a:p>
            <a:endParaRPr lang="pl-PL" smtClean="0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7791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/>
          <a:lstStyle/>
          <a:p>
            <a:r>
              <a:rPr lang="pl-PL" smtClean="0"/>
              <a:t>Zajęcia nr 1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6189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smtClean="0"/>
              <a:t>Prawo gospodarcze </a:t>
            </a:r>
            <a:r>
              <a:rPr lang="pl-PL" smtClean="0"/>
              <a:t>- ogół norm prawnych regulujących stosunki społeczne, jakie powstają na tle wykonywania działalność gospodarczej lub w związku z jej wykonywaniem. </a:t>
            </a:r>
          </a:p>
          <a:p>
            <a:r>
              <a:rPr lang="pl-PL" smtClean="0"/>
              <a:t>Wykonywanie działalności gospodarczej, przez którą rozumie się: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wytwarzanie (produkcję) różnych dóbr;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świadczenie usług (zarówno o charakterze materialnym, jak i niematerialnym);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sprzedaż i pośrednictwo w obrocie dobrami rynkowymi (działalność handlowa).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3284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Prawo gospodarcze cd.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mtClean="0"/>
              <a:t>Przedmiotem regulacji prawa gospodarczego </a:t>
            </a:r>
            <a:r>
              <a:rPr lang="pl-PL" i="1" smtClean="0"/>
              <a:t>sensu largo </a:t>
            </a:r>
            <a:r>
              <a:rPr lang="pl-PL" smtClean="0"/>
              <a:t>będzie jedynie </a:t>
            </a:r>
            <a:r>
              <a:rPr lang="pl-PL" u="sng" smtClean="0"/>
              <a:t>działalność wytwórcza, usługowa lub handlowa służąca zaspokajaniu cudzych potrzeb, wykonywana zawodowo, w celu zarobkowym (tj. odpłatnie) i na własny rachunek </a:t>
            </a:r>
            <a:r>
              <a:rPr lang="pl-PL" smtClean="0"/>
              <a:t>podmiotu prowadzącego taką działalność – nazywanego „przedsiębiorcą”.</a:t>
            </a:r>
          </a:p>
          <a:p>
            <a:endParaRPr lang="pl-PL" smtClean="0"/>
          </a:p>
          <a:p>
            <a:r>
              <a:rPr lang="pl-PL" smtClean="0"/>
              <a:t>Wynika stąd, że </a:t>
            </a:r>
            <a:r>
              <a:rPr lang="pl-PL" u="sng" smtClean="0"/>
              <a:t>poza sferą regulacji </a:t>
            </a:r>
            <a:r>
              <a:rPr lang="pl-PL" smtClean="0"/>
              <a:t>prawa gospodarczego pozostaje: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działalność wykonywana przez dany podmiot dla zaspokojenia potrzeb własnych;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działalność służąca zaspokojeniu cudzych potrzeb, jednakże wykonywana nieodpłatnie, tj. jako działanie non profit;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działalność wykonywana przez osobę fizyczną na podstawie stosunku pracy lub innego, podobnego typu stałego zatrudnienia (np. umowa zlecenia).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1761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Prawo Gospodarcze cd.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l-PL" smtClean="0"/>
          </a:p>
          <a:p>
            <a:r>
              <a:rPr lang="pl-PL" smtClean="0"/>
              <a:t>Prawo gospodarcze dzielimy na: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prawo gospodarcze publiczne;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prawo gospodarcze prywatne (prawo handlowe).</a:t>
            </a:r>
          </a:p>
          <a:p>
            <a:r>
              <a:rPr lang="pl-PL" smtClean="0"/>
              <a:t>Różnica: metoda regulacji</a:t>
            </a:r>
          </a:p>
          <a:p>
            <a:r>
              <a:rPr lang="pl-PL" smtClean="0"/>
              <a:t>Publiczne prawo gospodarcze charakteryzuje się stosunkiem pionowym między państwem a podmiotem gospodarczym.</a:t>
            </a:r>
          </a:p>
          <a:p>
            <a:r>
              <a:rPr lang="pl-PL" smtClean="0"/>
              <a:t>Podstawą regulacji w prawie prywatnym będą stosunki charakteryzujące się równorzędnością stron. W przypadku, gdy stroną takiego stosunku jest państwo, także jest ono równorzędne wobec innych stron. Jest to tzw. stosunek poziomy.</a:t>
            </a:r>
          </a:p>
        </p:txBody>
      </p:sp>
    </p:spTree>
    <p:extLst>
      <p:ext uri="{BB962C8B-B14F-4D97-AF65-F5344CB8AC3E}">
        <p14:creationId xmlns:p14="http://schemas.microsoft.com/office/powerpoint/2010/main" val="3044920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1143000"/>
          </a:xfrm>
        </p:spPr>
        <p:txBody>
          <a:bodyPr/>
          <a:lstStyle/>
          <a:p>
            <a:r>
              <a:rPr lang="pl-PL" smtClean="0"/>
              <a:t>Publiczne prawo gospodarcze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061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Publiczne 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l-PL" smtClean="0"/>
          </a:p>
          <a:p>
            <a:r>
              <a:rPr lang="pl-PL" smtClean="0"/>
              <a:t>Celem PGP jest ochrona podstawowych wartości gospodarki rynkowej oraz wyznaczenie dopuszczalnego zakresu ich ograniczenia w interesie publicznym.</a:t>
            </a:r>
          </a:p>
          <a:p>
            <a:r>
              <a:rPr lang="pl-PL" smtClean="0"/>
              <a:t>Konsekwencja: ingerencja państwa w sferę stosunków gospodarczych.</a:t>
            </a:r>
          </a:p>
          <a:p>
            <a:r>
              <a:rPr lang="pl-PL" smtClean="0"/>
              <a:t>Rzeczpospolita Polska – dobro wspólne wszystkich obywateli – art. 1 Konstytucji RP</a:t>
            </a:r>
          </a:p>
          <a:p>
            <a:pPr lvl="1"/>
            <a:r>
              <a:rPr lang="pl-PL" smtClean="0"/>
              <a:t>Państwo nie może dopuścić, by działalność gospodarcza szkodziła, zagrażała obywatelom</a:t>
            </a:r>
          </a:p>
          <a:p>
            <a:r>
              <a:rPr lang="pl-PL" smtClean="0"/>
              <a:t>Przykłady:</a:t>
            </a:r>
          </a:p>
          <a:p>
            <a:pPr lvl="1"/>
            <a:r>
              <a:rPr lang="pl-PL" smtClean="0"/>
              <a:t>Likwidacja karteli</a:t>
            </a:r>
          </a:p>
          <a:p>
            <a:pPr lvl="1"/>
            <a:r>
              <a:rPr lang="pl-PL" smtClean="0"/>
              <a:t>Wymogi norm żywnościowych</a:t>
            </a:r>
          </a:p>
          <a:p>
            <a:pPr lvl="1"/>
            <a:r>
              <a:rPr lang="pl-PL" smtClean="0"/>
              <a:t>Ograniczenia w handlu broniom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819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Publiczne 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smtClean="0"/>
              <a:t>Interwencjonizm publiczny – oddziaływanie Państwa na gospodarkę</a:t>
            </a:r>
          </a:p>
          <a:p>
            <a:pPr lvl="1"/>
            <a:r>
              <a:rPr lang="pl-PL" smtClean="0"/>
              <a:t>Interwencjonizm </a:t>
            </a:r>
            <a:r>
              <a:rPr lang="pl-PL"/>
              <a:t>negatywny – policja gospodarcza i reglamentacja </a:t>
            </a:r>
            <a:r>
              <a:rPr lang="pl-PL" smtClean="0"/>
              <a:t>gospodarcza (władztwo administracyjne)</a:t>
            </a:r>
            <a:endParaRPr lang="pl-PL"/>
          </a:p>
          <a:p>
            <a:pPr lvl="1"/>
            <a:r>
              <a:rPr lang="pl-PL" smtClean="0"/>
              <a:t>Interwencjonizm </a:t>
            </a:r>
            <a:r>
              <a:rPr lang="pl-PL"/>
              <a:t>pozytywny – pomoc publiczna dla przedsiębiorców, organizowanie określonych przedsięwzięć makroekonomicznych 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3519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PPG cd. - definicja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i="0" u="none" strike="noStrike" baseline="0" smtClean="0">
                <a:solidFill>
                  <a:srgbClr val="000000"/>
                </a:solidFill>
              </a:rPr>
              <a:t>Publiczne Prawo Gospodarcze </a:t>
            </a:r>
            <a:r>
              <a:rPr lang="pl-PL" b="0" i="0" u="none" strike="noStrike" baseline="0" smtClean="0">
                <a:solidFill>
                  <a:srgbClr val="000000"/>
                </a:solidFill>
              </a:rPr>
              <a:t>to całokształt norm prawnych regulujących proces oddziaływania państwa i organów UE na gospodarkę z udziałem organów administracji publicznej oraz podmiotów prawa publicznego, a także prawa prywatnego. 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128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PPG cd. – podstawowy podział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l-PL" smtClean="0"/>
          </a:p>
          <a:p>
            <a:pPr marL="514350" indent="-514350">
              <a:buFont typeface="+mj-lt"/>
              <a:buAutoNum type="arabicPeriod"/>
            </a:pPr>
            <a:r>
              <a:rPr lang="pl-PL" b="1" smtClean="0"/>
              <a:t>Konstytucyjne prawo gospodarcze</a:t>
            </a:r>
          </a:p>
          <a:p>
            <a:pPr lvl="1"/>
            <a:r>
              <a:rPr lang="pl-PL" smtClean="0"/>
              <a:t> całokształt norm (zasad) konstytucyjnych o istotnym znaczeniu dla gospodarki.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smtClean="0"/>
              <a:t>Administracyjne prawo gospodarcze</a:t>
            </a:r>
          </a:p>
          <a:p>
            <a:pPr marL="914400" lvl="1" indent="-514350"/>
            <a:r>
              <a:rPr lang="pl-PL" smtClean="0"/>
              <a:t>Wyróżnienie tegoż prawa uzasadnia przedmiot regulacji, ograniczony w stosunku do przedmiotu regulacji PGP, do zadań i kompetencji organów administracji publicznej, wykonujących zadania interwencji państwa w gospodarkę za pomocą określonych prawem środków i form prawnych działania administracji gospodarczej.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smtClean="0"/>
              <a:t>Europejskie prawo gospodarcze</a:t>
            </a:r>
          </a:p>
          <a:p>
            <a:pPr lvl="1"/>
            <a:r>
              <a:rPr lang="pl-PL" smtClean="0"/>
              <a:t>jest to prawo pochodzące od organów UE, regulujące procesy gospodarcze w ramach Unii, w tym także oddziaływanie organów Unii oraz organów państw członkowskich na gospodarkę Unii, a tym samym – w odpowiednim zakresie – na gospodarkę państw członkowskich.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6028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APG – podstawowy podział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1" smtClean="0"/>
              <a:t>Ustrojowe</a:t>
            </a:r>
            <a:r>
              <a:rPr lang="pl-PL" smtClean="0"/>
              <a:t> prawo administracyjne gospodarcze </a:t>
            </a:r>
          </a:p>
          <a:p>
            <a:pPr lvl="1"/>
            <a:r>
              <a:rPr lang="pl-PL" smtClean="0"/>
              <a:t>prawo regulujące organizację i funkcjonowanie administracji gospodarczej. Przedmiotem regulacji są tutaj zadania i kompetencje, charakter prawny, czyli pozycja prawna i rodzaj podmiotów administracji gospodarczej, a także tryb ich powoływania, usytuowanie organizacyjne w aparacie administracyjnym państwa.</a:t>
            </a:r>
          </a:p>
          <a:p>
            <a:r>
              <a:rPr lang="pl-PL" b="1" smtClean="0"/>
              <a:t>Materialne</a:t>
            </a:r>
            <a:r>
              <a:rPr lang="pl-PL" smtClean="0"/>
              <a:t> prawo administracyjne gospodarcze </a:t>
            </a:r>
          </a:p>
          <a:p>
            <a:pPr lvl="1"/>
            <a:r>
              <a:rPr lang="pl-PL" smtClean="0"/>
              <a:t>Istotną cechą tego prawa jest bezpośrednie bądź pośrednie regulowanie sytuacji prawnej jednostek (osób fizycznych) i osób prawnych.</a:t>
            </a:r>
          </a:p>
          <a:p>
            <a:r>
              <a:rPr lang="pl-PL" b="1" smtClean="0"/>
              <a:t>Procesowe</a:t>
            </a:r>
            <a:r>
              <a:rPr lang="pl-PL" smtClean="0"/>
              <a:t> prawo administracyjne gospodarcze </a:t>
            </a:r>
          </a:p>
          <a:p>
            <a:pPr lvl="1"/>
            <a:r>
              <a:rPr lang="pl-PL" smtClean="0"/>
              <a:t>Podstawową funkcją norm proceduralnych jest ustanowienie jednostkowej (indywidualnej) normy określającej prawa i obowiązki indywidualnie oznaczonego adresata jako wyniku konkretyzacji abstrakcyjno-generalnej normy dla konkretnej indywidualnej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8671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pl-PL" smtClean="0"/>
              <a:t>Informacje ogólne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543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204864"/>
            <a:ext cx="8229600" cy="1143000"/>
          </a:xfrm>
        </p:spPr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4007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b="1" smtClean="0"/>
              <a:t>Konstytucja RP jako źródło publicznego prawa gospodarczego.</a:t>
            </a:r>
          </a:p>
          <a:p>
            <a:endParaRPr lang="pl-PL" smtClean="0"/>
          </a:p>
          <a:p>
            <a:r>
              <a:rPr lang="pl-PL" smtClean="0"/>
              <a:t>determinuje porządek gospodarczy, wyznacza treść ustawodawstwa,</a:t>
            </a:r>
          </a:p>
          <a:p>
            <a:r>
              <a:rPr lang="pl-PL" smtClean="0"/>
              <a:t>postanowienia konstytucji tworzą konstytucyjne podstawy dla określenia systemu/modelu gospodarczego, a co za tym idzie określają organy władzy związane z tym modelem.</a:t>
            </a:r>
          </a:p>
          <a:p>
            <a:r>
              <a:rPr lang="pl-PL"/>
              <a:t>publiczna administracja gospodarcza jest związana w swojej działalności przepisami prawa. Art. 7 Konstytucji RP jako przykład, stanowi bowiem, że administracja – także gospodarcza, powinna przestrzegać prawa, co oznacza podejmowanie działań wyłącznie na podstawie prawa i w granicach prawa</a:t>
            </a:r>
            <a:r>
              <a:rPr lang="pl-PL" smtClean="0"/>
              <a:t>.</a:t>
            </a:r>
          </a:p>
          <a:p>
            <a:r>
              <a:rPr lang="pl-PL" smtClean="0"/>
              <a:t>Art</a:t>
            </a:r>
            <a:r>
              <a:rPr lang="pl-PL"/>
              <a:t>. 20 Konstytucji RP stwierdza iż „społeczna gospodarka rynkowa oparta na wolności działalności gospodarczej, własności prywatnej oraz solidarności, dialogu i współpracy partnerów społecznych stanowi podstawę ustroju gospodarczego Rzeczypospolitej Polskiej”.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0066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smtClean="0"/>
              <a:t>Prawo unijne</a:t>
            </a:r>
          </a:p>
          <a:p>
            <a:pPr marL="0" indent="0" algn="ctr">
              <a:buNone/>
            </a:pPr>
            <a:endParaRPr lang="pl-PL" b="1" smtClean="0"/>
          </a:p>
          <a:p>
            <a:r>
              <a:rPr lang="pl-PL" smtClean="0"/>
              <a:t>Prawo pierwotne – TFUE, TUE i Karta Praw Podstawowych</a:t>
            </a:r>
          </a:p>
          <a:p>
            <a:pPr lvl="1"/>
            <a:r>
              <a:rPr lang="pl-PL" smtClean="0"/>
              <a:t>Np. 101-102 TFUE – zakaz karteli i nadużywania pozycji dominującej </a:t>
            </a:r>
          </a:p>
          <a:p>
            <a:r>
              <a:rPr lang="pl-PL" smtClean="0"/>
              <a:t>Prawo wtórne – rozporządzenia, dyrektywy, decyzje, zalecenia i opinie</a:t>
            </a:r>
          </a:p>
          <a:p>
            <a:pPr lvl="1"/>
            <a:r>
              <a:rPr lang="pl-PL" smtClean="0"/>
              <a:t>Np. dyrektywy zamówienione (klasyczna, sektorowa, obronna)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9598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b="1"/>
              <a:t>Umowy międzynarodowe jako źródło prawa publicznego gospodarczego</a:t>
            </a:r>
            <a:r>
              <a:rPr lang="pl-PL" b="1" smtClean="0"/>
              <a:t>.</a:t>
            </a:r>
          </a:p>
          <a:p>
            <a:pPr marL="0" indent="0">
              <a:buNone/>
            </a:pPr>
            <a:endParaRPr lang="pl-PL" smtClean="0"/>
          </a:p>
          <a:p>
            <a:r>
              <a:rPr lang="pl-PL"/>
              <a:t>Źródłem PGP są akty prawnomiędzynarodowe (umowy oraz orzecznictwo sądowe przyjmowane na tle rozwiązań tych aktów). Obowiązują one w wewnętrznym porządku prawnym, jeżeli mają charakter wiążący Polskę (art. 9 Konstytucji</a:t>
            </a:r>
            <a:r>
              <a:rPr lang="pl-PL" smtClean="0"/>
              <a:t>).</a:t>
            </a:r>
          </a:p>
          <a:p>
            <a:r>
              <a:rPr lang="pl-PL" smtClean="0"/>
              <a:t>Przykład: tzw. Umowa GPA</a:t>
            </a:r>
          </a:p>
          <a:p>
            <a:pPr lvl="1"/>
            <a:r>
              <a:rPr lang="pl-PL"/>
              <a:t>Porozumienie w sprawie Zamówień Rządowych jest międzynarodową umową plurilateralną, mocą której strony tej umowy zobowiązały się do stosowania podstawowych reguł w dziedzinie zamówień publicznych, zapewniających przejrzystość, konkurencyjność i dobre zarządzanie. Jego zakresem objęte są zamówienia na towary, usługi i główne inwestycje budowlane w zakresie wskazywanym przez każde z państw członkowskich. Celem GPA jest zapewnienie możliwie szerokiego otwarcia rynków zamówień publicznych na międzynarodową konkurencję</a:t>
            </a:r>
          </a:p>
        </p:txBody>
      </p:sp>
    </p:spTree>
    <p:extLst>
      <p:ext uri="{BB962C8B-B14F-4D97-AF65-F5344CB8AC3E}">
        <p14:creationId xmlns:p14="http://schemas.microsoft.com/office/powerpoint/2010/main" val="32905585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pl-PL" b="1"/>
              <a:t>Ustawy i rozporządzenia jako źródło prawa publicznego gospodarczego.</a:t>
            </a:r>
          </a:p>
          <a:p>
            <a:endParaRPr lang="pl-PL" smtClean="0"/>
          </a:p>
          <a:p>
            <a:r>
              <a:rPr lang="pl-PL" smtClean="0"/>
              <a:t>Ustawa </a:t>
            </a:r>
            <a:r>
              <a:rPr lang="pl-PL"/>
              <a:t>akt o charakterze ogólnym, moc obowiązywania zaraz po konstytucji, akt prawa powszechnie </a:t>
            </a:r>
            <a:r>
              <a:rPr lang="pl-PL" smtClean="0"/>
              <a:t>obowiązującego</a:t>
            </a:r>
          </a:p>
          <a:p>
            <a:r>
              <a:rPr lang="pl-PL"/>
              <a:t>Ustawa rozwija rozwiązania konstytucyjne, charakterystyka ustaw powinna być rozwinięciem przepisów konstytucyjnych i powinna charakteryzować właściwe przepisy konstytucji</a:t>
            </a:r>
            <a:r>
              <a:rPr lang="pl-PL" smtClean="0"/>
              <a:t>.</a:t>
            </a:r>
          </a:p>
          <a:p>
            <a:r>
              <a:rPr lang="pl-PL" smtClean="0"/>
              <a:t>Przykłady:</a:t>
            </a:r>
          </a:p>
          <a:p>
            <a:pPr lvl="1"/>
            <a:r>
              <a:rPr lang="pl-PL"/>
              <a:t>Ustawa </a:t>
            </a:r>
            <a:r>
              <a:rPr lang="pl-PL" smtClean="0"/>
              <a:t>02.07.2004 r. o </a:t>
            </a:r>
            <a:r>
              <a:rPr lang="pl-PL"/>
              <a:t>swobodzie działalności gospodarczej </a:t>
            </a:r>
            <a:r>
              <a:rPr lang="pl-PL" smtClean="0"/>
              <a:t>(Dz.U</a:t>
            </a:r>
            <a:r>
              <a:rPr lang="pl-PL"/>
              <a:t>. z 2016 r. poz. </a:t>
            </a:r>
            <a:r>
              <a:rPr lang="pl-PL" smtClean="0"/>
              <a:t>1829)</a:t>
            </a:r>
          </a:p>
          <a:p>
            <a:pPr lvl="1"/>
            <a:r>
              <a:rPr lang="pl-PL"/>
              <a:t>Ustawa z dnia 29.01.2004 r. </a:t>
            </a:r>
            <a:r>
              <a:rPr lang="pl-PL" smtClean="0"/>
              <a:t>- Prawo </a:t>
            </a:r>
            <a:r>
              <a:rPr lang="pl-PL"/>
              <a:t>zamówień </a:t>
            </a:r>
            <a:r>
              <a:rPr lang="pl-PL" smtClean="0"/>
              <a:t>publicznych (Dz.U</a:t>
            </a:r>
            <a:r>
              <a:rPr lang="pl-PL"/>
              <a:t>. z 2017 r. poz. </a:t>
            </a:r>
            <a:r>
              <a:rPr lang="pl-PL" smtClean="0"/>
              <a:t>1579)</a:t>
            </a:r>
          </a:p>
          <a:p>
            <a:pPr lvl="1"/>
            <a:r>
              <a:rPr lang="pl-PL"/>
              <a:t>Ustawa </a:t>
            </a:r>
            <a:r>
              <a:rPr lang="pl-PL" smtClean="0"/>
              <a:t>z dnia 30.08.1996 r. o </a:t>
            </a:r>
            <a:r>
              <a:rPr lang="pl-PL"/>
              <a:t>komercjalizacji i niektórych uprawnieniach pracowników </a:t>
            </a:r>
            <a:r>
              <a:rPr lang="pl-PL" smtClean="0"/>
              <a:t>(Dz.U</a:t>
            </a:r>
            <a:r>
              <a:rPr lang="pl-PL"/>
              <a:t>. z 2017 r. poz. </a:t>
            </a:r>
            <a:r>
              <a:rPr lang="pl-PL" smtClean="0"/>
              <a:t>1055)</a:t>
            </a:r>
          </a:p>
          <a:p>
            <a:r>
              <a:rPr lang="pl-PL" smtClean="0"/>
              <a:t>Rozporządzenia – charakter wykonawczy</a:t>
            </a:r>
          </a:p>
          <a:p>
            <a:pPr lvl="1"/>
            <a:r>
              <a:rPr lang="pl-PL"/>
              <a:t>Rozporządzenie Prezesa Rady Ministrów </a:t>
            </a:r>
            <a:r>
              <a:rPr lang="pl-PL" smtClean="0"/>
              <a:t>z dnia 28.12.2015 r. w </a:t>
            </a:r>
            <a:r>
              <a:rPr lang="pl-PL"/>
              <a:t>sprawie kwot wartości zamówień oraz konkursów, od których jest uzależniony obowiązek przekazywania ogłoszeń Urzędowi Publikacji Unii Europejskiej </a:t>
            </a:r>
            <a:r>
              <a:rPr lang="pl-PL" smtClean="0"/>
              <a:t>(Dz.U</a:t>
            </a:r>
            <a:r>
              <a:rPr lang="pl-PL"/>
              <a:t>. z 2017 r. poz. </a:t>
            </a:r>
            <a:r>
              <a:rPr lang="pl-PL" smtClean="0"/>
              <a:t>1880)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521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/>
              <a:t>Akty prawa miejscowego jako źródło prawa publicznego gospodarczego.</a:t>
            </a:r>
          </a:p>
          <a:p>
            <a:endParaRPr lang="pl-PL" smtClean="0"/>
          </a:p>
          <a:p>
            <a:r>
              <a:rPr lang="pl-PL" smtClean="0"/>
              <a:t>Akty </a:t>
            </a:r>
            <a:r>
              <a:rPr lang="pl-PL"/>
              <a:t>prawa miejscowego - akty terenowych organów administracji rządowej oraz akty jednostek samorządu terytorialnego, przyjmowane przez ich odpowiednie organy.</a:t>
            </a:r>
          </a:p>
          <a:p>
            <a:r>
              <a:rPr lang="pl-PL" smtClean="0"/>
              <a:t>W </a:t>
            </a:r>
            <a:r>
              <a:rPr lang="pl-PL"/>
              <a:t>aktach tych przesądzono o granicach wolności gospodarczej w pewnych (ustawowo wskazanych) rodzajach działalności gosp. (np. zasady wykonywania zarobkowego przewozu osób w komunikacji publicznej czy taksówkami). </a:t>
            </a:r>
            <a:endParaRPr lang="pl-PL" smtClean="0"/>
          </a:p>
          <a:p>
            <a:r>
              <a:rPr lang="pl-PL" smtClean="0"/>
              <a:t>Charakterystyczne </a:t>
            </a:r>
            <a:r>
              <a:rPr lang="pl-PL"/>
              <a:t>dla tych aktów jest obowiązywanie miejscowe – ograniczone do terytorium wyznaczonego obszarem działania danego organu (JST).</a:t>
            </a:r>
          </a:p>
        </p:txBody>
      </p:sp>
    </p:spTree>
    <p:extLst>
      <p:ext uri="{BB962C8B-B14F-4D97-AF65-F5344CB8AC3E}">
        <p14:creationId xmlns:p14="http://schemas.microsoft.com/office/powerpoint/2010/main" val="4216293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01080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mtClean="0"/>
              <a:t>Zasady – normy o szczególnej doniosłości, wpływają m.in. na wykładnię norm reguł</a:t>
            </a:r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 smtClean="0"/>
              <a:t>W </a:t>
            </a:r>
            <a:r>
              <a:rPr lang="pl-PL"/>
              <a:t>PPG możemy wyróżnić zasady ogólne i zasady </a:t>
            </a:r>
            <a:r>
              <a:rPr lang="pl-PL" smtClean="0"/>
              <a:t>swoiste</a:t>
            </a:r>
            <a:r>
              <a:rPr lang="pl-PL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58708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smtClean="0"/>
              <a:t>Zasady ogólne (przykłady)</a:t>
            </a:r>
          </a:p>
          <a:p>
            <a:r>
              <a:rPr lang="pl-PL"/>
              <a:t>prawo jednostki do sądu (wyraz w art. 7, 77 ust. 2 i 184 Konstytucji RP</a:t>
            </a:r>
            <a:r>
              <a:rPr lang="pl-PL" smtClean="0"/>
              <a:t>);</a:t>
            </a:r>
          </a:p>
          <a:p>
            <a:r>
              <a:rPr lang="pl-PL"/>
              <a:t>zasada wolności gospodarczej (art. 20 Konstytucji RP oraz art. 5 SDGU);</a:t>
            </a:r>
          </a:p>
          <a:p>
            <a:r>
              <a:rPr lang="pl-PL" smtClean="0"/>
              <a:t>zasada </a:t>
            </a:r>
            <a:r>
              <a:rPr lang="pl-PL"/>
              <a:t>ochrony własności (art. 21 oraz 64 ust. 3 Konstytucji RP</a:t>
            </a:r>
            <a:r>
              <a:rPr lang="pl-PL" smtClean="0"/>
              <a:t>);</a:t>
            </a:r>
          </a:p>
          <a:p>
            <a:r>
              <a:rPr lang="pl-PL"/>
              <a:t>zasada ochrony wolności i praw nabytych (art. 64 ust. 2 i 3 Konstytucji RP, art. 155 i 161 KPA);</a:t>
            </a:r>
          </a:p>
        </p:txBody>
      </p:sp>
    </p:spTree>
    <p:extLst>
      <p:ext uri="{BB962C8B-B14F-4D97-AF65-F5344CB8AC3E}">
        <p14:creationId xmlns:p14="http://schemas.microsoft.com/office/powerpoint/2010/main" val="13729849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smtClean="0"/>
              <a:t>Zasady swoiste </a:t>
            </a:r>
          </a:p>
          <a:p>
            <a:r>
              <a:rPr lang="pl-PL"/>
              <a:t>Zasada ochrony bezpieczeństwa publicznego i porządku publicznego</a:t>
            </a:r>
            <a:r>
              <a:rPr lang="pl-PL" smtClean="0"/>
              <a:t>.</a:t>
            </a:r>
          </a:p>
          <a:p>
            <a:r>
              <a:rPr lang="pl-PL"/>
              <a:t>Zasada ochrony prawidłowego funkcjonowania gospodarki rynkowej</a:t>
            </a:r>
            <a:r>
              <a:rPr lang="pl-PL" smtClean="0"/>
              <a:t>.</a:t>
            </a:r>
          </a:p>
          <a:p>
            <a:r>
              <a:rPr lang="pl-PL"/>
              <a:t>Zasada ochrony zasobów narodowych: zasobów naturalnych i dóbr kultury</a:t>
            </a:r>
            <a:r>
              <a:rPr lang="pl-PL" smtClean="0"/>
              <a:t>.</a:t>
            </a:r>
          </a:p>
          <a:p>
            <a:r>
              <a:rPr lang="pl-PL"/>
              <a:t>Zasada ochrony interesów politycznych i gospodarczych państwa w stosunkach z zagranicą</a:t>
            </a:r>
            <a:r>
              <a:rPr lang="pl-PL" smtClean="0"/>
              <a:t>.</a:t>
            </a:r>
          </a:p>
          <a:p>
            <a:r>
              <a:rPr lang="pl-PL"/>
              <a:t>Zasada prawidłowego gospodarowania mieniem publicznym</a:t>
            </a:r>
          </a:p>
        </p:txBody>
      </p:sp>
    </p:spTree>
    <p:extLst>
      <p:ext uri="{BB962C8B-B14F-4D97-AF65-F5344CB8AC3E}">
        <p14:creationId xmlns:p14="http://schemas.microsoft.com/office/powerpoint/2010/main" val="3847550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-10886"/>
            <a:ext cx="7772400" cy="1470025"/>
          </a:xfrm>
        </p:spPr>
        <p:txBody>
          <a:bodyPr/>
          <a:lstStyle/>
          <a:p>
            <a:r>
              <a:rPr lang="pl-PL" smtClean="0"/>
              <a:t>Prowadzący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7668344" cy="5328592"/>
          </a:xfrm>
        </p:spPr>
        <p:txBody>
          <a:bodyPr>
            <a:normAutofit/>
          </a:bodyPr>
          <a:lstStyle/>
          <a:p>
            <a:pPr algn="l"/>
            <a:r>
              <a:rPr lang="pl-PL" sz="2800" smtClean="0">
                <a:solidFill>
                  <a:schemeClr val="tx1"/>
                </a:solidFill>
              </a:rPr>
              <a:t>Mgr Adam Mika</a:t>
            </a:r>
          </a:p>
          <a:p>
            <a:pPr algn="l"/>
            <a:r>
              <a:rPr lang="pl-PL" sz="2800" smtClean="0">
                <a:solidFill>
                  <a:schemeClr val="tx1"/>
                </a:solidFill>
              </a:rPr>
              <a:t>Mail: </a:t>
            </a:r>
            <a:r>
              <a:rPr lang="pl-PL" sz="2800" smtClean="0">
                <a:solidFill>
                  <a:schemeClr val="tx1"/>
                </a:solidFill>
                <a:hlinkClick r:id="rId3"/>
              </a:rPr>
              <a:t>adam.mika@uwr.edu.pl</a:t>
            </a:r>
            <a:endParaRPr lang="pl-PL" sz="2800" smtClean="0">
              <a:solidFill>
                <a:schemeClr val="tx1"/>
              </a:solidFill>
            </a:endParaRPr>
          </a:p>
          <a:p>
            <a:pPr algn="l"/>
            <a:r>
              <a:rPr lang="pl-PL" sz="2800" smtClean="0">
                <a:solidFill>
                  <a:schemeClr val="tx1"/>
                </a:solidFill>
              </a:rPr>
              <a:t>Konsultacje: w każdej sesji </a:t>
            </a:r>
          </a:p>
          <a:p>
            <a:pPr algn="l"/>
            <a:r>
              <a:rPr lang="pl-PL" sz="2800" smtClean="0">
                <a:solidFill>
                  <a:schemeClr val="tx1"/>
                </a:solidFill>
              </a:rPr>
              <a:t>Ilość zajęć</a:t>
            </a:r>
            <a:r>
              <a:rPr lang="pl-PL" sz="2800" smtClean="0">
                <a:solidFill>
                  <a:schemeClr val="tx1"/>
                </a:solidFill>
              </a:rPr>
              <a:t>: 10 godzin </a:t>
            </a:r>
            <a:endParaRPr lang="pl-PL" sz="2800" smtClean="0">
              <a:solidFill>
                <a:schemeClr val="tx1"/>
              </a:solidFill>
            </a:endParaRPr>
          </a:p>
          <a:p>
            <a:pPr algn="l"/>
            <a:r>
              <a:rPr lang="pl-PL" sz="2800" smtClean="0">
                <a:solidFill>
                  <a:schemeClr val="tx1"/>
                </a:solidFill>
              </a:rPr>
              <a:t>Nieobecność</a:t>
            </a:r>
            <a:r>
              <a:rPr lang="pl-PL" sz="2800" smtClean="0">
                <a:solidFill>
                  <a:schemeClr val="tx1"/>
                </a:solidFill>
              </a:rPr>
              <a:t>: 1 dozwolona (pojedyncza – 1 na zajęciach blokowych)</a:t>
            </a:r>
          </a:p>
          <a:p>
            <a:pPr algn="l"/>
            <a:r>
              <a:rPr lang="pl-PL" sz="2800" smtClean="0">
                <a:solidFill>
                  <a:schemeClr val="tx1"/>
                </a:solidFill>
              </a:rPr>
              <a:t>Odrobienie nieobecności: konsultacje</a:t>
            </a:r>
          </a:p>
          <a:p>
            <a:pPr algn="l"/>
            <a:endParaRPr lang="pl-PL" smtClean="0"/>
          </a:p>
          <a:p>
            <a:pPr algn="l"/>
            <a:endParaRPr lang="pl-PL" smtClean="0"/>
          </a:p>
          <a:p>
            <a:pPr algn="l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52491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/>
              <a:t>Zasada ochrony bezpieczeństwa publicznego i porządku publicznego</a:t>
            </a:r>
            <a:r>
              <a:rPr lang="pl-PL" b="1" smtClean="0"/>
              <a:t>.</a:t>
            </a:r>
          </a:p>
          <a:p>
            <a:pPr marL="0" indent="0" algn="ctr">
              <a:buNone/>
            </a:pPr>
            <a:endParaRPr lang="pl-PL" b="1"/>
          </a:p>
          <a:p>
            <a:pPr marL="0" indent="0" algn="just">
              <a:buNone/>
            </a:pPr>
            <a:r>
              <a:rPr lang="pl-PL" sz="2800"/>
              <a:t>Ochrona bezpieczeństwa publicznego w prawie gospodarczym oznacza realizowaną za pomocą pewnego typowego zespołu środków prawnych i administracyjnych zwanego policją administracyjną ochronę życia, zdrowia, mienia, a także ochronę środowiska przed zagrożeniami wynikającymi z wykonywania działalności gospodarczej.</a:t>
            </a:r>
          </a:p>
        </p:txBody>
      </p:sp>
    </p:spTree>
    <p:extLst>
      <p:ext uri="{BB962C8B-B14F-4D97-AF65-F5344CB8AC3E}">
        <p14:creationId xmlns:p14="http://schemas.microsoft.com/office/powerpoint/2010/main" val="30505415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/>
              <a:t>Zasada ochrony prawidłowego funkcjonowania gospodarki rynkowej.</a:t>
            </a:r>
          </a:p>
          <a:p>
            <a:r>
              <a:rPr lang="pl-PL"/>
              <a:t>Realizację tej zasady zapewnia reglamentacja </a:t>
            </a:r>
            <a:r>
              <a:rPr lang="pl-PL" smtClean="0"/>
              <a:t>gospodarcza (zróżnicowana działalność)</a:t>
            </a:r>
          </a:p>
          <a:p>
            <a:r>
              <a:rPr lang="pl-PL" smtClean="0"/>
              <a:t>Przykład:</a:t>
            </a:r>
            <a:endParaRPr lang="pl-PL" smtClean="0"/>
          </a:p>
          <a:p>
            <a:pPr lvl="1"/>
            <a:r>
              <a:rPr lang="pl-PL"/>
              <a:t>O</a:t>
            </a:r>
            <a:r>
              <a:rPr lang="pl-PL" smtClean="0"/>
              <a:t>chrona konkurencji</a:t>
            </a:r>
          </a:p>
          <a:p>
            <a:pPr marL="0" indent="0">
              <a:buNone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51289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/>
              <a:t>Zasada ochrony zasobów narodowych: zasobów naturalnych i dóbr kultury</a:t>
            </a:r>
            <a:r>
              <a:rPr lang="pl-PL" b="1" smtClean="0"/>
              <a:t>.</a:t>
            </a:r>
          </a:p>
          <a:p>
            <a:pPr marL="0" indent="0" algn="ctr">
              <a:buNone/>
            </a:pPr>
            <a:endParaRPr lang="pl-PL" b="1"/>
          </a:p>
          <a:p>
            <a:pPr marL="0" indent="0" algn="just">
              <a:buNone/>
            </a:pPr>
            <a:r>
              <a:rPr lang="pl-PL" smtClean="0"/>
              <a:t>Poszukiwanie </a:t>
            </a:r>
            <a:r>
              <a:rPr lang="pl-PL"/>
              <a:t>i wydobywanie kopalin </a:t>
            </a:r>
            <a:r>
              <a:rPr lang="pl-PL" smtClean="0"/>
              <a:t>oraz </a:t>
            </a:r>
            <a:r>
              <a:rPr lang="pl-PL"/>
              <a:t>obrót dobrami kultury jest z reguły przedmiotem działalności gospodarczej – uznać można, że, przynajmniej w części, bogate w swoiste instytucje prawo geologiczne, prawo górnicze, prawo o ochronie </a:t>
            </a:r>
            <a:r>
              <a:rPr lang="pl-PL" smtClean="0"/>
              <a:t>dóbr kultury</a:t>
            </a:r>
            <a:r>
              <a:rPr lang="pl-PL"/>
              <a:t>, ograniczając wolność gospodarczą i wykonywanie własności, stanowi realizację tej zasady jako zasady PPG.</a:t>
            </a:r>
          </a:p>
        </p:txBody>
      </p:sp>
    </p:spTree>
    <p:extLst>
      <p:ext uri="{BB962C8B-B14F-4D97-AF65-F5344CB8AC3E}">
        <p14:creationId xmlns:p14="http://schemas.microsoft.com/office/powerpoint/2010/main" val="22343972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/>
              <a:t>Zasada ochrony interesów politycznych i gospodarczych państwa w stosunkach z zagranicą</a:t>
            </a:r>
            <a:r>
              <a:rPr lang="pl-PL" b="1" smtClean="0"/>
              <a:t>.</a:t>
            </a:r>
          </a:p>
          <a:p>
            <a:pPr marL="0" indent="0">
              <a:buNone/>
            </a:pPr>
            <a:endParaRPr lang="pl-PL" smtClean="0"/>
          </a:p>
          <a:p>
            <a:pPr marL="0" indent="0" algn="just">
              <a:buNone/>
            </a:pPr>
            <a:r>
              <a:rPr lang="pl-PL"/>
              <a:t>Zasada ta wyraża się w stworzeniu całego systemu nakazów, zakazów i pozwoleń w zagranicznym obrocie towarowym. Są w tym liczne ograniczenia o charakterze policyjny, a więc mające na celu ochronę bezpieczeństwa publicznego, ochronę rynku krajowego, a także (w szczególnych przypadkach) interesów politycznych państwa (embargo).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4461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/>
              <a:t>Zasada prawidłowego gospodarowania mieniem </a:t>
            </a:r>
            <a:r>
              <a:rPr lang="pl-PL" b="1" smtClean="0"/>
              <a:t>publicznym</a:t>
            </a:r>
          </a:p>
          <a:p>
            <a:pPr marL="0" indent="0">
              <a:buNone/>
            </a:pPr>
            <a:endParaRPr lang="pl-PL"/>
          </a:p>
          <a:p>
            <a:pPr marL="0" indent="0" algn="just">
              <a:buNone/>
            </a:pPr>
            <a:r>
              <a:rPr lang="pl-PL" smtClean="0"/>
              <a:t>Cały </a:t>
            </a:r>
            <a:r>
              <a:rPr lang="pl-PL"/>
              <a:t>obszar wykonywania praw majątkowych państwa i innych podmiotów publicznoprawnych przez organy władzy publicznej podlega ocenie według ustalonych w PPG kryteriów legalności, celowości, gospodarności i rzetelności. Kryteria te są dla organu władzy publicznej dyrektywami działania, którymi powinien się kierować, gospodarując mieniem publicznym, mając na uwadze dobro publiczne i majątkowe interesy podmiotu, który reprezentuje.</a:t>
            </a:r>
          </a:p>
        </p:txBody>
      </p:sp>
    </p:spTree>
    <p:extLst>
      <p:ext uri="{BB962C8B-B14F-4D97-AF65-F5344CB8AC3E}">
        <p14:creationId xmlns:p14="http://schemas.microsoft.com/office/powerpoint/2010/main" val="35144414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143000"/>
          </a:xfrm>
        </p:spPr>
        <p:txBody>
          <a:bodyPr/>
          <a:lstStyle/>
          <a:p>
            <a:r>
              <a:rPr lang="pl-PL" smtClean="0"/>
              <a:t>Społeczna gospodarka rynkowa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81576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/>
              <a:t>Fundamenty społecznej gospodarki rynkowej</a:t>
            </a:r>
            <a:r>
              <a:rPr lang="pl-PL"/>
              <a:t>. </a:t>
            </a:r>
            <a:endParaRPr lang="pl-PL" smtClean="0"/>
          </a:p>
          <a:p>
            <a:r>
              <a:rPr lang="pl-PL" smtClean="0"/>
              <a:t>Ustrój </a:t>
            </a:r>
            <a:r>
              <a:rPr lang="pl-PL"/>
              <a:t>gospodarczy społecznej gospodarki rynkowej opiera się na czterech fundamentach:</a:t>
            </a:r>
          </a:p>
          <a:p>
            <a:pPr lvl="1"/>
            <a:r>
              <a:rPr lang="pl-PL" smtClean="0"/>
              <a:t>wolności </a:t>
            </a:r>
            <a:r>
              <a:rPr lang="pl-PL"/>
              <a:t>gospodarczej;</a:t>
            </a:r>
          </a:p>
          <a:p>
            <a:pPr lvl="1"/>
            <a:r>
              <a:rPr lang="pl-PL" smtClean="0"/>
              <a:t>własności </a:t>
            </a:r>
            <a:r>
              <a:rPr lang="pl-PL"/>
              <a:t>prywatnej;</a:t>
            </a:r>
          </a:p>
          <a:p>
            <a:pPr lvl="1"/>
            <a:r>
              <a:rPr lang="pl-PL" smtClean="0"/>
              <a:t>Solidarności, dialogu </a:t>
            </a:r>
            <a:r>
              <a:rPr lang="pl-PL"/>
              <a:t>i współpracy partnerów.</a:t>
            </a:r>
          </a:p>
        </p:txBody>
      </p:sp>
    </p:spTree>
    <p:extLst>
      <p:ext uri="{BB962C8B-B14F-4D97-AF65-F5344CB8AC3E}">
        <p14:creationId xmlns:p14="http://schemas.microsoft.com/office/powerpoint/2010/main" val="18088319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smtClean="0"/>
              <a:t>Zasada wolności gospodarczej</a:t>
            </a:r>
          </a:p>
          <a:p>
            <a:endParaRPr lang="pl-PL" smtClean="0"/>
          </a:p>
          <a:p>
            <a:r>
              <a:rPr lang="pl-PL" smtClean="0"/>
              <a:t>Art</a:t>
            </a:r>
            <a:r>
              <a:rPr lang="pl-PL"/>
              <a:t>. 22 </a:t>
            </a:r>
            <a:r>
              <a:rPr lang="pl-PL" smtClean="0"/>
              <a:t>Ograniczenie </a:t>
            </a:r>
            <a:r>
              <a:rPr lang="pl-PL"/>
              <a:t>wolności działalności gospodarczej jest dopuszczalne tylko </a:t>
            </a:r>
            <a:r>
              <a:rPr lang="pl-PL" u="sng"/>
              <a:t>w drodze ustawy</a:t>
            </a:r>
            <a:r>
              <a:rPr lang="pl-PL"/>
              <a:t> i tylko ze względu </a:t>
            </a:r>
            <a:r>
              <a:rPr lang="pl-PL" u="sng"/>
              <a:t>na ważny interes publiczny.</a:t>
            </a:r>
          </a:p>
        </p:txBody>
      </p:sp>
    </p:spTree>
    <p:extLst>
      <p:ext uri="{BB962C8B-B14F-4D97-AF65-F5344CB8AC3E}">
        <p14:creationId xmlns:p14="http://schemas.microsoft.com/office/powerpoint/2010/main" val="36616737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smtClean="0"/>
              <a:t>Ochrona własności prywatnej</a:t>
            </a:r>
          </a:p>
          <a:p>
            <a:pPr marL="0" indent="0">
              <a:buNone/>
            </a:pPr>
            <a:endParaRPr lang="pl-PL" b="1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l-PL" b="1" smtClean="0">
                <a:solidFill>
                  <a:srgbClr val="000000"/>
                </a:solidFill>
              </a:rPr>
              <a:t>Art</a:t>
            </a:r>
            <a:r>
              <a:rPr lang="pl-PL" b="1">
                <a:solidFill>
                  <a:srgbClr val="000000"/>
                </a:solidFill>
              </a:rPr>
              <a:t>. 21 </a:t>
            </a:r>
            <a:r>
              <a:rPr lang="pl-PL" smtClean="0">
                <a:solidFill>
                  <a:srgbClr val="000000"/>
                </a:solidFill>
              </a:rPr>
              <a:t>1</a:t>
            </a:r>
            <a:r>
              <a:rPr lang="pl-PL">
                <a:solidFill>
                  <a:srgbClr val="000000"/>
                </a:solidFill>
              </a:rPr>
              <a:t>. Rzeczpospolita Polska chroni własność i prawo dziedziczenia.</a:t>
            </a:r>
          </a:p>
          <a:p>
            <a:pPr marL="0" indent="0">
              <a:buNone/>
            </a:pPr>
            <a:r>
              <a:rPr lang="pl-PL">
                <a:solidFill>
                  <a:srgbClr val="000000"/>
                </a:solidFill>
              </a:rPr>
              <a:t>2. Wywłaszczenie jest dopuszczalne jedynie wówczas, gdy jest dokonywane na cele publiczne i za słusznym odszkodowaniem.</a:t>
            </a:r>
          </a:p>
          <a:p>
            <a:endParaRPr lang="pl-PL" b="1" smtClean="0"/>
          </a:p>
        </p:txBody>
      </p:sp>
    </p:spTree>
    <p:extLst>
      <p:ext uri="{BB962C8B-B14F-4D97-AF65-F5344CB8AC3E}">
        <p14:creationId xmlns:p14="http://schemas.microsoft.com/office/powerpoint/2010/main" val="33815063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Podstawa </a:t>
            </a:r>
            <a:r>
              <a:rPr lang="pl-PL"/>
              <a:t>ustroju gospodarczego RP.</a:t>
            </a:r>
          </a:p>
          <a:p>
            <a:r>
              <a:rPr lang="pl-PL" smtClean="0"/>
              <a:t>Art</a:t>
            </a:r>
            <a:r>
              <a:rPr lang="pl-PL"/>
              <a:t>. 20 </a:t>
            </a:r>
            <a:r>
              <a:rPr lang="pl-PL" smtClean="0"/>
              <a:t>Konstytucji RP - Społeczna </a:t>
            </a:r>
            <a:r>
              <a:rPr lang="pl-PL"/>
              <a:t>gospodarka rynkowa oparta na wolności działalności gospodarczej, własności prywatnej oraz solidarności, dialogu i współpracy partnerów społecznych stanowi podstawę ustroju gospodarczego Rzeczypospolitej Polskiej.</a:t>
            </a:r>
          </a:p>
        </p:txBody>
      </p:sp>
    </p:spTree>
    <p:extLst>
      <p:ext uri="{BB962C8B-B14F-4D97-AF65-F5344CB8AC3E}">
        <p14:creationId xmlns:p14="http://schemas.microsoft.com/office/powerpoint/2010/main" val="286270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Kolokwium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Na </a:t>
            </a:r>
            <a:r>
              <a:rPr lang="pl-PL"/>
              <a:t>zajęciach </a:t>
            </a:r>
            <a:r>
              <a:rPr lang="pl-PL" smtClean="0"/>
              <a:t>ostatnich (czerwiec 2018 r.)</a:t>
            </a:r>
            <a:endParaRPr lang="pl-PL"/>
          </a:p>
          <a:p>
            <a:r>
              <a:rPr lang="pl-PL"/>
              <a:t>Forma kolokwium</a:t>
            </a:r>
            <a:r>
              <a:rPr lang="pl-PL"/>
              <a:t>: </a:t>
            </a:r>
            <a:r>
              <a:rPr lang="pl-PL" smtClean="0"/>
              <a:t>pisemna</a:t>
            </a:r>
          </a:p>
          <a:p>
            <a:r>
              <a:rPr lang="pl-PL" smtClean="0"/>
              <a:t>2 lub 3 </a:t>
            </a:r>
            <a:r>
              <a:rPr lang="pl-PL"/>
              <a:t>pytania otwarte</a:t>
            </a:r>
          </a:p>
          <a:p>
            <a:r>
              <a:rPr lang="pl-PL"/>
              <a:t>Pytania: notatki z zajęć, podręcznik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90254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pl-PL" b="1" smtClean="0"/>
              <a:t>Solidarność, dialog, wspólpraca partnerów</a:t>
            </a:r>
          </a:p>
          <a:p>
            <a:endParaRPr lang="pl-PL" smtClean="0"/>
          </a:p>
          <a:p>
            <a:r>
              <a:rPr lang="pl-PL" smtClean="0"/>
              <a:t>Zasada </a:t>
            </a:r>
            <a:r>
              <a:rPr lang="pl-PL"/>
              <a:t>społecznej gospodarki rynkowej wiąże się z realizacją koncepcji solidaryzmu społecznego, zgodnie z którą "życie społeczne opiera się na współzależności i współodpowiedzialności wszystkich jego uczestników</a:t>
            </a:r>
            <a:r>
              <a:rPr lang="pl-PL" smtClean="0"/>
              <a:t>.</a:t>
            </a:r>
          </a:p>
          <a:p>
            <a:r>
              <a:rPr lang="pl-PL"/>
              <a:t> Uwzględnienie w komentowanym przepisie zasad "dialogu" i "współpracy partnerów" daje zainteresowanym podmiotom (organizacjom) możliwość aktywnego uczestniczenia w kształtowaniu procesów gospodarczych </a:t>
            </a:r>
            <a:endParaRPr lang="pl-PL" smtClean="0"/>
          </a:p>
          <a:p>
            <a:r>
              <a:rPr lang="pl-PL"/>
              <a:t>Społeczna gospodarka rynkowa zakłada – z jednej strony – istnienie równowagi interesów uczestników rynku (podmiotów prywatnych, w tym konsumentów, pracodawców oraz pracowników), a z drugiej – poszanowania ich autonomii</a:t>
            </a:r>
          </a:p>
          <a:p>
            <a:r>
              <a:rPr lang="pl-PL"/>
              <a:t>Społeczna solidarność "oznacza konieczność obciążania wszystkich warstw społecznych skutkami kryzysu gospodarczego", nie może zasadniczo dotykać w sposób szczególny tylko niektórych z nich (zob. np. orzecz. TK z 11.2.1992 r., K 14/91, OTK 1992, Nr 1, poz. </a:t>
            </a:r>
            <a:endParaRPr lang="pl-PL" smtClean="0"/>
          </a:p>
          <a:p>
            <a:r>
              <a:rPr lang="pl-PL" smtClean="0"/>
              <a:t>W praktyce: Rada Dialogu Społecznego (dawniej Komisja Trójstronna) podczas ustalania minimalnego wynagrodzenia za pracę w danym roku kalendarzowym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46956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/>
          <a:lstStyle/>
          <a:p>
            <a:r>
              <a:rPr lang="pl-PL" smtClean="0"/>
              <a:t>Prywatne prawo gospodarcze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01114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Prywatne 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Najważniejsze źródła prawa </a:t>
            </a:r>
          </a:p>
          <a:p>
            <a:endParaRPr lang="pl-PL"/>
          </a:p>
          <a:p>
            <a:r>
              <a:rPr lang="pl-PL" smtClean="0"/>
              <a:t>Konstytycja – art. 20 (społeczna gospodarka rynkowa)</a:t>
            </a:r>
          </a:p>
          <a:p>
            <a:endParaRPr lang="pl-PL" smtClean="0"/>
          </a:p>
          <a:p>
            <a:pPr lvl="1"/>
            <a:endParaRPr lang="pl-PL" smtClean="0"/>
          </a:p>
          <a:p>
            <a:endParaRPr lang="pl-PL" smtClean="0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21943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Prywatne 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Przykład regulacji unijnych:</a:t>
            </a:r>
          </a:p>
          <a:p>
            <a:endParaRPr lang="pl-PL" smtClean="0"/>
          </a:p>
          <a:p>
            <a:r>
              <a:rPr lang="pl-PL" smtClean="0"/>
              <a:t>Rozporządzenie </a:t>
            </a:r>
            <a:r>
              <a:rPr lang="pl-PL"/>
              <a:t>Rady (WE) nr 2157/2001 z dnia 8 października 2001 r. w sprawie statutu spółki europejskiej (SE)</a:t>
            </a:r>
          </a:p>
        </p:txBody>
      </p:sp>
    </p:spTree>
    <p:extLst>
      <p:ext uri="{BB962C8B-B14F-4D97-AF65-F5344CB8AC3E}">
        <p14:creationId xmlns:p14="http://schemas.microsoft.com/office/powerpoint/2010/main" val="3987161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Prywatne 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l-PL" smtClean="0"/>
          </a:p>
          <a:p>
            <a:r>
              <a:rPr lang="pl-PL" smtClean="0"/>
              <a:t>Konwencja </a:t>
            </a:r>
            <a:r>
              <a:rPr lang="pl-PL"/>
              <a:t>o umowie międzynarodowego przewozu drogowego towarów (CMR) i Protokół podpisania, sporządzone w Genewie 19 maja </a:t>
            </a:r>
            <a:r>
              <a:rPr lang="pl-PL"/>
              <a:t>1956 </a:t>
            </a:r>
            <a:r>
              <a:rPr lang="pl-PL" smtClean="0"/>
              <a:t>r. (Dz.U</a:t>
            </a:r>
            <a:r>
              <a:rPr lang="pl-PL"/>
              <a:t>. 1962 Nr 49, poz. 238)</a:t>
            </a:r>
          </a:p>
          <a:p>
            <a:pPr lvl="1"/>
            <a:r>
              <a:rPr lang="pl-PL" smtClean="0"/>
              <a:t>(</a:t>
            </a:r>
            <a:r>
              <a:rPr lang="pl-PL"/>
              <a:t>sprost.: Dz.U. z 1995 r. Nr 69, poz. </a:t>
            </a:r>
            <a:r>
              <a:rPr lang="pl-PL"/>
              <a:t>352</a:t>
            </a:r>
            <a:r>
              <a:rPr lang="pl-PL" smtClean="0"/>
              <a:t>)</a:t>
            </a:r>
          </a:p>
          <a:p>
            <a:pPr lvl="1"/>
            <a:endParaRPr lang="pl-PL" smtClean="0"/>
          </a:p>
          <a:p>
            <a:pPr lvl="1"/>
            <a:r>
              <a:rPr lang="pl-PL" smtClean="0"/>
              <a:t>Rozdział </a:t>
            </a:r>
            <a:r>
              <a:rPr lang="pl-PL"/>
              <a:t>I. Zakres stosowania</a:t>
            </a:r>
          </a:p>
          <a:p>
            <a:pPr lvl="1"/>
            <a:r>
              <a:rPr lang="pl-PL" smtClean="0"/>
              <a:t>Artykuł </a:t>
            </a:r>
            <a:r>
              <a:rPr lang="pl-PL"/>
              <a:t>1.</a:t>
            </a:r>
          </a:p>
          <a:p>
            <a:pPr lvl="1"/>
            <a:r>
              <a:rPr lang="pl-PL" smtClean="0"/>
              <a:t>1</a:t>
            </a:r>
            <a:r>
              <a:rPr lang="pl-PL"/>
              <a:t>. Niniejszą Konwencję stosuje się do wszelkiej umowy o zarobkowy przewóz drogowy towarów pojazdami, niezależnie od miejsca zamieszkania i przynależności państwowej stron, jeżeli miejsce przyjęcia przesyłki do przewozu i miejsca przewidziane dla jej dostawy, stosownie do ich oznaczenia w umowie, znajdują się w dwóch różnych krajach, z których przynajmniej jeden jest krajem umawiającym się.</a:t>
            </a:r>
          </a:p>
        </p:txBody>
      </p:sp>
    </p:spTree>
    <p:extLst>
      <p:ext uri="{BB962C8B-B14F-4D97-AF65-F5344CB8AC3E}">
        <p14:creationId xmlns:p14="http://schemas.microsoft.com/office/powerpoint/2010/main" val="8376730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Prywatne 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l-PL" sz="2700" smtClean="0">
              <a:solidFill>
                <a:prstClr val="black"/>
              </a:solidFill>
            </a:endParaRPr>
          </a:p>
          <a:p>
            <a:pPr lvl="0"/>
            <a:r>
              <a:rPr lang="pl-PL" sz="2700" smtClean="0">
                <a:solidFill>
                  <a:prstClr val="black"/>
                </a:solidFill>
              </a:rPr>
              <a:t>Ustawy</a:t>
            </a:r>
            <a:r>
              <a:rPr lang="pl-PL" sz="2700">
                <a:solidFill>
                  <a:prstClr val="black"/>
                </a:solidFill>
              </a:rPr>
              <a:t>:</a:t>
            </a:r>
          </a:p>
          <a:p>
            <a:pPr lvl="1"/>
            <a:r>
              <a:rPr lang="pl-PL" sz="2400">
                <a:solidFill>
                  <a:prstClr val="black"/>
                </a:solidFill>
              </a:rPr>
              <a:t>Ustawa z dnia z dnia 15 września 2000 r. - Kodeks spółek handlowych (t.j. Dz.U. z 2017 r. poz. 1577)</a:t>
            </a:r>
          </a:p>
          <a:p>
            <a:pPr lvl="1"/>
            <a:r>
              <a:rPr lang="pl-PL" sz="2400">
                <a:solidFill>
                  <a:prstClr val="black"/>
                </a:solidFill>
              </a:rPr>
              <a:t>Ustawa z dnia 23 kwietnia 1964 r. – Kodeks cywilny (t.j. Dz.U. z 2017 r. poz. 459)</a:t>
            </a:r>
          </a:p>
          <a:p>
            <a:pPr lvl="1"/>
            <a:r>
              <a:rPr lang="pl-PL" sz="2400">
                <a:solidFill>
                  <a:prstClr val="black"/>
                </a:solidFill>
              </a:rPr>
              <a:t>Inne:</a:t>
            </a:r>
          </a:p>
          <a:p>
            <a:pPr lvl="2"/>
            <a:r>
              <a:rPr lang="pl-PL" sz="2000">
                <a:solidFill>
                  <a:prstClr val="black"/>
                </a:solidFill>
              </a:rPr>
              <a:t>Np. ustawa z dnia z dnia 15 listopada 1984 r. - Prawo przewozowe (t.j. Dz.U. z 2017 r. poz. 1983)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7081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Materiały dydaktyczne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mtClean="0"/>
              <a:t>Notatki z zajęć</a:t>
            </a:r>
          </a:p>
          <a:p>
            <a:r>
              <a:rPr lang="pl-PL" smtClean="0"/>
              <a:t>Akty </a:t>
            </a:r>
            <a:r>
              <a:rPr lang="pl-PL"/>
              <a:t>prawne </a:t>
            </a:r>
            <a:r>
              <a:rPr lang="pl-PL" smtClean="0"/>
              <a:t>(omawiane </a:t>
            </a:r>
            <a:r>
              <a:rPr lang="pl-PL"/>
              <a:t>ustawy</a:t>
            </a:r>
            <a:r>
              <a:rPr lang="pl-PL" smtClean="0"/>
              <a:t>)</a:t>
            </a:r>
            <a:endParaRPr lang="pl-PL"/>
          </a:p>
          <a:p>
            <a:r>
              <a:rPr lang="pl-PL" smtClean="0"/>
              <a:t>Podręczniki</a:t>
            </a:r>
            <a:endParaRPr lang="pl-PL"/>
          </a:p>
          <a:p>
            <a:pPr lvl="1"/>
            <a:r>
              <a:rPr lang="pl-PL" smtClean="0"/>
              <a:t>A</a:t>
            </a:r>
            <a:r>
              <a:rPr lang="pl-PL"/>
              <a:t>. Borkowski, A. Chełmoński, M. Guziński, K. Kiczka, L. Kieres, T. Kocowski, M. Szydło, Administracyjne prawo gospodarcze, Wrocław 2009.</a:t>
            </a:r>
          </a:p>
          <a:p>
            <a:pPr lvl="1"/>
            <a:r>
              <a:rPr lang="pl-PL" smtClean="0"/>
              <a:t>H</a:t>
            </a:r>
            <a:r>
              <a:rPr lang="pl-PL"/>
              <a:t>. Gronkiewicz-Waltz, M. Wierzbowski (red.) Prawo gospodarcze. Zagadnienia administracyjnoprawne, Warszawa 2013.</a:t>
            </a:r>
          </a:p>
          <a:p>
            <a:pPr lvl="1"/>
            <a:r>
              <a:rPr lang="pl-PL" smtClean="0"/>
              <a:t>K</a:t>
            </a:r>
            <a:r>
              <a:rPr lang="pl-PL"/>
              <a:t>. Strzyczkowski, Prawo gospodarcze publiczne, Warszawa 2011.</a:t>
            </a:r>
          </a:p>
          <a:p>
            <a:pPr lvl="1"/>
            <a:r>
              <a:rPr lang="pl-PL" smtClean="0"/>
              <a:t>System </a:t>
            </a:r>
            <a:r>
              <a:rPr lang="pl-PL"/>
              <a:t>Prawa Administracyjnego. Tom 8A. i Tom 8B. Publiczne prawo gospodarcze, Jan Grabowski, Leon Kieres, Anna Walaszek-Pyzioł</a:t>
            </a:r>
          </a:p>
        </p:txBody>
      </p:sp>
    </p:spTree>
    <p:extLst>
      <p:ext uri="{BB962C8B-B14F-4D97-AF65-F5344CB8AC3E}">
        <p14:creationId xmlns:p14="http://schemas.microsoft.com/office/powerpoint/2010/main" val="410906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lang="pl-PL" smtClean="0"/>
              <a:t>Plan Zajęć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8576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Plan Zajęć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b="1" smtClean="0"/>
              <a:t>(Zajęcia </a:t>
            </a:r>
            <a:r>
              <a:rPr lang="pl-PL" sz="2800" b="1" smtClean="0"/>
              <a:t>nr 1)</a:t>
            </a:r>
          </a:p>
          <a:p>
            <a:endParaRPr lang="pl-PL" sz="2800" smtClean="0"/>
          </a:p>
          <a:p>
            <a:r>
              <a:rPr lang="pl-PL" sz="2800" smtClean="0"/>
              <a:t>Prawo </a:t>
            </a:r>
            <a:r>
              <a:rPr lang="pl-PL" sz="2800" smtClean="0"/>
              <a:t>Gospodarcze – </a:t>
            </a:r>
            <a:r>
              <a:rPr lang="pl-PL" sz="2800" smtClean="0"/>
              <a:t>informacje podstawowe</a:t>
            </a:r>
            <a:endParaRPr lang="pl-PL" sz="2800" smtClean="0"/>
          </a:p>
          <a:p>
            <a:r>
              <a:rPr lang="pl-PL" sz="2800" smtClean="0"/>
              <a:t>Publiczne Prawo Gospodarcze - wprowadzenie</a:t>
            </a:r>
            <a:endParaRPr lang="pl-PL" sz="2800" smtClean="0"/>
          </a:p>
          <a:p>
            <a:pPr lvl="1"/>
            <a:r>
              <a:rPr lang="pl-PL" sz="2400" smtClean="0"/>
              <a:t>Zródła PPG</a:t>
            </a:r>
          </a:p>
          <a:p>
            <a:pPr lvl="1"/>
            <a:r>
              <a:rPr lang="pl-PL" sz="2400" smtClean="0"/>
              <a:t>Zasady PPG</a:t>
            </a:r>
          </a:p>
          <a:p>
            <a:pPr lvl="1"/>
            <a:r>
              <a:rPr lang="pl-PL" sz="2400" smtClean="0"/>
              <a:t>Społeczna gospodarka </a:t>
            </a:r>
            <a:r>
              <a:rPr lang="pl-PL" sz="2400" smtClean="0"/>
              <a:t>rynkowa</a:t>
            </a:r>
          </a:p>
          <a:p>
            <a:r>
              <a:rPr lang="pl-PL" sz="2800" smtClean="0"/>
              <a:t>Prywatne Prawo Gospodarcze - wprowadzenie</a:t>
            </a:r>
            <a:endParaRPr lang="pl-PL" sz="2800" smtClean="0"/>
          </a:p>
          <a:p>
            <a:endParaRPr lang="pl-PL" smtClean="0"/>
          </a:p>
          <a:p>
            <a:pPr marL="0" indent="0">
              <a:buNone/>
            </a:pPr>
            <a:endParaRPr lang="pl-PL" smtClean="0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1640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Plan Zajęć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sz="2800" b="1" smtClean="0"/>
          </a:p>
          <a:p>
            <a:pPr marL="0" indent="0" algn="ctr">
              <a:buNone/>
            </a:pPr>
            <a:r>
              <a:rPr lang="pl-PL" sz="2800" b="1" smtClean="0"/>
              <a:t>(zajęcia </a:t>
            </a:r>
            <a:r>
              <a:rPr lang="pl-PL" sz="2800" b="1" smtClean="0"/>
              <a:t>nr 2,3)</a:t>
            </a:r>
          </a:p>
          <a:p>
            <a:endParaRPr lang="pl-PL" sz="2800" smtClean="0"/>
          </a:p>
          <a:p>
            <a:r>
              <a:rPr lang="pl-PL" sz="2800" smtClean="0"/>
              <a:t>Działalność Gospodarcza</a:t>
            </a:r>
          </a:p>
          <a:p>
            <a:r>
              <a:rPr lang="pl-PL" sz="2800" smtClean="0"/>
              <a:t>Pojęcie Przedsiębiorcy</a:t>
            </a:r>
          </a:p>
          <a:p>
            <a:r>
              <a:rPr lang="pl-PL" sz="2800" smtClean="0"/>
              <a:t>Przedsiębiorca a przedsiębiorstwo</a:t>
            </a:r>
          </a:p>
          <a:p>
            <a:r>
              <a:rPr lang="pl-PL" sz="2800" smtClean="0"/>
              <a:t>Rodzaje </a:t>
            </a:r>
            <a:r>
              <a:rPr lang="pl-PL" sz="2800" smtClean="0"/>
              <a:t>Przedsiębiorców (szczególne uwzględnienie spółek handlowych)</a:t>
            </a:r>
          </a:p>
          <a:p>
            <a:r>
              <a:rPr lang="pl-PL" sz="2800"/>
              <a:t>Podstawowe obowiązki przedsiębiorców</a:t>
            </a:r>
          </a:p>
          <a:p>
            <a:endParaRPr lang="pl-PL" sz="2800"/>
          </a:p>
        </p:txBody>
      </p:sp>
    </p:spTree>
    <p:extLst>
      <p:ext uri="{BB962C8B-B14F-4D97-AF65-F5344CB8AC3E}">
        <p14:creationId xmlns:p14="http://schemas.microsoft.com/office/powerpoint/2010/main" val="2091294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Plan Zajęć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800" b="1" smtClean="0"/>
              <a:t>(</a:t>
            </a:r>
            <a:r>
              <a:rPr lang="pl-PL" sz="2800" b="1" smtClean="0"/>
              <a:t>zajęcia nr 4,5)</a:t>
            </a:r>
          </a:p>
          <a:p>
            <a:endParaRPr lang="pl-PL" sz="2800" smtClean="0"/>
          </a:p>
          <a:p>
            <a:r>
              <a:rPr lang="pl-PL" sz="2800" smtClean="0"/>
              <a:t>Ograniczenia </a:t>
            </a:r>
            <a:r>
              <a:rPr lang="pl-PL" sz="2800" smtClean="0"/>
              <a:t>podmiotowe i przedmiotowe w prowadzeniu działalności gospodarczej </a:t>
            </a:r>
          </a:p>
          <a:p>
            <a:r>
              <a:rPr lang="pl-PL" sz="2800" smtClean="0"/>
              <a:t>Rejestracja </a:t>
            </a:r>
            <a:r>
              <a:rPr lang="pl-PL" sz="2800" smtClean="0"/>
              <a:t>przedsiębiorców</a:t>
            </a:r>
          </a:p>
          <a:p>
            <a:r>
              <a:rPr lang="pl-PL" sz="2800" smtClean="0"/>
              <a:t>Omówienie wybranych przykładów nazwanych umów zobowiązaniowych zawieranych w ramach działalności godpodarczej</a:t>
            </a:r>
            <a:endParaRPr lang="pl-PL" sz="2800" smtClean="0"/>
          </a:p>
          <a:p>
            <a:endParaRPr lang="pl-PL" smtClean="0"/>
          </a:p>
          <a:p>
            <a:pPr marL="0" indent="0">
              <a:buNone/>
            </a:pPr>
            <a:endParaRPr lang="pl-PL" smtClean="0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173899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2389</Words>
  <Application>Microsoft Office PowerPoint</Application>
  <PresentationFormat>Pokaz na ekranie (4:3)</PresentationFormat>
  <Paragraphs>242</Paragraphs>
  <Slides>45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45</vt:i4>
      </vt:variant>
    </vt:vector>
  </HeadingPairs>
  <TitlesOfParts>
    <vt:vector size="46" baseType="lpstr">
      <vt:lpstr>Motyw pakietu Office</vt:lpstr>
      <vt:lpstr>Publiczne Prawo Gospodarcze</vt:lpstr>
      <vt:lpstr>Informacje ogólne</vt:lpstr>
      <vt:lpstr>Prowadzący</vt:lpstr>
      <vt:lpstr>Kolokwium</vt:lpstr>
      <vt:lpstr>Materiały dydaktyczne</vt:lpstr>
      <vt:lpstr>Plan Zajęć</vt:lpstr>
      <vt:lpstr>Plan Zajęć</vt:lpstr>
      <vt:lpstr>Plan Zajęć </vt:lpstr>
      <vt:lpstr>Plan Zajęć </vt:lpstr>
      <vt:lpstr>Zajęcia nr 1</vt:lpstr>
      <vt:lpstr>Prawo Gospodarcze</vt:lpstr>
      <vt:lpstr>Prawo gospodarcze cd.</vt:lpstr>
      <vt:lpstr>Prawo Gospodarcze cd.</vt:lpstr>
      <vt:lpstr>Publiczne prawo gospodarcze</vt:lpstr>
      <vt:lpstr>Publiczne Prawo Gospodarcze</vt:lpstr>
      <vt:lpstr>Publiczne Prawo Gospodarcze</vt:lpstr>
      <vt:lpstr>PPG cd. - definicja</vt:lpstr>
      <vt:lpstr>PPG cd. – podstawowy podział</vt:lpstr>
      <vt:lpstr>APG – podstawowy podział</vt:lpstr>
      <vt:lpstr>Źródła prawa</vt:lpstr>
      <vt:lpstr>Źródła prawa</vt:lpstr>
      <vt:lpstr>Źródła prawa</vt:lpstr>
      <vt:lpstr>Źródła prawa</vt:lpstr>
      <vt:lpstr>Źródła prawa </vt:lpstr>
      <vt:lpstr>Źródła prawa</vt:lpstr>
      <vt:lpstr>Zasady PPG</vt:lpstr>
      <vt:lpstr>Zasady PPG</vt:lpstr>
      <vt:lpstr>Zasady PPG</vt:lpstr>
      <vt:lpstr>Zasady PPG </vt:lpstr>
      <vt:lpstr>Zasady PPG</vt:lpstr>
      <vt:lpstr>Zasady PPG</vt:lpstr>
      <vt:lpstr>Zasady PPG</vt:lpstr>
      <vt:lpstr>Zasady PPG</vt:lpstr>
      <vt:lpstr>Zasady PPG</vt:lpstr>
      <vt:lpstr>Społeczna gospodarka rynkowa</vt:lpstr>
      <vt:lpstr>Społeczna gospodarka rynkowa</vt:lpstr>
      <vt:lpstr>Społeczna gospodarka rynkowa</vt:lpstr>
      <vt:lpstr>Społeczna gospodarka rynkowa</vt:lpstr>
      <vt:lpstr>Społeczna gospodarka rynkowa </vt:lpstr>
      <vt:lpstr>Społeczna gospodarka rynkowa </vt:lpstr>
      <vt:lpstr>Prywatne prawo gospodarcze</vt:lpstr>
      <vt:lpstr>Prywatne prawo gospodarcze</vt:lpstr>
      <vt:lpstr>Prywatne prawo gospodarcze</vt:lpstr>
      <vt:lpstr>Prywatne prawo gospodarcze</vt:lpstr>
      <vt:lpstr>Prywatne prawo gospodarcze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Adam</dc:creator>
  <cp:lastModifiedBy>Adam</cp:lastModifiedBy>
  <cp:revision>56</cp:revision>
  <dcterms:created xsi:type="dcterms:W3CDTF">2017-10-15T10:41:44Z</dcterms:created>
  <dcterms:modified xsi:type="dcterms:W3CDTF">2018-02-25T09:27:24Z</dcterms:modified>
</cp:coreProperties>
</file>