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2" r:id="rId4"/>
    <p:sldId id="293" r:id="rId5"/>
    <p:sldId id="294" r:id="rId6"/>
    <p:sldId id="295" r:id="rId7"/>
    <p:sldId id="296" r:id="rId8"/>
    <p:sldId id="306" r:id="rId9"/>
    <p:sldId id="307" r:id="rId10"/>
    <p:sldId id="309" r:id="rId11"/>
    <p:sldId id="310" r:id="rId12"/>
    <p:sldId id="311" r:id="rId13"/>
    <p:sldId id="312" r:id="rId14"/>
    <p:sldId id="297" r:id="rId15"/>
    <p:sldId id="298" r:id="rId16"/>
    <p:sldId id="299" r:id="rId17"/>
    <p:sldId id="300" r:id="rId18"/>
    <p:sldId id="301" r:id="rId19"/>
    <p:sldId id="257" r:id="rId20"/>
    <p:sldId id="302" r:id="rId21"/>
    <p:sldId id="258" r:id="rId22"/>
    <p:sldId id="303" r:id="rId23"/>
    <p:sldId id="304" r:id="rId24"/>
    <p:sldId id="305" r:id="rId25"/>
    <p:sldId id="314" r:id="rId26"/>
    <p:sldId id="315" r:id="rId27"/>
    <p:sldId id="318" r:id="rId28"/>
    <p:sldId id="316" r:id="rId29"/>
    <p:sldId id="317" r:id="rId30"/>
    <p:sldId id="274" r:id="rId31"/>
    <p:sldId id="277" r:id="rId32"/>
    <p:sldId id="278" r:id="rId33"/>
    <p:sldId id="279" r:id="rId34"/>
    <p:sldId id="276" r:id="rId35"/>
    <p:sldId id="313" r:id="rId36"/>
    <p:sldId id="275" r:id="rId37"/>
    <p:sldId id="319" r:id="rId38"/>
    <p:sldId id="260" r:id="rId39"/>
    <p:sldId id="284" r:id="rId40"/>
    <p:sldId id="286" r:id="rId41"/>
    <p:sldId id="287" r:id="rId42"/>
    <p:sldId id="288" r:id="rId43"/>
    <p:sldId id="289" r:id="rId44"/>
    <p:sldId id="308" r:id="rId45"/>
    <p:sldId id="261" r:id="rId46"/>
    <p:sldId id="280" r:id="rId47"/>
    <p:sldId id="281" r:id="rId48"/>
    <p:sldId id="285" r:id="rId49"/>
    <p:sldId id="282" r:id="rId50"/>
    <p:sldId id="283" r:id="rId5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23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287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3542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00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493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47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227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970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5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61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37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2992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46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608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1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034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791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76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602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258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54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0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44500"/>
                <a:satMod val="160000"/>
              </a:schemeClr>
            </a:gs>
            <a:gs pos="3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B6B5E-549E-48B6-BCC0-98DBE197A2BB}" type="datetimeFigureOut">
              <a:rPr lang="pl-PL" smtClean="0"/>
              <a:t>2018-05-08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80B56-D693-4164-AD76-3E285A545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921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44500"/>
                <a:satMod val="160000"/>
              </a:schemeClr>
            </a:gs>
            <a:gs pos="3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2018-05-08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74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Zajęcia nr 2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657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Przesłanka nr 1 – </a:t>
            </a:r>
            <a:r>
              <a:rPr lang="pl-PL" b="1" smtClean="0"/>
              <a:t>Działalność usługowa </a:t>
            </a:r>
          </a:p>
          <a:p>
            <a:endParaRPr lang="pl-PL"/>
          </a:p>
          <a:p>
            <a:r>
              <a:rPr lang="pl-PL"/>
              <a:t>C</a:t>
            </a:r>
            <a:r>
              <a:rPr lang="pl-PL" smtClean="0"/>
              <a:t>harakter niematerialny</a:t>
            </a:r>
          </a:p>
          <a:p>
            <a:endParaRPr lang="pl-PL" smtClean="0"/>
          </a:p>
          <a:p>
            <a:r>
              <a:rPr lang="pl-PL" smtClean="0"/>
              <a:t>Przykłady:</a:t>
            </a:r>
          </a:p>
          <a:p>
            <a:pPr lvl="1"/>
            <a:r>
              <a:rPr lang="pl-PL" smtClean="0"/>
              <a:t>Ścięcie włosów u fryzjera</a:t>
            </a:r>
          </a:p>
          <a:p>
            <a:pPr lvl="1"/>
            <a:r>
              <a:rPr lang="pl-PL" smtClean="0"/>
              <a:t>Porada prawna u radcy prawnego/ adwokata</a:t>
            </a:r>
          </a:p>
          <a:p>
            <a:pPr lvl="1"/>
            <a:r>
              <a:rPr lang="pl-PL" smtClean="0"/>
              <a:t>Naprawa kranu przez hydraulika</a:t>
            </a:r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664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Przesłanka nr 1  - </a:t>
            </a:r>
            <a:r>
              <a:rPr lang="pl-PL" b="1" smtClean="0"/>
              <a:t>Poszukiwanie</a:t>
            </a:r>
            <a:r>
              <a:rPr lang="pl-PL" b="1"/>
              <a:t>, rozpoznawanie, wydobywanie kopalin ze </a:t>
            </a:r>
            <a:r>
              <a:rPr lang="pl-PL" b="1" smtClean="0"/>
              <a:t>złóż</a:t>
            </a:r>
          </a:p>
          <a:p>
            <a:endParaRPr lang="pl-PL" smtClean="0"/>
          </a:p>
          <a:p>
            <a:r>
              <a:rPr lang="pl-PL" smtClean="0"/>
              <a:t>Przykłady:</a:t>
            </a:r>
            <a:endParaRPr lang="pl-PL"/>
          </a:p>
          <a:p>
            <a:pPr lvl="1"/>
            <a:r>
              <a:rPr lang="pl-PL" smtClean="0"/>
              <a:t>Kopalnia węgla kamiennego,</a:t>
            </a:r>
          </a:p>
          <a:p>
            <a:pPr lvl="1"/>
            <a:r>
              <a:rPr lang="pl-PL" smtClean="0"/>
              <a:t>Wykonywanie odwiertów w poszukiwaniu gazu łupkowego.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366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Działalność gospodarcza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/>
              <a:t>Przesłanka nr 1 </a:t>
            </a:r>
            <a:r>
              <a:rPr lang="pl-PL" smtClean="0"/>
              <a:t> - </a:t>
            </a:r>
            <a:r>
              <a:rPr lang="pl-PL" b="1" smtClean="0"/>
              <a:t>Działalność zawodowa</a:t>
            </a:r>
          </a:p>
          <a:p>
            <a:r>
              <a:rPr lang="pl-PL" smtClean="0"/>
              <a:t>Wolne zawody (zawody zaufania publicznego)</a:t>
            </a:r>
          </a:p>
          <a:p>
            <a:pPr lvl="1"/>
            <a:r>
              <a:rPr lang="pl-PL" smtClean="0"/>
              <a:t>Konieczność potwierdzenia kwalifikacji (egzamin)</a:t>
            </a:r>
          </a:p>
          <a:p>
            <a:pPr lvl="1"/>
            <a:r>
              <a:rPr lang="pl-PL" smtClean="0"/>
              <a:t>Samorządów zawodowy</a:t>
            </a:r>
          </a:p>
          <a:p>
            <a:pPr lvl="1"/>
            <a:r>
              <a:rPr lang="pl-PL" smtClean="0"/>
              <a:t>Kodeksy etyczne</a:t>
            </a:r>
          </a:p>
          <a:p>
            <a:pPr marL="457200" lvl="1" indent="0">
              <a:buNone/>
            </a:pPr>
            <a:endParaRPr lang="pl-PL"/>
          </a:p>
          <a:p>
            <a:pPr marL="457200" lvl="1" indent="0">
              <a:buNone/>
            </a:pPr>
            <a:r>
              <a:rPr lang="pl-PL" smtClean="0"/>
              <a:t>Przykłady:</a:t>
            </a:r>
          </a:p>
          <a:p>
            <a:pPr lvl="2"/>
            <a:r>
              <a:rPr lang="pl-PL" smtClean="0"/>
              <a:t>Adwokaci, radcowie prawni, notariusze, tłumacze przysięgli, architekci, pielęgniarki, lekarze, biegli rewidenci, rzeczoznawcy majątkowi itp. – art. 88 k.s.h.</a:t>
            </a:r>
          </a:p>
          <a:p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2643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Przesłanka nr 2 </a:t>
            </a:r>
          </a:p>
          <a:p>
            <a:endParaRPr lang="pl-PL" smtClean="0"/>
          </a:p>
          <a:p>
            <a:pPr marL="0" indent="0">
              <a:buNone/>
            </a:pPr>
            <a:r>
              <a:rPr lang="pl-PL" b="1" smtClean="0"/>
              <a:t>zarobkowy </a:t>
            </a:r>
            <a:r>
              <a:rPr lang="pl-PL" b="1"/>
              <a:t>charakter</a:t>
            </a:r>
            <a:r>
              <a:rPr lang="pl-PL"/>
              <a:t>- wykonywana dz. przynosi podmiotowi zyski (nadwyżkę przychodów na wydatkami), nie chodzi tutaj o wynik, ale o motyw działania podmiotu (podmiot może być stratny, ale jego celem jest uzyskanie zysku), nie chodzi o samo osiąganie realnych zysków</a:t>
            </a:r>
          </a:p>
        </p:txBody>
      </p:sp>
    </p:spTree>
    <p:extLst>
      <p:ext uri="{BB962C8B-B14F-4D97-AF65-F5344CB8AC3E}">
        <p14:creationId xmlns:p14="http://schemas.microsoft.com/office/powerpoint/2010/main" val="3615430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mtClean="0"/>
              <a:t>Przesłanka nr 3</a:t>
            </a:r>
          </a:p>
          <a:p>
            <a:pPr marL="0" indent="0">
              <a:buNone/>
            </a:pPr>
            <a:endParaRPr lang="pl-PL" smtClean="0"/>
          </a:p>
          <a:p>
            <a:pPr marL="0" indent="0">
              <a:buNone/>
            </a:pPr>
            <a:r>
              <a:rPr lang="pl-PL" b="1"/>
              <a:t>Z</a:t>
            </a:r>
            <a:r>
              <a:rPr lang="pl-PL" b="1" smtClean="0"/>
              <a:t>organizowany </a:t>
            </a:r>
            <a:r>
              <a:rPr lang="pl-PL" b="1"/>
              <a:t>charakter</a:t>
            </a:r>
            <a:r>
              <a:rPr lang="pl-PL"/>
              <a:t>- oznacza poddanie </a:t>
            </a:r>
            <a:r>
              <a:rPr lang="pl-PL" smtClean="0"/>
              <a:t>działalności gospodarczej </a:t>
            </a:r>
            <a:r>
              <a:rPr lang="pl-PL"/>
              <a:t>regulacji prawnej, która wskazuje wymogi dopuszczające podmiot do podejmowanie i wykonywania </a:t>
            </a:r>
            <a:r>
              <a:rPr lang="pl-PL" smtClean="0"/>
              <a:t>działalności gospodarczej </a:t>
            </a:r>
            <a:r>
              <a:rPr lang="pl-PL"/>
              <a:t>Zorganizowanie jest związane z dokonaniem i wyborem przez podmiot takich elementów jak np.:</a:t>
            </a:r>
          </a:p>
          <a:p>
            <a:pPr lvl="1"/>
            <a:r>
              <a:rPr lang="pl-PL" smtClean="0"/>
              <a:t>Forma </a:t>
            </a:r>
            <a:r>
              <a:rPr lang="pl-PL"/>
              <a:t>organizacji przedsiębiorcy (np. sp. prawa handlowego)</a:t>
            </a:r>
          </a:p>
          <a:p>
            <a:pPr lvl="1"/>
            <a:r>
              <a:rPr lang="pl-PL" smtClean="0"/>
              <a:t>Siedziba </a:t>
            </a:r>
            <a:r>
              <a:rPr lang="pl-PL"/>
              <a:t>przedsiębiorcy</a:t>
            </a:r>
          </a:p>
          <a:p>
            <a:pPr lvl="1"/>
            <a:r>
              <a:rPr lang="pl-PL" smtClean="0"/>
              <a:t>Zgromadzenie </a:t>
            </a:r>
            <a:r>
              <a:rPr lang="pl-PL"/>
              <a:t>środków finansowych</a:t>
            </a:r>
          </a:p>
          <a:p>
            <a:pPr lvl="1"/>
            <a:r>
              <a:rPr lang="pl-PL" smtClean="0"/>
              <a:t>Zatrudnienie </a:t>
            </a:r>
            <a:r>
              <a:rPr lang="pl-PL"/>
              <a:t>pracowników</a:t>
            </a:r>
          </a:p>
        </p:txBody>
      </p:sp>
    </p:spTree>
    <p:extLst>
      <p:ext uri="{BB962C8B-B14F-4D97-AF65-F5344CB8AC3E}">
        <p14:creationId xmlns:p14="http://schemas.microsoft.com/office/powerpoint/2010/main" val="3615288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mtClean="0"/>
              <a:t>Przesłanka nr 4</a:t>
            </a:r>
          </a:p>
          <a:p>
            <a:endParaRPr lang="pl-PL"/>
          </a:p>
          <a:p>
            <a:pPr marL="0" indent="0">
              <a:buNone/>
            </a:pPr>
            <a:r>
              <a:rPr lang="pl-PL" b="1"/>
              <a:t>C</a:t>
            </a:r>
            <a:r>
              <a:rPr lang="pl-PL" b="1" smtClean="0"/>
              <a:t>iągłość</a:t>
            </a:r>
            <a:r>
              <a:rPr lang="pl-PL" smtClean="0"/>
              <a:t>- działalność gospodarcza </a:t>
            </a:r>
            <a:r>
              <a:rPr lang="pl-PL"/>
              <a:t>nie powinna być wykonywana incydentalnie, jednostkowo lub okazjonalnie (nie wyklucza jednak prowadzenia sezonowego), chodzi o </a:t>
            </a:r>
            <a:r>
              <a:rPr lang="pl-PL" smtClean="0"/>
              <a:t>działalność </a:t>
            </a:r>
            <a:r>
              <a:rPr lang="pl-PL"/>
              <a:t>powtarzalną. Wyróżniamy 3 aspekty ciągłości:</a:t>
            </a:r>
          </a:p>
          <a:p>
            <a:pPr lvl="1"/>
            <a:r>
              <a:rPr lang="pl-PL" smtClean="0"/>
              <a:t>Czasowy- </a:t>
            </a:r>
            <a:r>
              <a:rPr lang="pl-PL"/>
              <a:t>trwanie </a:t>
            </a:r>
            <a:r>
              <a:rPr lang="pl-PL" smtClean="0"/>
              <a:t>działalności </a:t>
            </a:r>
            <a:r>
              <a:rPr lang="pl-PL"/>
              <a:t>w czasie</a:t>
            </a:r>
          </a:p>
          <a:p>
            <a:pPr lvl="1"/>
            <a:r>
              <a:rPr lang="pl-PL" smtClean="0"/>
              <a:t>Celowy- </a:t>
            </a:r>
            <a:r>
              <a:rPr lang="pl-PL"/>
              <a:t>posiadanie przez podmiot określonego planu gospodarczego</a:t>
            </a:r>
          </a:p>
          <a:p>
            <a:pPr lvl="1"/>
            <a:r>
              <a:rPr lang="pl-PL" smtClean="0"/>
              <a:t>Podstawy </a:t>
            </a:r>
            <a:r>
              <a:rPr lang="pl-PL"/>
              <a:t>utrzymania się- zakłada się, że to jest cel przedsiębiorcy</a:t>
            </a:r>
          </a:p>
          <a:p>
            <a:pPr marL="0" indent="0">
              <a:buNone/>
            </a:pPr>
            <a:endParaRPr lang="pl-PL" smtClean="0"/>
          </a:p>
          <a:p>
            <a:pPr marL="0" indent="0">
              <a:buNone/>
            </a:pPr>
            <a:r>
              <a:rPr lang="pl-PL" smtClean="0"/>
              <a:t>W </a:t>
            </a:r>
            <a:r>
              <a:rPr lang="pl-PL"/>
              <a:t>myśl ustawy, jednorazowe czynność zarobkowe nie będą kwalifikowane do dz. gosp (naprawa sąsiadowi drzwi w ramach pomocy sąsiedzkiej lub okazjonalne udzielanie korepetycji).</a:t>
            </a:r>
          </a:p>
        </p:txBody>
      </p:sp>
    </p:spTree>
    <p:extLst>
      <p:ext uri="{BB962C8B-B14F-4D97-AF65-F5344CB8AC3E}">
        <p14:creationId xmlns:p14="http://schemas.microsoft.com/office/powerpoint/2010/main" val="2618925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pl-PL" b="1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</a:rPr>
              <a:t>Wykonywanie </a:t>
            </a:r>
            <a:r>
              <a:rPr lang="pl-PL" b="1">
                <a:solidFill>
                  <a:srgbClr val="000000"/>
                </a:solidFill>
              </a:rPr>
              <a:t>działalności we własnym imieniu </a:t>
            </a:r>
            <a:endParaRPr lang="pl-PL">
              <a:solidFill>
                <a:srgbClr val="000000"/>
              </a:solidFill>
            </a:endParaRPr>
          </a:p>
          <a:p>
            <a:r>
              <a:rPr lang="pl-PL">
                <a:solidFill>
                  <a:srgbClr val="000000"/>
                </a:solidFill>
              </a:rPr>
              <a:t>Dz. ta powinna być prowadzona samodzielnie w tym znaczeniu, iż prowadzi ją konkretny podmiot; który w ramach stosunków prawnych, w których występuje , jest podmiotem w sensie prawnym samodzielnym, </a:t>
            </a:r>
            <a:r>
              <a:rPr lang="pl-PL" u="sng">
                <a:solidFill>
                  <a:srgbClr val="000000"/>
                </a:solidFill>
              </a:rPr>
              <a:t>a wszelkie prawa i obowiązki nabywa bezpośrednio</a:t>
            </a:r>
            <a:r>
              <a:rPr lang="pl-PL" smtClean="0">
                <a:solidFill>
                  <a:srgbClr val="000000"/>
                </a:solidFill>
              </a:rPr>
              <a:t>.</a:t>
            </a:r>
          </a:p>
          <a:p>
            <a:r>
              <a:rPr lang="pl-PL" smtClean="0">
                <a:solidFill>
                  <a:srgbClr val="000000"/>
                </a:solidFill>
              </a:rPr>
              <a:t> </a:t>
            </a:r>
            <a:r>
              <a:rPr lang="pl-PL">
                <a:solidFill>
                  <a:srgbClr val="000000"/>
                </a:solidFill>
              </a:rPr>
              <a:t>Samodzielność oznacza, że w rezultacie dokonywanych przez siebie przez siebie transakcji </a:t>
            </a:r>
            <a:r>
              <a:rPr lang="pl-PL" u="sng">
                <a:solidFill>
                  <a:srgbClr val="000000"/>
                </a:solidFill>
              </a:rPr>
              <a:t>staje się uprawnionym bądź zobowiązanym i jest w pełni za nie odpowiedzialna</a:t>
            </a:r>
            <a:r>
              <a:rPr lang="pl-PL">
                <a:solidFill>
                  <a:srgbClr val="000000"/>
                </a:solidFill>
              </a:rPr>
              <a:t>. </a:t>
            </a:r>
            <a:endParaRPr lang="pl-PL" smtClean="0">
              <a:solidFill>
                <a:srgbClr val="000000"/>
              </a:solidFill>
            </a:endParaRPr>
          </a:p>
          <a:p>
            <a:r>
              <a:rPr lang="pl-PL" smtClean="0">
                <a:solidFill>
                  <a:srgbClr val="000000"/>
                </a:solidFill>
              </a:rPr>
              <a:t>Nie </a:t>
            </a:r>
            <a:r>
              <a:rPr lang="pl-PL">
                <a:solidFill>
                  <a:srgbClr val="000000"/>
                </a:solidFill>
              </a:rPr>
              <a:t>oznacza to jednak, że musi działać osobiście (pełnomocnicy, prokurenci). </a:t>
            </a:r>
            <a:endParaRPr lang="pl-PL" smtClean="0">
              <a:solidFill>
                <a:srgbClr val="000000"/>
              </a:solidFill>
            </a:endParaRPr>
          </a:p>
          <a:p>
            <a:r>
              <a:rPr lang="pl-PL" smtClean="0">
                <a:solidFill>
                  <a:srgbClr val="000000"/>
                </a:solidFill>
              </a:rPr>
              <a:t>Przedstawiciele </a:t>
            </a:r>
            <a:r>
              <a:rPr lang="pl-PL">
                <a:solidFill>
                  <a:srgbClr val="000000"/>
                </a:solidFill>
              </a:rPr>
              <a:t>tzw. wolnych zawodów- zawsze osobiście.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185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b="1" smtClean="0">
              <a:solidFill>
                <a:srgbClr val="000000"/>
              </a:solidFill>
            </a:endParaRPr>
          </a:p>
          <a:p>
            <a:endParaRPr lang="pl-PL" b="1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b="1" smtClean="0">
                <a:solidFill>
                  <a:srgbClr val="000000"/>
                </a:solidFill>
              </a:rPr>
              <a:t>Wykonywanie </a:t>
            </a:r>
            <a:r>
              <a:rPr lang="pl-PL" b="1">
                <a:solidFill>
                  <a:srgbClr val="000000"/>
                </a:solidFill>
              </a:rPr>
              <a:t>działalności na własny rachunek </a:t>
            </a:r>
            <a:endParaRPr lang="pl-PL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>
                <a:solidFill>
                  <a:srgbClr val="000000"/>
                </a:solidFill>
              </a:rPr>
              <a:t>Oznacza to, że dz. jest prowadzona na własne ryzyko i że podmiot jest narażony na straty. Natomiast prowadzenie dz. na cudzy rachunek oznacza, że prawa i obowiązki związane z prowadzeniem dz. muszą zostać ostatecznie przekazane tam, na czyj rachunek dana dz. jest prowadzona </a:t>
            </a:r>
            <a:r>
              <a:rPr lang="pl-PL" smtClean="0">
                <a:solidFill>
                  <a:srgbClr val="000000"/>
                </a:solidFill>
              </a:rPr>
              <a:t>(działalność </a:t>
            </a:r>
            <a:r>
              <a:rPr lang="pl-PL">
                <a:solidFill>
                  <a:srgbClr val="000000"/>
                </a:solidFill>
              </a:rPr>
              <a:t>agenta, komisanta).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8950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7200" dirty="0" smtClean="0">
                <a:latin typeface="Arial" pitchFamily="34" charset="0"/>
                <a:cs typeface="Arial" pitchFamily="34" charset="0"/>
              </a:rPr>
              <a:t>Pojęcie przedsiębiorcy</a:t>
            </a:r>
            <a:endParaRPr lang="pl-PL" sz="7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94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Pojęcie przedsiębiorcy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mtClean="0"/>
          </a:p>
          <a:p>
            <a:pPr marL="0" indent="0">
              <a:buNone/>
            </a:pPr>
            <a:endParaRPr lang="pl-PL"/>
          </a:p>
          <a:p>
            <a:pPr marL="0" indent="0" algn="ctr">
              <a:buNone/>
            </a:pPr>
            <a:r>
              <a:rPr lang="pl-PL" smtClean="0"/>
              <a:t>Brak uniwersalnej definicji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88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pl-PL"/>
              <a:t>Pojęcie działalności </a:t>
            </a:r>
            <a:r>
              <a:rPr lang="pl-PL" smtClean="0"/>
              <a:t>gospodarczej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851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 ustawowa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Art. 4 </a:t>
            </a:r>
            <a:r>
              <a:rPr lang="pl-PL" dirty="0" err="1" smtClean="0"/>
              <a:t>u.s.d.g</a:t>
            </a:r>
            <a:r>
              <a:rPr lang="pl-PL" dirty="0" smtClean="0"/>
              <a:t>. </a:t>
            </a:r>
          </a:p>
          <a:p>
            <a:pPr marL="0" indent="0" algn="just">
              <a:buNone/>
            </a:pPr>
            <a:r>
              <a:rPr lang="pl-PL" dirty="0" smtClean="0"/>
              <a:t>Przez przedsiębiorcę rozumie się osobę fizyczną, osobę prawną i jednostkę organizacyjną niebędącą osobą prawną, </a:t>
            </a:r>
            <a:r>
              <a:rPr lang="pl-PL" dirty="0"/>
              <a:t>której odrębna ustawa przyznaje zdolność prawną - wykonująca we własnym imieniu działalność </a:t>
            </a:r>
            <a:r>
              <a:rPr lang="pl-PL"/>
              <a:t>gospodarczą</a:t>
            </a:r>
            <a:r>
              <a:rPr lang="pl-PL" smtClean="0"/>
              <a:t>.</a:t>
            </a:r>
          </a:p>
          <a:p>
            <a:pPr algn="just"/>
            <a:r>
              <a:rPr lang="pl-PL" smtClean="0"/>
              <a:t> </a:t>
            </a:r>
            <a:r>
              <a:rPr lang="pl-PL" dirty="0" smtClean="0"/>
              <a:t>Ustawodawca za przedsiębiorców uznaje również wspólników spółki cywilnej w zakresie wykonywanej przez nich działalności </a:t>
            </a:r>
            <a:r>
              <a:rPr lang="pl-PL" smtClean="0"/>
              <a:t>gospodarczej.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199038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Definicja ustawowa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Art. </a:t>
            </a:r>
            <a:r>
              <a:rPr lang="pl-PL" smtClean="0"/>
              <a:t>43(1) </a:t>
            </a:r>
            <a:r>
              <a:rPr lang="pl-PL"/>
              <a:t>k.c.</a:t>
            </a:r>
          </a:p>
          <a:p>
            <a:pPr marL="0" indent="0">
              <a:buNone/>
            </a:pPr>
            <a:r>
              <a:rPr lang="pl-PL"/>
              <a:t>Przedsiębiorcą jest osoba fizyczna, osoba prawna i jednostka organizacyjna, o której mowa w art. </a:t>
            </a:r>
            <a:r>
              <a:rPr lang="pl-PL" smtClean="0"/>
              <a:t>33(1) </a:t>
            </a:r>
            <a:r>
              <a:rPr lang="pl-PL"/>
              <a:t>§ 1, prowadząca we własnym imieniu działalność gospodarczą lub zawodową.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38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Definicja przedsiębiorcy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/>
              <a:t>Ustawa o zwalczaniu nieuczciwej konkurencji</a:t>
            </a:r>
          </a:p>
          <a:p>
            <a:pPr marL="0" indent="0">
              <a:buNone/>
            </a:pPr>
            <a:endParaRPr lang="pl-PL" smtClean="0"/>
          </a:p>
          <a:p>
            <a:pPr marL="0" indent="0">
              <a:buNone/>
            </a:pPr>
            <a:r>
              <a:rPr lang="pl-PL" smtClean="0"/>
              <a:t>Art</a:t>
            </a:r>
            <a:r>
              <a:rPr lang="pl-PL"/>
              <a:t>. 2 </a:t>
            </a:r>
            <a:r>
              <a:rPr lang="pl-PL" smtClean="0"/>
              <a:t>Przedsiębiorcami</a:t>
            </a:r>
            <a:r>
              <a:rPr lang="pl-PL"/>
              <a:t>, w rozumieniu ustawy, są osoby fizyczne, osoby prawne oraz jednostki organizacyjne niemające osobowości prawnej, które prowadząc, chociażby ubocznie, działalność zarobkową lub zawodową uczestniczą w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2868422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Definicja przedsiębiorcy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/>
              <a:t>Ustawa o ochronie konkurencji i konsumentów</a:t>
            </a: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mtClean="0"/>
              <a:t>Art. 4 pkt 1 Ilekroć mowa o przedsiębiorcy </a:t>
            </a:r>
            <a:r>
              <a:rPr lang="pl-PL"/>
              <a:t>- rozumie się przez to przedsiębiorcę w rozumieniu przepisów o swobodzie działalności gospodarczej, a także:</a:t>
            </a:r>
          </a:p>
          <a:p>
            <a:pPr lvl="1"/>
            <a:r>
              <a:rPr lang="pl-PL"/>
              <a:t>a)  osobę fizyczną, osobę prawną, a także jednostkę organizacyjną niemającą osobowości prawnej, której ustawa przyznaje zdolność prawną, organizującą lub świadczącą usługi o charakterze użyteczności publicznej, które nie są działalnością gospodarczą w rozumieniu przepisów o swobodzie działalności gospodarczej,</a:t>
            </a:r>
          </a:p>
          <a:p>
            <a:pPr lvl="1"/>
            <a:r>
              <a:rPr lang="pl-PL"/>
              <a:t>b)  osobę fizyczną wykonującą zawód we własnym imieniu i na własny rachunek lub prowadzącą działalność w ramach wykonywania takiego zawodu,</a:t>
            </a:r>
          </a:p>
          <a:p>
            <a:pPr lvl="1"/>
            <a:r>
              <a:rPr lang="pl-PL"/>
              <a:t>c)  osobę fizyczną, która posiada kontrolę, w rozumieniu pkt 4, nad co najmniej jednym przedsiębiorcą, choćby nie prowadziła działalności gospodarczej w rozumieniu przepisów o swobodzie działalności gospodarczej, jeżeli podejmuje dalsze działania podlegające kontroli koncentracji, o której mowa w art. 13,</a:t>
            </a:r>
          </a:p>
          <a:p>
            <a:pPr lvl="1"/>
            <a:r>
              <a:rPr lang="pl-PL"/>
              <a:t>d)  związek przedsiębiorców w rozumieniu pkt 2, z wyłączeniem przepisów dotyczących koncentracji;</a:t>
            </a:r>
          </a:p>
        </p:txBody>
      </p:sp>
    </p:spTree>
    <p:extLst>
      <p:ext uri="{BB962C8B-B14F-4D97-AF65-F5344CB8AC3E}">
        <p14:creationId xmlns:p14="http://schemas.microsoft.com/office/powerpoint/2010/main" val="1580303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txBody>
          <a:bodyPr/>
          <a:lstStyle/>
          <a:p>
            <a:r>
              <a:rPr lang="pl-PL" smtClean="0"/>
              <a:t>Przedsiębiorca a przedsiębiorstwo?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7139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a przedsiębiorstwo?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mtClean="0"/>
          </a:p>
          <a:p>
            <a:pPr marL="0" indent="0">
              <a:buNone/>
            </a:pPr>
            <a:r>
              <a:rPr lang="pl-PL" smtClean="0"/>
              <a:t>W </a:t>
            </a:r>
            <a:r>
              <a:rPr lang="pl-PL"/>
              <a:t>doktrynie, w judykaturze i w prawie polskim termin „przedsiębiorstwo” </a:t>
            </a:r>
            <a:r>
              <a:rPr lang="pl-PL" smtClean="0"/>
              <a:t>ma trzy podstawowe </a:t>
            </a:r>
            <a:r>
              <a:rPr lang="pl-PL"/>
              <a:t>znaczenia: </a:t>
            </a:r>
            <a:endParaRPr lang="pl-PL" smtClean="0"/>
          </a:p>
          <a:p>
            <a:r>
              <a:rPr lang="pl-PL" smtClean="0"/>
              <a:t>podmiotowe</a:t>
            </a:r>
            <a:r>
              <a:rPr lang="pl-PL"/>
              <a:t>, </a:t>
            </a:r>
            <a:endParaRPr lang="pl-PL" smtClean="0"/>
          </a:p>
          <a:p>
            <a:r>
              <a:rPr lang="pl-PL" smtClean="0"/>
              <a:t>przedmiotowe, </a:t>
            </a:r>
          </a:p>
          <a:p>
            <a:r>
              <a:rPr lang="pl-PL" smtClean="0"/>
              <a:t>funkcjonalne</a:t>
            </a:r>
            <a:r>
              <a:rPr lang="pl-P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0884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Przedsiębiorca a przedsiębiorstwo?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1" smtClean="0"/>
              <a:t>Znaczenie podmiotowe</a:t>
            </a:r>
          </a:p>
          <a:p>
            <a:endParaRPr lang="pl-PL"/>
          </a:p>
          <a:p>
            <a:r>
              <a:rPr lang="pl-PL" smtClean="0"/>
              <a:t>Przedsiębiorstwo = przedsiębiorca</a:t>
            </a:r>
          </a:p>
          <a:p>
            <a:endParaRPr lang="pl-PL"/>
          </a:p>
          <a:p>
            <a:r>
              <a:rPr lang="pl-PL" smtClean="0"/>
              <a:t>Przedsiębiorstwo Państowe (obecnie marginalne znaczenie)</a:t>
            </a:r>
          </a:p>
          <a:p>
            <a:pPr lvl="1"/>
            <a:r>
              <a:rPr lang="pl-PL"/>
              <a:t>W Polsce formę przedsiębiorstwa państwowego miało wiele podmiotów o różnej skali działania, np. Zakłady Przemysłu Metalowego „H. Cegielski” w Poznaniu, Stocznia Szczecińska im. Adolfa Warskiego czy Polskie Koleje Państwowe. Szczególnym rodzajem przedsiębiorstwa państwowego były państwowe przedsiębiorstwa gospodarki rolnej (PPGR</a:t>
            </a:r>
            <a:r>
              <a:rPr lang="pl-PL" smtClean="0"/>
              <a:t>).</a:t>
            </a:r>
          </a:p>
          <a:p>
            <a:pPr lvl="1"/>
            <a:r>
              <a:rPr lang="pl-PL"/>
              <a:t>W późniejszym okresie wyodrębniono szczególny rodzaj przedsiębiorstw państwowych, mianowicie państwowe przedsiębiorstwa użyteczności publicznej (P.P.U.P.). Taką formę prawną miała od 1991 do 2009 roku Poczta Polska</a:t>
            </a:r>
            <a:r>
              <a:rPr lang="pl-PL" smtClean="0"/>
              <a:t>.</a:t>
            </a:r>
          </a:p>
          <a:p>
            <a:pPr lvl="1"/>
            <a:r>
              <a:rPr lang="pl-PL" smtClean="0"/>
              <a:t>Według danych Ministerstwa Skarbu z 2011 r. – istniało wówczas jeszcze 20 PP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941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Przedsiębiorca a przedsiębiorstwo?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1400" b="1" smtClean="0"/>
              <a:t>Znaczenie przedmiotowe </a:t>
            </a:r>
          </a:p>
          <a:p>
            <a:endParaRPr lang="pl-PL" sz="1400" smtClean="0"/>
          </a:p>
          <a:p>
            <a:r>
              <a:rPr lang="pl-PL" sz="1400" smtClean="0"/>
              <a:t>W </a:t>
            </a:r>
            <a:r>
              <a:rPr lang="pl-PL" sz="1400"/>
              <a:t>znaczeniu przedmiotowym pojęcie przedsiębiorstwo zostało zdefiniowane w </a:t>
            </a:r>
            <a:r>
              <a:rPr lang="pl-PL" sz="1400" smtClean="0"/>
              <a:t>art. 55(1)  </a:t>
            </a:r>
            <a:r>
              <a:rPr lang="pl-PL" sz="1400"/>
              <a:t>kodeksu cywilnego (ustawa z dnia 23 kwietnia 1964 r., Dz.U. Nr 16, poz. 93 z późn. zm</a:t>
            </a:r>
            <a:r>
              <a:rPr lang="pl-PL" sz="1400" smtClean="0"/>
              <a:t>.).</a:t>
            </a:r>
          </a:p>
          <a:p>
            <a:endParaRPr lang="pl-PL" sz="1400"/>
          </a:p>
          <a:p>
            <a:r>
              <a:rPr lang="pl-PL" sz="1400"/>
              <a:t>Zgodnie z tym przepisem przedsiębiorstwo jest „zorganizowanym zespołem </a:t>
            </a:r>
            <a:r>
              <a:rPr lang="pl-PL" sz="1400" smtClean="0"/>
              <a:t>składników niematerialnych </a:t>
            </a:r>
            <a:r>
              <a:rPr lang="pl-PL" sz="1400"/>
              <a:t>i materialnych przeznaczonym do prowadzenia działalności </a:t>
            </a:r>
            <a:r>
              <a:rPr lang="pl-PL" sz="1400" smtClean="0"/>
              <a:t>gospodarczej. Obejmuje </a:t>
            </a:r>
            <a:r>
              <a:rPr lang="pl-PL" sz="1400"/>
              <a:t>ono w szczególności: </a:t>
            </a:r>
            <a:endParaRPr lang="pl-PL" sz="1400" smtClean="0"/>
          </a:p>
          <a:p>
            <a:pPr lvl="1"/>
            <a:r>
              <a:rPr lang="pl-PL" sz="1000" smtClean="0"/>
              <a:t>1</a:t>
            </a:r>
            <a:r>
              <a:rPr lang="pl-PL" sz="1000"/>
              <a:t>) oznaczenie indywidualizujące przedsiębiorstwo lub </a:t>
            </a:r>
            <a:r>
              <a:rPr lang="pl-PL" sz="1000" smtClean="0"/>
              <a:t>jego wyodrębnione </a:t>
            </a:r>
            <a:r>
              <a:rPr lang="pl-PL" sz="1000"/>
              <a:t>części (nazwa przedsiębiorstwa); </a:t>
            </a:r>
            <a:endParaRPr lang="pl-PL" sz="1000" smtClean="0"/>
          </a:p>
          <a:p>
            <a:pPr lvl="1"/>
            <a:r>
              <a:rPr lang="pl-PL" sz="1000" smtClean="0"/>
              <a:t>2</a:t>
            </a:r>
            <a:r>
              <a:rPr lang="pl-PL" sz="1000"/>
              <a:t>) własność nieruchomości lub </a:t>
            </a:r>
            <a:r>
              <a:rPr lang="pl-PL" sz="1000" smtClean="0"/>
              <a:t>ruchomości, w </a:t>
            </a:r>
            <a:r>
              <a:rPr lang="pl-PL" sz="1000"/>
              <a:t>tym urządzeń, materiałów, towarów i wyrobów, oraz inne prawa rzeczowe </a:t>
            </a:r>
            <a:r>
              <a:rPr lang="pl-PL" sz="1000" smtClean="0"/>
              <a:t>do nieruchomości </a:t>
            </a:r>
            <a:r>
              <a:rPr lang="pl-PL" sz="1000"/>
              <a:t>lub ruchomości; </a:t>
            </a:r>
            <a:endParaRPr lang="pl-PL" sz="1000" smtClean="0"/>
          </a:p>
          <a:p>
            <a:pPr lvl="1"/>
            <a:r>
              <a:rPr lang="pl-PL" sz="1000" smtClean="0"/>
              <a:t>3</a:t>
            </a:r>
            <a:r>
              <a:rPr lang="pl-PL" sz="1000"/>
              <a:t>) prawa wynikające z umów najmu i </a:t>
            </a:r>
            <a:r>
              <a:rPr lang="pl-PL" sz="1000" smtClean="0"/>
              <a:t>dzierżawy nieruchomości </a:t>
            </a:r>
            <a:r>
              <a:rPr lang="pl-PL" sz="1000"/>
              <a:t>lub ruchomości oraz prawa do korzystania z nieruchomości lub </a:t>
            </a:r>
            <a:r>
              <a:rPr lang="pl-PL" sz="1000" smtClean="0"/>
              <a:t>ruchomości wynikające </a:t>
            </a:r>
            <a:r>
              <a:rPr lang="pl-PL" sz="1000"/>
              <a:t>z innych stosunków prawnych; </a:t>
            </a:r>
            <a:endParaRPr lang="pl-PL" sz="1000" smtClean="0"/>
          </a:p>
          <a:p>
            <a:pPr lvl="1"/>
            <a:r>
              <a:rPr lang="pl-PL" sz="1000" smtClean="0"/>
              <a:t>4</a:t>
            </a:r>
            <a:r>
              <a:rPr lang="pl-PL" sz="1000"/>
              <a:t>) wierzytelności, prawa z </a:t>
            </a:r>
            <a:r>
              <a:rPr lang="pl-PL" sz="1000" smtClean="0"/>
              <a:t>papierów wartościowych </a:t>
            </a:r>
            <a:r>
              <a:rPr lang="pl-PL" sz="1000"/>
              <a:t>i środki </a:t>
            </a:r>
            <a:r>
              <a:rPr lang="pl-PL" sz="1000" smtClean="0"/>
              <a:t>pieniężne</a:t>
            </a:r>
            <a:r>
              <a:rPr lang="pl-PL" sz="1000"/>
              <a:t>; </a:t>
            </a:r>
            <a:endParaRPr lang="pl-PL" sz="1000" smtClean="0"/>
          </a:p>
          <a:p>
            <a:pPr lvl="1"/>
            <a:r>
              <a:rPr lang="pl-PL" sz="1000" smtClean="0"/>
              <a:t>5</a:t>
            </a:r>
            <a:r>
              <a:rPr lang="pl-PL" sz="1000"/>
              <a:t>) koncesje, licencje i zezwolenia; </a:t>
            </a:r>
            <a:endParaRPr lang="pl-PL" sz="1000" smtClean="0"/>
          </a:p>
          <a:p>
            <a:pPr lvl="1"/>
            <a:r>
              <a:rPr lang="pl-PL" sz="1000" smtClean="0"/>
              <a:t>6</a:t>
            </a:r>
            <a:r>
              <a:rPr lang="pl-PL" sz="1000"/>
              <a:t>) patenty i inne </a:t>
            </a:r>
            <a:r>
              <a:rPr lang="pl-PL" sz="1000" smtClean="0"/>
              <a:t>prawa własności </a:t>
            </a:r>
            <a:r>
              <a:rPr lang="pl-PL" sz="1000"/>
              <a:t>przemysłowej; </a:t>
            </a:r>
            <a:endParaRPr lang="pl-PL" sz="1000" smtClean="0"/>
          </a:p>
          <a:p>
            <a:pPr lvl="1"/>
            <a:r>
              <a:rPr lang="pl-PL" sz="1000" smtClean="0"/>
              <a:t>7</a:t>
            </a:r>
            <a:r>
              <a:rPr lang="pl-PL" sz="1000"/>
              <a:t>) majątkowe prawa autorskie i majątkowe prawa pokrewne; </a:t>
            </a:r>
            <a:endParaRPr lang="pl-PL" sz="1000" smtClean="0"/>
          </a:p>
          <a:p>
            <a:pPr lvl="1"/>
            <a:r>
              <a:rPr lang="pl-PL" sz="1000" smtClean="0"/>
              <a:t>8)tajemnice </a:t>
            </a:r>
            <a:r>
              <a:rPr lang="pl-PL" sz="1000"/>
              <a:t>przedsiębiorstwa; </a:t>
            </a:r>
            <a:endParaRPr lang="pl-PL" sz="1000" smtClean="0"/>
          </a:p>
          <a:p>
            <a:pPr lvl="1"/>
            <a:r>
              <a:rPr lang="pl-PL" sz="1000" smtClean="0"/>
              <a:t>9</a:t>
            </a:r>
            <a:r>
              <a:rPr lang="pl-PL" sz="1000"/>
              <a:t>) księgi i dokumenty związane z prowadzeniem działalności</a:t>
            </a:r>
          </a:p>
          <a:p>
            <a:pPr lvl="1"/>
            <a:r>
              <a:rPr lang="pl-PL" sz="1000"/>
              <a:t>gospodarczej”. </a:t>
            </a:r>
          </a:p>
        </p:txBody>
      </p:sp>
    </p:spTree>
    <p:extLst>
      <p:ext uri="{BB962C8B-B14F-4D97-AF65-F5344CB8AC3E}">
        <p14:creationId xmlns:p14="http://schemas.microsoft.com/office/powerpoint/2010/main" val="42913714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Przedsiębiorca a przedsiębiorstwo?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smtClean="0"/>
              <a:t>Znaczenie funkcjonalne</a:t>
            </a:r>
          </a:p>
          <a:p>
            <a:endParaRPr lang="pl-PL"/>
          </a:p>
          <a:p>
            <a:r>
              <a:rPr lang="pl-PL" smtClean="0"/>
              <a:t>Przedsiębiorstwo = działalność gospodarcza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347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/>
              <a:t>Działalność gospodarcza może być prowadzona przez osobę fizyczną po dokonaniu zgłoszenia do </a:t>
            </a:r>
            <a:r>
              <a:rPr lang="pl-PL" u="sng" smtClean="0"/>
              <a:t>Centralnej </a:t>
            </a:r>
            <a:r>
              <a:rPr lang="pl-PL" u="sng"/>
              <a:t>Ewidencji i Informacji o Działalności </a:t>
            </a:r>
            <a:r>
              <a:rPr lang="pl-PL" u="sng" smtClean="0"/>
              <a:t>Gospodarczej</a:t>
            </a:r>
          </a:p>
          <a:p>
            <a:r>
              <a:rPr lang="pl-PL" smtClean="0"/>
              <a:t>Niektóre działalności </a:t>
            </a:r>
            <a:r>
              <a:rPr lang="pl-PL"/>
              <a:t>po uzyskaniu wymaganych koncesji lub zezwoleń oraz spełnieniu innych przewidzianych prawem warunków</a:t>
            </a:r>
            <a:r>
              <a:rPr lang="pl-PL" smtClean="0"/>
              <a:t>.</a:t>
            </a:r>
          </a:p>
          <a:p>
            <a:r>
              <a:rPr lang="pl-PL" smtClean="0"/>
              <a:t> </a:t>
            </a:r>
            <a:r>
              <a:rPr lang="pl-PL"/>
              <a:t>Osoba fizyczna prowadząca działalność gospodarczą podlega wszystkim regulacjom prawa administracyjnego gospodarczego, jak każdy inny przedsiębiorca</a:t>
            </a:r>
            <a:r>
              <a:rPr lang="pl-PL" smtClean="0"/>
              <a:t>.</a:t>
            </a:r>
          </a:p>
          <a:p>
            <a:r>
              <a:rPr lang="pl-PL" smtClean="0"/>
              <a:t>Prowadzenie </a:t>
            </a:r>
            <a:r>
              <a:rPr lang="pl-PL"/>
              <a:t>niektórych rodzajów działalności gospodarczej przez osobę fizyczną jest zabronione, ponieważ ich prowadzenie zostało zastrzeżone dla podmiotów szczególnych (np. bank może być tylko prowadzony w formie spółki akcyjnej lub banku spółdzielczego, działalność ubezpieczeniowa w formie spółki akcyjnej lub towarzystwa ubezpieczeń wzajemnych, itd</a:t>
            </a:r>
            <a:r>
              <a:rPr lang="pl-PL" smtClean="0"/>
              <a:t>.).</a:t>
            </a:r>
          </a:p>
          <a:p>
            <a:r>
              <a:rPr lang="pl-PL" smtClean="0"/>
              <a:t>Szczególnym </a:t>
            </a:r>
            <a:r>
              <a:rPr lang="pl-PL"/>
              <a:t>przypadkiem prowadzenia działalności gospodarczej przez osobę fizyczna jest rzemiosło.</a:t>
            </a:r>
          </a:p>
        </p:txBody>
      </p:sp>
    </p:spTree>
    <p:extLst>
      <p:ext uri="{BB962C8B-B14F-4D97-AF65-F5344CB8AC3E}">
        <p14:creationId xmlns:p14="http://schemas.microsoft.com/office/powerpoint/2010/main" val="133858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/>
              <a:t>Art.2 ustawy z dnia 2 lipca 2004 r. o swobodzie działalności gospodarczej </a:t>
            </a:r>
            <a:r>
              <a:rPr lang="pl-PL" smtClean="0"/>
              <a:t>(Dz. U. z 2017 r., poz. 460 ze zm.) stanowi, że:</a:t>
            </a:r>
            <a:endParaRPr lang="pl-PL"/>
          </a:p>
          <a:p>
            <a:r>
              <a:rPr lang="pl-PL"/>
              <a:t>Działalnością gospodarczą jest zarobkowa działalność wytwórcza, budowlana, handlowa, usługowa oraz poszukiwanie, rozpoznawanie i wydobywanie kopalin ze złóż, a także działalność zawodowa, wykonywana w sposób zorganizowany i ciągły</a:t>
            </a:r>
            <a:r>
              <a:rPr lang="pl-PL" smtClean="0"/>
              <a:t>.</a:t>
            </a:r>
          </a:p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455376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smtClean="0"/>
              <a:t>Oznaczenie przedsiębiorcy </a:t>
            </a:r>
          </a:p>
          <a:p>
            <a:r>
              <a:rPr lang="pl-PL" smtClean="0"/>
              <a:t>43(2) § </a:t>
            </a:r>
            <a:r>
              <a:rPr lang="pl-PL"/>
              <a:t>1</a:t>
            </a:r>
            <a:r>
              <a:rPr lang="pl-PL" smtClean="0"/>
              <a:t>. k.c. </a:t>
            </a:r>
            <a:r>
              <a:rPr lang="pl-PL"/>
              <a:t>Przedsiębiorca działa pod firmą</a:t>
            </a:r>
            <a:r>
              <a:rPr lang="pl-PL" smtClean="0"/>
              <a:t>.</a:t>
            </a:r>
          </a:p>
          <a:p>
            <a:r>
              <a:rPr lang="pl-PL"/>
              <a:t>Art. </a:t>
            </a:r>
            <a:r>
              <a:rPr lang="pl-PL" smtClean="0"/>
              <a:t>43 (4) k.c. Firmą </a:t>
            </a:r>
            <a:r>
              <a:rPr lang="pl-PL"/>
              <a:t>osoby fizycznej jest jej imię i nazwisko. Nie wyklucza to włączenia do firmy pseudonimu lub określeń wskazujących na przedmiot działalności przedsiębiorcy, miejsce jej prowadzenia oraz innych określeń dowolnie obranych.</a:t>
            </a:r>
          </a:p>
        </p:txBody>
      </p:sp>
    </p:spTree>
    <p:extLst>
      <p:ext uri="{BB962C8B-B14F-4D97-AF65-F5344CB8AC3E}">
        <p14:creationId xmlns:p14="http://schemas.microsoft.com/office/powerpoint/2010/main" val="96781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Oznaczenie przesiębiorcy – cd.</a:t>
            </a:r>
          </a:p>
          <a:p>
            <a:r>
              <a:rPr lang="pl-PL" smtClean="0"/>
              <a:t>Przykłady:</a:t>
            </a:r>
          </a:p>
          <a:p>
            <a:pPr lvl="1"/>
            <a:r>
              <a:rPr lang="pl-PL" smtClean="0"/>
              <a:t>Usługi Ogólnobudowlane Jan Kowalski</a:t>
            </a:r>
          </a:p>
          <a:p>
            <a:pPr lvl="1"/>
            <a:r>
              <a:rPr lang="pl-PL" smtClean="0"/>
              <a:t>Zakład fryzjerski „Pod Włos” Helena Kowalska</a:t>
            </a:r>
          </a:p>
          <a:p>
            <a:pPr lvl="1"/>
            <a:r>
              <a:rPr lang="pl-PL" smtClean="0"/>
              <a:t>Ireneusz Kowalski Good Food</a:t>
            </a:r>
          </a:p>
          <a:p>
            <a:pPr lvl="1"/>
            <a:endParaRPr lang="pl-PL"/>
          </a:p>
          <a:p>
            <a:r>
              <a:rPr lang="pl-PL" smtClean="0"/>
              <a:t>Błąd!:</a:t>
            </a:r>
          </a:p>
          <a:p>
            <a:pPr lvl="1"/>
            <a:r>
              <a:rPr lang="pl-PL" smtClean="0"/>
              <a:t>Zakład Pogrzebowy Hades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8671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smtClean="0"/>
              <a:t>Uwagi Praktyczne</a:t>
            </a:r>
          </a:p>
          <a:p>
            <a:r>
              <a:rPr lang="pl-PL" smtClean="0"/>
              <a:t>Przykład: Zakład fryzjerski „Pod Włos” Helena Kowalska</a:t>
            </a:r>
          </a:p>
          <a:p>
            <a:r>
              <a:rPr lang="pl-PL"/>
              <a:t>W umowie stroną będzie: Helena Kowalska działająca pod firmą Zakład fryzjerski „Pod Włos” Helena </a:t>
            </a:r>
            <a:r>
              <a:rPr lang="pl-PL" smtClean="0"/>
              <a:t>Kowalska</a:t>
            </a:r>
          </a:p>
          <a:p>
            <a:r>
              <a:rPr lang="pl-PL" smtClean="0"/>
              <a:t>Dokumenty podpisuje w swoim imieniu Helena Kowalska</a:t>
            </a:r>
          </a:p>
          <a:p>
            <a:pPr lvl="1"/>
            <a:r>
              <a:rPr lang="pl-PL" smtClean="0"/>
              <a:t>- błąd: prezes Helena Kowalska, dyrektor Helena Kowalska</a:t>
            </a:r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079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Rzemiosło </a:t>
            </a:r>
          </a:p>
          <a:p>
            <a:r>
              <a:rPr lang="pl-PL"/>
              <a:t>Rzemiosło rozwijało się w Polsce już w okresie wczesnopiastowskim. W XIII wieku powstały pierwsze cechy. </a:t>
            </a:r>
          </a:p>
          <a:p>
            <a:endParaRPr lang="pl-PL" smtClean="0"/>
          </a:p>
          <a:p>
            <a:r>
              <a:rPr lang="pl-PL" smtClean="0"/>
              <a:t>Regulacja </a:t>
            </a:r>
            <a:r>
              <a:rPr lang="pl-PL" dirty="0" smtClean="0"/>
              <a:t>ustawowa: ustawa z dnia 22 marca 1989 r. o rzemiośle (Dz. U. z 2016 r. poz. 1285 ze zm.)</a:t>
            </a:r>
          </a:p>
          <a:p>
            <a:r>
              <a:rPr lang="pl-PL" dirty="0" smtClean="0"/>
              <a:t>Definicja rzemiosła (art. 2 ust. 1 ww. ustawy)</a:t>
            </a:r>
          </a:p>
          <a:p>
            <a:pPr marL="0" indent="0">
              <a:buNone/>
            </a:pPr>
            <a:r>
              <a:rPr lang="pl-PL" dirty="0" smtClean="0"/>
              <a:t>Jest to zawodowe wykonywanie działalności gospodarczej przez: </a:t>
            </a:r>
          </a:p>
          <a:p>
            <a:pPr marL="514350" indent="-514350">
              <a:buAutoNum type="arabicParenR"/>
            </a:pPr>
            <a:r>
              <a:rPr lang="pl-PL" dirty="0" smtClean="0"/>
              <a:t>osobę fizyczną, z wykorzystaniem zawodowych kwalifikacji tej osoby i jej pracy własnej, w imieniu własnym i na rachunek tej osoby – jeżeli jest ona </a:t>
            </a:r>
            <a:r>
              <a:rPr lang="pl-PL" dirty="0" err="1" smtClean="0"/>
              <a:t>mikroprzedsiębiorcą</a:t>
            </a:r>
            <a:r>
              <a:rPr lang="pl-PL" dirty="0" smtClean="0"/>
              <a:t>, małym przedsiębiorcą albo średnim przedsiębiorcą w rozumieniu ustawy z dnia 2 lipca 2004 r. o swobodzie działalności gospodarczej lub </a:t>
            </a:r>
          </a:p>
          <a:p>
            <a:pPr marL="514350" indent="-514350">
              <a:buAutoNum type="arabicParenR"/>
            </a:pPr>
            <a:r>
              <a:rPr lang="pl-PL" dirty="0" smtClean="0"/>
              <a:t>2) wspólników spółki cywilnej osób fizycznych w zakresie wykonywanej przez nich wspólnie działalności gospodarczej – jeżeli spełniają oni indywidualnie i łącznie warunki określone w pkt 1. </a:t>
            </a:r>
          </a:p>
          <a:p>
            <a:r>
              <a:rPr lang="pl-PL" smtClean="0"/>
              <a:t>Rzemiosło </a:t>
            </a:r>
            <a:r>
              <a:rPr lang="pl-PL" dirty="0" smtClean="0"/>
              <a:t>jest wykonywane </a:t>
            </a:r>
            <a:r>
              <a:rPr lang="pl-PL" b="1" dirty="0" smtClean="0"/>
              <a:t>z udziałem kwalifikowanej pracy własnej, </a:t>
            </a:r>
            <a:r>
              <a:rPr lang="pl-PL" dirty="0" smtClean="0"/>
              <a:t>wobec czego podstawą rolę mają osobiste kwalifikacje rzemieślnicze (m.in. dyplomy i </a:t>
            </a:r>
            <a:r>
              <a:rPr lang="pl-PL" smtClean="0"/>
              <a:t>świadectwa).</a:t>
            </a:r>
          </a:p>
          <a:p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598713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mtClean="0"/>
              <a:t>Rzemiosło – przykłady:</a:t>
            </a:r>
          </a:p>
          <a:p>
            <a:pPr lvl="1"/>
            <a:r>
              <a:rPr lang="pl-PL" smtClean="0"/>
              <a:t>bednarstwo,</a:t>
            </a:r>
          </a:p>
          <a:p>
            <a:pPr lvl="1"/>
            <a:r>
              <a:rPr lang="pl-PL" smtClean="0"/>
              <a:t>garncarstwo, </a:t>
            </a:r>
          </a:p>
          <a:p>
            <a:pPr lvl="1"/>
            <a:r>
              <a:rPr lang="pl-PL" smtClean="0"/>
              <a:t>piekarnictwo,</a:t>
            </a:r>
          </a:p>
          <a:p>
            <a:pPr lvl="1"/>
            <a:r>
              <a:rPr lang="pl-PL" smtClean="0"/>
              <a:t>piwowarstwo, </a:t>
            </a:r>
          </a:p>
          <a:p>
            <a:pPr lvl="1"/>
            <a:r>
              <a:rPr lang="pl-PL" smtClean="0"/>
              <a:t>garbarstwo, też białoskórnictwo, </a:t>
            </a:r>
          </a:p>
          <a:p>
            <a:pPr lvl="1"/>
            <a:r>
              <a:rPr lang="pl-PL" smtClean="0"/>
              <a:t>szewstwo i krawiectwo,</a:t>
            </a:r>
          </a:p>
          <a:p>
            <a:pPr lvl="1"/>
            <a:r>
              <a:rPr lang="pl-PL" smtClean="0"/>
              <a:t>nożownictwo,</a:t>
            </a:r>
          </a:p>
          <a:p>
            <a:pPr lvl="1"/>
            <a:r>
              <a:rPr lang="pl-PL" smtClean="0"/>
              <a:t>szmuklerstwo, pasamonictwo,</a:t>
            </a:r>
          </a:p>
          <a:p>
            <a:pPr lvl="1"/>
            <a:r>
              <a:rPr lang="pl-PL"/>
              <a:t>s</a:t>
            </a:r>
            <a:r>
              <a:rPr lang="pl-PL" smtClean="0"/>
              <a:t>zkutnictwo,</a:t>
            </a:r>
          </a:p>
          <a:p>
            <a:pPr lvl="1"/>
            <a:r>
              <a:rPr lang="pl-PL" smtClean="0"/>
              <a:t>snycerstwo,</a:t>
            </a:r>
          </a:p>
          <a:p>
            <a:pPr lvl="1"/>
            <a:r>
              <a:rPr lang="pl-PL"/>
              <a:t>i</a:t>
            </a:r>
            <a:r>
              <a:rPr lang="pl-PL" smtClean="0"/>
              <a:t>ntroligatorstwo,</a:t>
            </a:r>
          </a:p>
          <a:p>
            <a:pPr lvl="1"/>
            <a:r>
              <a:rPr lang="pl-PL"/>
              <a:t>l</a:t>
            </a:r>
            <a:r>
              <a:rPr lang="pl-PL" smtClean="0"/>
              <a:t>udwisarstwo.</a:t>
            </a:r>
            <a:endParaRPr lang="pl-PL"/>
          </a:p>
          <a:p>
            <a:pPr lvl="1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9073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smtClean="0"/>
              <a:t>Rzemiosło</a:t>
            </a:r>
          </a:p>
          <a:p>
            <a:endParaRPr lang="pl-PL" smtClean="0"/>
          </a:p>
          <a:p>
            <a:r>
              <a:rPr lang="pl-PL" smtClean="0"/>
              <a:t>Do </a:t>
            </a:r>
            <a:r>
              <a:rPr lang="pl-PL"/>
              <a:t>tej kategorii nie wlicza się działalności:</a:t>
            </a:r>
          </a:p>
          <a:p>
            <a:pPr lvl="1"/>
            <a:r>
              <a:rPr lang="pl-PL" smtClean="0"/>
              <a:t>Handlowej</a:t>
            </a:r>
            <a:r>
              <a:rPr lang="pl-PL"/>
              <a:t>;</a:t>
            </a:r>
          </a:p>
          <a:p>
            <a:pPr lvl="1"/>
            <a:r>
              <a:rPr lang="pl-PL" smtClean="0"/>
              <a:t>Gastronomicznej</a:t>
            </a:r>
            <a:r>
              <a:rPr lang="pl-PL"/>
              <a:t>;</a:t>
            </a:r>
          </a:p>
          <a:p>
            <a:pPr lvl="1"/>
            <a:r>
              <a:rPr lang="pl-PL" smtClean="0"/>
              <a:t>Transportowej</a:t>
            </a:r>
            <a:r>
              <a:rPr lang="pl-PL"/>
              <a:t>;</a:t>
            </a:r>
          </a:p>
          <a:p>
            <a:pPr lvl="1"/>
            <a:r>
              <a:rPr lang="pl-PL" smtClean="0"/>
              <a:t>Usług </a:t>
            </a:r>
            <a:r>
              <a:rPr lang="pl-PL"/>
              <a:t>hotelarskich;</a:t>
            </a:r>
          </a:p>
          <a:p>
            <a:pPr lvl="1"/>
            <a:r>
              <a:rPr lang="pl-PL" smtClean="0"/>
              <a:t>Usług </a:t>
            </a:r>
            <a:r>
              <a:rPr lang="pl-PL"/>
              <a:t>świadczonych w wykonywaniu wolnych zawodów;</a:t>
            </a:r>
          </a:p>
          <a:p>
            <a:pPr lvl="1"/>
            <a:r>
              <a:rPr lang="pl-PL" smtClean="0"/>
              <a:t>Usług </a:t>
            </a:r>
            <a:r>
              <a:rPr lang="pl-PL"/>
              <a:t>leczniczych</a:t>
            </a:r>
          </a:p>
          <a:p>
            <a:pPr lvl="1"/>
            <a:r>
              <a:rPr lang="pl-PL" smtClean="0"/>
              <a:t>Działalności </a:t>
            </a:r>
            <a:r>
              <a:rPr lang="pl-PL"/>
              <a:t>wytwórczej i usługowej artystów plastyków i fotografików.</a:t>
            </a:r>
          </a:p>
        </p:txBody>
      </p:sp>
    </p:spTree>
    <p:extLst>
      <p:ext uri="{BB962C8B-B14F-4D97-AF65-F5344CB8AC3E}">
        <p14:creationId xmlns:p14="http://schemas.microsoft.com/office/powerpoint/2010/main" val="21651236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Przedsiębiorca – osoba fizyczna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smtClean="0"/>
              <a:t>Wspólnicy spółki cywilnej</a:t>
            </a:r>
            <a:endParaRPr lang="pl-PL" smtClean="0"/>
          </a:p>
          <a:p>
            <a:r>
              <a:rPr lang="pl-PL" smtClean="0"/>
              <a:t>Spółka </a:t>
            </a:r>
            <a:r>
              <a:rPr lang="pl-PL"/>
              <a:t>cywilna (</a:t>
            </a:r>
            <a:r>
              <a:rPr lang="pl-PL" smtClean="0"/>
              <a:t>s.c.) jeden </a:t>
            </a:r>
            <a:r>
              <a:rPr lang="pl-PL"/>
              <a:t>z rodzajów </a:t>
            </a:r>
            <a:r>
              <a:rPr lang="pl-PL" smtClean="0"/>
              <a:t>umów zobowiązaniowych </a:t>
            </a:r>
          </a:p>
          <a:p>
            <a:r>
              <a:rPr lang="pl-PL"/>
              <a:t>Zawierając umowę, wspólnicy zobowiązują się dążyć do osiągnięcia wspólnego celu gospodarczego</a:t>
            </a:r>
          </a:p>
          <a:p>
            <a:r>
              <a:rPr lang="pl-PL" smtClean="0"/>
              <a:t>Spółka </a:t>
            </a:r>
            <a:r>
              <a:rPr lang="pl-PL"/>
              <a:t>cywilna nie ma własnego mienia – nabywane prawa i zaciągane zobowiązania wchodzą do wspólnego majątku wspólników, stanowiącego ich współwłasność </a:t>
            </a:r>
            <a:r>
              <a:rPr lang="pl-PL" smtClean="0"/>
              <a:t>(wspólność łączną).</a:t>
            </a:r>
          </a:p>
          <a:p>
            <a:r>
              <a:rPr lang="pl-PL" smtClean="0"/>
              <a:t>Ułatwnienia dla przedsiębiorców: np. niższa składka do ZUS</a:t>
            </a:r>
          </a:p>
          <a:p>
            <a:r>
              <a:rPr lang="pl-PL" smtClean="0"/>
              <a:t>Wyjątek: podatek VAT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5737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Osoba prawna jako przedsiębiorca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28800"/>
            <a:ext cx="8939336" cy="514116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Zgodnie z art. 33 k.c</a:t>
            </a:r>
            <a:r>
              <a:rPr lang="pl-PL" smtClean="0"/>
              <a:t>. osobami prawnymi </a:t>
            </a:r>
            <a:r>
              <a:rPr lang="pl-PL" dirty="0" smtClean="0"/>
              <a:t>są Skarb Państwa i jednostki organizacyjne, którym przepisy szczególne przyznają osobowość prawną.</a:t>
            </a:r>
          </a:p>
          <a:p>
            <a:pPr algn="just"/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Ze wg na cel powadzonej działalności wyróżnić można osoby prawne, dla których prowadzona działalność gospodarcza jest: </a:t>
            </a:r>
          </a:p>
          <a:p>
            <a:pPr marL="400050" lvl="1" indent="0" algn="just">
              <a:buNone/>
            </a:pPr>
            <a:r>
              <a:rPr lang="pl-PL" dirty="0" smtClean="0"/>
              <a:t>- głównym celem, np. spółki kapitałowe,</a:t>
            </a:r>
          </a:p>
          <a:p>
            <a:pPr marL="400050" lvl="1" indent="0" algn="just">
              <a:buNone/>
            </a:pPr>
            <a:r>
              <a:rPr lang="pl-PL" dirty="0" smtClean="0"/>
              <a:t>- jednym z celów, np. instytuty badawcze,</a:t>
            </a:r>
          </a:p>
          <a:p>
            <a:pPr marL="400050" lvl="1" indent="0" algn="just">
              <a:buNone/>
            </a:pPr>
            <a:r>
              <a:rPr lang="pl-PL" dirty="0" smtClean="0"/>
              <a:t>- jest działalnością akcesoryjną, np. fundacje, muzea.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42785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Osoba prawna jako przedsiębiorca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mtClean="0"/>
              <a:t>Po czym poznać?</a:t>
            </a:r>
          </a:p>
          <a:p>
            <a:r>
              <a:rPr lang="pl-PL" i="1" smtClean="0"/>
              <a:t>Art</a:t>
            </a:r>
            <a:r>
              <a:rPr lang="pl-PL" i="1"/>
              <a:t>. 12 </a:t>
            </a:r>
            <a:r>
              <a:rPr lang="pl-PL" i="1" smtClean="0"/>
              <a:t>k.s.h. </a:t>
            </a:r>
            <a:r>
              <a:rPr lang="pl-PL"/>
              <a:t>Spółka z ograniczoną odpowiedzialnością w organizacji albo spółka akcyjna w organizacji z chwilą wpisu do rejestru staje się spółką z ograniczoną odpowiedzialnością albo spółką akcyjną i </a:t>
            </a:r>
            <a:r>
              <a:rPr lang="pl-PL" u="sng"/>
              <a:t>uzyskuje osobowość prawną</a:t>
            </a:r>
            <a:r>
              <a:rPr lang="pl-PL" u="sng" smtClean="0"/>
              <a:t>.</a:t>
            </a:r>
          </a:p>
          <a:p>
            <a:r>
              <a:rPr lang="pl-PL" i="1"/>
              <a:t>Art. 11 </a:t>
            </a:r>
            <a:r>
              <a:rPr lang="pl-PL" i="1" smtClean="0"/>
              <a:t>§ </a:t>
            </a:r>
            <a:r>
              <a:rPr lang="pl-PL" i="1"/>
              <a:t>1. </a:t>
            </a:r>
            <a:r>
              <a:rPr lang="pl-PL" i="1" smtClean="0"/>
              <a:t>Prawo Spółdzielcze </a:t>
            </a:r>
            <a:r>
              <a:rPr lang="pl-PL" smtClean="0"/>
              <a:t>Spółdzielnia </a:t>
            </a:r>
            <a:r>
              <a:rPr lang="pl-PL" u="sng"/>
              <a:t>nabywa osobowość prawną </a:t>
            </a:r>
            <a:r>
              <a:rPr lang="pl-PL"/>
              <a:t>z chwilą wpisania jej do Krajowego Rejestru Sądowego.</a:t>
            </a:r>
          </a:p>
        </p:txBody>
      </p:sp>
    </p:spTree>
    <p:extLst>
      <p:ext uri="{BB962C8B-B14F-4D97-AF65-F5344CB8AC3E}">
        <p14:creationId xmlns:p14="http://schemas.microsoft.com/office/powerpoint/2010/main" val="5124659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Osoba prawna jako przedsiębiorca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mtClean="0"/>
          </a:p>
          <a:p>
            <a:endParaRPr lang="pl-PL"/>
          </a:p>
          <a:p>
            <a:r>
              <a:rPr lang="pl-PL" smtClean="0"/>
              <a:t>Przykłady:</a:t>
            </a:r>
          </a:p>
          <a:p>
            <a:pPr lvl="1"/>
            <a:r>
              <a:rPr lang="pl-PL" smtClean="0"/>
              <a:t>Spółka </a:t>
            </a:r>
            <a:r>
              <a:rPr lang="pl-PL"/>
              <a:t>z ograniczoną </a:t>
            </a:r>
            <a:r>
              <a:rPr lang="pl-PL" smtClean="0"/>
              <a:t>odpowiedzialnością</a:t>
            </a:r>
          </a:p>
          <a:p>
            <a:pPr lvl="1"/>
            <a:r>
              <a:rPr lang="pl-PL" smtClean="0"/>
              <a:t>Spółka akcyjna</a:t>
            </a:r>
          </a:p>
          <a:p>
            <a:pPr lvl="1"/>
            <a:r>
              <a:rPr lang="pl-PL" smtClean="0"/>
              <a:t>Spółdzielnia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287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/>
              <a:t>Zawarte w przepisach u.s.d.g. określenie pojęcia działalności gospodarczej ma </a:t>
            </a:r>
            <a:r>
              <a:rPr lang="pl-PL" b="1"/>
              <a:t>uniwersalny charakter</a:t>
            </a:r>
            <a:r>
              <a:rPr lang="pl-PL"/>
              <a:t>, stanowiąc tym samym legalną definicję działalności gospodarczej. Oznacza to, że zawarte w innych aktach prawnych określenie dz.gosp. powinne być interpretowane zgodnie z pojeciem zawartym w u.s.d.g. ( np. ordynacja podatkowa odwoluje się do u.s.d.g względem wyjaśnienia definicji dz.gosp.)</a:t>
            </a:r>
          </a:p>
        </p:txBody>
      </p:sp>
    </p:spTree>
    <p:extLst>
      <p:ext uri="{BB962C8B-B14F-4D97-AF65-F5344CB8AC3E}">
        <p14:creationId xmlns:p14="http://schemas.microsoft.com/office/powerpoint/2010/main" val="5475161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Osoba prawna jako przedsiębiorca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pl-PL" sz="3400" b="1" smtClean="0"/>
              <a:t>Spółki kapitałowe</a:t>
            </a:r>
            <a:endParaRPr lang="pl-PL" b="1" smtClean="0"/>
          </a:p>
          <a:p>
            <a:endParaRPr lang="pl-PL" b="1" smtClean="0"/>
          </a:p>
          <a:p>
            <a:r>
              <a:rPr lang="pl-PL" b="1" smtClean="0"/>
              <a:t>Charakteryzują</a:t>
            </a:r>
            <a:r>
              <a:rPr lang="pl-PL" smtClean="0"/>
              <a:t> </a:t>
            </a:r>
            <a:r>
              <a:rPr lang="pl-PL"/>
              <a:t>się tym, że:</a:t>
            </a:r>
          </a:p>
          <a:p>
            <a:pPr lvl="1"/>
            <a:r>
              <a:rPr lang="pl-PL" sz="2900" smtClean="0"/>
              <a:t>Podstawą </a:t>
            </a:r>
            <a:r>
              <a:rPr lang="pl-PL" sz="2900"/>
              <a:t>ich istnienia jest kapitał wniesiony przez wspólników;</a:t>
            </a:r>
          </a:p>
          <a:p>
            <a:pPr lvl="1"/>
            <a:r>
              <a:rPr lang="pl-PL" sz="2900" smtClean="0"/>
              <a:t>Posiadają </a:t>
            </a:r>
            <a:r>
              <a:rPr lang="pl-PL" sz="2900"/>
              <a:t>osobowość prawną, uzyskiwaną z chwilą wpisu do rejestru;</a:t>
            </a:r>
          </a:p>
          <a:p>
            <a:pPr lvl="1"/>
            <a:r>
              <a:rPr lang="pl-PL" sz="2900" smtClean="0"/>
              <a:t>Poddane </a:t>
            </a:r>
            <a:r>
              <a:rPr lang="pl-PL" sz="2900"/>
              <a:t>są obowiązkowi zarejestrowania w Rejestrze Przedsiębiorców KRS;</a:t>
            </a:r>
          </a:p>
          <a:p>
            <a:pPr lvl="1"/>
            <a:r>
              <a:rPr lang="pl-PL" sz="2900" smtClean="0"/>
              <a:t>Akcje/udziały </a:t>
            </a:r>
            <a:r>
              <a:rPr lang="pl-PL" sz="2900"/>
              <a:t>spółki są zbywalne;</a:t>
            </a:r>
          </a:p>
          <a:p>
            <a:pPr lvl="1"/>
            <a:r>
              <a:rPr lang="pl-PL" sz="2900" smtClean="0"/>
              <a:t>Umożliwiają </a:t>
            </a:r>
            <a:r>
              <a:rPr lang="pl-PL" sz="2900"/>
              <a:t>działalność na dużą skalę, i łatwe pozyskiwanie dużej ilości kapitału;</a:t>
            </a:r>
          </a:p>
          <a:p>
            <a:pPr lvl="1"/>
            <a:r>
              <a:rPr lang="pl-PL" sz="2900" smtClean="0"/>
              <a:t>Mogą </a:t>
            </a:r>
            <a:r>
              <a:rPr lang="pl-PL" sz="2900"/>
              <a:t>działać już na etapie spółki w organizacji;</a:t>
            </a:r>
          </a:p>
          <a:p>
            <a:pPr lvl="1"/>
            <a:r>
              <a:rPr lang="pl-PL" sz="2900" smtClean="0"/>
              <a:t>Nie </a:t>
            </a:r>
            <a:r>
              <a:rPr lang="pl-PL" sz="2900"/>
              <a:t>muszą ujawniać w nazwie firmy żadnych nazwisk;</a:t>
            </a:r>
          </a:p>
          <a:p>
            <a:pPr lvl="1"/>
            <a:r>
              <a:rPr lang="pl-PL" sz="2900" smtClean="0"/>
              <a:t>Stanowią </a:t>
            </a:r>
            <a:r>
              <a:rPr lang="pl-PL" sz="2900"/>
              <a:t>jedyne formy prawne, w jakich mogą działać jednoosobowe spółki Skarbu Państwa;</a:t>
            </a:r>
          </a:p>
          <a:p>
            <a:pPr lvl="1"/>
            <a:r>
              <a:rPr lang="pl-PL" sz="2900" smtClean="0"/>
              <a:t>Są </a:t>
            </a:r>
            <a:r>
              <a:rPr lang="pl-PL" sz="2900"/>
              <a:t>podwójnie opodatkowane – podatkiem CIT z dochodów spółki i podatkiem z zysków wspólników/z dywidendy akcjonariuszy</a:t>
            </a:r>
            <a:r>
              <a:rPr lang="pl-PL" sz="2900" smtClean="0"/>
              <a:t>;</a:t>
            </a:r>
          </a:p>
          <a:p>
            <a:pPr lvl="1"/>
            <a:r>
              <a:rPr lang="pl-PL" sz="2900"/>
              <a:t>Są poddane obowiązkowi pełnej księgowości;</a:t>
            </a:r>
          </a:p>
          <a:p>
            <a:pPr lvl="1"/>
            <a:r>
              <a:rPr lang="pl-PL" sz="2900" smtClean="0"/>
              <a:t>Odpowiedzialność </a:t>
            </a:r>
            <a:r>
              <a:rPr lang="pl-PL" sz="2900"/>
              <a:t>osobista wspólników spółki z o.o./ akcjonariuszy SA jest wyłączona;</a:t>
            </a:r>
          </a:p>
          <a:p>
            <a:pPr lvl="1"/>
            <a:r>
              <a:rPr lang="pl-PL" sz="2900" smtClean="0"/>
              <a:t>Udziałowcy </a:t>
            </a:r>
            <a:r>
              <a:rPr lang="pl-PL" sz="2900"/>
              <a:t>odpowiadają do wartości wkładu w majątek spółki, zaś akcjonariusze (założyciele) odpowiadają do wysokości posiadanych akcji;</a:t>
            </a:r>
          </a:p>
          <a:p>
            <a:pPr lvl="1"/>
            <a:r>
              <a:rPr lang="pl-PL" sz="2900" smtClean="0"/>
              <a:t>Wspólnicy </a:t>
            </a:r>
            <a:r>
              <a:rPr lang="pl-PL" sz="2900"/>
              <a:t>są odsunięci od podejmowania bieżących decyzji w sprawach spółki i sprawowania bieżącej kontroli nad jej działalnością.</a:t>
            </a:r>
          </a:p>
        </p:txBody>
      </p:sp>
    </p:spTree>
    <p:extLst>
      <p:ext uri="{BB962C8B-B14F-4D97-AF65-F5344CB8AC3E}">
        <p14:creationId xmlns:p14="http://schemas.microsoft.com/office/powerpoint/2010/main" val="20312748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Osoba prawna jako przedsiębiorca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Spółki </a:t>
            </a:r>
            <a:r>
              <a:rPr lang="pl-PL"/>
              <a:t>działają poprzez swoje organy:</a:t>
            </a:r>
          </a:p>
          <a:p>
            <a:pPr lvl="1"/>
            <a:r>
              <a:rPr lang="pl-PL" smtClean="0"/>
              <a:t>Walne </a:t>
            </a:r>
            <a:r>
              <a:rPr lang="pl-PL"/>
              <a:t>zgromadzenie akcjonariuszy lub zgromadzenie wspólników;</a:t>
            </a:r>
          </a:p>
          <a:p>
            <a:pPr lvl="1"/>
            <a:r>
              <a:rPr lang="pl-PL" smtClean="0"/>
              <a:t>Komisje </a:t>
            </a:r>
            <a:r>
              <a:rPr lang="pl-PL"/>
              <a:t>rewizyjne;</a:t>
            </a:r>
          </a:p>
          <a:p>
            <a:pPr lvl="1"/>
            <a:r>
              <a:rPr lang="pl-PL" smtClean="0"/>
              <a:t>Rady </a:t>
            </a:r>
            <a:r>
              <a:rPr lang="pl-PL"/>
              <a:t>nadzorcze;</a:t>
            </a:r>
          </a:p>
          <a:p>
            <a:pPr lvl="1"/>
            <a:r>
              <a:rPr lang="pl-PL" smtClean="0"/>
              <a:t>Zarząd </a:t>
            </a:r>
            <a:r>
              <a:rPr lang="pl-PL"/>
              <a:t>spółki.</a:t>
            </a:r>
          </a:p>
        </p:txBody>
      </p:sp>
    </p:spTree>
    <p:extLst>
      <p:ext uri="{BB962C8B-B14F-4D97-AF65-F5344CB8AC3E}">
        <p14:creationId xmlns:p14="http://schemas.microsoft.com/office/powerpoint/2010/main" val="30703468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Osoba prawna jako przedsiębiorca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Jednoosobowa </a:t>
            </a:r>
            <a:r>
              <a:rPr lang="pl-PL" b="1"/>
              <a:t>spółka Skarbu Państwa jako podmiot prawa publicznego </a:t>
            </a:r>
            <a:r>
              <a:rPr lang="pl-PL" b="1" smtClean="0"/>
              <a:t>gospodarczego</a:t>
            </a:r>
            <a:endParaRPr lang="pl-PL" b="1"/>
          </a:p>
          <a:p>
            <a:endParaRPr lang="pl-PL" smtClean="0"/>
          </a:p>
          <a:p>
            <a:r>
              <a:rPr lang="pl-PL" smtClean="0"/>
              <a:t>Jednoosobowa </a:t>
            </a:r>
            <a:r>
              <a:rPr lang="pl-PL"/>
              <a:t>spółka Skarbu Państwa to rodzaj spółki utworzonej w wyniku procesu </a:t>
            </a:r>
            <a:r>
              <a:rPr lang="pl-PL" smtClean="0"/>
              <a:t>komercjalizacji</a:t>
            </a:r>
            <a:endParaRPr lang="pl-PL"/>
          </a:p>
          <a:p>
            <a:r>
              <a:rPr lang="pl-PL" smtClean="0"/>
              <a:t>KOMERCJALIZACJA </a:t>
            </a:r>
            <a:r>
              <a:rPr lang="pl-PL"/>
              <a:t>Polega na przekształceniu przedsiębiorstwa państwowego w spółkę z ograniczoną odpowiedzialnością bądź w spółkę akcyjną (spółkę kapitałową). </a:t>
            </a:r>
            <a:endParaRPr lang="pl-PL" smtClean="0"/>
          </a:p>
          <a:p>
            <a:r>
              <a:rPr lang="pl-PL" smtClean="0"/>
              <a:t>SUKCESJA </a:t>
            </a:r>
            <a:r>
              <a:rPr lang="pl-PL"/>
              <a:t>Jeżeli przepisy ustawy nie stanowią inaczej, jednoosobowa spółka Skarbu Państwa wstępuje we wszystkie stosunki prawne, których podmiotem było przedsiębiorstwo państwowe, bez względu na charakter prawny tych stosunków (sukcesja generalna). </a:t>
            </a:r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434031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Osoba prawna jako Przedsiębiorca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smtClean="0"/>
              <a:t>Spółdzielnia</a:t>
            </a:r>
          </a:p>
          <a:p>
            <a:endParaRPr lang="pl-PL" smtClean="0">
              <a:solidFill>
                <a:srgbClr val="000000"/>
              </a:solidFill>
              <a:latin typeface="Helvetica Neue"/>
            </a:endParaRPr>
          </a:p>
          <a:p>
            <a:pPr algn="just"/>
            <a:r>
              <a:rPr lang="pl-PL" sz="3100" smtClean="0">
                <a:solidFill>
                  <a:srgbClr val="000000"/>
                </a:solidFill>
                <a:latin typeface="Helvetica Neue"/>
              </a:rPr>
              <a:t>Spółdzielnia </a:t>
            </a:r>
            <a:r>
              <a:rPr lang="pl-PL" sz="3100">
                <a:solidFill>
                  <a:srgbClr val="000000"/>
                </a:solidFill>
                <a:latin typeface="Helvetica Neue"/>
              </a:rPr>
              <a:t>jest dobrowolnym zrzeszeniem nieograniczonej liczby osób (mogą to być osoby fizyczne, jak i osoby prawne, np. spółki z o.o. itp.). Spółdzielnia może prowadzić działalność społeczną, kulturalna i oświatową zarówno na rzecz swoich członków jak i ich środowiska. Majątek należący do spółdzielni jest prywatną własnością członków. Skład osobowy spółdzielni i jej fundusz udziałowy mogą się zmieniać. Spółdzielnię może założyć co najmniej 10 osób fizycznych (spółdzielnię produkcji rolnej i spółdzielnię socjalną - 5 osób) lub co najmniej 3 osoby prawne. </a:t>
            </a:r>
            <a:endParaRPr lang="pl-PL" sz="3100"/>
          </a:p>
        </p:txBody>
      </p:sp>
    </p:spTree>
    <p:extLst>
      <p:ext uri="{BB962C8B-B14F-4D97-AF65-F5344CB8AC3E}">
        <p14:creationId xmlns:p14="http://schemas.microsoft.com/office/powerpoint/2010/main" val="40178399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l-PL" smtClean="0"/>
              <a:t>Jednostki organizacyjne nieposiadające </a:t>
            </a:r>
            <a:r>
              <a:rPr lang="pl-PL" dirty="0" smtClean="0"/>
              <a:t>osobowości prawnej </a:t>
            </a:r>
            <a:r>
              <a:rPr lang="pl-PL" smtClean="0"/>
              <a:t>jako przedsiębiorcy</a:t>
            </a:r>
            <a:br>
              <a:rPr lang="pl-PL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endParaRPr lang="pl-PL"/>
          </a:p>
          <a:p>
            <a:pPr marL="0" indent="0">
              <a:buNone/>
            </a:pPr>
            <a:r>
              <a:rPr lang="pl-PL" smtClean="0"/>
              <a:t>Inne nazwy: osoby ustawowe, ułomne osoby prawne</a:t>
            </a:r>
          </a:p>
        </p:txBody>
      </p:sp>
    </p:spTree>
    <p:extLst>
      <p:ext uri="{BB962C8B-B14F-4D97-AF65-F5344CB8AC3E}">
        <p14:creationId xmlns:p14="http://schemas.microsoft.com/office/powerpoint/2010/main" val="12754797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mtClean="0"/>
              <a:t>Ułomne osoby prawne jako Przedsiębiorcy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mtClean="0"/>
              <a:t>Po czym poznać?</a:t>
            </a:r>
          </a:p>
          <a:p>
            <a:pPr lvl="1"/>
            <a:r>
              <a:rPr lang="pl-PL" smtClean="0"/>
              <a:t>Art. 8 § </a:t>
            </a:r>
            <a:r>
              <a:rPr lang="pl-PL"/>
              <a:t>1. </a:t>
            </a:r>
            <a:r>
              <a:rPr lang="pl-PL" smtClean="0"/>
              <a:t>k.s.h. Spółka </a:t>
            </a:r>
            <a:r>
              <a:rPr lang="pl-PL"/>
              <a:t>osobowa może we własnym imieniu nabywać prawa, w tym własność nieruchomości i inne prawa rzeczowe, zaciągać zobowiązania, pozywać i być pozywana</a:t>
            </a:r>
            <a:r>
              <a:rPr lang="pl-PL" smtClean="0"/>
              <a:t>.</a:t>
            </a:r>
          </a:p>
          <a:p>
            <a:pPr lvl="1"/>
            <a:r>
              <a:rPr lang="pl-PL"/>
              <a:t>Art. 6 </a:t>
            </a:r>
            <a:r>
              <a:rPr lang="pl-PL" smtClean="0"/>
              <a:t>u.w.l.Ogół </a:t>
            </a:r>
            <a:r>
              <a:rPr lang="pl-PL"/>
              <a:t>właścicieli, których lokale wchodzą w skład określonej nieruchomości, tworzy wspólnotę mieszkaniową. Wspólnota mieszkaniowa może nabywać prawa i zaciągać zobowiązania, pozywać i być pozwana.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0871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Ułomne osoby prawne jako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smtClean="0"/>
              <a:t>Przykłady:</a:t>
            </a:r>
          </a:p>
          <a:p>
            <a:endParaRPr lang="pl-PL" smtClean="0"/>
          </a:p>
          <a:p>
            <a:r>
              <a:rPr lang="pl-PL" smtClean="0"/>
              <a:t>Spółki osobowe</a:t>
            </a:r>
            <a:endParaRPr lang="pl-PL"/>
          </a:p>
          <a:p>
            <a:r>
              <a:rPr lang="pl-PL" smtClean="0"/>
              <a:t>Spółki kapitałowe w organizacji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8427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Ułomne osoby prawne jako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Zasadnicza różnica:</a:t>
            </a:r>
          </a:p>
          <a:p>
            <a:pPr lvl="1"/>
            <a:r>
              <a:rPr lang="pl-PL" smtClean="0"/>
              <a:t>Charakter działalności (powiązania wspólników)</a:t>
            </a:r>
          </a:p>
          <a:p>
            <a:pPr lvl="2"/>
            <a:r>
              <a:rPr lang="pl-PL" smtClean="0"/>
              <a:t>Spółki osobowe – powiązania osobowe, indywidualne umiejętności, wiedza</a:t>
            </a:r>
          </a:p>
          <a:p>
            <a:pPr lvl="2"/>
            <a:r>
              <a:rPr lang="pl-PL" smtClean="0"/>
              <a:t>Spółki kapitałowe – powiązania majątkowa</a:t>
            </a:r>
          </a:p>
          <a:p>
            <a:pPr lvl="3"/>
            <a:r>
              <a:rPr lang="pl-PL" smtClean="0"/>
              <a:t>Zasadnicze znaczenie ma wniesiony kapitał przez każdego ze wspólników – ustala pozycję w spółce</a:t>
            </a:r>
          </a:p>
          <a:p>
            <a:pPr lvl="1"/>
            <a:r>
              <a:rPr lang="pl-PL" smtClean="0"/>
              <a:t>Odpowiedzialność</a:t>
            </a:r>
          </a:p>
          <a:p>
            <a:pPr lvl="2"/>
            <a:r>
              <a:rPr lang="pl-PL" smtClean="0"/>
              <a:t>W spółkach osobowych – subsydiarna za spółkę</a:t>
            </a:r>
            <a:endParaRPr lang="pl-PL"/>
          </a:p>
          <a:p>
            <a:pPr marL="457200" lvl="1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63153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Ułomne osoby prawne jako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mtClean="0"/>
          </a:p>
          <a:p>
            <a:pPr marL="0" indent="0" algn="ctr">
              <a:buNone/>
            </a:pPr>
            <a:r>
              <a:rPr lang="pl-PL" b="1" smtClean="0"/>
              <a:t>Spółki osobowe </a:t>
            </a:r>
          </a:p>
          <a:p>
            <a:pPr lvl="1"/>
            <a:r>
              <a:rPr lang="pl-PL" smtClean="0"/>
              <a:t>Jawna (s.j.)</a:t>
            </a:r>
            <a:endParaRPr lang="pl-PL"/>
          </a:p>
          <a:p>
            <a:pPr lvl="1"/>
            <a:r>
              <a:rPr lang="pl-PL" smtClean="0"/>
              <a:t>Partnerska (s.p.)</a:t>
            </a:r>
            <a:endParaRPr lang="pl-PL"/>
          </a:p>
          <a:p>
            <a:pPr lvl="1"/>
            <a:r>
              <a:rPr lang="pl-PL" smtClean="0"/>
              <a:t>Komandytowa (s.k.)</a:t>
            </a:r>
            <a:endParaRPr lang="pl-PL"/>
          </a:p>
          <a:p>
            <a:pPr lvl="1"/>
            <a:r>
              <a:rPr lang="pl-PL" smtClean="0"/>
              <a:t>Komandytowo-akcyjna (SKA)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9544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Ułomne osoby prawne jako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/>
              <a:t>Spółki osobowe posiadają następujące </a:t>
            </a:r>
            <a:r>
              <a:rPr lang="pl-PL" b="1"/>
              <a:t>cechy:</a:t>
            </a:r>
          </a:p>
          <a:p>
            <a:pPr lvl="1"/>
            <a:r>
              <a:rPr lang="pl-PL" smtClean="0"/>
              <a:t>Brak </a:t>
            </a:r>
            <a:r>
              <a:rPr lang="pl-PL"/>
              <a:t>osobowości prawnej (tzw. ułomne osoby prawne),</a:t>
            </a:r>
          </a:p>
          <a:p>
            <a:pPr lvl="1"/>
            <a:r>
              <a:rPr lang="pl-PL" smtClean="0"/>
              <a:t>Reprezentantami </a:t>
            </a:r>
            <a:r>
              <a:rPr lang="pl-PL"/>
              <a:t>spółki są wspólnicy (wyjątek: w spółce partnerskiej może zostać powołany do tego zarząd),</a:t>
            </a:r>
          </a:p>
          <a:p>
            <a:pPr lvl="1"/>
            <a:r>
              <a:rPr lang="pl-PL" smtClean="0"/>
              <a:t>Istnieje </a:t>
            </a:r>
            <a:r>
              <a:rPr lang="pl-PL"/>
              <a:t>stała więź między wspólnikami,</a:t>
            </a:r>
          </a:p>
          <a:p>
            <a:pPr lvl="1"/>
            <a:r>
              <a:rPr lang="pl-PL" smtClean="0"/>
              <a:t>Wspólnicy </a:t>
            </a:r>
            <a:r>
              <a:rPr lang="pl-PL"/>
              <a:t>muszą być ujawnieni (wyjątek: komandytariusze – nazwisko nie może by zamieszczane w firmie spółki, w przeciwnym razie odpowiada jak komplementariusz),</a:t>
            </a:r>
          </a:p>
          <a:p>
            <a:pPr lvl="1"/>
            <a:r>
              <a:rPr lang="pl-PL" smtClean="0"/>
              <a:t>Wspólnicy </a:t>
            </a:r>
            <a:r>
              <a:rPr lang="pl-PL"/>
              <a:t>wnoszą wkłady,</a:t>
            </a:r>
          </a:p>
          <a:p>
            <a:pPr lvl="1"/>
            <a:r>
              <a:rPr lang="pl-PL" smtClean="0"/>
              <a:t>Nieograniczona </a:t>
            </a:r>
            <a:r>
              <a:rPr lang="pl-PL"/>
              <a:t>i solidarna odpowiedzialność osobistym majątkiem wspólników za zobowiązania spółki (wyjątek: akcjonariusze w spółce komandytowo-akcyjnej nie odpowiadają za zobowiązania spółki),</a:t>
            </a:r>
          </a:p>
          <a:p>
            <a:pPr lvl="1"/>
            <a:r>
              <a:rPr lang="pl-PL" smtClean="0"/>
              <a:t>Wspólnicy </a:t>
            </a:r>
            <a:r>
              <a:rPr lang="pl-PL"/>
              <a:t>pracują na rzecz spółki (nie wszyscy mają taki obowiązek, wystarczy wniesienie wkładów w odpowiedniej wysokości),</a:t>
            </a:r>
          </a:p>
          <a:p>
            <a:pPr lvl="1"/>
            <a:r>
              <a:rPr lang="pl-PL" smtClean="0"/>
              <a:t>Uproszczona </a:t>
            </a:r>
            <a:r>
              <a:rPr lang="pl-PL"/>
              <a:t>księgowość.</a:t>
            </a:r>
          </a:p>
        </p:txBody>
      </p:sp>
    </p:spTree>
    <p:extLst>
      <p:ext uri="{BB962C8B-B14F-4D97-AF65-F5344CB8AC3E}">
        <p14:creationId xmlns:p14="http://schemas.microsoft.com/office/powerpoint/2010/main" val="88872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/>
              <a:t>Aktywność podmiotu w celu uznania ja za działalność gospodarcza musi spełniać odpowiednie przesłanki, które muszą być </a:t>
            </a:r>
            <a:r>
              <a:rPr lang="pl-PL" u="sng"/>
              <a:t>spełnione łącznie</a:t>
            </a:r>
            <a:r>
              <a:rPr lang="pl-P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560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Przesłanka nr 1</a:t>
            </a:r>
          </a:p>
          <a:p>
            <a:pPr marL="0" indent="0">
              <a:buNone/>
            </a:pPr>
            <a:endParaRPr lang="pl-PL" smtClean="0"/>
          </a:p>
          <a:p>
            <a:pPr marL="0" indent="0">
              <a:buNone/>
            </a:pPr>
            <a:r>
              <a:rPr lang="pl-PL" b="1" smtClean="0"/>
              <a:t>jeden </a:t>
            </a:r>
            <a:r>
              <a:rPr lang="pl-PL" b="1"/>
              <a:t>z rodzajów działalności</a:t>
            </a:r>
            <a:r>
              <a:rPr lang="pl-PL"/>
              <a:t>: dz. wytwórcza, budowlana, handlowa, usługowa oraz poszukiwanie, rozpoznawanie, wydobywanie kopalin ze złóż, .dz. zawodowa( dz. wykonywana przez przedstawicieli „wolnych zawodów”),</a:t>
            </a:r>
          </a:p>
        </p:txBody>
      </p:sp>
    </p:spTree>
    <p:extLst>
      <p:ext uri="{BB962C8B-B14F-4D97-AF65-F5344CB8AC3E}">
        <p14:creationId xmlns:p14="http://schemas.microsoft.com/office/powerpoint/2010/main" val="1372888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Przesłanka nr 1 – </a:t>
            </a:r>
            <a:r>
              <a:rPr lang="pl-PL" b="1" smtClean="0"/>
              <a:t>Działalność wytwórcza</a:t>
            </a:r>
          </a:p>
          <a:p>
            <a:pPr lvl="1"/>
            <a:r>
              <a:rPr lang="pl-PL"/>
              <a:t>o zakwalifikowaniu działalności gospodarczej do działalności wytwórczej </a:t>
            </a:r>
            <a:r>
              <a:rPr lang="pl-PL" u="sng"/>
              <a:t>decyduje m.in. końcowy efekt tej działalności</a:t>
            </a:r>
            <a:r>
              <a:rPr lang="pl-PL"/>
              <a:t>, tj. powstanie z zakupionych czy wytworzonych materiałów nowego wyrobu.</a:t>
            </a:r>
          </a:p>
          <a:p>
            <a:r>
              <a:rPr lang="pl-PL" smtClean="0"/>
              <a:t>Działalność wytwórcza (przykłady):</a:t>
            </a:r>
          </a:p>
          <a:p>
            <a:pPr lvl="1"/>
            <a:r>
              <a:rPr lang="pl-PL" smtClean="0"/>
              <a:t>produkowanie urządzeń pomiarowych,</a:t>
            </a:r>
          </a:p>
          <a:p>
            <a:pPr lvl="1"/>
            <a:r>
              <a:rPr lang="pl-PL"/>
              <a:t> </a:t>
            </a:r>
            <a:r>
              <a:rPr lang="pl-PL" smtClean="0"/>
              <a:t>produkowanie książek drukowanych,</a:t>
            </a:r>
          </a:p>
          <a:p>
            <a:pPr lvl="1"/>
            <a:r>
              <a:rPr lang="pl-PL" smtClean="0"/>
              <a:t> produkowanie samochodów.</a:t>
            </a:r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20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Przesłanka nr 1 – </a:t>
            </a:r>
            <a:r>
              <a:rPr lang="pl-PL" b="1"/>
              <a:t>Działalność </a:t>
            </a:r>
            <a:r>
              <a:rPr lang="pl-PL" b="1" smtClean="0"/>
              <a:t>budowlana</a:t>
            </a:r>
          </a:p>
          <a:p>
            <a:endParaRPr lang="pl-PL" smtClean="0"/>
          </a:p>
          <a:p>
            <a:r>
              <a:rPr lang="pl-PL" smtClean="0"/>
              <a:t>M.in. Wykonywanie robót budowlanych</a:t>
            </a:r>
          </a:p>
          <a:p>
            <a:pPr lvl="1"/>
            <a:r>
              <a:rPr lang="pl-PL"/>
              <a:t>prace polegające </a:t>
            </a:r>
            <a:r>
              <a:rPr lang="pl-PL" smtClean="0"/>
              <a:t>na budowie,  </a:t>
            </a:r>
            <a:r>
              <a:rPr lang="pl-PL"/>
              <a:t>przebudowie, montażu, remoncie lub rozbiórce obiektu budowlanego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725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Działalność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Przesłanka nr 1 – </a:t>
            </a:r>
            <a:r>
              <a:rPr lang="pl-PL" b="1"/>
              <a:t>Działalność </a:t>
            </a:r>
            <a:r>
              <a:rPr lang="pl-PL" b="1" smtClean="0"/>
              <a:t>handlowa</a:t>
            </a:r>
            <a:endParaRPr lang="pl-PL" b="1"/>
          </a:p>
          <a:p>
            <a:endParaRPr lang="pl-PL"/>
          </a:p>
          <a:p>
            <a:r>
              <a:rPr lang="pl-PL" smtClean="0"/>
              <a:t>Przykłady:</a:t>
            </a:r>
          </a:p>
          <a:p>
            <a:pPr lvl="1"/>
            <a:r>
              <a:rPr lang="pl-PL" smtClean="0"/>
              <a:t>Sprzedaż warzyw na targu</a:t>
            </a:r>
          </a:p>
          <a:p>
            <a:pPr lvl="1"/>
            <a:r>
              <a:rPr lang="pl-PL" smtClean="0"/>
              <a:t>Sklep obuwniczy </a:t>
            </a:r>
          </a:p>
          <a:p>
            <a:pPr lvl="1"/>
            <a:r>
              <a:rPr lang="pl-PL" smtClean="0"/>
              <a:t>Sklep komputerowy w galerii handlowej</a:t>
            </a:r>
          </a:p>
          <a:p>
            <a:pPr lvl="1"/>
            <a:r>
              <a:rPr lang="pl-PL" smtClean="0"/>
              <a:t>Market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44007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2792</Words>
  <Application>Microsoft Office PowerPoint</Application>
  <PresentationFormat>Pokaz na ekranie (4:3)</PresentationFormat>
  <Paragraphs>308</Paragraphs>
  <Slides>49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49</vt:i4>
      </vt:variant>
    </vt:vector>
  </HeadingPairs>
  <TitlesOfParts>
    <vt:vector size="51" baseType="lpstr">
      <vt:lpstr>Motyw pakietu Office</vt:lpstr>
      <vt:lpstr>1_Motyw pakietu Office</vt:lpstr>
      <vt:lpstr>Zajęcia nr 2</vt:lpstr>
      <vt:lpstr>Pojęcie działalności gospodarczej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Działalność gospodarcza</vt:lpstr>
      <vt:lpstr>Prezentacja programu PowerPoint</vt:lpstr>
      <vt:lpstr>Pojęcie przedsiębiorcy</vt:lpstr>
      <vt:lpstr>Definicja ustawowa</vt:lpstr>
      <vt:lpstr>Definicja ustawowa</vt:lpstr>
      <vt:lpstr>Definicja przedsiębiorcy</vt:lpstr>
      <vt:lpstr>Definicja przedsiębiorcy</vt:lpstr>
      <vt:lpstr>Przedsiębiorca a przedsiębiorstwo?</vt:lpstr>
      <vt:lpstr>Przedsiębiorca a przedsiębiorstwo?</vt:lpstr>
      <vt:lpstr>Przedsiębiorca a przedsiębiorstwo?</vt:lpstr>
      <vt:lpstr>Przedsiębiorca a przedsiębiorstwo?</vt:lpstr>
      <vt:lpstr>Przedsiębiorca a przedsiębiorstwo?</vt:lpstr>
      <vt:lpstr>Przedsiębiorca – osoba fizyczna</vt:lpstr>
      <vt:lpstr>Przedsiębiorca – Osoba fizyczna</vt:lpstr>
      <vt:lpstr>Przedsiębiorca – Osoba fizyczna</vt:lpstr>
      <vt:lpstr>Przedsiębiorca – osoba fizyczna</vt:lpstr>
      <vt:lpstr>Przedsiębiorca – osoba fizyczna</vt:lpstr>
      <vt:lpstr>Przedsiębiorca – osoba fizyczna</vt:lpstr>
      <vt:lpstr>Przedsiębiorca – Osoba fizyczna</vt:lpstr>
      <vt:lpstr>Przedsiębiorca – osoba fizyczna</vt:lpstr>
      <vt:lpstr>Osoba prawna jako przedsiębiorca</vt:lpstr>
      <vt:lpstr>Osoba prawna jako przedsiębiorca</vt:lpstr>
      <vt:lpstr>Osoba prawna jako przedsiębiorca</vt:lpstr>
      <vt:lpstr>Osoba prawna jako przedsiębiorca</vt:lpstr>
      <vt:lpstr>Osoba prawna jako przedsiębiorca</vt:lpstr>
      <vt:lpstr>Osoba prawna jako przedsiębiorca</vt:lpstr>
      <vt:lpstr>Osoba prawna jako Przedsiębiorca</vt:lpstr>
      <vt:lpstr>Jednostki organizacyjne nieposiadające osobowości prawnej jako przedsiębiorcy </vt:lpstr>
      <vt:lpstr>Ułomne osoby prawne jako Przedsiębiorcy</vt:lpstr>
      <vt:lpstr>Ułomne osoby prawne jako Przedsiębiorcy</vt:lpstr>
      <vt:lpstr>Ułomne osoby prawne jako Przedsiębiorcy</vt:lpstr>
      <vt:lpstr>Ułomne osoby prawne jako Przedsiębiorcy</vt:lpstr>
      <vt:lpstr>Ułomne osoby prawne jako Przedsiębiorcy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2</dc:title>
  <dc:creator>Monika</dc:creator>
  <cp:lastModifiedBy>Adam</cp:lastModifiedBy>
  <cp:revision>77</cp:revision>
  <dcterms:created xsi:type="dcterms:W3CDTF">2017-10-25T17:31:30Z</dcterms:created>
  <dcterms:modified xsi:type="dcterms:W3CDTF">2018-05-08T19:29:30Z</dcterms:modified>
</cp:coreProperties>
</file>