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3" r:id="rId2"/>
    <p:sldId id="262" r:id="rId3"/>
    <p:sldId id="263" r:id="rId4"/>
    <p:sldId id="282" r:id="rId5"/>
    <p:sldId id="264" r:id="rId6"/>
    <p:sldId id="265" r:id="rId7"/>
    <p:sldId id="266" r:id="rId8"/>
    <p:sldId id="267" r:id="rId9"/>
    <p:sldId id="268" r:id="rId10"/>
    <p:sldId id="277" r:id="rId11"/>
    <p:sldId id="256" r:id="rId12"/>
    <p:sldId id="272" r:id="rId13"/>
    <p:sldId id="276" r:id="rId14"/>
    <p:sldId id="275" r:id="rId15"/>
    <p:sldId id="273" r:id="rId16"/>
    <p:sldId id="274" r:id="rId17"/>
    <p:sldId id="269" r:id="rId18"/>
    <p:sldId id="271" r:id="rId19"/>
    <p:sldId id="257" r:id="rId20"/>
    <p:sldId id="278" r:id="rId21"/>
    <p:sldId id="279" r:id="rId22"/>
    <p:sldId id="280" r:id="rId23"/>
    <p:sldId id="258" r:id="rId24"/>
    <p:sldId id="259" r:id="rId25"/>
    <p:sldId id="260" r:id="rId26"/>
    <p:sldId id="281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2015-09-05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2015-09-05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2015-09-05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2015-09-05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2015-09-05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2015-09-05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2015-09-05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2015-09-05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Nowe tytuły wykonawcze w postępowaniu egzekucyjnym w administracji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 smtClean="0"/>
              <a:t>Materiały dydaktyczne dla grup: 3,4, 9 i 10 Stacjonarnych Studiów Administracji II stopnia oraz dla grup : 1 i 2 Niestacjonarnych Studiów Administracji II stopnia. </a:t>
            </a:r>
          </a:p>
          <a:p>
            <a:r>
              <a:rPr lang="pl-PL" dirty="0" smtClean="0"/>
              <a:t>Przedmiot : Prawo egzekucyjne</a:t>
            </a:r>
          </a:p>
          <a:p>
            <a:r>
              <a:rPr lang="pl-PL" dirty="0" smtClean="0"/>
              <a:t>Mgr Artur Fojt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Akty indywidualne:</a:t>
            </a:r>
          </a:p>
          <a:p>
            <a:r>
              <a:rPr lang="pl-PL" dirty="0" smtClean="0"/>
              <a:t>A) decyzja administracyjna,</a:t>
            </a:r>
          </a:p>
          <a:p>
            <a:r>
              <a:rPr lang="pl-PL" dirty="0" smtClean="0"/>
              <a:t>B) postanowienie, </a:t>
            </a:r>
          </a:p>
          <a:p>
            <a:r>
              <a:rPr lang="pl-PL" dirty="0" smtClean="0"/>
              <a:t>C) ugoda zawierana przez strony w postępowaniu orzekającym,</a:t>
            </a:r>
          </a:p>
          <a:p>
            <a:r>
              <a:rPr lang="pl-PL" dirty="0" smtClean="0"/>
              <a:t>D) orzeczenia sądowe, jeśli przepis szczególny przewiduje ich wykonalność w postępowaniu egzekucyjnym w administracji,</a:t>
            </a:r>
          </a:p>
          <a:p>
            <a:r>
              <a:rPr lang="pl-PL" dirty="0" smtClean="0"/>
              <a:t>E) zgłoszenia celne, informacje o opłacie paliwowej, deklaracje lub zeznania złożone przez zobowiązanego, </a:t>
            </a:r>
          </a:p>
          <a:p>
            <a:r>
              <a:rPr lang="pl-PL" dirty="0" smtClean="0"/>
              <a:t>F) tytuł wykonawczy wystawiony przez ministra właściwego do spraw finansów publicznych wystawiony na podstawie art. 16 ust.1 ustawy z dnia 12 lutego 2009 roku o udzieleniu przez Skarb Państwa wsparcia instytucjom finansowym.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Podstawy prawne egzekucji administracyjnej: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Tytuły wykonawcze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tytuł wykonawczy wzó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071546"/>
            <a:ext cx="4214841" cy="5449447"/>
          </a:xfr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Wzór tytułu wykonawczego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Nie jest on  regulowany przez przepisy ustawy o postępowaniu egzekucyjnym w administracji, ale przez ustawę z dnia 18 października 2013r.  o wzajemnej pomocy.</a:t>
            </a:r>
          </a:p>
          <a:p>
            <a:pPr algn="just"/>
            <a:r>
              <a:rPr lang="pl-PL" dirty="0" smtClean="0"/>
              <a:t>Może być sporządzony w odniesieniu do kilku należności pieniężnych lub kilku podmiotów , zgodnie z pierwotnym tytułem wykonawczym oraz wnioskiem o odzyskanie należności pieniężnych.  </a:t>
            </a:r>
          </a:p>
          <a:p>
            <a:pPr algn="just"/>
            <a:r>
              <a:rPr lang="pl-PL" dirty="0" smtClean="0"/>
              <a:t>Jest on sporządzany przez centralne biuro łącznikowe przy dochodzeniu należności pieniężnych przez państwo członkowskie Unii Europejskiej, które wystąpiło o wyegzekwowanie należności pieniężnych na podstawie ratyfikowanych umów międzynarodowych, których stroną jest Rzeczypospolita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Zagraniczny tytuł wykonawczy 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 smtClean="0">
                <a:solidFill>
                  <a:schemeClr val="accent3"/>
                </a:solidFill>
              </a:rPr>
              <a:t>Zagraniczny tytuł wykonawczy powinien zawierać co najmniej: </a:t>
            </a:r>
          </a:p>
          <a:p>
            <a:pPr algn="just"/>
            <a:r>
              <a:rPr lang="pl-PL" dirty="0" smtClean="0"/>
              <a:t>1) nazwę i adres siedziby lub inne dane dotyczące organu lub urzędu występującego z wnioskiem o odzyskanie należności pieniężnych; </a:t>
            </a:r>
          </a:p>
          <a:p>
            <a:pPr algn="just"/>
            <a:r>
              <a:rPr lang="pl-PL" dirty="0" smtClean="0"/>
              <a:t>2) imię i nazwisko lub nazwę podmiotu, adres zamieszkania lub siedziby oraz inne posiadane dane niezbędne do identyfikacji podmiotu; </a:t>
            </a:r>
          </a:p>
          <a:p>
            <a:pPr algn="just"/>
            <a:r>
              <a:rPr lang="pl-PL" dirty="0" smtClean="0"/>
              <a:t>3) określenie rodzaju i wysokości należności pieniężnych wyrażonych w złotych oraz okresu, którego dotyczą należności pieniężne; </a:t>
            </a:r>
          </a:p>
          <a:p>
            <a:pPr algn="just"/>
            <a:r>
              <a:rPr lang="pl-PL" dirty="0" smtClean="0"/>
              <a:t>4) oznaczenie pierwotnego tytułu wykonawczego;</a:t>
            </a:r>
          </a:p>
          <a:p>
            <a:pPr algn="just"/>
            <a:r>
              <a:rPr lang="pl-PL" dirty="0" smtClean="0"/>
              <a:t>5) klauzulę organu egzekucyjnego o skierowaniu zagranicznego tytułu wykonawczego do egzekucji administracyjnej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Zagraniczny tytuł wykonawczy –elementy 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Uzasadnieniem wprowadzenia jednolitego tytułu wykonawczego było wprowadzenie Rozporządzenia wykonawczego Komisji UE nr 1189/2011 z dnia 18 listopada 2011.  Określa ono w sposób szczegółowy sposób postępowania organów administracyjnych Państw członkowskich w zakresie udzielenia pomocy przy dochodzeniu należności z tytułu niektórych opłat, ceł, podatków innych obciążeń. </a:t>
            </a:r>
          </a:p>
          <a:p>
            <a:r>
              <a:rPr lang="pl-PL" dirty="0" smtClean="0"/>
              <a:t>Legalna definicja jednolitego tytułu wykonawczego została zawarta w art. 3 ust. 3 ustawy z dnia 11 października 2013 r. o wzajemnej pomocy przy dochodzeniu podatków, należności celnych i innych należności pieniężnych,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Jednolity tytuł wykonawczy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1900" dirty="0" smtClean="0"/>
              <a:t>podatków i należności celnych pobieranych przez Rzeczpospolitą Polską, państwo członkowskie lub w ich imieniu, przez ich jednostki podziału terytorialnego lub administracyjnego, w tym organy lokalne, lub w imieniu tych jednostek lub organów, a także w imieniu Unii Europejskiej</a:t>
            </a:r>
          </a:p>
          <a:p>
            <a:pPr algn="just"/>
            <a:r>
              <a:rPr lang="pl-PL" sz="1900" dirty="0" smtClean="0"/>
              <a:t>opłat i innych należności pieniężnych przewidzianych w ramach wspólnej organizacji rynku Unii Europejskiej dla sektora cukru;</a:t>
            </a:r>
          </a:p>
          <a:p>
            <a:pPr algn="just"/>
            <a:r>
              <a:rPr lang="pl-PL" sz="1900" dirty="0" smtClean="0"/>
              <a:t>kar, grzywien, opłat i dopłat administracyjnych związanych z należnościami pieniężnymi, o których mowa w </a:t>
            </a:r>
            <a:r>
              <a:rPr lang="pl-PL" sz="1900" dirty="0" err="1" smtClean="0"/>
              <a:t>pkt</a:t>
            </a:r>
            <a:r>
              <a:rPr lang="pl-PL" sz="1900" dirty="0" smtClean="0"/>
              <a:t> 1–3, nałożonych przez organy właściwe do pobierania podatków i należności celnych lub właściwe do prowadzenia postępowań administracyjnych dotyczących podatków i należności celnych lub potwierdzonych przez organy administracyjne lub sądowe na wniosek organów właściwych w sprawie podatków i należności celnych</a:t>
            </a:r>
            <a:r>
              <a:rPr lang="pl-PL" sz="2400" dirty="0" smtClean="0"/>
              <a:t>;</a:t>
            </a:r>
          </a:p>
          <a:p>
            <a:pPr algn="just"/>
            <a:r>
              <a:rPr lang="pl-PL" sz="2100" dirty="0" smtClean="0"/>
              <a:t>refundacji, interwencji i innych środków stanowiących część całkowitego lub częściowego systemu finansowania Europejskiego Funduszu Rolniczego Gwarancji (EFRG) oraz Europejskiego Funduszu Rolniczego Rozwoju Obszarów Wiejskich (EFRROW), w tym kwot należnych w związku z tymi działaniami</a:t>
            </a:r>
          </a:p>
          <a:p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742920" y="357166"/>
            <a:ext cx="8401080" cy="1439850"/>
          </a:xfrm>
        </p:spPr>
        <p:txBody>
          <a:bodyPr>
            <a:normAutofit/>
          </a:bodyPr>
          <a:lstStyle/>
          <a:p>
            <a:r>
              <a:rPr lang="pl-PL" sz="2000" dirty="0" smtClean="0">
                <a:solidFill>
                  <a:schemeClr val="accent3"/>
                </a:solidFill>
              </a:rPr>
              <a:t>Jednolity tytuł wykonawczy jest to dokument wystawiony przez organ egzekucyjny, wierzyciela albo państwo członkowie , dołączony do wniosku o odzyskanie należności pieniężnych </a:t>
            </a:r>
            <a:br>
              <a:rPr lang="pl-PL" sz="2000" dirty="0" smtClean="0">
                <a:solidFill>
                  <a:schemeClr val="accent3"/>
                </a:solidFill>
              </a:rPr>
            </a:br>
            <a:endParaRPr lang="pl-PL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Jest to jeden z rodzajów tytułów wykonawczych, </a:t>
            </a:r>
          </a:p>
          <a:p>
            <a:pPr algn="just"/>
            <a:r>
              <a:rPr lang="pl-PL" dirty="0" smtClean="0"/>
              <a:t>Ma on jednolity układ oraz strukturę, niezależnie od tego przez organy którego państwa członkowskiego zostały wydany </a:t>
            </a:r>
          </a:p>
          <a:p>
            <a:pPr algn="just"/>
            <a:r>
              <a:rPr lang="pl-PL" dirty="0" smtClean="0"/>
              <a:t>Jednolity tytuł wykonawczy umożliwiający egzekucję we współpracującym państwie członkowskim odzwierciedla merytoryczną zawartość pierwotnego tytułu wykonawczego umożliwiającą egzekucję i stanowi jedyną podstawę środków odzyskiwania wierzytelności i środków zabezpieczających podjętych we współpracującym państwie członkowskim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Jednolity tytuł wykonawczy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14422"/>
            <a:ext cx="8686800" cy="514353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Nie podlega on w tym państwie członkowskim żadnemu zatwierdzeniu, uzupełnieniu . </a:t>
            </a:r>
          </a:p>
          <a:p>
            <a:pPr algn="just"/>
            <a:r>
              <a:rPr lang="pl-PL" dirty="0" smtClean="0"/>
              <a:t>Elementy jakie powinien zawierać Jednolity tytuł wykonawczy zostały uregulowane w art. 12 ust. 1 Dyrektywy 2010/24/UE i są to:</a:t>
            </a:r>
          </a:p>
          <a:p>
            <a:pPr algn="just"/>
            <a:r>
              <a:rPr lang="pl-PL" dirty="0" smtClean="0"/>
              <a:t>1) informacje istotne dla celów zidentyfikowania pierwotnego tytułu wykonawczego umożliwiającego opis wierzytelności, jej charakter, okres objęty wierzytelnością , wszystkie daty istotne dla procedury egzekucji, a także kwotę wierzytelności , jej poszczególne elementy, kwotę zaokrągloną  o narosłe odsetki,</a:t>
            </a:r>
          </a:p>
          <a:p>
            <a:pPr algn="just"/>
            <a:r>
              <a:rPr lang="pl-PL" dirty="0" smtClean="0"/>
              <a:t>2) imię i nazwisko/nazwę dla celów identyfikacji dłużnika, </a:t>
            </a:r>
          </a:p>
          <a:p>
            <a:pPr algn="just"/>
            <a:r>
              <a:rPr lang="pl-PL" dirty="0" smtClean="0"/>
              <a:t>3) nazwa, adres i inne dane kontaktowe dotyczące </a:t>
            </a:r>
          </a:p>
          <a:p>
            <a:pPr algn="just"/>
            <a:r>
              <a:rPr lang="pl-PL" dirty="0" smtClean="0"/>
              <a:t>a) urzędu odpowiedzialnego za określenie wysokości wierzytelności oraz jeżeli jest inny urząd </a:t>
            </a:r>
          </a:p>
          <a:p>
            <a:pPr algn="just"/>
            <a:r>
              <a:rPr lang="pl-PL" dirty="0" smtClean="0"/>
              <a:t>B) urzędu, w którym można uzyskać dalsze informacje dotyczące wierzytelności lub możliwości zaskarżenia obowiązku zapłaty.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Jednolity tytuł wykonawczy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Dalszy tytuł wykonawczy ma zastosowanie w przypadku, gdy egzekucja musi być prowadzona przez więcej niż organ egzekucyjny lub zabezpieczenia należności pieniężnych hipoteką przymusową lub morską hipoteką przymusową</a:t>
            </a:r>
          </a:p>
          <a:p>
            <a:r>
              <a:rPr lang="pl-PL" dirty="0" smtClean="0"/>
              <a:t>Kiedy obligatoryjnie egzekucja musi być prowadzona przez więcej niż jeden organ egzekucyjny? Wtedy, gdy składniki majątku zobowiązanego znajdują się na terenie działania organu rekwizycyjnego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Dalszy tytuł wykonawczy – art. 26 c </a:t>
            </a:r>
            <a:r>
              <a:rPr lang="pl-PL" dirty="0" err="1" smtClean="0"/>
              <a:t>u.p.e.a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Organ egzekucyjny wszczyna egzekucję administracyjną na wniosek wierzyciela i na podstawie wystawionego przez niego tytułu wykonawczego, sporządzonego według ustalonego wzoru. </a:t>
            </a:r>
          </a:p>
          <a:p>
            <a:pPr algn="just"/>
            <a:r>
              <a:rPr lang="pl-PL" dirty="0" smtClean="0"/>
              <a:t>W sytuacji gdy organ egzekucyjny i wierzyciel to te same podmioty, wszczęcie postępowania egzekucyjnego następuje z urzędu. </a:t>
            </a:r>
          </a:p>
          <a:p>
            <a:pPr algn="just"/>
            <a:r>
              <a:rPr lang="pl-PL" dirty="0" smtClean="0"/>
              <a:t>O tym czy postępowanie jest wszczynane na wniosek czy też z urzędu  decyduje możliwość połączenia w ramach jednego podmiotu kompetencji organu egzekucyjnego oraz wierzyciela. </a:t>
            </a:r>
          </a:p>
          <a:p>
            <a:pPr algn="just"/>
            <a:r>
              <a:rPr lang="pl-PL" dirty="0" smtClean="0"/>
              <a:t>Z urzędu może dojść do wszczęcia postępowania egzekucyjnego z mocy skargi powszechnej na skutek wniesienia skargi w trybie art. 233 KPA.</a:t>
            </a:r>
          </a:p>
          <a:p>
            <a:pPr algn="just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 Zagadnienia wstępne – wszczęcie postępowania egzekucyjnego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Wierzyciel, którego wierzytelność jest stwierdzona tytułem wykonawczym, określonym w przepisach o postępowaniu egzekucyjnym może na podstawie tego tytułu uzyskać hipotekę na wszystkich nieruchomościach dłużnika(art.109 Ust. Ks. </a:t>
            </a:r>
            <a:r>
              <a:rPr lang="pl-PL" dirty="0" err="1" smtClean="0"/>
              <a:t>Wiecz</a:t>
            </a:r>
            <a:r>
              <a:rPr lang="pl-PL" dirty="0" smtClean="0"/>
              <a:t>. ) </a:t>
            </a:r>
          </a:p>
          <a:p>
            <a:r>
              <a:rPr lang="pl-PL" dirty="0" smtClean="0"/>
              <a:t>Sądowe orzeczenie w trybie postępowania zabezpieczającego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Hipoteka przymusowa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Przysługuje Skarbowi Państwa, organom </a:t>
            </a:r>
            <a:r>
              <a:rPr lang="pl-PL" dirty="0" err="1" smtClean="0"/>
              <a:t>j.s.t</a:t>
            </a:r>
            <a:r>
              <a:rPr lang="pl-PL" dirty="0" smtClean="0"/>
              <a:t> na wszystkich nieruchomościach podatnika, płatnika, inkasenta, następcy prawnego z tytułu zaległości podatkowych ,</a:t>
            </a:r>
          </a:p>
          <a:p>
            <a:r>
              <a:rPr lang="pl-PL" dirty="0" smtClean="0"/>
              <a:t>Powstaje przez wpis do księgi wieczystej, </a:t>
            </a:r>
          </a:p>
          <a:p>
            <a:r>
              <a:rPr lang="pl-PL" dirty="0" smtClean="0"/>
              <a:t>Podstawą do wpisu jest doręczona decyzja :</a:t>
            </a:r>
          </a:p>
          <a:p>
            <a:r>
              <a:rPr lang="pl-PL" dirty="0" smtClean="0"/>
              <a:t>1)ustalająca wysokość zobowiązania podatkowego, </a:t>
            </a:r>
          </a:p>
          <a:p>
            <a:r>
              <a:rPr lang="pl-PL" dirty="0" smtClean="0"/>
              <a:t>2) określająca wysokość zobowiązania podatkowego, </a:t>
            </a:r>
          </a:p>
          <a:p>
            <a:r>
              <a:rPr lang="pl-PL" dirty="0" smtClean="0"/>
              <a:t>3) Określająca wysokość odsetek za zwłokę, </a:t>
            </a:r>
          </a:p>
          <a:p>
            <a:r>
              <a:rPr lang="pl-PL" dirty="0" smtClean="0"/>
              <a:t>4) o odpowiedzialności podatkowej płatnika lub inkasenta, </a:t>
            </a:r>
          </a:p>
          <a:p>
            <a:r>
              <a:rPr lang="pl-PL" dirty="0" smtClean="0"/>
              <a:t>5) o odpowiedzialności osoby trzeciej, </a:t>
            </a:r>
          </a:p>
          <a:p>
            <a:r>
              <a:rPr lang="pl-PL" dirty="0" smtClean="0"/>
              <a:t>6) o odpowiedzialności spadkobiercy, </a:t>
            </a:r>
          </a:p>
          <a:p>
            <a:r>
              <a:rPr lang="pl-PL" dirty="0" smtClean="0"/>
              <a:t>7) określająca wysokość zwrotu podatku,</a:t>
            </a:r>
          </a:p>
          <a:p>
            <a:r>
              <a:rPr lang="pl-PL" dirty="0" smtClean="0"/>
              <a:t>8) na podstawie tytułu wykonawczego lub zarządzenia zabezpieczenia, gdy jest dopuszczalne na podstawie Ordynacji podatkowej,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Skarbowa hipoteka przymusowa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Jest środkiem zabezpieczenia wykonania zobowiązania, reguluje ją ustawa z dnia 18 września 2001 roku –Kodeks morski,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 Jest to ograniczone prawo rzeczowe, którym obciążony jest statek morski. Uprawnienie może być wykonywane poprzez prawo przysługujące wierzycielowi hipotecznemu, do zaspokojenia pewnej wierzytelności pieniężnej przez sprzedaż egzekucyjną statku.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Hipoteka morska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Zabezpieczenie hipoteką przymusową – nawiązuje do ustawy z dnia 6 lipca 1982 r. o księgach wieczystych i hipotece – jeżeli wierzytelność jest stwierdzona tytułem wykonawczym wierzyciel może uzyskać hipotekę na wszystkich nieruchomościach dłużnika (hipoteka przymusowa). Organ egzekucyjny w tym celu składa wniosek do sądu wieczysto-księgowego o wpis hipoteki przymusowej obowiązany jest załączyć oryginał tytułu wykonawczego 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Dalszy tytuł wykonawczy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Obligatoryjnymi składnikami dalszego tytułu wykonawczego są składniki tytułu wykonawczego uregulowane w art. 27 </a:t>
            </a:r>
            <a:r>
              <a:rPr lang="pl-PL" dirty="0" err="1" smtClean="0"/>
              <a:t>u.p.e.a</a:t>
            </a:r>
            <a:r>
              <a:rPr lang="pl-PL" dirty="0" smtClean="0"/>
              <a:t> oraz numer porządkowy tytułu oraz oznaczenie celu dla jakiego został wydany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Składniki dalszego tytułu wykonawczego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Dalszy tytuł wykonawczy wystawiany jest przez wierzyciela , a po jego wydaniu występuje on do organu egzekucyjnego o nadanie jemu klauzuli o skierowaniu do egzekucji .</a:t>
            </a:r>
          </a:p>
          <a:p>
            <a:r>
              <a:rPr lang="pl-PL" dirty="0" smtClean="0"/>
              <a:t>Jest to </a:t>
            </a:r>
            <a:r>
              <a:rPr lang="pl-PL" smtClean="0"/>
              <a:t>czynność materialno-techniczna.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l-PL" dirty="0" smtClean="0"/>
              <a:t>Nadanie klauzuli wykonalności dalszemu tytułowi wykonawczemu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Jest to nowa regulacja, weszła ona w życie w dniu 6 listopada 2014 roku, </a:t>
            </a:r>
          </a:p>
          <a:p>
            <a:r>
              <a:rPr lang="pl-PL" dirty="0" smtClean="0"/>
              <a:t>Zmieniony tytuł wykonawczy odnosi się do sytuacji, gdy w trakcie postępowania egzekucyjnego zostanie wydana decyzja, postanowienie lub inne orzeczenie określające lub ustalające inną wysokość należności pieniężnej niż objęta tytułem wykonawczym albo zostanie złożona korekta dokumentu , powodująca zwiększenie wysokości pieniężnej ,</a:t>
            </a:r>
          </a:p>
          <a:p>
            <a:r>
              <a:rPr lang="pl-PL" dirty="0" smtClean="0"/>
              <a:t>Zmieniony tytuł wykonawczy sporządza wierzyciel,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Zmieniony tytuł wykonawczy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 mogą wszcząć postępowania egzekucyjnego podmioty, które powołują się na posiadanie interesu prawnego związanego z egzekucją administracyjną, podmiot będący stroną w postępowaniu administracyjnym nie ma w sposób automatyczny przymiotu strony postępowania w postępowaniu egzekucyjnym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Zagadnienia wstępne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Wszczęcie postępowania egzekucyjnego następuje na wniosek wierzyciela i na podstawie wystawionego przez niego tytułu wykonawczego, </a:t>
            </a:r>
          </a:p>
          <a:p>
            <a:pPr algn="just"/>
            <a:r>
              <a:rPr lang="pl-PL" dirty="0" smtClean="0"/>
              <a:t>We wniosku wierzyciel może wskazać środek egzekucyjny,</a:t>
            </a:r>
          </a:p>
          <a:p>
            <a:pPr algn="just"/>
            <a:r>
              <a:rPr lang="pl-PL" dirty="0" smtClean="0"/>
              <a:t>Jeśli egzekucja dotyczy obowiązku o charakterze niepieniężnym wierzyciel winien wskazać środek egzekucyjny. 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Wniosek o wszczęcie egzekucji – art. 28 </a:t>
            </a:r>
            <a:r>
              <a:rPr lang="pl-PL" dirty="0" err="1" smtClean="0"/>
              <a:t>u.p.e.a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Egzekucja administracyjna sprowadza się do wykonania przez zobowiązanego obowiązków o charakterze pieniężnym lub niepieniężnym.</a:t>
            </a:r>
          </a:p>
          <a:p>
            <a:pPr algn="just"/>
            <a:r>
              <a:rPr lang="pl-PL" dirty="0" smtClean="0"/>
              <a:t>Obowiązek o charakterze pieniężnym ma charakter majątkowy, określony kwotą o realnej, nominalnej wartości, sprowadza się do przeniesienia na rzecz wierzyciela określonej kwoty pieniężnej.</a:t>
            </a:r>
          </a:p>
          <a:p>
            <a:pPr algn="just"/>
            <a:r>
              <a:rPr lang="pl-PL" dirty="0" smtClean="0"/>
              <a:t>Obowiązek o charakterze niepieniężnym zaś sprowadza się do obowiązku wykonania określonej czynności, zaniechania określonego działania, jest skierowana na wykonanie określonych czynności faktycznych 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Zakres przedmiotowy ustawy, czyli co może być przedmiotem </a:t>
            </a:r>
            <a:r>
              <a:rPr lang="pl-PL" dirty="0" err="1" smtClean="0"/>
              <a:t>egzekcuji</a:t>
            </a:r>
            <a:r>
              <a:rPr lang="pl-PL" dirty="0" smtClean="0"/>
              <a:t>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Podatki, opłaty i inne należności, do których stosuje się przepisy działu III Ustawy z dnia 29 sierpnia 1997 r. – Ordynacja Podatkowa,</a:t>
            </a:r>
          </a:p>
          <a:p>
            <a:pPr algn="just"/>
            <a:r>
              <a:rPr lang="pl-PL" dirty="0" smtClean="0"/>
              <a:t>Nieopodatkowane należności budżetowe,</a:t>
            </a:r>
          </a:p>
          <a:p>
            <a:pPr algn="just"/>
            <a:r>
              <a:rPr lang="pl-PL" dirty="0" smtClean="0"/>
              <a:t>Należności z tytułu przychodu z prywatyzacji,</a:t>
            </a:r>
          </a:p>
          <a:p>
            <a:pPr algn="just"/>
            <a:r>
              <a:rPr lang="pl-PL" dirty="0" smtClean="0"/>
              <a:t>Grzywny i kary pieniężne wymierzane przez organy administracji publicznej,</a:t>
            </a:r>
          </a:p>
          <a:p>
            <a:pPr algn="just"/>
            <a:r>
              <a:rPr lang="pl-PL" dirty="0" smtClean="0"/>
              <a:t>Należności przypadające od jednostek budżetowych, wynikające z zastosowania wzajemnego potrącenia zobowiązań podatkowych z zobowiązaniami tych jednostek, </a:t>
            </a:r>
          </a:p>
          <a:p>
            <a:pPr algn="just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Jakie obowiązki podlegają egzekucji?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Należności przekazane do egzekucji administracyjnej na podstawie innych ustaw, </a:t>
            </a:r>
          </a:p>
          <a:p>
            <a:r>
              <a:rPr lang="pl-PL" dirty="0" smtClean="0"/>
              <a:t>Wpłaty na rzecz funduszy celowych utworzonych na podstawie odrębnych przepisów, </a:t>
            </a:r>
          </a:p>
          <a:p>
            <a:pPr algn="just"/>
            <a:r>
              <a:rPr lang="pl-PL" dirty="0" smtClean="0"/>
              <a:t>Należności pieniężne przekazane do egzekucji administracyjnej na podstawie ratyfikowanych umów międzynarodowych, których stroną jest Rzeczpospolita Polska, </a:t>
            </a:r>
          </a:p>
          <a:p>
            <a:pPr algn="just"/>
            <a:r>
              <a:rPr lang="pl-PL" dirty="0" smtClean="0"/>
              <a:t>Obowiązki o charakterze niepieniężnym pozostające we właściwości organów administracji rządowej i samorządu terytorialnego lub przekazane do egzekucji administracyjnej na podstawie przepisu szczególnego,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W decyzji administracyjnej (podatkowej) nakładającej obowiązek, jej adresat jest podmiotem zobowiązanym, a organ administracji publicznej staje się co do zasady podmiotem uprawnionym do żądania wykonania obowiązku wynikającego z aktu administracyjnego. </a:t>
            </a:r>
          </a:p>
          <a:p>
            <a:r>
              <a:rPr lang="pl-PL" dirty="0" smtClean="0"/>
              <a:t>Decyzje mogą być wykonane </a:t>
            </a:r>
            <a:r>
              <a:rPr lang="pl-PL" dirty="0" smtClean="0">
                <a:solidFill>
                  <a:srgbClr val="FF0000"/>
                </a:solidFill>
              </a:rPr>
              <a:t>dobrowolnie, </a:t>
            </a:r>
            <a:r>
              <a:rPr lang="pl-PL" dirty="0" smtClean="0"/>
              <a:t>jednakże w skutek niewykonania obowiązku wynikającego z decyzji administracyjnej – istnieje podstawa do jej przymusowego wykonania w trybie ustawy o postępowaniu egzekucyjnym w administracji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Co poprzedza samą egzekucję ? –Stwierdzenie istnienia obowiązku i dowód jego niewykonania 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Zgodnie z art. 6 par. 1 ustawy w razie uchylenia się zobowiązanego od obowiązku , wierzyciel </a:t>
            </a:r>
            <a:r>
              <a:rPr lang="pl-PL" dirty="0" smtClean="0">
                <a:solidFill>
                  <a:srgbClr val="FF0000"/>
                </a:solidFill>
              </a:rPr>
              <a:t>powinien podjąć czynności zmierzające do zastosowania środków egzekucyjnych</a:t>
            </a:r>
            <a:r>
              <a:rPr lang="pl-PL" dirty="0" smtClean="0"/>
              <a:t>. </a:t>
            </a:r>
          </a:p>
          <a:p>
            <a:pPr algn="just"/>
            <a:r>
              <a:rPr lang="pl-PL" dirty="0" smtClean="0"/>
              <a:t>W odniesieniu do świadczeń o charakterze pieniężnym, są to najczęściej organy powołane do ich poboru, organy podatkowe I instancji, dyrektorzy izb celnych lub zakłady ubezpieczeń społecznych.</a:t>
            </a:r>
          </a:p>
          <a:p>
            <a:pPr algn="just"/>
            <a:r>
              <a:rPr lang="pl-PL" dirty="0" smtClean="0"/>
              <a:t>Problem ustalenia podmiotu zobowiązanego zasadniczo spoczywa na wierzycielu. To on jest zobowiązany do ustalenia faktu wykonywania obowiązku  przez konkretny podmiot, a w wypadku uchylania się od spełnienia obowiązku  - do podjęcia działań zmierzających do zastosowania środków egzekucyjnych 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3950</TotalTime>
  <Words>1777</Words>
  <PresentationFormat>Pokaz na ekranie (4:3)</PresentationFormat>
  <Paragraphs>109</Paragraphs>
  <Slides>26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Hol</vt:lpstr>
      <vt:lpstr>Nowe tytuły wykonawcze w postępowaniu egzekucyjnym w administracji </vt:lpstr>
      <vt:lpstr> Zagadnienia wstępne – wszczęcie postępowania egzekucyjnego </vt:lpstr>
      <vt:lpstr>Zagadnienia wstępne </vt:lpstr>
      <vt:lpstr>Wniosek o wszczęcie egzekucji – art. 28 u.p.e.a</vt:lpstr>
      <vt:lpstr>Zakres przedmiotowy ustawy, czyli co może być przedmiotem egzekcuji?</vt:lpstr>
      <vt:lpstr>Jakie obowiązki podlegają egzekucji? </vt:lpstr>
      <vt:lpstr>Slajd 7</vt:lpstr>
      <vt:lpstr>Co poprzedza samą egzekucję ? –Stwierdzenie istnienia obowiązku i dowód jego niewykonania  </vt:lpstr>
      <vt:lpstr>Slajd 9</vt:lpstr>
      <vt:lpstr>Podstawy prawne egzekucji administracyjnej: </vt:lpstr>
      <vt:lpstr>Tytuły wykonawcze </vt:lpstr>
      <vt:lpstr>Wzór tytułu wykonawczego </vt:lpstr>
      <vt:lpstr>Zagraniczny tytuł wykonawczy </vt:lpstr>
      <vt:lpstr>Zagraniczny tytuł wykonawczy –elementy </vt:lpstr>
      <vt:lpstr>Jednolity tytuł wykonawczy</vt:lpstr>
      <vt:lpstr>Jednolity tytuł wykonawczy jest to dokument wystawiony przez organ egzekucyjny, wierzyciela albo państwo członkowie , dołączony do wniosku o odzyskanie należności pieniężnych  </vt:lpstr>
      <vt:lpstr>Jednolity tytuł wykonawczy </vt:lpstr>
      <vt:lpstr>Jednolity tytuł wykonawczy </vt:lpstr>
      <vt:lpstr>Dalszy tytuł wykonawczy – art. 26 c u.p.e.a</vt:lpstr>
      <vt:lpstr>Hipoteka przymusowa</vt:lpstr>
      <vt:lpstr>Skarbowa hipoteka przymusowa</vt:lpstr>
      <vt:lpstr>Hipoteka morska</vt:lpstr>
      <vt:lpstr>Dalszy tytuł wykonawczy </vt:lpstr>
      <vt:lpstr>Składniki dalszego tytułu wykonawczego </vt:lpstr>
      <vt:lpstr>Nadanie klauzuli wykonalności dalszemu tytułowi wykonawczemu </vt:lpstr>
      <vt:lpstr>Zmieniony tytuł wykonawczy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Admin</dc:creator>
  <cp:lastModifiedBy>Admin</cp:lastModifiedBy>
  <cp:revision>44</cp:revision>
  <dcterms:created xsi:type="dcterms:W3CDTF">2015-01-23T16:19:26Z</dcterms:created>
  <dcterms:modified xsi:type="dcterms:W3CDTF">2015-09-05T19:15:53Z</dcterms:modified>
</cp:coreProperties>
</file>