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46C117F-5CCF-4837-BE5F-2B92066CAFAF}" type="datetimeFigureOut">
              <a:rPr lang="en-US" dirty="0"/>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84EB90BD-B6CE-46B7-997F-7313B992CCDC}" type="datetimeFigureOut">
              <a:rPr lang="en-US" dirty="0"/>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CDB9D11F-B188-461D-B23F-39381795C052}" type="datetimeFigureOut">
              <a:rPr lang="en-US" dirty="0"/>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52E6D8D9-55A2-4063-B0F3-121F44549695}" type="datetimeFigureOut">
              <a:rPr lang="en-US" dirty="0"/>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D4B24536-994D-4021-A283-9F449C0DB509}" type="datetimeFigureOut">
              <a:rPr lang="en-US" dirty="0"/>
              <a:t>4/23/2017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3CBBBB78-C96F-47B7-AB17-D852CA960AC9}" type="datetimeFigureOut">
              <a:rPr lang="en-US" dirty="0"/>
              <a:t>4/23/2017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4/23/2017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30578ACC-22D6-47C1-A373-4FD133E34F3C}" type="datetimeFigureOut">
              <a:rPr lang="en-US" dirty="0"/>
              <a:t>4/23/2017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E331444B-B92B-4E27-8C94-BB93EAF5CB18}" type="datetimeFigureOut">
              <a:rPr lang="en-US" dirty="0"/>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363EFA5E-FA76-400D-B3DC-F0BA90E6D107}" type="datetimeFigureOut">
              <a:rPr lang="en-US" dirty="0"/>
              <a:t>4/23/2017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4/23/2017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Przechowanie</a:t>
            </a:r>
          </a:p>
        </p:txBody>
      </p:sp>
      <p:sp>
        <p:nvSpPr>
          <p:cNvPr id="3" name="Podtytuł 2"/>
          <p:cNvSpPr>
            <a:spLocks noGrp="1"/>
          </p:cNvSpPr>
          <p:nvPr>
            <p:ph type="subTitle" idx="1"/>
          </p:nvPr>
        </p:nvSpPr>
        <p:spPr/>
        <p:txBody>
          <a:bodyPr/>
          <a:lstStyle/>
          <a:p>
            <a:r>
              <a:rPr lang="pl-PL" dirty="0"/>
              <a:t>Mgr Agnieszka Kwiecień-Madej</a:t>
            </a:r>
          </a:p>
        </p:txBody>
      </p:sp>
    </p:spTree>
    <p:extLst>
      <p:ext uri="{BB962C8B-B14F-4D97-AF65-F5344CB8AC3E}">
        <p14:creationId xmlns:p14="http://schemas.microsoft.com/office/powerpoint/2010/main" val="701388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Przechowanie wspólne</a:t>
            </a:r>
          </a:p>
        </p:txBody>
      </p:sp>
      <p:sp>
        <p:nvSpPr>
          <p:cNvPr id="3" name="Symbol zastępczy zawartości 2"/>
          <p:cNvSpPr>
            <a:spLocks noGrp="1"/>
          </p:cNvSpPr>
          <p:nvPr>
            <p:ph idx="1"/>
          </p:nvPr>
        </p:nvSpPr>
        <p:spPr/>
        <p:txBody>
          <a:bodyPr/>
          <a:lstStyle/>
          <a:p>
            <a:r>
              <a:rPr lang="pl-PL" b="1" dirty="0"/>
              <a:t>Art. 843. </a:t>
            </a:r>
            <a:r>
              <a:rPr lang="pl-PL" dirty="0"/>
              <a:t>Jeżeli kilka osób wspólnie przyjęło lub oddało rzecz na przechowanie, ich odpowiedzialność względem </a:t>
            </a:r>
            <a:r>
              <a:rPr lang="pl-PL" dirty="0" err="1"/>
              <a:t>dru-giej</a:t>
            </a:r>
            <a:r>
              <a:rPr lang="pl-PL" dirty="0"/>
              <a:t> strony jest solidarna. </a:t>
            </a:r>
          </a:p>
          <a:p>
            <a:r>
              <a:rPr lang="pl-PL" dirty="0"/>
              <a:t>Wielość po stronie składających lub przechowawców,</a:t>
            </a:r>
          </a:p>
          <a:p>
            <a:r>
              <a:rPr lang="pl-PL" dirty="0"/>
              <a:t>Obejmuje wszelkie zobowiązania,</a:t>
            </a:r>
          </a:p>
          <a:p>
            <a:r>
              <a:rPr lang="pl-PL" dirty="0"/>
              <a:t>Nie można jej zmienić lub wyłączyć,</a:t>
            </a:r>
          </a:p>
          <a:p>
            <a:endParaRPr lang="pl-PL" dirty="0"/>
          </a:p>
        </p:txBody>
      </p:sp>
    </p:spTree>
    <p:extLst>
      <p:ext uri="{BB962C8B-B14F-4D97-AF65-F5344CB8AC3E}">
        <p14:creationId xmlns:p14="http://schemas.microsoft.com/office/powerpoint/2010/main" val="2560212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Zwrot rzeczy</a:t>
            </a:r>
          </a:p>
        </p:txBody>
      </p:sp>
      <p:sp>
        <p:nvSpPr>
          <p:cNvPr id="3" name="Symbol zastępczy zawartości 2"/>
          <p:cNvSpPr>
            <a:spLocks noGrp="1"/>
          </p:cNvSpPr>
          <p:nvPr>
            <p:ph idx="1"/>
          </p:nvPr>
        </p:nvSpPr>
        <p:spPr/>
        <p:txBody>
          <a:bodyPr>
            <a:normAutofit fontScale="85000" lnSpcReduction="20000"/>
          </a:bodyPr>
          <a:lstStyle/>
          <a:p>
            <a:r>
              <a:rPr lang="pl-PL" b="1" dirty="0"/>
              <a:t>Art. 844. </a:t>
            </a:r>
            <a:r>
              <a:rPr lang="pl-PL" dirty="0"/>
              <a:t>§ 1. Składający może w każdym czasie żądać zwrotu rzeczy oddanej na przechowanie. </a:t>
            </a:r>
          </a:p>
          <a:p>
            <a:r>
              <a:rPr lang="pl-PL" dirty="0"/>
              <a:t>§ 2. Przechowawca może żądać odebrania rzeczy przed upływem terminu oznaczonego w umowie, jeżeli wskutek oko-liczności, których nie mógł przewidzieć, nie może bez własnego uszczerbku lub bez zagrożenia rzeczy przechowywać jej w taki sposób, do jakiego jest zobowiązany. Jeżeli czas przechowania nie był oznaczony albo jeżeli rzecz była przyjęta na przechowanie bez wynagrodzenia, przechowawca może żądać odebrania rzeczy w każdym czasie, byleby jej zwrot nie na-stąpił w chwili nieodpowiedniej dla składającego. </a:t>
            </a:r>
          </a:p>
          <a:p>
            <a:r>
              <a:rPr lang="pl-PL" dirty="0"/>
              <a:t>§ 3. Zwrot rzeczy powinien nastąpić w miejscu, gdzie miała być przechowywana. </a:t>
            </a:r>
          </a:p>
          <a:p>
            <a:r>
              <a:rPr lang="pl-PL" dirty="0"/>
              <a:t>Składający – prawo żądania zwrotu,</a:t>
            </a:r>
          </a:p>
          <a:p>
            <a:r>
              <a:rPr lang="pl-PL" dirty="0"/>
              <a:t>Przechowawca – prawo żądania odebrania,</a:t>
            </a:r>
          </a:p>
        </p:txBody>
      </p:sp>
    </p:spTree>
    <p:extLst>
      <p:ext uri="{BB962C8B-B14F-4D97-AF65-F5344CB8AC3E}">
        <p14:creationId xmlns:p14="http://schemas.microsoft.com/office/powerpoint/2010/main" val="360239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Depozyt nieprawidłowy</a:t>
            </a:r>
          </a:p>
        </p:txBody>
      </p:sp>
      <p:sp>
        <p:nvSpPr>
          <p:cNvPr id="3" name="Symbol zastępczy zawartości 2"/>
          <p:cNvSpPr>
            <a:spLocks noGrp="1"/>
          </p:cNvSpPr>
          <p:nvPr>
            <p:ph idx="1"/>
          </p:nvPr>
        </p:nvSpPr>
        <p:spPr/>
        <p:txBody>
          <a:bodyPr/>
          <a:lstStyle/>
          <a:p>
            <a:r>
              <a:rPr lang="pl-PL" b="1" dirty="0"/>
              <a:t>Art. 845. </a:t>
            </a:r>
            <a:r>
              <a:rPr lang="pl-PL" dirty="0"/>
              <a:t>Jeżeli z przepisów szczególnych albo z umowy lub okoliczności wynika, że przechowawca może </a:t>
            </a:r>
            <a:r>
              <a:rPr lang="pl-PL" dirty="0" err="1"/>
              <a:t>rozporzą-dzać</a:t>
            </a:r>
            <a:r>
              <a:rPr lang="pl-PL" dirty="0"/>
              <a:t> oddanymi na przechowanie pieniędzmi lub innymi rzeczami oznaczonymi tylko co do gatunku, stosuje się odpowiednio przepisy o pożyczce (depozyt nieprawidłowy). Czas i miejsce zwrotu określają przepisy o przechowaniu. </a:t>
            </a:r>
          </a:p>
          <a:p>
            <a:r>
              <a:rPr lang="pl-PL" dirty="0"/>
              <a:t>Upoważnienie przechowawcy do rozporządzania pieniędzmi lub rzeczami oznaczonymi tylko co do gatunku oddanymi na przechowanie,</a:t>
            </a:r>
          </a:p>
        </p:txBody>
      </p:sp>
    </p:spTree>
    <p:extLst>
      <p:ext uri="{BB962C8B-B14F-4D97-AF65-F5344CB8AC3E}">
        <p14:creationId xmlns:p14="http://schemas.microsoft.com/office/powerpoint/2010/main" val="290968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Pojęcie</a:t>
            </a:r>
          </a:p>
        </p:txBody>
      </p:sp>
      <p:sp>
        <p:nvSpPr>
          <p:cNvPr id="3" name="Symbol zastępczy zawartości 2"/>
          <p:cNvSpPr>
            <a:spLocks noGrp="1"/>
          </p:cNvSpPr>
          <p:nvPr>
            <p:ph idx="1"/>
          </p:nvPr>
        </p:nvSpPr>
        <p:spPr/>
        <p:txBody>
          <a:bodyPr>
            <a:normAutofit fontScale="85000" lnSpcReduction="20000"/>
          </a:bodyPr>
          <a:lstStyle/>
          <a:p>
            <a:r>
              <a:rPr lang="pl-PL" b="1" dirty="0"/>
              <a:t>Art. 835. </a:t>
            </a:r>
            <a:r>
              <a:rPr lang="pl-PL" dirty="0"/>
              <a:t>Przez umowę przechowania przechowawca zobowiązuje się zachować w stanie niepogorszonym rzecz ruchomą oddaną mu na przechowanie. </a:t>
            </a:r>
          </a:p>
          <a:p>
            <a:r>
              <a:rPr lang="pl-PL" dirty="0"/>
              <a:t>Powszechnie zawierana,</a:t>
            </a:r>
          </a:p>
          <a:p>
            <a:r>
              <a:rPr lang="pl-PL" dirty="0"/>
              <a:t>Obowiązek pieczy,</a:t>
            </a:r>
          </a:p>
          <a:p>
            <a:r>
              <a:rPr lang="pl-PL" dirty="0"/>
              <a:t>Dotyczy rzeczy ruchomych, dających się przechować w sposób niepogorszony, które mogą być zwrócone,</a:t>
            </a:r>
          </a:p>
          <a:p>
            <a:r>
              <a:rPr lang="pl-PL" dirty="0"/>
              <a:t>Rzeczy oddane do przechowania nie muszą być własnością składającego,</a:t>
            </a:r>
          </a:p>
          <a:p>
            <a:r>
              <a:rPr lang="pl-PL" dirty="0"/>
              <a:t>Jeśli rzecz oddana na przechowanie sama w sobie zawiera inne rzeczy, przechowanie dotyczy wyłącznie przedmiotów objętych konsensusem,</a:t>
            </a:r>
          </a:p>
          <a:p>
            <a:r>
              <a:rPr lang="pl-PL" dirty="0"/>
              <a:t>Umowa występująca samodzielnie, albo przy okazji innych umów,</a:t>
            </a:r>
          </a:p>
          <a:p>
            <a:r>
              <a:rPr lang="pl-PL" dirty="0"/>
              <a:t>Czynność realna, może być odpłatna, wówczas jest wzajemną,</a:t>
            </a:r>
          </a:p>
        </p:txBody>
      </p:sp>
    </p:spTree>
    <p:extLst>
      <p:ext uri="{BB962C8B-B14F-4D97-AF65-F5344CB8AC3E}">
        <p14:creationId xmlns:p14="http://schemas.microsoft.com/office/powerpoint/2010/main" val="3457707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Wynagrodzenie</a:t>
            </a:r>
          </a:p>
        </p:txBody>
      </p:sp>
      <p:sp>
        <p:nvSpPr>
          <p:cNvPr id="3" name="Symbol zastępczy zawartości 2"/>
          <p:cNvSpPr>
            <a:spLocks noGrp="1"/>
          </p:cNvSpPr>
          <p:nvPr>
            <p:ph idx="1"/>
          </p:nvPr>
        </p:nvSpPr>
        <p:spPr/>
        <p:txBody>
          <a:bodyPr>
            <a:normAutofit fontScale="92500"/>
          </a:bodyPr>
          <a:lstStyle/>
          <a:p>
            <a:r>
              <a:rPr lang="pl-PL" b="1" dirty="0"/>
              <a:t>Art. 836. </a:t>
            </a:r>
            <a:r>
              <a:rPr lang="pl-PL" dirty="0"/>
              <a:t>Jeżeli wysokość wynagrodzenia za przechowanie nie jest określona w umowie albo w taryfie, przechowawcy należy się wynagrodzenie w danych stosunkach przyjęte, chyba że z umowy lub z okoliczności wynika, iż zobowiązał się przechować rzecz bez wynagrodzenia. </a:t>
            </a:r>
          </a:p>
          <a:p>
            <a:r>
              <a:rPr lang="pl-PL" dirty="0"/>
              <a:t>Z reguły odpłatna, ale może być również </a:t>
            </a:r>
            <a:r>
              <a:rPr lang="pl-PL" dirty="0" err="1"/>
              <a:t>darma</a:t>
            </a:r>
            <a:r>
              <a:rPr lang="pl-PL" dirty="0"/>
              <a:t>,</a:t>
            </a:r>
          </a:p>
          <a:p>
            <a:r>
              <a:rPr lang="pl-PL" dirty="0"/>
              <a:t>Jeśli umowa nie wskazuje wysokości wynagrodzenia przechowawcy, należy się wynagrodzenie w danych stosunkach przyjęte,</a:t>
            </a:r>
          </a:p>
          <a:p>
            <a:r>
              <a:rPr lang="pl-PL" dirty="0"/>
              <a:t>Płatne z chwilą oddania rzeczy – przedawnienie roszczeń o wynagrodzenia art. 118 KC,</a:t>
            </a:r>
          </a:p>
        </p:txBody>
      </p:sp>
    </p:spTree>
    <p:extLst>
      <p:ext uri="{BB962C8B-B14F-4D97-AF65-F5344CB8AC3E}">
        <p14:creationId xmlns:p14="http://schemas.microsoft.com/office/powerpoint/2010/main" val="2799451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Sposób przechowania</a:t>
            </a:r>
          </a:p>
        </p:txBody>
      </p:sp>
      <p:sp>
        <p:nvSpPr>
          <p:cNvPr id="3" name="Symbol zastępczy zawartości 2"/>
          <p:cNvSpPr>
            <a:spLocks noGrp="1"/>
          </p:cNvSpPr>
          <p:nvPr>
            <p:ph idx="1"/>
          </p:nvPr>
        </p:nvSpPr>
        <p:spPr/>
        <p:txBody>
          <a:bodyPr/>
          <a:lstStyle/>
          <a:p>
            <a:r>
              <a:rPr lang="pl-PL" b="1" dirty="0"/>
              <a:t>Art. 837. </a:t>
            </a:r>
            <a:r>
              <a:rPr lang="pl-PL" dirty="0"/>
              <a:t>Przechowawca powinien przechowywać rzecz w taki sposób, do jakiego się zobowiązał, a w braku umowy w tym względzie, w taki sposób, jaki wynika z właściwości przechowywanej rzeczy i z okoliczności. </a:t>
            </a:r>
          </a:p>
          <a:p>
            <a:r>
              <a:rPr lang="pl-PL" dirty="0"/>
              <a:t>Obowiązki przechowawcy:</a:t>
            </a:r>
          </a:p>
          <a:p>
            <a:pPr marL="914400" lvl="1" indent="-457200">
              <a:buAutoNum type="alphaLcPeriod"/>
            </a:pPr>
            <a:r>
              <a:rPr lang="pl-PL" dirty="0"/>
              <a:t>Zwrot rzeczy,</a:t>
            </a:r>
          </a:p>
          <a:p>
            <a:pPr marL="914400" lvl="1" indent="-457200">
              <a:buAutoNum type="alphaLcPeriod"/>
            </a:pPr>
            <a:r>
              <a:rPr lang="pl-PL" dirty="0"/>
              <a:t>W stanie niepogorszonym,</a:t>
            </a:r>
          </a:p>
          <a:p>
            <a:pPr marL="457200" lvl="1" indent="0">
              <a:buNone/>
            </a:pPr>
            <a:r>
              <a:rPr lang="pl-PL" dirty="0"/>
              <a:t>Obowiązek pieczy – zachowanie należytej staranności dla osiągnięcia rezultatu,</a:t>
            </a:r>
          </a:p>
        </p:txBody>
      </p:sp>
    </p:spTree>
    <p:extLst>
      <p:ext uri="{BB962C8B-B14F-4D97-AF65-F5344CB8AC3E}">
        <p14:creationId xmlns:p14="http://schemas.microsoft.com/office/powerpoint/2010/main" val="2984000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miejsca i sposobu przechowania</a:t>
            </a:r>
          </a:p>
        </p:txBody>
      </p:sp>
      <p:sp>
        <p:nvSpPr>
          <p:cNvPr id="3" name="Symbol zastępczy zawartości 2"/>
          <p:cNvSpPr>
            <a:spLocks noGrp="1"/>
          </p:cNvSpPr>
          <p:nvPr>
            <p:ph idx="1"/>
          </p:nvPr>
        </p:nvSpPr>
        <p:spPr/>
        <p:txBody>
          <a:bodyPr>
            <a:normAutofit lnSpcReduction="10000"/>
          </a:bodyPr>
          <a:lstStyle/>
          <a:p>
            <a:r>
              <a:rPr lang="pl-PL" b="1" dirty="0"/>
              <a:t>Art. 838. </a:t>
            </a:r>
            <a:r>
              <a:rPr lang="pl-PL" dirty="0"/>
              <a:t>Przechowawca jest uprawniony, a nawet obowiązany zmienić określone w umowie miejsce i sposób przechowania rzeczy, jeżeli okaże się to konieczne dla jej ochrony przed utratą lub uszkodzeniem. Jeżeli uprzednie uzyskanie zgody składającego jest możliwe, przechowawca powinien ją uzyskać przed dokonaniem zmiany. </a:t>
            </a:r>
          </a:p>
          <a:p>
            <a:r>
              <a:rPr lang="pl-PL" dirty="0"/>
              <a:t>Wynika z obowiązku zachowania rzeczy w stanie niepogorszonym,</a:t>
            </a:r>
          </a:p>
          <a:p>
            <a:r>
              <a:rPr lang="pl-PL" dirty="0"/>
              <a:t>Brak zgody składającego możliwy tylko wtedy, gdy jej uzyskanie nie jest możliwe a należy chronić rzecz przed utratą lub </a:t>
            </a:r>
            <a:r>
              <a:rPr lang="pl-PL" dirty="0" err="1"/>
              <a:t>znieszczeniem</a:t>
            </a:r>
            <a:r>
              <a:rPr lang="pl-PL" dirty="0"/>
              <a:t>,</a:t>
            </a:r>
          </a:p>
        </p:txBody>
      </p:sp>
    </p:spTree>
    <p:extLst>
      <p:ext uri="{BB962C8B-B14F-4D97-AF65-F5344CB8AC3E}">
        <p14:creationId xmlns:p14="http://schemas.microsoft.com/office/powerpoint/2010/main" val="369890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Używanie rzeczy przechowywanej</a:t>
            </a:r>
          </a:p>
        </p:txBody>
      </p:sp>
      <p:sp>
        <p:nvSpPr>
          <p:cNvPr id="3" name="Symbol zastępczy zawartości 2"/>
          <p:cNvSpPr>
            <a:spLocks noGrp="1"/>
          </p:cNvSpPr>
          <p:nvPr>
            <p:ph idx="1"/>
          </p:nvPr>
        </p:nvSpPr>
        <p:spPr/>
        <p:txBody>
          <a:bodyPr/>
          <a:lstStyle/>
          <a:p>
            <a:r>
              <a:rPr lang="pl-PL" b="1" dirty="0"/>
              <a:t>Art. 839. </a:t>
            </a:r>
            <a:r>
              <a:rPr lang="pl-PL" dirty="0"/>
              <a:t>Przechowawcy nie wolno używać rzeczy bez zgody składającego, chyba że jest to konieczne do jej </a:t>
            </a:r>
            <a:r>
              <a:rPr lang="pl-PL" dirty="0" err="1"/>
              <a:t>zacho-wania</a:t>
            </a:r>
            <a:r>
              <a:rPr lang="pl-PL" dirty="0"/>
              <a:t> w stanie niepogorszonym. </a:t>
            </a:r>
          </a:p>
        </p:txBody>
      </p:sp>
    </p:spTree>
    <p:extLst>
      <p:ext uri="{BB962C8B-B14F-4D97-AF65-F5344CB8AC3E}">
        <p14:creationId xmlns:p14="http://schemas.microsoft.com/office/powerpoint/2010/main" val="620898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Zastępca</a:t>
            </a:r>
          </a:p>
        </p:txBody>
      </p:sp>
      <p:sp>
        <p:nvSpPr>
          <p:cNvPr id="3" name="Symbol zastępczy zawartości 2"/>
          <p:cNvSpPr>
            <a:spLocks noGrp="1"/>
          </p:cNvSpPr>
          <p:nvPr>
            <p:ph idx="1"/>
          </p:nvPr>
        </p:nvSpPr>
        <p:spPr/>
        <p:txBody>
          <a:bodyPr>
            <a:normAutofit fontScale="62500" lnSpcReduction="20000"/>
          </a:bodyPr>
          <a:lstStyle/>
          <a:p>
            <a:r>
              <a:rPr lang="pl-PL" b="1" dirty="0"/>
              <a:t>Art. 840. </a:t>
            </a:r>
            <a:r>
              <a:rPr lang="pl-PL" dirty="0"/>
              <a:t>§ 1. Przechowawca nie może oddać rzeczy na przechowanie innej osobie, chyba że jest do tego zmuszony przez okoliczności. W wypadku takim obowiązany jest zawiadomić niezwłocznie składającego, gdzie i u kogo rzecz złożył, i w razie zawiadomienia odpowiedzialny jest tylko za brak należytej staranności w wyborze zastępcy. </a:t>
            </a:r>
          </a:p>
          <a:p>
            <a:r>
              <a:rPr lang="pl-PL" dirty="0"/>
              <a:t>§ 2. Zastępca odpowiedzialny jest także względem składającego. Jeżeli przechowawca ponosi odpowiedzialność za czynności swego zastępcy jak za swoje własne czynności, ich odpowiedzialność jest solidarna. </a:t>
            </a:r>
          </a:p>
          <a:p>
            <a:r>
              <a:rPr lang="pl-PL" dirty="0"/>
              <a:t>Element zaufania składającego do przechowawcy – obowiązek osobistego działania przechowawcy</a:t>
            </a:r>
          </a:p>
          <a:p>
            <a:r>
              <a:rPr lang="pl-PL" dirty="0"/>
              <a:t>Wyłączony, gdy okoliczności tego wymagają – dotyczące osoby przechowawcy lub miejsca przechowania – ważne by były „zmuszające” do skorzystania z zastępcy, </a:t>
            </a:r>
          </a:p>
          <a:p>
            <a:r>
              <a:rPr lang="pl-PL" dirty="0"/>
              <a:t>Odmiennie należy oceniać te okoliczności w przypadku osoby fizycznej będącej przechowawcą, a odmiennie w przypadku przedsiębiorcy, </a:t>
            </a:r>
          </a:p>
          <a:p>
            <a:r>
              <a:rPr lang="pl-PL" dirty="0"/>
              <a:t>Obowiązek zawiadomienia składającego o skorzystaniu z zastępcy – o tym gdzie i u kogo rzecz złożył – ciężar udowodnienia zawiadomienia spoczywa na przechowawcy,</a:t>
            </a:r>
          </a:p>
          <a:p>
            <a:r>
              <a:rPr lang="pl-PL" dirty="0"/>
              <a:t>Wybór zastępcy – z należytą starannością – odpowiedzialność za zastępcę,</a:t>
            </a:r>
          </a:p>
        </p:txBody>
      </p:sp>
    </p:spTree>
    <p:extLst>
      <p:ext uri="{BB962C8B-B14F-4D97-AF65-F5344CB8AC3E}">
        <p14:creationId xmlns:p14="http://schemas.microsoft.com/office/powerpoint/2010/main" val="2303904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Przypadkowa utrata</a:t>
            </a:r>
          </a:p>
        </p:txBody>
      </p:sp>
      <p:sp>
        <p:nvSpPr>
          <p:cNvPr id="3" name="Symbol zastępczy zawartości 2"/>
          <p:cNvSpPr>
            <a:spLocks noGrp="1"/>
          </p:cNvSpPr>
          <p:nvPr>
            <p:ph idx="1"/>
          </p:nvPr>
        </p:nvSpPr>
        <p:spPr/>
        <p:txBody>
          <a:bodyPr>
            <a:normAutofit lnSpcReduction="10000"/>
          </a:bodyPr>
          <a:lstStyle/>
          <a:p>
            <a:r>
              <a:rPr lang="pl-PL" b="1" dirty="0"/>
              <a:t>Art. 841. </a:t>
            </a:r>
            <a:r>
              <a:rPr lang="pl-PL" dirty="0"/>
              <a:t>Jeżeli przechowawca, bez zgody składającego i bez koniecznej potrzeby, używa rzeczy albo zmienia miejsce lub sposób jej przechowywania albo jeżeli oddaje rzecz na przechowanie innej osobie, jest on odpowiedzialny także za przypadkową utratę lub uszkodzenie rzeczy, które by w przeciwnym razie nie nastąpiło. </a:t>
            </a:r>
          </a:p>
          <a:p>
            <a:r>
              <a:rPr lang="pl-PL" dirty="0"/>
              <a:t>Przechowawca odpowiada wobec składającego za uszkodzenie lub utratę rzeczy, jeśli realizując umowę nie dołożył należytej staranności – zasada winy</a:t>
            </a:r>
          </a:p>
          <a:p>
            <a:r>
              <a:rPr lang="pl-PL" dirty="0"/>
              <a:t>Casus </a:t>
            </a:r>
            <a:r>
              <a:rPr lang="pl-PL" dirty="0" err="1"/>
              <a:t>mixtus</a:t>
            </a:r>
            <a:r>
              <a:rPr lang="pl-PL" dirty="0"/>
              <a:t>,</a:t>
            </a:r>
          </a:p>
          <a:p>
            <a:endParaRPr lang="pl-PL" dirty="0"/>
          </a:p>
        </p:txBody>
      </p:sp>
    </p:spTree>
    <p:extLst>
      <p:ext uri="{BB962C8B-B14F-4D97-AF65-F5344CB8AC3E}">
        <p14:creationId xmlns:p14="http://schemas.microsoft.com/office/powerpoint/2010/main" val="285744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Wydatki i zobowiązania przechowawcy</a:t>
            </a:r>
          </a:p>
        </p:txBody>
      </p:sp>
      <p:sp>
        <p:nvSpPr>
          <p:cNvPr id="3" name="Symbol zastępczy zawartości 2"/>
          <p:cNvSpPr>
            <a:spLocks noGrp="1"/>
          </p:cNvSpPr>
          <p:nvPr>
            <p:ph idx="1"/>
          </p:nvPr>
        </p:nvSpPr>
        <p:spPr/>
        <p:txBody>
          <a:bodyPr/>
          <a:lstStyle/>
          <a:p>
            <a:r>
              <a:rPr lang="pl-PL" b="1" dirty="0"/>
              <a:t>Art. 842. </a:t>
            </a:r>
            <a:r>
              <a:rPr lang="pl-PL" dirty="0"/>
              <a:t>Składający powinien zwrócić przechowawcy wydatki, które ten poniósł w celu należytego przechowania rzeczy, wraz z odsetkami ustawowymi oraz zwolnić przechowawcę od zobowiązań zaciągniętych przez niego w powyższym celu w imieniu własnym. </a:t>
            </a:r>
          </a:p>
          <a:p>
            <a:r>
              <a:rPr lang="pl-PL" dirty="0"/>
              <a:t>Obowiązek niezależny od odpłatności przechowania,</a:t>
            </a:r>
          </a:p>
          <a:p>
            <a:r>
              <a:rPr lang="pl-PL" dirty="0"/>
              <a:t>Dotyczy koniecznych wydatków,</a:t>
            </a:r>
          </a:p>
          <a:p>
            <a:r>
              <a:rPr lang="pl-PL" dirty="0"/>
              <a:t>Strony mogą ustalić, że wynagrodzenie obejmuje wszystkie wydatki,</a:t>
            </a:r>
          </a:p>
        </p:txBody>
      </p:sp>
    </p:spTree>
    <p:extLst>
      <p:ext uri="{BB962C8B-B14F-4D97-AF65-F5344CB8AC3E}">
        <p14:creationId xmlns:p14="http://schemas.microsoft.com/office/powerpoint/2010/main" val="95035729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219</TotalTime>
  <Words>913</Words>
  <Application>Microsoft Office PowerPoint</Application>
  <PresentationFormat>Panoramiczny</PresentationFormat>
  <Paragraphs>59</Paragraphs>
  <Slides>12</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12</vt:i4>
      </vt:variant>
    </vt:vector>
  </HeadingPairs>
  <TitlesOfParts>
    <vt:vector size="15" baseType="lpstr">
      <vt:lpstr>Arial</vt:lpstr>
      <vt:lpstr>Trebuchet MS</vt:lpstr>
      <vt:lpstr>Berlin</vt:lpstr>
      <vt:lpstr>Przechowanie</vt:lpstr>
      <vt:lpstr>Pojęcie</vt:lpstr>
      <vt:lpstr>Wynagrodzenie</vt:lpstr>
      <vt:lpstr>Sposób przechowania</vt:lpstr>
      <vt:lpstr>Zmiana miejsca i sposobu przechowania</vt:lpstr>
      <vt:lpstr>Używanie rzeczy przechowywanej</vt:lpstr>
      <vt:lpstr>Zastępca</vt:lpstr>
      <vt:lpstr>Przypadkowa utrata</vt:lpstr>
      <vt:lpstr>Wydatki i zobowiązania przechowawcy</vt:lpstr>
      <vt:lpstr>Przechowanie wspólne</vt:lpstr>
      <vt:lpstr>Zwrot rzeczy</vt:lpstr>
      <vt:lpstr>Depozyt nieprawidłowy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Przechowanie</dc:title>
  <dc:creator>Agnieszka Agnieszka</dc:creator>
  <cp:lastModifiedBy>Agnieszka Agnieszka</cp:lastModifiedBy>
  <cp:revision>8</cp:revision>
  <dcterms:created xsi:type="dcterms:W3CDTF">2017-04-23T16:48:39Z</dcterms:created>
  <dcterms:modified xsi:type="dcterms:W3CDTF">2017-04-23T20:27:51Z</dcterms:modified>
</cp:coreProperties>
</file>