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73" r:id="rId11"/>
    <p:sldId id="27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przelew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przelew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Art. 514 [Zastrzeżenie zgody dłużnika]</a:t>
            </a:r>
          </a:p>
          <a:p>
            <a:pPr>
              <a:buNone/>
            </a:pPr>
            <a:r>
              <a:rPr lang="pl-PL" dirty="0" smtClean="0"/>
              <a:t>Jeżeli wierzytelność jest stwierdzona pismem, zastrzeżenie umowne, iż przelew nie może nastąpić bez zgody dłużnika, jest skuteczne względem nabywcy tylko wtedy, gdy pismo zawiera wzmiankę o tym zastrzeżeniu, chyba że nabywca w chwili przelewu o zastrzeżeniu wiedział. 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przelew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Dla ważności</a:t>
            </a:r>
            <a:r>
              <a:rPr lang="pl-PL" dirty="0" smtClean="0"/>
              <a:t> </a:t>
            </a:r>
            <a:r>
              <a:rPr lang="pl-PL" b="1" i="1" dirty="0" err="1" smtClean="0"/>
              <a:t>pactum</a:t>
            </a:r>
            <a:r>
              <a:rPr lang="pl-PL" b="1" i="1" dirty="0" smtClean="0"/>
              <a:t> de non </a:t>
            </a:r>
            <a:r>
              <a:rPr lang="pl-PL" b="1" i="1" dirty="0" err="1" smtClean="0"/>
              <a:t>cedendo</a:t>
            </a:r>
            <a:r>
              <a:rPr lang="pl-PL" b="1" dirty="0" smtClean="0"/>
              <a:t> </a:t>
            </a:r>
            <a:r>
              <a:rPr lang="pl-PL" dirty="0" smtClean="0"/>
              <a:t>nie jest wymagana forma szczególna, brak </a:t>
            </a:r>
            <a:r>
              <a:rPr lang="pl-PL" b="1" dirty="0" smtClean="0">
                <a:solidFill>
                  <a:srgbClr val="FF0000"/>
                </a:solidFill>
              </a:rPr>
              <a:t>wzmianki</a:t>
            </a:r>
            <a:r>
              <a:rPr lang="pl-PL" dirty="0" smtClean="0"/>
              <a:t> może jednak </a:t>
            </a:r>
            <a:r>
              <a:rPr lang="pl-PL" b="1" dirty="0" smtClean="0"/>
              <a:t>ograniczać jego skuteczność</a:t>
            </a:r>
            <a:r>
              <a:rPr lang="pl-PL" dirty="0" smtClean="0"/>
              <a:t>. Szczególna forma dla zakazu przelewu (wzmianka o zakazie) pod </a:t>
            </a:r>
            <a:r>
              <a:rPr lang="pl-PL" b="1" dirty="0" smtClean="0"/>
              <a:t>rygorem bezskuteczności</a:t>
            </a:r>
            <a:r>
              <a:rPr lang="pl-PL" dirty="0" smtClean="0"/>
              <a:t> zakazu wobec cesjonariusza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zastrzeżenie szczególnej formy </a:t>
            </a:r>
            <a:r>
              <a:rPr lang="pl-PL" dirty="0" smtClean="0"/>
              <a:t>czynności </a:t>
            </a:r>
            <a:r>
              <a:rPr lang="pl-PL" dirty="0" smtClean="0"/>
              <a:t>prawnej dla wywołania określonych skutków prawnych (</a:t>
            </a:r>
            <a:r>
              <a:rPr lang="pl-PL" i="1" dirty="0" smtClean="0"/>
              <a:t>ad </a:t>
            </a:r>
            <a:r>
              <a:rPr lang="pl-PL" i="1" dirty="0" err="1" smtClean="0"/>
              <a:t>eventum</a:t>
            </a:r>
            <a:r>
              <a:rPr lang="pl-PL" i="1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-Ograniczenia zbywalności  wynikające z właściwości zobowiązania-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właściwość zobowiązania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takie elementy zobowiązania, z których wynika, że </a:t>
            </a:r>
            <a:r>
              <a:rPr lang="pl-PL" b="1" dirty="0" smtClean="0"/>
              <a:t>zobowiązanie może być wykonane tylko pomiędzy podmiotami, które pierwotnie nawiązały stosunek umowny, </a:t>
            </a:r>
            <a:r>
              <a:rPr lang="pl-PL" dirty="0" smtClean="0"/>
              <a:t>np. wierzytelność alimentacyjna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przelew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Art. 510 [Skutek zobowiązująco-rozporządzający; kauzalność]</a:t>
            </a:r>
          </a:p>
          <a:p>
            <a:pPr>
              <a:buNone/>
            </a:pPr>
            <a:r>
              <a:rPr lang="pl-PL" dirty="0" smtClean="0"/>
              <a:t>§ 1. Umowa sprzedaży, zamiany, darowizny lub inna umowa zobowiązująca do przeniesienia wierzytelności przenosi wierzytelność na nabywcę, chyba że przepis szczególny stanowi inaczej albo że strony inaczej postanowiły.</a:t>
            </a:r>
          </a:p>
          <a:p>
            <a:pPr>
              <a:buNone/>
            </a:pPr>
            <a:r>
              <a:rPr lang="pl-PL" dirty="0" smtClean="0"/>
              <a:t>§ 2. Jeżeli zawarcie umowy przelewu następuje w wykonaniu zobowiązania wynikającego z uprzednio zawartej umowy zobowiązującej do przeniesienia wierzytelności, z zapisu zwykłego, z bezpodstawnego wzbogacenia lub z innego zdarzenia, ważność umowy przelewu zależy od istnienia tego zobowiązania.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Przelew</a:t>
            </a:r>
            <a:br>
              <a:rPr lang="pl-PL" dirty="0" smtClean="0"/>
            </a:br>
            <a:r>
              <a:rPr lang="pl-PL" dirty="0" smtClean="0"/>
              <a:t>-forma-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Art. 511 [Forma]</a:t>
            </a:r>
          </a:p>
          <a:p>
            <a:pPr>
              <a:buNone/>
            </a:pPr>
            <a:r>
              <a:rPr lang="pl-PL" dirty="0" smtClean="0"/>
              <a:t>Jeżeli wierzytelność jest stwierdzona pismem, przelew tej wierzytelności powinien być również pismem stwierdzony.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Przelew</a:t>
            </a:r>
            <a:br>
              <a:rPr lang="pl-PL" dirty="0" smtClean="0"/>
            </a:br>
            <a:r>
              <a:rPr lang="pl-PL" dirty="0" smtClean="0"/>
              <a:t>-forma-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Co do zasady, przelew wierzytelności nie wymaga formy szczególnej</a:t>
            </a:r>
          </a:p>
          <a:p>
            <a:r>
              <a:rPr lang="pl-PL" dirty="0" smtClean="0"/>
              <a:t>Jeśli przenoszona </a:t>
            </a:r>
            <a:r>
              <a:rPr lang="pl-PL" b="1" dirty="0" smtClean="0"/>
              <a:t>wierzytelność stwierdzona jest pismem</a:t>
            </a:r>
            <a:r>
              <a:rPr lang="pl-PL" dirty="0" smtClean="0"/>
              <a:t>, </a:t>
            </a:r>
            <a:r>
              <a:rPr lang="pl-PL" u="sng" dirty="0" smtClean="0"/>
              <a:t>umowa cesji powinna być zawarta w formie pisemnej</a:t>
            </a:r>
            <a:r>
              <a:rPr lang="pl-PL" dirty="0" smtClean="0"/>
              <a:t>. </a:t>
            </a:r>
          </a:p>
          <a:p>
            <a:r>
              <a:rPr lang="pl-PL" dirty="0" smtClean="0"/>
              <a:t>z wymogiem zachowania formy pisemnej dla przelewu wierzytelności stwierdzonej pismem ustawodawca </a:t>
            </a:r>
            <a:r>
              <a:rPr lang="pl-PL" b="1" dirty="0" smtClean="0">
                <a:solidFill>
                  <a:srgbClr val="FF0000"/>
                </a:solidFill>
              </a:rPr>
              <a:t>nie</a:t>
            </a:r>
            <a:r>
              <a:rPr lang="pl-PL" dirty="0" smtClean="0">
                <a:solidFill>
                  <a:srgbClr val="FF0000"/>
                </a:solidFill>
              </a:rPr>
              <a:t> łączy rygoru nieważności czynności prawnej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forma pisemna zastrzeżona jest </a:t>
            </a:r>
            <a:r>
              <a:rPr lang="pl-PL" b="1" dirty="0" smtClean="0"/>
              <a:t>dla celów dowodowych</a:t>
            </a:r>
            <a:r>
              <a:rPr lang="pl-PL" dirty="0" smtClean="0"/>
              <a:t> (</a:t>
            </a:r>
            <a:r>
              <a:rPr lang="pl-PL" i="1" dirty="0" smtClean="0"/>
              <a:t>ad </a:t>
            </a:r>
            <a:r>
              <a:rPr lang="pl-PL" i="1" dirty="0" err="1" smtClean="0"/>
              <a:t>probationem</a:t>
            </a:r>
            <a:r>
              <a:rPr lang="pl-PL" i="1" dirty="0" smtClean="0"/>
              <a:t>)</a:t>
            </a:r>
          </a:p>
          <a:p>
            <a:r>
              <a:rPr lang="pl-PL" i="1" dirty="0" err="1" smtClean="0"/>
              <a:t>Lex</a:t>
            </a:r>
            <a:r>
              <a:rPr lang="pl-PL" i="1" dirty="0" smtClean="0"/>
              <a:t> </a:t>
            </a:r>
            <a:r>
              <a:rPr lang="pl-PL" i="1" dirty="0" err="1" smtClean="0"/>
              <a:t>specialis</a:t>
            </a:r>
            <a:r>
              <a:rPr lang="pl-PL" dirty="0" smtClean="0"/>
              <a:t> w stosunku do art. 511 KC jest art. 79 ust. 1 </a:t>
            </a:r>
            <a:r>
              <a:rPr lang="pl-PL" dirty="0" err="1" smtClean="0"/>
              <a:t>zd</a:t>
            </a:r>
            <a:r>
              <a:rPr lang="pl-PL" dirty="0" smtClean="0"/>
              <a:t>. 2 KWU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wymaga, by przelew wierzytelności zabezpieczonej hipoteką wpisany został do księgi wieczystej 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przelew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Art. 512 [Zapłata do rąk zbywcy]</a:t>
            </a:r>
          </a:p>
          <a:p>
            <a:pPr>
              <a:buNone/>
            </a:pPr>
            <a:r>
              <a:rPr lang="pl-PL" b="1" dirty="0" smtClean="0"/>
              <a:t>Dopóki zbywca nie zawiadomił dłużnika o przelewie</a:t>
            </a:r>
            <a:r>
              <a:rPr lang="pl-PL" dirty="0" smtClean="0"/>
              <a:t>, </a:t>
            </a:r>
            <a:r>
              <a:rPr lang="pl-PL" dirty="0" smtClean="0">
                <a:solidFill>
                  <a:srgbClr val="FF0000"/>
                </a:solidFill>
              </a:rPr>
              <a:t>spełnienie świadczenia do rąk poprzedniego wierzyciela ma skutek względem nabywcy, chyba że w chwili spełnienia świadczenia dłużnik wiedział o przelewie</a:t>
            </a:r>
            <a:r>
              <a:rPr lang="pl-PL" dirty="0" smtClean="0"/>
              <a:t>. Przepis ten stosuje się odpowiednio do innych czynności prawnych dokonanych między dłużnikiem a poprzednim wierzycielem. 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przelew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Skuteczność przelewu nie jest uzależniona od zgody dłużnika – może on nawet nie być świadomy, że dokonano przelewu wierzytelności. </a:t>
            </a:r>
          </a:p>
          <a:p>
            <a:r>
              <a:rPr lang="pl-PL" dirty="0" smtClean="0"/>
              <a:t>jeżeli dłużnik nie wie o dokonaniu przelewu, spełnienie świadczenia do rąk cedenta traktowane jest jest jako prawidłowe wykonanie zobowiązania. </a:t>
            </a:r>
          </a:p>
          <a:p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mechanizm ochrony dłużnika </a:t>
            </a:r>
            <a:r>
              <a:rPr lang="pl-PL" dirty="0" smtClean="0">
                <a:sym typeface="Wingdings" pitchFamily="2" charset="2"/>
              </a:rPr>
              <a:t> to </a:t>
            </a:r>
            <a:r>
              <a:rPr lang="pl-PL" dirty="0" smtClean="0"/>
              <a:t>w interesie </a:t>
            </a:r>
            <a:r>
              <a:rPr lang="pl-PL" b="1" dirty="0" smtClean="0"/>
              <a:t>cesjonariusza</a:t>
            </a:r>
            <a:r>
              <a:rPr lang="pl-PL" dirty="0" smtClean="0"/>
              <a:t> jest jak najszybsze zawiadomienie dłużnika o przelewie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przelew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Art. 513 [Zarzuty dłużnika]</a:t>
            </a:r>
          </a:p>
          <a:p>
            <a:pPr>
              <a:buNone/>
            </a:pPr>
            <a:r>
              <a:rPr lang="pl-PL" dirty="0" smtClean="0"/>
              <a:t>§ 1. Dłużnikowi przysługują przeciwko nabywcy wierzytelności wszelkie zarzuty, które miał przeciwko zbywcy w chwili powzięcia wiadomości o przelewie.</a:t>
            </a:r>
          </a:p>
          <a:p>
            <a:pPr>
              <a:buNone/>
            </a:pPr>
            <a:r>
              <a:rPr lang="pl-PL" dirty="0" smtClean="0"/>
              <a:t>§ 2. Dłużnik może z przelanej wierzytelności potrącić wierzytelność, która mu przysługuje względem zbywcy, chociażby stała się wymagalna dopiero po otrzymaniu przez dłużnika zawiadomienia o przelewie. Nie dotyczy to jednak wypadku, gdy wierzytelność przysługująca względem zbywcy stała się wymagalna później niż wierzytelność będąca przedmiotem przelewu.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przelew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przelew nie może pogarszać pozycji prawnej dłużnika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dłużnikowi przysługują względem nabywcy wierzytelności wszystkie zarzuty, jakie przysługiwały mu względem zbywcy do chwili powzięcia wiadomości o przelewie. </a:t>
            </a:r>
          </a:p>
          <a:p>
            <a:r>
              <a:rPr lang="pl-PL" dirty="0" smtClean="0"/>
              <a:t>Dłużnik może powołać się w szczególności na: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zarzut przedawnienia wierzytelności, nieważność stosunku prawnego, z którego wynika wierzytelność,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wyzysk (art. 388 KC),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nadzwyczajną zmianę okoliczności (art. 357</a:t>
            </a:r>
            <a:r>
              <a:rPr lang="pl-PL" baseline="30000" dirty="0" smtClean="0"/>
              <a:t>1</a:t>
            </a:r>
            <a:r>
              <a:rPr lang="pl-PL" dirty="0" smtClean="0"/>
              <a:t> KC),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istotną zmianę siły nabywczej pieniądza (art. 358</a:t>
            </a:r>
            <a:r>
              <a:rPr lang="pl-PL" baseline="30000" dirty="0" smtClean="0"/>
              <a:t>1</a:t>
            </a:r>
            <a:r>
              <a:rPr lang="pl-PL" dirty="0" smtClean="0"/>
              <a:t> KC),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wady oświadczeń woli,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a również odstąpić od umowy, z której wynika wierzytelność (np. ze względu na wady rzeczy sprzedanej).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przelew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Art. 509 [Przelew] </a:t>
            </a:r>
          </a:p>
          <a:p>
            <a:pPr>
              <a:buNone/>
            </a:pPr>
            <a:r>
              <a:rPr lang="pl-PL" dirty="0" smtClean="0"/>
              <a:t>§ 1. </a:t>
            </a:r>
            <a:r>
              <a:rPr lang="pl-PL" b="1" dirty="0" smtClean="0">
                <a:solidFill>
                  <a:srgbClr val="FF0000"/>
                </a:solidFill>
              </a:rPr>
              <a:t>Wierzyciel</a:t>
            </a:r>
            <a:r>
              <a:rPr lang="pl-PL" dirty="0" smtClean="0"/>
              <a:t> może </a:t>
            </a:r>
            <a:r>
              <a:rPr lang="pl-PL" b="1" dirty="0" smtClean="0"/>
              <a:t>bez zgody dłużnika </a:t>
            </a:r>
            <a:r>
              <a:rPr lang="pl-PL" dirty="0" smtClean="0">
                <a:solidFill>
                  <a:srgbClr val="FF0000"/>
                </a:solidFill>
              </a:rPr>
              <a:t>przenieść wierzytelność na osobę trzecią (przelew), chyba że sprzeciwiałoby się to </a:t>
            </a:r>
            <a:r>
              <a:rPr lang="pl-PL" dirty="0" smtClean="0"/>
              <a:t>ustawie, zastrzeżeniu umownemu albo właściwości zobowiązania.</a:t>
            </a:r>
          </a:p>
          <a:p>
            <a:pPr>
              <a:buNone/>
            </a:pPr>
            <a:r>
              <a:rPr lang="pl-PL" dirty="0" smtClean="0"/>
              <a:t>§ 2. Wraz z wierzytelnością przechodzą na nabywcę wszelkie związane z nią prawa, w szczególności roszczenie o zaległe odsetki.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Art. 515 [Zarzuty zbywcy]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Jeżeli </a:t>
            </a:r>
            <a:r>
              <a:rPr lang="pl-PL" dirty="0" smtClean="0"/>
              <a:t>dłużnik, który otrzymał o przelewie pisemne zawiadomienie pochodzące od zbywcy, spełnił świadczenie do rąk nabywcy wierzytelności, zbywca może powołać się wobec dłużnika na nieważność przelewu albo na zarzuty wynikające z jego podstawy prawnej tylko wtedy, gdy w chwili spełnienia świadczenia były one dłużnikowi wiadome. Przepis ten stosuje się odpowiednio do innych czynności prawnych dokonanych między dłużnikiem a nabywcą wierzytelności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przelew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ochrona dłużnika, który na podstawie pisemnej informacji uzyskanej od cedenta spełnił świadczenie do rąk cesjonariusza, </a:t>
            </a:r>
            <a:r>
              <a:rPr lang="pl-PL" dirty="0" smtClean="0"/>
              <a:t>w przypadku, gdyby umowa </a:t>
            </a:r>
            <a:r>
              <a:rPr lang="pl-PL" dirty="0" smtClean="0"/>
              <a:t>przelewu </a:t>
            </a:r>
            <a:r>
              <a:rPr lang="pl-PL" dirty="0" smtClean="0"/>
              <a:t>okazała się nieważna</a:t>
            </a:r>
          </a:p>
          <a:p>
            <a:r>
              <a:rPr lang="pl-PL" dirty="0" smtClean="0"/>
              <a:t>spełnienie </a:t>
            </a:r>
            <a:r>
              <a:rPr lang="pl-PL" dirty="0" smtClean="0"/>
              <a:t>świadczenia do rąk cesjonariusza jest prawidłowym wykonaniem zobowiązania, nawet gdy przelew okaże się nieważny, </a:t>
            </a:r>
            <a:r>
              <a:rPr lang="pl-PL" dirty="0" smtClean="0"/>
              <a:t>Za </a:t>
            </a:r>
            <a:r>
              <a:rPr lang="pl-PL" dirty="0" smtClean="0"/>
              <a:t>wiarygodne </a:t>
            </a:r>
            <a:r>
              <a:rPr lang="pl-PL" b="1" dirty="0" smtClean="0"/>
              <a:t>jeśli dłużnik uzyskał wiarygodną informację o dokonaniu </a:t>
            </a:r>
            <a:r>
              <a:rPr lang="pl-PL" b="1" dirty="0" smtClean="0"/>
              <a:t>przelewu </a:t>
            </a:r>
            <a:r>
              <a:rPr lang="pl-PL" dirty="0" smtClean="0"/>
              <a:t>od cedenta</a:t>
            </a:r>
            <a:endParaRPr lang="pl-PL" b="1" dirty="0" smtClean="0"/>
          </a:p>
          <a:p>
            <a:r>
              <a:rPr lang="pl-PL" dirty="0" smtClean="0"/>
              <a:t>n</a:t>
            </a:r>
            <a:r>
              <a:rPr lang="pl-PL" dirty="0" smtClean="0"/>
              <a:t>ie </a:t>
            </a:r>
            <a:r>
              <a:rPr lang="pl-PL" dirty="0" smtClean="0"/>
              <a:t>jest wystarczające zawiadomienie dłużnika przez cesjonariusza albo inną osobę (zob. wyr. SN z 30.6.2005 r., IV CK 768/04, OSNC 2006, Nr 5, poz. 93</a:t>
            </a:r>
            <a:r>
              <a:rPr lang="pl-PL" dirty="0" smtClean="0"/>
              <a:t>)</a:t>
            </a:r>
          </a:p>
          <a:p>
            <a:r>
              <a:rPr lang="pl-PL" dirty="0" smtClean="0"/>
              <a:t> mimo </a:t>
            </a:r>
            <a:r>
              <a:rPr lang="pl-PL" dirty="0" smtClean="0"/>
              <a:t>uzyskania pisemnej informacji od cedenta, spełnienie świadczenia do rąk cesjonariusza nie </a:t>
            </a:r>
            <a:r>
              <a:rPr lang="pl-PL" dirty="0" smtClean="0"/>
              <a:t>będzie prawidłowym </a:t>
            </a:r>
            <a:r>
              <a:rPr lang="pl-PL" dirty="0" smtClean="0"/>
              <a:t>wykonaniem zobowiązania, </a:t>
            </a:r>
            <a:r>
              <a:rPr lang="pl-PL" b="1" dirty="0" smtClean="0">
                <a:solidFill>
                  <a:srgbClr val="FF0000"/>
                </a:solidFill>
              </a:rPr>
              <a:t>jeśli dłużnik </a:t>
            </a:r>
            <a:r>
              <a:rPr lang="pl-PL" b="1" dirty="0" smtClean="0">
                <a:solidFill>
                  <a:srgbClr val="FF0000"/>
                </a:solidFill>
              </a:rPr>
              <a:t>wie o </a:t>
            </a:r>
            <a:r>
              <a:rPr lang="pl-PL" b="1" dirty="0" smtClean="0">
                <a:solidFill>
                  <a:srgbClr val="FF0000"/>
                </a:solidFill>
              </a:rPr>
              <a:t>nieważności przelewu.</a:t>
            </a:r>
            <a:endParaRPr lang="pl-P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przelew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516 [Odpowiedzialność zbywcy]</a:t>
            </a:r>
          </a:p>
          <a:p>
            <a:pPr>
              <a:buNone/>
            </a:pPr>
            <a:r>
              <a:rPr lang="pl-PL" dirty="0" smtClean="0"/>
              <a:t>Zbywca </a:t>
            </a:r>
            <a:r>
              <a:rPr lang="pl-PL" dirty="0" smtClean="0"/>
              <a:t>wierzytelności ponosi względem nabywcy odpowiedzialność za to, że wierzytelność mu przysługuje. Za wypłacalność dłużnika w chwili przelewu ponosi odpowiedzialność tylko o tyle, o ile tę odpowiedzialność na siebie przyjął.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przelew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Art. 517 [Wyłączenie przelewu]§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1</a:t>
            </a:r>
            <a:r>
              <a:rPr lang="pl-PL" dirty="0" smtClean="0"/>
              <a:t>. Przepisów o przelewie nie stosuje się do wierzytelności związanych z dokumentem na okaziciela lub z dokumentem zbywalnym przez indos.</a:t>
            </a:r>
          </a:p>
          <a:p>
            <a:pPr>
              <a:buNone/>
            </a:pPr>
            <a:r>
              <a:rPr lang="pl-PL" dirty="0" smtClean="0"/>
              <a:t>§ 2. Przeniesienie wierzytelności z dokumentu na okaziciela następuje przez przeniesienie własności dokumentu. Do przeniesienia własności dokumentu potrzebne jest jego </a:t>
            </a:r>
            <a:r>
              <a:rPr lang="pl-PL" dirty="0" smtClean="0"/>
              <a:t>wydanie.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przelew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Wierzytelność</a:t>
            </a:r>
            <a:endParaRPr lang="pl-PL" b="1" dirty="0" smtClean="0">
              <a:sym typeface="Wingdings" pitchFamily="2" charset="2"/>
            </a:endParaRPr>
          </a:p>
          <a:p>
            <a:pPr>
              <a:buNone/>
            </a:pP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ogół uprawnień wierzyciela jako strony stosunku zobowiązaniowego (możność żądania od dłużnika spełnienia określonego świadczenia)</a:t>
            </a:r>
          </a:p>
          <a:p>
            <a:pPr>
              <a:buFont typeface="Wingdings"/>
              <a:buChar char="à"/>
            </a:pPr>
            <a:r>
              <a:rPr lang="pl-PL" dirty="0" smtClean="0"/>
              <a:t>prawo podmiotowe o charakterze majątkowym</a:t>
            </a:r>
          </a:p>
          <a:p>
            <a:pPr>
              <a:buFont typeface="Wingdings"/>
              <a:buChar char="à"/>
            </a:pPr>
            <a:r>
              <a:rPr lang="pl-PL" dirty="0" smtClean="0"/>
              <a:t> może być przedmiotem obrotu.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przelew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przelew</a:t>
            </a:r>
            <a:r>
              <a:rPr lang="pl-PL" dirty="0" smtClean="0"/>
              <a:t> jest </a:t>
            </a:r>
            <a:r>
              <a:rPr lang="pl-PL" b="1" dirty="0" smtClean="0">
                <a:solidFill>
                  <a:srgbClr val="FF0000"/>
                </a:solidFill>
              </a:rPr>
              <a:t>umową</a:t>
            </a:r>
            <a:r>
              <a:rPr lang="pl-PL" b="1" dirty="0" smtClean="0"/>
              <a:t>, </a:t>
            </a:r>
            <a:r>
              <a:rPr lang="pl-PL" dirty="0" smtClean="0"/>
              <a:t>zgodnie z postanowieniami której </a:t>
            </a:r>
            <a:r>
              <a:rPr lang="pl-PL" b="1" dirty="0" smtClean="0"/>
              <a:t>wierzyciel przenosi swoją wierzytelność na osobę trzecią</a:t>
            </a:r>
          </a:p>
          <a:p>
            <a:pPr>
              <a:buNone/>
            </a:pPr>
            <a:r>
              <a:rPr lang="pl-PL" dirty="0" smtClean="0"/>
              <a:t>Przeniesienie wierzytelności (przelew, cesja) następuje co do zasady w drodze dwustronnej czynności prawnej wierzyciela (</a:t>
            </a:r>
            <a:r>
              <a:rPr lang="pl-PL" b="1" dirty="0" smtClean="0"/>
              <a:t>cedenta</a:t>
            </a:r>
            <a:r>
              <a:rPr lang="pl-PL" dirty="0" smtClean="0"/>
              <a:t>) – zbywcy wierzytelności z nabywcą wierzytelności (</a:t>
            </a:r>
            <a:r>
              <a:rPr lang="pl-PL" b="1" dirty="0" smtClean="0"/>
              <a:t>cesjonariuszem</a:t>
            </a:r>
            <a:r>
              <a:rPr lang="pl-PL" dirty="0" smtClean="0"/>
              <a:t>). </a:t>
            </a:r>
          </a:p>
          <a:p>
            <a:pPr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trzałka w prawo 3"/>
          <p:cNvSpPr/>
          <p:nvPr/>
        </p:nvSpPr>
        <p:spPr>
          <a:xfrm>
            <a:off x="2357422" y="5143512"/>
            <a:ext cx="3143272" cy="150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2714612" y="5572140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Zbywa swą wierzytelność na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 flipH="1">
            <a:off x="214282" y="5429264"/>
            <a:ext cx="1928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l-PL" dirty="0" smtClean="0"/>
              <a:t>Wierzyciel</a:t>
            </a:r>
          </a:p>
          <a:p>
            <a:pPr algn="ctr">
              <a:buNone/>
            </a:pPr>
            <a:r>
              <a:rPr lang="pl-PL" b="1" dirty="0" smtClean="0"/>
              <a:t>Cedent</a:t>
            </a:r>
            <a:endParaRPr lang="pl-PL" b="1" dirty="0"/>
          </a:p>
        </p:txBody>
      </p:sp>
      <p:sp>
        <p:nvSpPr>
          <p:cNvPr id="8" name="pole tekstowe 7"/>
          <p:cNvSpPr txBox="1"/>
          <p:nvPr/>
        </p:nvSpPr>
        <p:spPr>
          <a:xfrm flipH="1">
            <a:off x="5929322" y="5429264"/>
            <a:ext cx="1928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l-PL" dirty="0" smtClean="0"/>
              <a:t>Nabywcę wierzytelności</a:t>
            </a:r>
          </a:p>
          <a:p>
            <a:pPr algn="ctr">
              <a:buNone/>
            </a:pPr>
            <a:r>
              <a:rPr lang="pl-PL" b="1" dirty="0" smtClean="0"/>
              <a:t>Cesjonariusza</a:t>
            </a:r>
            <a:endParaRPr lang="pl-PL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przelew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Cesja jest przykładem sukcesji syngularnej – cesjonariusz nabywa wierzytelność od cedenta w sposób </a:t>
            </a:r>
            <a:r>
              <a:rPr lang="pl-PL" b="1" dirty="0" smtClean="0"/>
              <a:t>pochodny</a:t>
            </a:r>
            <a:r>
              <a:rPr lang="pl-PL" dirty="0" smtClean="0"/>
              <a:t> i </a:t>
            </a:r>
            <a:r>
              <a:rPr lang="pl-PL" b="1" dirty="0" smtClean="0"/>
              <a:t>translatywny</a:t>
            </a:r>
            <a:r>
              <a:rPr lang="pl-PL" dirty="0" smtClean="0"/>
              <a:t>.</a:t>
            </a:r>
          </a:p>
          <a:p>
            <a:r>
              <a:rPr lang="pl-PL" dirty="0" smtClean="0"/>
              <a:t>wierzytelność może być przeniesiona odpłatnie (np. sprzedaż wierzytelności) albo nieodpłatnie (np. darowizna wierzytelności)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Przelew</a:t>
            </a:r>
            <a:br>
              <a:rPr lang="pl-PL" dirty="0" smtClean="0"/>
            </a:br>
            <a:r>
              <a:rPr lang="pl-PL" dirty="0" smtClean="0"/>
              <a:t>-zakres-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przedmiotem przelewu może być </a:t>
            </a:r>
            <a:r>
              <a:rPr lang="pl-PL" b="1" dirty="0" smtClean="0"/>
              <a:t>cała wierzytelność</a:t>
            </a:r>
            <a:r>
              <a:rPr lang="pl-PL" dirty="0" smtClean="0"/>
              <a:t>, jak i jej </a:t>
            </a:r>
            <a:r>
              <a:rPr lang="pl-PL" b="1" dirty="0" smtClean="0"/>
              <a:t>część</a:t>
            </a:r>
            <a:r>
              <a:rPr lang="pl-PL" dirty="0" smtClean="0"/>
              <a:t> (jeśli przedmiot świadczenia jest podzielny),</a:t>
            </a:r>
          </a:p>
          <a:p>
            <a:pPr algn="just"/>
            <a:r>
              <a:rPr lang="pl-PL" dirty="0" smtClean="0"/>
              <a:t>o zakresie zbywanej wierzytelności decydują cedent i cesjonariusz w umowie</a:t>
            </a:r>
          </a:p>
          <a:p>
            <a:pPr algn="just"/>
            <a:r>
              <a:rPr lang="pl-PL" dirty="0" smtClean="0"/>
              <a:t>"W świetle art. 509 § 2 KC stwierdzić należy, że </a:t>
            </a:r>
            <a:r>
              <a:rPr lang="pl-PL" u="sng" dirty="0" smtClean="0"/>
              <a:t>zasadą jest przeniesienie wraz z przelaną wierzytelnością wszelkich związanych z nią praw</a:t>
            </a:r>
            <a:r>
              <a:rPr lang="pl-PL" dirty="0" smtClean="0"/>
              <a:t>. Tym samym dopiero ewentualne pominięcie powyższego skutku, tj. wyłączenie jednoczesnego (automatycznego) przeniesienia niektórych prawa związanych z przelaną wierzytelnością – w razie przyjęcia dopuszczalności takiego wyłączenia – wymagałoby wykazania, że treść umowy przelewu nie obejmowała tych praw". Wyr. SN z 26.10.2011 r., I CSK 788/10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dirty="0" smtClean="0"/>
              <a:t>Przelew</a:t>
            </a:r>
            <a:br>
              <a:rPr lang="pl-PL" sz="3200" dirty="0" smtClean="0"/>
            </a:br>
            <a:r>
              <a:rPr lang="pl-PL" sz="3200" dirty="0" smtClean="0"/>
              <a:t>-Wierzytelności, które nie mogą być przedmiotem przelewu-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trzy rodzaje ograniczeń zbywalności wierzytelności: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ograniczenia</a:t>
            </a:r>
            <a:r>
              <a:rPr lang="pl-PL" dirty="0" smtClean="0"/>
              <a:t> zawarte w przepisach </a:t>
            </a:r>
            <a:r>
              <a:rPr lang="pl-PL" b="1" dirty="0" smtClean="0"/>
              <a:t>ustawy</a:t>
            </a:r>
            <a:r>
              <a:rPr lang="pl-PL" dirty="0" smtClean="0"/>
              <a:t> 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ograniczenia</a:t>
            </a:r>
            <a:r>
              <a:rPr lang="pl-PL" dirty="0" smtClean="0"/>
              <a:t> wynikające z </a:t>
            </a:r>
            <a:r>
              <a:rPr lang="pl-PL" b="1" dirty="0" smtClean="0"/>
              <a:t>zastrzeżenia umownego</a:t>
            </a:r>
            <a:r>
              <a:rPr lang="pl-PL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ograniczenia</a:t>
            </a:r>
            <a:r>
              <a:rPr lang="pl-PL" dirty="0" smtClean="0"/>
              <a:t> wynikające z </a:t>
            </a:r>
            <a:r>
              <a:rPr lang="pl-PL" b="1" dirty="0" smtClean="0"/>
              <a:t>właściwości zobowiązania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Przelew</a:t>
            </a:r>
            <a:br>
              <a:rPr lang="pl-PL" dirty="0" smtClean="0"/>
            </a:br>
            <a:r>
              <a:rPr lang="pl-PL" dirty="0" smtClean="0"/>
              <a:t>- ograniczenia zbywalności zawarte w przepisach ustawy-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dirty="0" smtClean="0"/>
              <a:t>wyłączenie możliwość zbycia :</a:t>
            </a:r>
          </a:p>
          <a:p>
            <a:r>
              <a:rPr lang="pl-PL" dirty="0" smtClean="0"/>
              <a:t>roszczeń o odszkodowanie albo zadośćuczynienie z czynów niedozwolonych (art. 444–448 w zw. z art. 449 KC), chyba że wierzytelności te są już wymagalne i zostały uznane na piśmie albo przyznane prawomocnym orzeczeniem. </a:t>
            </a:r>
          </a:p>
          <a:p>
            <a:r>
              <a:rPr lang="pl-PL" dirty="0" smtClean="0"/>
              <a:t>prawa odkupu (art. 595 KC), </a:t>
            </a:r>
          </a:p>
          <a:p>
            <a:r>
              <a:rPr lang="pl-PL" dirty="0" smtClean="0"/>
              <a:t>prawa pierwokupu (art. 602 KC),</a:t>
            </a:r>
          </a:p>
          <a:p>
            <a:r>
              <a:rPr lang="pl-PL" dirty="0" smtClean="0"/>
              <a:t> wierzytelności z umowy dożywocia (art. 912 KC). </a:t>
            </a:r>
          </a:p>
          <a:p>
            <a:r>
              <a:rPr lang="pl-PL" dirty="0" smtClean="0"/>
              <a:t>prawa do wynagrodzenia ze stosunku pracy (art. 84 KP)</a:t>
            </a:r>
          </a:p>
          <a:p>
            <a:r>
              <a:rPr lang="pl-PL" b="1" dirty="0" smtClean="0"/>
              <a:t> </a:t>
            </a:r>
            <a:r>
              <a:rPr lang="pl-PL" dirty="0" smtClean="0"/>
              <a:t>udziału wspólnika w spółce cywilnej, ani prawa do części majątku wspólnego (art. 893 KC)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Przelew</a:t>
            </a:r>
            <a:br>
              <a:rPr lang="pl-PL" sz="3600" dirty="0" smtClean="0"/>
            </a:br>
            <a:r>
              <a:rPr lang="pl-PL" sz="3600" dirty="0" smtClean="0"/>
              <a:t>- ograniczenia zbywalności wynikające z zastrzeżenia umownego -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i="1" dirty="0" err="1" smtClean="0"/>
              <a:t>Pactum</a:t>
            </a:r>
            <a:r>
              <a:rPr lang="pl-PL" b="1" i="1" dirty="0" smtClean="0"/>
              <a:t> de non </a:t>
            </a:r>
            <a:r>
              <a:rPr lang="pl-PL" b="1" i="1" dirty="0" err="1" smtClean="0"/>
              <a:t>cedendo</a:t>
            </a:r>
            <a:r>
              <a:rPr lang="pl-PL" b="1" i="1" dirty="0" smtClean="0"/>
              <a:t> – </a:t>
            </a:r>
            <a:r>
              <a:rPr lang="pl-PL" dirty="0" smtClean="0"/>
              <a:t>umowne</a:t>
            </a:r>
            <a:r>
              <a:rPr lang="pl-PL" b="1" i="1" dirty="0" smtClean="0"/>
              <a:t> </a:t>
            </a:r>
            <a:r>
              <a:rPr lang="pl-PL" dirty="0" smtClean="0"/>
              <a:t>wyłączenie zbywalności wierzytelności</a:t>
            </a:r>
          </a:p>
          <a:p>
            <a:pPr algn="just">
              <a:buNone/>
            </a:pPr>
            <a:r>
              <a:rPr lang="pl-PL" dirty="0" smtClean="0"/>
              <a:t>reguła ogólna: art. 57 KC </a:t>
            </a:r>
            <a:r>
              <a:rPr lang="pl-PL" dirty="0" smtClean="0">
                <a:sym typeface="Wingdings" pitchFamily="2" charset="2"/>
              </a:rPr>
              <a:t></a:t>
            </a:r>
            <a:r>
              <a:rPr lang="pl-PL" dirty="0" smtClean="0"/>
              <a:t> nie można przez czynność prawną wyłączyć ani ograniczyć zbywalności prawa</a:t>
            </a:r>
          </a:p>
          <a:p>
            <a:pPr algn="just">
              <a:buNone/>
            </a:pPr>
            <a:r>
              <a:rPr lang="pl-PL" dirty="0" smtClean="0"/>
              <a:t>art. 509 § KC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b="1" i="1" dirty="0" err="1" smtClean="0"/>
              <a:t>lex</a:t>
            </a:r>
            <a:r>
              <a:rPr lang="pl-PL" b="1" i="1" dirty="0" smtClean="0"/>
              <a:t> </a:t>
            </a:r>
            <a:r>
              <a:rPr lang="pl-PL" b="1" i="1" dirty="0" err="1" smtClean="0"/>
              <a:t>specialis</a:t>
            </a:r>
            <a:r>
              <a:rPr lang="pl-PL" b="1" dirty="0" smtClean="0"/>
              <a:t> </a:t>
            </a:r>
            <a:r>
              <a:rPr lang="pl-PL" dirty="0" smtClean="0"/>
              <a:t>w stosunku do </a:t>
            </a:r>
            <a:br>
              <a:rPr lang="pl-PL" dirty="0" smtClean="0"/>
            </a:br>
            <a:r>
              <a:rPr lang="pl-PL" dirty="0" smtClean="0"/>
              <a:t>art. 57 KC </a:t>
            </a:r>
            <a:r>
              <a:rPr lang="pl-PL" dirty="0" smtClean="0"/>
              <a:t>– umowne</a:t>
            </a:r>
            <a:r>
              <a:rPr lang="pl-PL" b="1" i="1" dirty="0" smtClean="0"/>
              <a:t> </a:t>
            </a:r>
            <a:r>
              <a:rPr lang="pl-PL" dirty="0" smtClean="0"/>
              <a:t>wyłączenie zbywalności wierzytelności </a:t>
            </a:r>
            <a:r>
              <a:rPr lang="pl-PL" b="1" dirty="0" smtClean="0"/>
              <a:t>wyklucza </a:t>
            </a:r>
            <a:r>
              <a:rPr lang="pl-PL" b="1" dirty="0" smtClean="0"/>
              <a:t>możliwość przeniesienia wierzytelności na inną osobę </a:t>
            </a:r>
            <a:r>
              <a:rPr lang="pl-PL" b="1" dirty="0" smtClean="0">
                <a:solidFill>
                  <a:srgbClr val="FF0000"/>
                </a:solidFill>
              </a:rPr>
              <a:t>bez zgody dłużnika</a:t>
            </a:r>
            <a:endParaRPr lang="pl-PL" b="1" i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1372</Words>
  <PresentationFormat>Pokaz na ekranie (4:3)</PresentationFormat>
  <Paragraphs>96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przelew</vt:lpstr>
      <vt:lpstr>przelew</vt:lpstr>
      <vt:lpstr>przelew</vt:lpstr>
      <vt:lpstr>przelew</vt:lpstr>
      <vt:lpstr>przelew</vt:lpstr>
      <vt:lpstr>Przelew -zakres-</vt:lpstr>
      <vt:lpstr>Przelew -Wierzytelności, które nie mogą być przedmiotem przelewu- </vt:lpstr>
      <vt:lpstr>Przelew - ograniczenia zbywalności zawarte w przepisach ustawy-  </vt:lpstr>
      <vt:lpstr>Przelew - ograniczenia zbywalności wynikające z zastrzeżenia umownego -</vt:lpstr>
      <vt:lpstr>przelew</vt:lpstr>
      <vt:lpstr>przelew</vt:lpstr>
      <vt:lpstr>-Ograniczenia zbywalności  wynikające z właściwości zobowiązania-</vt:lpstr>
      <vt:lpstr>przelew</vt:lpstr>
      <vt:lpstr>Przelew -forma-</vt:lpstr>
      <vt:lpstr>Przelew -forma-</vt:lpstr>
      <vt:lpstr>przelew</vt:lpstr>
      <vt:lpstr>przelew</vt:lpstr>
      <vt:lpstr>przelew</vt:lpstr>
      <vt:lpstr>przelew</vt:lpstr>
      <vt:lpstr>Slajd 20</vt:lpstr>
      <vt:lpstr>przelew</vt:lpstr>
      <vt:lpstr>przelew</vt:lpstr>
      <vt:lpstr>przelew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przelew</dc:title>
  <dc:creator>Agata</dc:creator>
  <cp:lastModifiedBy>Agata</cp:lastModifiedBy>
  <cp:revision>14</cp:revision>
  <dcterms:created xsi:type="dcterms:W3CDTF">2018-06-09T18:09:20Z</dcterms:created>
  <dcterms:modified xsi:type="dcterms:W3CDTF">2018-06-10T08:51:40Z</dcterms:modified>
</cp:coreProperties>
</file>