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44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44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440"/>
            <a:ext cx="26496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440"/>
            <a:ext cx="26496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440"/>
            <a:ext cx="26496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44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64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64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44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440"/>
            <a:ext cx="8229240" cy="1897200"/>
          </a:xfrm>
          <a:prstGeom prst="rect">
            <a:avLst/>
          </a:prstGeom>
        </p:spPr>
        <p:txBody>
          <a:bodyPr lIns="0" rIns="0" tIns="0" bIns="0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0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41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6"/>
          <p:cNvSpPr/>
          <p:nvPr/>
        </p:nvSpPr>
        <p:spPr>
          <a:xfrm>
            <a:off x="1214280" y="1285920"/>
            <a:ext cx="7714800" cy="447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ctr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Prawo o ustroju sądów powszechnych 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Art. 2 § 2 </a:t>
            </a:r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Zadania z zakresu ochrony prawnej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, inne niż wymiar sprawiedliwości, wykonują w sądach referendarze sądowi i starsi referendarze sądowi. Ilekroć w przepisach jest mowa o referendarzach sądowych, rozumie się przez to także starszych referendarzy sądowych.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ctr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Art. 147. § 1. </a:t>
            </a:r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W sądach rejonowych i okręgowych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do wykonywania określonych</a:t>
            </a:r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 ustawach czynności należących do sądów w zakresie ochrony prawnej zatrudniani są </a:t>
            </a:r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 i starsi referendarze sądowi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b="0" lang="pl-PL" sz="1800" spc="-1" strike="noStrike">
              <a:latin typeface="Arial"/>
            </a:endParaRPr>
          </a:p>
          <a:p>
            <a:pPr algn="just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Art. 151. § 1. W zakresie wykonywanych obowiązków referendarz jest niezależny co do treści wydawanych orzeczeń i zarządzeń określonych w ustawach.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7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48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6"/>
          <p:cNvSpPr/>
          <p:nvPr/>
        </p:nvSpPr>
        <p:spPr>
          <a:xfrm>
            <a:off x="1214280" y="1285920"/>
            <a:ext cx="7714800" cy="3716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ctr"/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Referendarz są</a:t>
            </a: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dowy posiada uprawnienia do wykonywania czynności w:</a:t>
            </a: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procesie</a:t>
            </a: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postępowaniu nieprocesowym</a:t>
            </a: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postępowaniu klauzulowym </a:t>
            </a: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pl-PL" sz="22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postępowaniu egzekucyjnym</a:t>
            </a:r>
            <a:endParaRPr b="0" lang="pl-PL" sz="22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4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55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56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57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6"/>
          <p:cNvSpPr/>
          <p:nvPr/>
        </p:nvSpPr>
        <p:spPr>
          <a:xfrm>
            <a:off x="1214280" y="1285920"/>
            <a:ext cx="7714800" cy="301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Proces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ctr"/>
            <a:r>
              <a:rPr b="1" lang="pl-PL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Art. 47 (1) k.p.c.</a:t>
            </a:r>
            <a:endParaRPr b="0" lang="pl-PL" sz="2000" spc="-1" strike="noStrike">
              <a:latin typeface="Arial"/>
            </a:endParaRPr>
          </a:p>
          <a:p>
            <a:pPr algn="ctr"/>
            <a:r>
              <a:rPr b="1" lang="pl-PL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2000" spc="-1" strike="noStrike">
              <a:latin typeface="Arial"/>
            </a:endParaRPr>
          </a:p>
          <a:p>
            <a:pPr algn="just"/>
            <a:r>
              <a:rPr b="1" lang="pl-PL" sz="2000" spc="-1" strike="noStrike">
                <a:solidFill>
                  <a:srgbClr val="000000"/>
                </a:solidFill>
                <a:latin typeface="Calibri"/>
                <a:ea typeface="DejaVu Sans"/>
              </a:rPr>
              <a:t>Referendarz sądowy może wykonywać czynności w postępowaniu cywilnym w wypadkach wskazanych w ustawie. W zakresie powierzonych mu czynności referendarz sądowy ma kompetencje sądu, chyba że ustawa stanowi inaczej </a:t>
            </a:r>
            <a:endParaRPr b="0" lang="pl-PL" sz="20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1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62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1763640" y="2177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64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6"/>
          <p:cNvSpPr/>
          <p:nvPr/>
        </p:nvSpPr>
        <p:spPr>
          <a:xfrm>
            <a:off x="1214280" y="1285920"/>
            <a:ext cx="7714800" cy="467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Uprawnienia referendarzy w procesie: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nakazów zapłaty w postępowaniu upominawczym (art. 353' § 2 KPC)  </a:t>
            </a:r>
            <a:r>
              <a:rPr b="1" i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nie orzeka o zabezpieczeniu (uchw. SN z 8 grudnia 2005 r., III CZP 108/05, LexPolonica nr 395131, OSNC 2006, nr 11, poz. 181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 nakazów zapłaty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w postępowaniu upominawczym i dokonywanie innych czynności (art. 497' § 3 KPC)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nakazów zapłaty w elektronicznym postępowaniu upominawczym (art. 353' § 2 KPC)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wykonywanie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czynności w elektronicznym postępowaniu upominawczym oraz postanowienia i zarządzenia (art. 505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30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1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europejskich nakazów zapłaty i zarządzeń w europejskim postępowaniu nakazowym (art. 505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16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§ 2 i 3 KPC) 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zarządzeń w europejskim postępowaniu w sprawach drobnych roszczeń (art. 505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22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2 KPC)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8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69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70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71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6"/>
          <p:cNvSpPr/>
          <p:nvPr/>
        </p:nvSpPr>
        <p:spPr>
          <a:xfrm>
            <a:off x="1214280" y="1285920"/>
            <a:ext cx="7714800" cy="377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   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Uprawnienia referendarza sądowego w postę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powaniu nieprocesowym: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wykonywanie czynności w sprawach o wpis w księ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dze wieczystej (art. 509</a:t>
            </a:r>
            <a:r>
              <a:rPr b="1" lang="pl-PL" sz="3103" spc="-1" strike="noStrike" baseline="25000">
                <a:solidFill>
                  <a:srgbClr val="000000"/>
                </a:solidFill>
                <a:latin typeface="Calibri"/>
                <a:ea typeface="Times New Roman"/>
              </a:rPr>
              <a:t>1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1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wykonywanie czynności w postę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powaniu rejestrowym, z wyłączeniem prowadzenia rozprawy (art. 509</a:t>
            </a:r>
            <a:r>
              <a:rPr b="1" lang="pl-PL" sz="3103" spc="-1" strike="noStrike" baseline="25000">
                <a:solidFill>
                  <a:srgbClr val="000000"/>
                </a:solidFill>
                <a:latin typeface="Calibri"/>
                <a:ea typeface="Times New Roman"/>
              </a:rPr>
              <a:t>1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2 KPC)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wykonywanie czynności w sprawach z zakresu prawa spadkowego, z wyłą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czeniem prowadzenia rozprawy, zabezpieczenia spadku oraz przesłuchania świadków testamentu ustnego (art. 509'§ 3 KPC)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wykonywanie czynności w sprawach depozytowych może wykonywać referendarz sądowy, z wyłączeniem spraw o stwierdzenie likwidacji niepodjętego depozytu (art. 509'§ 4 KPC)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5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76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77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78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CustomShape 6"/>
          <p:cNvSpPr/>
          <p:nvPr/>
        </p:nvSpPr>
        <p:spPr>
          <a:xfrm>
            <a:off x="1214280" y="1285920"/>
            <a:ext cx="7714800" cy="424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Uprawnienia referendarza sądowego w postę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powaniu klauzulowym:</a:t>
            </a:r>
            <a:endParaRPr b="0" lang="pl-PL" sz="1800" spc="-1" strike="noStrike">
              <a:latin typeface="Arial"/>
            </a:endParaRPr>
          </a:p>
          <a:p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wykonywanie czynności w sprawach o nadanie klauzuli wykonalności tytułom egzekucyjnym, o których mowa w art. 777 § 1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(art. 781 § 1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postanowienia w przedmiocie stwierdzenia wykonalności europejskiego nakazu zapłaty (art 795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6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2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wydawanie postanowienia w przedmiocie zaświadczenia dotyczącego orzeczenia wydanego w europejskim postępowaniu w sprawie drobnych roszczeń (art. 795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8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§ 2 KPC).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wydawanie</a:t>
            </a:r>
            <a:r>
              <a:rPr b="1" i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postanowienia w przedmiocie zaświadczenia dotyczącego orzeczeń, ugód i innych tytułów egzekucyjnych</a:t>
            </a:r>
            <a:r>
              <a:rPr b="1" i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-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art. 795 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10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§ 1 – 3 KPC oraz art. 795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12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§ 1 – 3 KPC  (art. 795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10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§ 4 KPC i art. 795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12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§ 4 KPC)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2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83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84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85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6"/>
          <p:cNvSpPr/>
          <p:nvPr/>
        </p:nvSpPr>
        <p:spPr>
          <a:xfrm>
            <a:off x="1214280" y="1285920"/>
            <a:ext cx="7714800" cy="393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ctr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Uprawnienia referendarza sądowego w postę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powaniu egzekucyjnym:</a:t>
            </a:r>
            <a:endParaRPr b="0" lang="pl-PL" sz="1800" spc="-1" strike="noStrike">
              <a:latin typeface="Arial"/>
            </a:endParaRPr>
          </a:p>
          <a:p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Wykonywanie czynności zastrzeżonych dla sądu z wyłączeniem:</a:t>
            </a:r>
            <a:endParaRPr b="0" lang="pl-PL" sz="1800" spc="-1" strike="noStrike">
              <a:latin typeface="Arial"/>
            </a:endParaRPr>
          </a:p>
          <a:p>
            <a:pPr lvl="1" marL="432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stosowania środków przymusu; </a:t>
            </a:r>
            <a:endParaRPr b="0" lang="pl-PL" sz="1800" spc="-1" strike="noStrike">
              <a:latin typeface="Arial"/>
            </a:endParaRPr>
          </a:p>
          <a:p>
            <a:pPr lvl="1" marL="432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orzekania o ściągnięciu należności w trybie art. 873; </a:t>
            </a:r>
            <a:endParaRPr b="0" lang="pl-PL" sz="1800" spc="-1" strike="noStrike">
              <a:latin typeface="Arial"/>
            </a:endParaRPr>
          </a:p>
          <a:p>
            <a:pPr lvl="1" marL="432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stwierdzenia wygaśnięcia skutków przybicia i utraty rękojmi; </a:t>
            </a:r>
            <a:endParaRPr b="0" lang="pl-PL" sz="1800" spc="-1" strike="noStrike">
              <a:latin typeface="Arial"/>
            </a:endParaRPr>
          </a:p>
          <a:p>
            <a:pPr lvl="1" marL="432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spraw o egzekucję świadczeń niepieniężnych z wyjątkiem wydania rzeczy ruchomej; </a:t>
            </a:r>
            <a:endParaRPr b="0" lang="pl-PL" sz="1800" spc="-1" strike="noStrike">
              <a:latin typeface="Arial"/>
            </a:endParaRPr>
          </a:p>
          <a:p>
            <a:pPr lvl="1" marL="432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spraw o egzekucję przez zarząd przymusowy; </a:t>
            </a:r>
            <a:endParaRPr b="0" lang="pl-PL" sz="1800" spc="-1" strike="noStrike">
              <a:latin typeface="Arial"/>
            </a:endParaRPr>
          </a:p>
          <a:p>
            <a:pPr lvl="1" marL="432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</a:rPr>
              <a:t>spraw o egzekucję przez sprzedaż przedsiębiorstwa lub gospodarstwa rolnego (art. 759 § 1)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Art. 820 </a:t>
            </a:r>
            <a:r>
              <a:rPr b="1" lang="pl-PL" sz="1800" spc="-1" strike="noStrike" baseline="33000">
                <a:solidFill>
                  <a:srgbClr val="000000"/>
                </a:solidFill>
                <a:latin typeface="Calibri"/>
                <a:ea typeface="Times New Roman"/>
              </a:rPr>
              <a:t>3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2, Art. 972, Art. 1130 § 1 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9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90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6"/>
          <p:cNvSpPr/>
          <p:nvPr/>
        </p:nvSpPr>
        <p:spPr>
          <a:xfrm>
            <a:off x="1214280" y="1285920"/>
            <a:ext cx="7714800" cy="439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just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Uprawnienia referendarza są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dowego bez względu na tryb i rodzaj postępowania: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postanowień o ustanowieniu albo odmowie ustanowienia adwokata lub radcy prawnego z urzędu (art. 123 § 2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zarządzeń w toku postępowania zmierzającego do poprawienia lub uzupełnienia pism procesowych (art. 130 i 130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1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w zw. Z art. 130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5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KPC), ich opłacenia (art. 130, 130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2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i 130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3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w zw. z art. 13O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5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KPC) oraz uiszczenia brakującej zaliczki na pokrycie wydatków związanych z dokonaniem danej czynności (art. 130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4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§ 3 w zw. z art. 130</a:t>
            </a:r>
            <a:r>
              <a:rPr b="1" lang="pl-PL" sz="3103" spc="-1" strike="noStrike" baseline="28000">
                <a:solidFill>
                  <a:srgbClr val="000000"/>
                </a:solidFill>
                <a:latin typeface="Calibri"/>
                <a:ea typeface="Times New Roman"/>
              </a:rPr>
              <a:t>5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wykonywanie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czynności w przedmiocie ustanowienia kuratora dla strony, której miejsce pobytu nie jest znane (art. 144 § 4 KPC);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wydawanie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postanowień w przedmiocie stwierdzenia prawomocności orzeczenia (art. 364 § 2 KPC)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6" name="Obraz 3" descr=""/>
          <p:cNvPicPr/>
          <p:nvPr/>
        </p:nvPicPr>
        <p:blipFill>
          <a:blip r:embed="rId1"/>
          <a:stretch/>
        </p:blipFill>
        <p:spPr>
          <a:xfrm>
            <a:off x="0" y="19080"/>
            <a:ext cx="9143280" cy="6957360"/>
          </a:xfrm>
          <a:prstGeom prst="rect">
            <a:avLst/>
          </a:prstGeom>
          <a:ln w="9360">
            <a:noFill/>
          </a:ln>
        </p:spPr>
      </p:pic>
      <p:sp>
        <p:nvSpPr>
          <p:cNvPr id="97" name="CustomShape 3"/>
          <p:cNvSpPr/>
          <p:nvPr/>
        </p:nvSpPr>
        <p:spPr>
          <a:xfrm>
            <a:off x="2643120" y="285840"/>
            <a:ext cx="633492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000" spc="-1" strike="noStrike">
                <a:solidFill>
                  <a:srgbClr val="000000"/>
                </a:solidFill>
                <a:latin typeface="Calibri"/>
                <a:ea typeface="DejaVu Sans"/>
              </a:rPr>
              <a:t>Wydział Prawa, Administracji i Ekonomii</a:t>
            </a:r>
            <a:endParaRPr b="0" lang="pl-PL" sz="3000" spc="-1" strike="noStrike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1763640" y="2249640"/>
            <a:ext cx="6984360" cy="582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  <a:p>
            <a:pPr algn="ctr">
              <a:lnSpc>
                <a:spcPct val="80000"/>
              </a:lnSpc>
            </a:pPr>
            <a:endParaRPr b="0" lang="pl-PL" sz="1800" spc="-1" strike="noStrike">
              <a:latin typeface="Arial"/>
            </a:endParaRPr>
          </a:p>
        </p:txBody>
      </p:sp>
      <p:sp>
        <p:nvSpPr>
          <p:cNvPr id="99" name="CustomShape 5"/>
          <p:cNvSpPr/>
          <p:nvPr/>
        </p:nvSpPr>
        <p:spPr>
          <a:xfrm>
            <a:off x="1619280" y="2133720"/>
            <a:ext cx="7055640" cy="2833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CustomShape 6"/>
          <p:cNvSpPr/>
          <p:nvPr/>
        </p:nvSpPr>
        <p:spPr>
          <a:xfrm>
            <a:off x="1214280" y="1285920"/>
            <a:ext cx="771480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/>
            <a:r>
              <a:rPr b="1" lang="pl-PL" sz="18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Referendarze sądowi</a:t>
            </a:r>
            <a:endParaRPr b="0" lang="pl-PL" sz="1800" spc="-1" strike="noStrike">
              <a:latin typeface="Arial"/>
            </a:endParaRPr>
          </a:p>
          <a:p>
            <a:pPr algn="just"/>
            <a:endParaRPr b="0" lang="pl-PL" sz="1800" spc="-1" strike="noStrike">
              <a:latin typeface="Arial"/>
            </a:endParaRPr>
          </a:p>
          <a:p>
            <a:pPr algn="just"/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Referendarz s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ądowy, bez względu na tryb i rodzaj postępowania, może ponadto: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wydawać 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zarządzenia o zwrocie opłaty (art. 82 KSCU);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wydawać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postanowienia w przedmiocie przyznania i ustalenia należności świadków, biegłych, tłumaczy i stron (art. 93 KSCU);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dokonywać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czynności w zakresie zwalniania od kosztów sądowych (art. 118 KSCU);</a:t>
            </a:r>
            <a:endParaRPr b="0" lang="pl-PL" sz="1800" spc="-1" strike="noStrike">
              <a:latin typeface="Arial"/>
            </a:endParaRPr>
          </a:p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dokonywać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 czynności w sprawach odroczenia lub rozłożenia na raty należności sądowych – na zarządzenie prezesa sądu rejonowego lub okręgowego (art. 125 KSCU)</a:t>
            </a:r>
            <a:endParaRPr b="0" lang="pl-PL" sz="1800" spc="-1" strike="noStrike">
              <a:latin typeface="Arial"/>
            </a:endParaRPr>
          </a:p>
        </p:txBody>
      </p:sp>
    </p:spTree>
  </p:cSld>
  <p:transition spd="med">
    <p:fade/>
  </p:transition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Application>LibreOffice/5.4.1.2$Windows_x86 LibreOffice_project/ea7cb86e6eeb2bf3a5af73a8f7777ac570321527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pl-PL</dc:language>
  <cp:lastModifiedBy/>
  <dcterms:modified xsi:type="dcterms:W3CDTF">2016-10-28T09:44:24Z</dcterms:modified>
  <cp:revision>352</cp:revision>
  <dc:subject/>
  <dc:title/>
</cp:coreProperties>
</file>