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2" r:id="rId6"/>
    <p:sldId id="276" r:id="rId7"/>
    <p:sldId id="275" r:id="rId8"/>
    <p:sldId id="264" r:id="rId9"/>
    <p:sldId id="271" r:id="rId10"/>
    <p:sldId id="272" r:id="rId11"/>
    <p:sldId id="280" r:id="rId12"/>
    <p:sldId id="277" r:id="rId13"/>
    <p:sldId id="261" r:id="rId14"/>
    <p:sldId id="265" r:id="rId15"/>
    <p:sldId id="266" r:id="rId16"/>
    <p:sldId id="267" r:id="rId17"/>
    <p:sldId id="268" r:id="rId18"/>
    <p:sldId id="269" r:id="rId19"/>
    <p:sldId id="281" r:id="rId20"/>
    <p:sldId id="282" r:id="rId21"/>
    <p:sldId id="283" r:id="rId22"/>
    <p:sldId id="278" r:id="rId23"/>
    <p:sldId id="27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C996D-F217-4579-8BA1-DF7E968EA1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D0F0A82-7013-417D-8CFA-07776281E011}">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en-US" dirty="0" smtClean="0"/>
            <a:t>modify the concept of broadcast and broadcasting to take account of development in the internet</a:t>
          </a:r>
          <a:endParaRPr lang="ru-RU" dirty="0"/>
        </a:p>
      </dgm:t>
    </dgm:pt>
    <dgm:pt modelId="{68D784D7-10EF-4033-816F-51B635C3FF3F}" type="parTrans" cxnId="{2B24DB62-7D28-4D42-B9E2-5B32F8B2CAB7}">
      <dgm:prSet/>
      <dgm:spPr/>
      <dgm:t>
        <a:bodyPr/>
        <a:lstStyle/>
        <a:p>
          <a:endParaRPr lang="ru-RU"/>
        </a:p>
      </dgm:t>
    </dgm:pt>
    <dgm:pt modelId="{0A1584CE-3A90-4800-A13E-76E744EFF2C3}" type="sibTrans" cxnId="{2B24DB62-7D28-4D42-B9E2-5B32F8B2CAB7}">
      <dgm:prSet/>
      <dgm:spPr/>
      <dgm:t>
        <a:bodyPr/>
        <a:lstStyle/>
        <a:p>
          <a:endParaRPr lang="ru-RU"/>
        </a:p>
      </dgm:t>
    </dgm:pt>
    <dgm:pt modelId="{E09DF10D-3DFD-4B01-8485-FA6125C34A12}">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en-US" dirty="0" smtClean="0"/>
            <a:t>restrict the acts which are permitted without infringing copyright (in particular acts which could be performed commercially)</a:t>
          </a:r>
          <a:endParaRPr lang="ru-RU" dirty="0"/>
        </a:p>
      </dgm:t>
    </dgm:pt>
    <dgm:pt modelId="{D106D8CA-441B-467E-BE49-E89C01941128}" type="parTrans" cxnId="{C9A33BCC-1CEC-409E-B04D-C38118E9EBB7}">
      <dgm:prSet/>
      <dgm:spPr/>
      <dgm:t>
        <a:bodyPr/>
        <a:lstStyle/>
        <a:p>
          <a:endParaRPr lang="ru-RU"/>
        </a:p>
      </dgm:t>
    </dgm:pt>
    <dgm:pt modelId="{DD3A1A25-895A-4784-9CBB-E3DA565F2B88}" type="sibTrans" cxnId="{C9A33BCC-1CEC-409E-B04D-C38118E9EBB7}">
      <dgm:prSet/>
      <dgm:spPr/>
      <dgm:t>
        <a:bodyPr/>
        <a:lstStyle/>
        <a:p>
          <a:endParaRPr lang="ru-RU"/>
        </a:p>
      </dgm:t>
    </dgm:pt>
    <dgm:pt modelId="{1A6E945B-A058-48E1-99C4-455659996025}">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provide new measures for the protection and enforcement of copyright and performers' rights</a:t>
          </a:r>
          <a:endParaRPr lang="en-US" dirty="0"/>
        </a:p>
      </dgm:t>
    </dgm:pt>
    <dgm:pt modelId="{E10B75D2-4082-4D2F-974C-D3A6E9CDE852}" type="parTrans" cxnId="{0A904200-9116-44B7-80FE-31D6A144EB6A}">
      <dgm:prSet/>
      <dgm:spPr/>
      <dgm:t>
        <a:bodyPr/>
        <a:lstStyle/>
        <a:p>
          <a:endParaRPr lang="ru-RU"/>
        </a:p>
      </dgm:t>
    </dgm:pt>
    <dgm:pt modelId="{E6976942-044F-4585-ABC7-0549C391FDCE}" type="sibTrans" cxnId="{0A904200-9116-44B7-80FE-31D6A144EB6A}">
      <dgm:prSet/>
      <dgm:spPr/>
      <dgm:t>
        <a:bodyPr/>
        <a:lstStyle/>
        <a:p>
          <a:endParaRPr lang="ru-RU"/>
        </a:p>
      </dgm:t>
    </dgm:pt>
    <dgm:pt modelId="{0F071CFD-447D-4866-B12C-6117C6A230D5}" type="pres">
      <dgm:prSet presAssocID="{319C996D-F217-4579-8BA1-DF7E968EA162}" presName="linear" presStyleCnt="0">
        <dgm:presLayoutVars>
          <dgm:animLvl val="lvl"/>
          <dgm:resizeHandles val="exact"/>
        </dgm:presLayoutVars>
      </dgm:prSet>
      <dgm:spPr/>
      <dgm:t>
        <a:bodyPr/>
        <a:lstStyle/>
        <a:p>
          <a:endParaRPr lang="ru-RU"/>
        </a:p>
      </dgm:t>
    </dgm:pt>
    <dgm:pt modelId="{7662E701-0D6D-4B21-8EC5-5E751DA63D33}" type="pres">
      <dgm:prSet presAssocID="{0D0F0A82-7013-417D-8CFA-07776281E011}" presName="parentText" presStyleLbl="node1" presStyleIdx="0" presStyleCnt="3">
        <dgm:presLayoutVars>
          <dgm:chMax val="0"/>
          <dgm:bulletEnabled val="1"/>
        </dgm:presLayoutVars>
      </dgm:prSet>
      <dgm:spPr/>
      <dgm:t>
        <a:bodyPr/>
        <a:lstStyle/>
        <a:p>
          <a:endParaRPr lang="ru-RU"/>
        </a:p>
      </dgm:t>
    </dgm:pt>
    <dgm:pt modelId="{42FE98FC-74A8-4F07-8A6D-76F32AE11AEE}" type="pres">
      <dgm:prSet presAssocID="{0A1584CE-3A90-4800-A13E-76E744EFF2C3}" presName="spacer" presStyleCnt="0"/>
      <dgm:spPr/>
    </dgm:pt>
    <dgm:pt modelId="{07882306-32E8-4FD7-A753-F5ABE5B869D1}" type="pres">
      <dgm:prSet presAssocID="{E09DF10D-3DFD-4B01-8485-FA6125C34A12}" presName="parentText" presStyleLbl="node1" presStyleIdx="1" presStyleCnt="3">
        <dgm:presLayoutVars>
          <dgm:chMax val="0"/>
          <dgm:bulletEnabled val="1"/>
        </dgm:presLayoutVars>
      </dgm:prSet>
      <dgm:spPr/>
      <dgm:t>
        <a:bodyPr/>
        <a:lstStyle/>
        <a:p>
          <a:endParaRPr lang="ru-RU"/>
        </a:p>
      </dgm:t>
    </dgm:pt>
    <dgm:pt modelId="{8B10822A-6AF9-4FDD-A813-EDF92CABF624}" type="pres">
      <dgm:prSet presAssocID="{DD3A1A25-895A-4784-9CBB-E3DA565F2B88}" presName="spacer" presStyleCnt="0"/>
      <dgm:spPr/>
    </dgm:pt>
    <dgm:pt modelId="{299241DC-0B0F-4788-90F9-9F4193B60575}" type="pres">
      <dgm:prSet presAssocID="{1A6E945B-A058-48E1-99C4-455659996025}" presName="parentText" presStyleLbl="node1" presStyleIdx="2" presStyleCnt="3">
        <dgm:presLayoutVars>
          <dgm:chMax val="0"/>
          <dgm:bulletEnabled val="1"/>
        </dgm:presLayoutVars>
      </dgm:prSet>
      <dgm:spPr/>
      <dgm:t>
        <a:bodyPr/>
        <a:lstStyle/>
        <a:p>
          <a:endParaRPr lang="ru-RU"/>
        </a:p>
      </dgm:t>
    </dgm:pt>
  </dgm:ptLst>
  <dgm:cxnLst>
    <dgm:cxn modelId="{C9A33BCC-1CEC-409E-B04D-C38118E9EBB7}" srcId="{319C996D-F217-4579-8BA1-DF7E968EA162}" destId="{E09DF10D-3DFD-4B01-8485-FA6125C34A12}" srcOrd="1" destOrd="0" parTransId="{D106D8CA-441B-467E-BE49-E89C01941128}" sibTransId="{DD3A1A25-895A-4784-9CBB-E3DA565F2B88}"/>
    <dgm:cxn modelId="{2B24DB62-7D28-4D42-B9E2-5B32F8B2CAB7}" srcId="{319C996D-F217-4579-8BA1-DF7E968EA162}" destId="{0D0F0A82-7013-417D-8CFA-07776281E011}" srcOrd="0" destOrd="0" parTransId="{68D784D7-10EF-4033-816F-51B635C3FF3F}" sibTransId="{0A1584CE-3A90-4800-A13E-76E744EFF2C3}"/>
    <dgm:cxn modelId="{43BE891D-9A7A-4231-A3E1-40CB60777FB3}" type="presOf" srcId="{0D0F0A82-7013-417D-8CFA-07776281E011}" destId="{7662E701-0D6D-4B21-8EC5-5E751DA63D33}" srcOrd="0" destOrd="0" presId="urn:microsoft.com/office/officeart/2005/8/layout/vList2"/>
    <dgm:cxn modelId="{0A904200-9116-44B7-80FE-31D6A144EB6A}" srcId="{319C996D-F217-4579-8BA1-DF7E968EA162}" destId="{1A6E945B-A058-48E1-99C4-455659996025}" srcOrd="2" destOrd="0" parTransId="{E10B75D2-4082-4D2F-974C-D3A6E9CDE852}" sibTransId="{E6976942-044F-4585-ABC7-0549C391FDCE}"/>
    <dgm:cxn modelId="{6318DB67-0B02-4262-ABB6-AEEBB7A86833}" type="presOf" srcId="{E09DF10D-3DFD-4B01-8485-FA6125C34A12}" destId="{07882306-32E8-4FD7-A753-F5ABE5B869D1}" srcOrd="0" destOrd="0" presId="urn:microsoft.com/office/officeart/2005/8/layout/vList2"/>
    <dgm:cxn modelId="{C57401EC-7093-46B9-82CF-F30FA2D0255D}" type="presOf" srcId="{1A6E945B-A058-48E1-99C4-455659996025}" destId="{299241DC-0B0F-4788-90F9-9F4193B60575}" srcOrd="0" destOrd="0" presId="urn:microsoft.com/office/officeart/2005/8/layout/vList2"/>
    <dgm:cxn modelId="{7CBBED39-9FC6-426A-B6A4-B6B8B4046DCF}" type="presOf" srcId="{319C996D-F217-4579-8BA1-DF7E968EA162}" destId="{0F071CFD-447D-4866-B12C-6117C6A230D5}" srcOrd="0" destOrd="0" presId="urn:microsoft.com/office/officeart/2005/8/layout/vList2"/>
    <dgm:cxn modelId="{6C3EAD94-1C97-456D-9D9D-3E92EA8D9641}" type="presParOf" srcId="{0F071CFD-447D-4866-B12C-6117C6A230D5}" destId="{7662E701-0D6D-4B21-8EC5-5E751DA63D33}" srcOrd="0" destOrd="0" presId="urn:microsoft.com/office/officeart/2005/8/layout/vList2"/>
    <dgm:cxn modelId="{32F89A97-6EBD-4F34-915D-6F9E83B15DF9}" type="presParOf" srcId="{0F071CFD-447D-4866-B12C-6117C6A230D5}" destId="{42FE98FC-74A8-4F07-8A6D-76F32AE11AEE}" srcOrd="1" destOrd="0" presId="urn:microsoft.com/office/officeart/2005/8/layout/vList2"/>
    <dgm:cxn modelId="{DB026CEE-3988-4C6F-A922-3F465E992104}" type="presParOf" srcId="{0F071CFD-447D-4866-B12C-6117C6A230D5}" destId="{07882306-32E8-4FD7-A753-F5ABE5B869D1}" srcOrd="2" destOrd="0" presId="urn:microsoft.com/office/officeart/2005/8/layout/vList2"/>
    <dgm:cxn modelId="{50C8AB63-EEC5-4447-ACE6-2E863C4F66A4}" type="presParOf" srcId="{0F071CFD-447D-4866-B12C-6117C6A230D5}" destId="{8B10822A-6AF9-4FDD-A813-EDF92CABF624}" srcOrd="3" destOrd="0" presId="urn:microsoft.com/office/officeart/2005/8/layout/vList2"/>
    <dgm:cxn modelId="{FA6EF3C6-E003-42AC-8FAC-AF0CDB215C46}" type="presParOf" srcId="{0F071CFD-447D-4866-B12C-6117C6A230D5}" destId="{299241DC-0B0F-4788-90F9-9F4193B6057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FAEB3-1C92-4863-A0CF-975D9BF60F36}" type="datetimeFigureOut">
              <a:rPr lang="ru-RU" smtClean="0"/>
              <a:t>22.10.2019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0144C-E37C-4C95-A7A6-3492AAB9A3EA}" type="slidenum">
              <a:rPr lang="ru-RU" smtClean="0"/>
              <a:t>‹#›</a:t>
            </a:fld>
            <a:endParaRPr lang="ru-RU"/>
          </a:p>
        </p:txBody>
      </p:sp>
    </p:spTree>
    <p:extLst>
      <p:ext uri="{BB962C8B-B14F-4D97-AF65-F5344CB8AC3E}">
        <p14:creationId xmlns:p14="http://schemas.microsoft.com/office/powerpoint/2010/main" val="323032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7E0144C-E37C-4C95-A7A6-3492AAB9A3EA}" type="slidenum">
              <a:rPr lang="ru-RU" smtClean="0"/>
              <a:t>8</a:t>
            </a:fld>
            <a:endParaRPr lang="ru-RU"/>
          </a:p>
        </p:txBody>
      </p:sp>
    </p:spTree>
    <p:extLst>
      <p:ext uri="{BB962C8B-B14F-4D97-AF65-F5344CB8AC3E}">
        <p14:creationId xmlns:p14="http://schemas.microsoft.com/office/powerpoint/2010/main" val="382144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7E0144C-E37C-4C95-A7A6-3492AAB9A3EA}" type="slidenum">
              <a:rPr lang="ru-RU" smtClean="0"/>
              <a:t>9</a:t>
            </a:fld>
            <a:endParaRPr lang="ru-RU"/>
          </a:p>
        </p:txBody>
      </p:sp>
    </p:spTree>
    <p:extLst>
      <p:ext uri="{BB962C8B-B14F-4D97-AF65-F5344CB8AC3E}">
        <p14:creationId xmlns:p14="http://schemas.microsoft.com/office/powerpoint/2010/main" val="118880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7E0144C-E37C-4C95-A7A6-3492AAB9A3EA}" type="slidenum">
              <a:rPr lang="ru-RU" smtClean="0"/>
              <a:t>17</a:t>
            </a:fld>
            <a:endParaRPr lang="ru-RU"/>
          </a:p>
        </p:txBody>
      </p:sp>
    </p:spTree>
    <p:extLst>
      <p:ext uri="{BB962C8B-B14F-4D97-AF65-F5344CB8AC3E}">
        <p14:creationId xmlns:p14="http://schemas.microsoft.com/office/powerpoint/2010/main" val="17411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F6EBB46A-F467-4A18-85EC-259255715BE5}" type="datetimeFigureOut">
              <a:rPr lang="ru-RU" smtClean="0"/>
              <a:t>22.10.2019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190903919"/>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6EBB46A-F467-4A18-85EC-259255715BE5}" type="datetimeFigureOut">
              <a:rPr lang="ru-RU" smtClean="0"/>
              <a:t>22.10.2019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41476993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6EBB46A-F467-4A18-85EC-259255715BE5}" type="datetimeFigureOut">
              <a:rPr lang="ru-RU" smtClean="0"/>
              <a:t>22.10.2019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311325436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6EBB46A-F467-4A18-85EC-259255715BE5}" type="datetimeFigureOut">
              <a:rPr lang="ru-RU" smtClean="0"/>
              <a:t>22.10.2019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383875876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F6EBB46A-F467-4A18-85EC-259255715BE5}" type="datetimeFigureOut">
              <a:rPr lang="ru-RU" smtClean="0"/>
              <a:t>22.10.2019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1298298219"/>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F6EBB46A-F467-4A18-85EC-259255715BE5}" type="datetimeFigureOut">
              <a:rPr lang="ru-RU" smtClean="0"/>
              <a:t>22.10.2019</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422987773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F6EBB46A-F467-4A18-85EC-259255715BE5}" type="datetimeFigureOut">
              <a:rPr lang="ru-RU" smtClean="0"/>
              <a:t>22.10.2019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EC674-BA36-46EC-AA54-D0E1D57C2A7D}"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69622649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6EBB46A-F467-4A18-85EC-259255715BE5}" type="datetimeFigureOut">
              <a:rPr lang="ru-RU" smtClean="0"/>
              <a:t>22.10.2019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323808743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BB46A-F467-4A18-85EC-259255715BE5}" type="datetimeFigureOut">
              <a:rPr lang="ru-RU" smtClean="0"/>
              <a:t>22.10.2019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69403329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9" name="Date Placeholder 8"/>
          <p:cNvSpPr>
            <a:spLocks noGrp="1"/>
          </p:cNvSpPr>
          <p:nvPr>
            <p:ph type="dt" sz="half" idx="10"/>
          </p:nvPr>
        </p:nvSpPr>
        <p:spPr/>
        <p:txBody>
          <a:bodyPr/>
          <a:lstStyle/>
          <a:p>
            <a:fld id="{F6EBB46A-F467-4A18-85EC-259255715BE5}" type="datetimeFigureOut">
              <a:rPr lang="ru-RU" smtClean="0"/>
              <a:t>22.10.2019</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217790220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6EBB46A-F467-4A18-85EC-259255715BE5}" type="datetimeFigureOut">
              <a:rPr lang="ru-RU" smtClean="0"/>
              <a:t>22.10.2019</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224350428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6EBB46A-F467-4A18-85EC-259255715BE5}" type="datetimeFigureOut">
              <a:rPr lang="ru-RU" smtClean="0"/>
              <a:t>22.10.2019</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CFEC674-BA36-46EC-AA54-D0E1D57C2A7D}" type="slidenum">
              <a:rPr lang="ru-RU" smtClean="0"/>
              <a:t>‹#›</a:t>
            </a:fld>
            <a:endParaRPr lang="ru-RU"/>
          </a:p>
        </p:txBody>
      </p:sp>
    </p:spTree>
    <p:extLst>
      <p:ext uri="{BB962C8B-B14F-4D97-AF65-F5344CB8AC3E}">
        <p14:creationId xmlns:p14="http://schemas.microsoft.com/office/powerpoint/2010/main" val="2990339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89486" y="1629084"/>
            <a:ext cx="5704114" cy="1645920"/>
          </a:xfrm>
          <a:ln>
            <a:noFill/>
          </a:ln>
        </p:spPr>
        <p:txBody>
          <a:bodyPr>
            <a:normAutofit/>
          </a:bodyPr>
          <a:lstStyle/>
          <a:p>
            <a:r>
              <a:rPr lang="en-US" sz="4000" dirty="0" smtClean="0"/>
              <a:t>Related rights</a:t>
            </a:r>
            <a:endParaRPr lang="ru-RU" sz="4000" dirty="0"/>
          </a:p>
        </p:txBody>
      </p:sp>
      <p:sp>
        <p:nvSpPr>
          <p:cNvPr id="3" name="Подзаголовок 2"/>
          <p:cNvSpPr>
            <a:spLocks noGrp="1"/>
          </p:cNvSpPr>
          <p:nvPr>
            <p:ph type="subTitle" idx="1"/>
          </p:nvPr>
        </p:nvSpPr>
        <p:spPr>
          <a:xfrm>
            <a:off x="6703369" y="4700887"/>
            <a:ext cx="5476348" cy="1239894"/>
          </a:xfrm>
        </p:spPr>
        <p:txBody>
          <a:bodyPr/>
          <a:lstStyle/>
          <a:p>
            <a:r>
              <a:rPr lang="en-US" dirty="0" smtClean="0"/>
              <a:t>Iryna Kravchenko</a:t>
            </a:r>
          </a:p>
          <a:p>
            <a:r>
              <a:rPr lang="en-US" dirty="0" smtClean="0"/>
              <a:t>302771</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7" y="-82648"/>
            <a:ext cx="6767679" cy="7120853"/>
          </a:xfrm>
          <a:prstGeom prst="rect">
            <a:avLst/>
          </a:prstGeom>
        </p:spPr>
      </p:pic>
      <p:sp>
        <p:nvSpPr>
          <p:cNvPr id="5" name="Прямоугольник 4"/>
          <p:cNvSpPr/>
          <p:nvPr/>
        </p:nvSpPr>
        <p:spPr>
          <a:xfrm>
            <a:off x="6821715" y="3477778"/>
            <a:ext cx="6096000" cy="369332"/>
          </a:xfrm>
          <a:prstGeom prst="rect">
            <a:avLst/>
          </a:prstGeom>
        </p:spPr>
        <p:txBody>
          <a:bodyPr>
            <a:spAutoFit/>
          </a:bodyPr>
          <a:lstStyle/>
          <a:p>
            <a:r>
              <a:rPr lang="en-US" dirty="0" smtClean="0"/>
              <a:t>types</a:t>
            </a:r>
            <a:r>
              <a:rPr lang="en-US" dirty="0"/>
              <a:t>, definitions, time laps in UK and international </a:t>
            </a:r>
            <a:r>
              <a:rPr lang="en-US" dirty="0" smtClean="0"/>
              <a:t>law</a:t>
            </a:r>
            <a:endParaRPr lang="en-US" dirty="0"/>
          </a:p>
        </p:txBody>
      </p:sp>
    </p:spTree>
    <p:extLst>
      <p:ext uri="{BB962C8B-B14F-4D97-AF65-F5344CB8AC3E}">
        <p14:creationId xmlns:p14="http://schemas.microsoft.com/office/powerpoint/2010/main" val="211840162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goal</a:t>
            </a:r>
            <a:endParaRPr lang="en-US" dirty="0"/>
          </a:p>
        </p:txBody>
      </p:sp>
      <p:sp>
        <p:nvSpPr>
          <p:cNvPr id="4" name="Скругленный прямоугольник 3"/>
          <p:cNvSpPr/>
          <p:nvPr/>
        </p:nvSpPr>
        <p:spPr>
          <a:xfrm>
            <a:off x="566057" y="2336800"/>
            <a:ext cx="6763657" cy="43542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t>The general aim in the EU </a:t>
            </a:r>
            <a:r>
              <a:rPr lang="en-US" sz="3200" dirty="0" err="1" smtClean="0"/>
              <a:t>harmonisation</a:t>
            </a:r>
            <a:r>
              <a:rPr lang="en-US" sz="3200" dirty="0" smtClean="0"/>
              <a:t> efforts is to enable RR-protected goods (e.g. books, music, films, software etc.) and services (e.g. services offering access to these goods) to move freely within the internal market.</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096" y="2336800"/>
            <a:ext cx="4263590" cy="4354286"/>
          </a:xfrm>
          <a:prstGeom prst="rect">
            <a:avLst/>
          </a:prstGeom>
        </p:spPr>
      </p:pic>
    </p:spTree>
    <p:extLst>
      <p:ext uri="{BB962C8B-B14F-4D97-AF65-F5344CB8AC3E}">
        <p14:creationId xmlns:p14="http://schemas.microsoft.com/office/powerpoint/2010/main" val="423984984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extLst>
              <a:ext uri="{28A0092B-C50C-407E-A947-70E740481C1C}">
                <a14:useLocalDpi xmlns:a14="http://schemas.microsoft.com/office/drawing/2010/main" val="0"/>
              </a:ext>
            </a:extLst>
          </a:blip>
          <a:srcRect b="13531"/>
          <a:stretch/>
        </p:blipFill>
        <p:spPr>
          <a:xfrm>
            <a:off x="2378570" y="2489588"/>
            <a:ext cx="7434859" cy="3606411"/>
          </a:xfrm>
        </p:spPr>
      </p:pic>
      <p:sp>
        <p:nvSpPr>
          <p:cNvPr id="4" name="Заголовок 1"/>
          <p:cNvSpPr>
            <a:spLocks noGrp="1"/>
          </p:cNvSpPr>
          <p:nvPr>
            <p:ph type="title"/>
          </p:nvPr>
        </p:nvSpPr>
        <p:spPr>
          <a:xfrm>
            <a:off x="2231136" y="964692"/>
            <a:ext cx="7729728" cy="1188720"/>
          </a:xfrm>
        </p:spPr>
        <p:txBody>
          <a:bodyPr/>
          <a:lstStyle/>
          <a:p>
            <a:r>
              <a:rPr lang="en-US" dirty="0" smtClean="0"/>
              <a:t>UK regulations</a:t>
            </a:r>
            <a:endParaRPr lang="en-US" dirty="0"/>
          </a:p>
        </p:txBody>
      </p:sp>
    </p:spTree>
    <p:extLst>
      <p:ext uri="{BB962C8B-B14F-4D97-AF65-F5344CB8AC3E}">
        <p14:creationId xmlns:p14="http://schemas.microsoft.com/office/powerpoint/2010/main" val="390339891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UK regulations</a:t>
            </a:r>
            <a:endParaRPr lang="en-US" dirty="0"/>
          </a:p>
        </p:txBody>
      </p:sp>
      <p:sp>
        <p:nvSpPr>
          <p:cNvPr id="3" name="Объект 2"/>
          <p:cNvSpPr>
            <a:spLocks noGrp="1"/>
          </p:cNvSpPr>
          <p:nvPr>
            <p:ph idx="1"/>
          </p:nvPr>
        </p:nvSpPr>
        <p:spPr>
          <a:xfrm>
            <a:off x="696685" y="2394858"/>
            <a:ext cx="10856685" cy="928914"/>
          </a:xfrm>
        </p:spPr>
        <p:txBody>
          <a:bodyPr>
            <a:normAutofit/>
          </a:bodyPr>
          <a:lstStyle/>
          <a:p>
            <a:pPr algn="ctr"/>
            <a:r>
              <a:rPr lang="en-US" sz="2400" b="1" dirty="0"/>
              <a:t>The Copyright and Related Rights Regulations 2003 </a:t>
            </a:r>
            <a:r>
              <a:rPr lang="en-US" sz="2400" dirty="0" smtClean="0"/>
              <a:t>transpose </a:t>
            </a:r>
            <a:r>
              <a:rPr lang="en-US" sz="2400" dirty="0"/>
              <a:t>Directive 2001/29/EC </a:t>
            </a:r>
            <a:r>
              <a:rPr lang="en-US" sz="2400" dirty="0" smtClean="0"/>
              <a:t>(EU </a:t>
            </a:r>
            <a:r>
              <a:rPr lang="en-US" sz="2400" dirty="0"/>
              <a:t>copyright </a:t>
            </a:r>
            <a:r>
              <a:rPr lang="en-US" sz="2400" dirty="0" smtClean="0"/>
              <a:t>directive) into </a:t>
            </a:r>
            <a:r>
              <a:rPr lang="en-US" sz="2400" dirty="0"/>
              <a:t>United Kingdom law. </a:t>
            </a:r>
          </a:p>
        </p:txBody>
      </p:sp>
      <p:graphicFrame>
        <p:nvGraphicFramePr>
          <p:cNvPr id="4" name="Объект 3"/>
          <p:cNvGraphicFramePr>
            <a:graphicFrameLocks/>
          </p:cNvGraphicFramePr>
          <p:nvPr>
            <p:extLst>
              <p:ext uri="{D42A27DB-BD31-4B8C-83A1-F6EECF244321}">
                <p14:modId xmlns:p14="http://schemas.microsoft.com/office/powerpoint/2010/main" val="125192756"/>
              </p:ext>
            </p:extLst>
          </p:nvPr>
        </p:nvGraphicFramePr>
        <p:xfrm>
          <a:off x="532267" y="3323772"/>
          <a:ext cx="10861447"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98907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31136" y="964692"/>
            <a:ext cx="7729728" cy="1188720"/>
          </a:xfrm>
        </p:spPr>
        <p:txBody>
          <a:bodyPr/>
          <a:lstStyle/>
          <a:p>
            <a:r>
              <a:rPr lang="en-US" dirty="0" smtClean="0"/>
              <a:t>Related rights and copyright?</a:t>
            </a:r>
            <a:endParaRPr lang="en-US" dirty="0"/>
          </a:p>
        </p:txBody>
      </p:sp>
      <p:grpSp>
        <p:nvGrpSpPr>
          <p:cNvPr id="7" name="Группа 6"/>
          <p:cNvGrpSpPr/>
          <p:nvPr/>
        </p:nvGrpSpPr>
        <p:grpSpPr>
          <a:xfrm>
            <a:off x="3309256" y="2496457"/>
            <a:ext cx="8505372" cy="3962400"/>
            <a:chOff x="1625599" y="4238171"/>
            <a:chExt cx="8505372" cy="1501857"/>
          </a:xfrm>
        </p:grpSpPr>
        <p:sp>
          <p:nvSpPr>
            <p:cNvPr id="5" name="Скругленный прямоугольник 4"/>
            <p:cNvSpPr/>
            <p:nvPr/>
          </p:nvSpPr>
          <p:spPr>
            <a:xfrm>
              <a:off x="1625600" y="4238171"/>
              <a:ext cx="8505371" cy="406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t>Do related rights detract copyright protection</a:t>
              </a:r>
              <a:r>
                <a:rPr lang="en-US" sz="2800" b="1" dirty="0" smtClean="0"/>
                <a:t>?</a:t>
              </a:r>
              <a:endParaRPr lang="en-US" sz="2800" dirty="0"/>
            </a:p>
          </p:txBody>
        </p:sp>
        <p:sp>
          <p:nvSpPr>
            <p:cNvPr id="6" name="Скругленный прямоугольник 5"/>
            <p:cNvSpPr/>
            <p:nvPr/>
          </p:nvSpPr>
          <p:spPr>
            <a:xfrm>
              <a:off x="1625599" y="4721344"/>
              <a:ext cx="8505371" cy="1018684"/>
            </a:xfrm>
            <a:prstGeom prst="roundRect">
              <a:avLst>
                <a:gd name="adj" fmla="val 95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Related rights do not diminish or undermine copyright protection for a work that is performed, recorded or </a:t>
              </a:r>
              <a:r>
                <a:rPr lang="en-US" sz="3200" dirty="0" smtClean="0"/>
                <a:t>broadcast</a:t>
              </a:r>
              <a:endParaRPr lang="en-US" sz="3200" dirty="0"/>
            </a:p>
          </p:txBody>
        </p:sp>
      </p:gr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2856321"/>
            <a:ext cx="2921000" cy="2921000"/>
          </a:xfrm>
          <a:prstGeom prst="rect">
            <a:avLst/>
          </a:prstGeom>
        </p:spPr>
      </p:pic>
    </p:spTree>
    <p:extLst>
      <p:ext uri="{BB962C8B-B14F-4D97-AF65-F5344CB8AC3E}">
        <p14:creationId xmlns:p14="http://schemas.microsoft.com/office/powerpoint/2010/main" val="11296230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2050" t="18836" r="10532" b="21269"/>
          <a:stretch/>
        </p:blipFill>
        <p:spPr>
          <a:xfrm>
            <a:off x="174171" y="2481944"/>
            <a:ext cx="6371771" cy="4107544"/>
          </a:xfrm>
          <a:prstGeom prst="rect">
            <a:avLst/>
          </a:prstGeom>
        </p:spPr>
      </p:pic>
      <p:sp>
        <p:nvSpPr>
          <p:cNvPr id="2" name="Заголовок 1"/>
          <p:cNvSpPr>
            <a:spLocks noGrp="1"/>
          </p:cNvSpPr>
          <p:nvPr>
            <p:ph type="title"/>
          </p:nvPr>
        </p:nvSpPr>
        <p:spPr/>
        <p:txBody>
          <a:bodyPr/>
          <a:lstStyle/>
          <a:p>
            <a:r>
              <a:rPr lang="en-US" dirty="0" smtClean="0"/>
              <a:t>Related rights and copyright?</a:t>
            </a:r>
            <a:endParaRPr lang="en-US" dirty="0"/>
          </a:p>
        </p:txBody>
      </p:sp>
      <p:sp>
        <p:nvSpPr>
          <p:cNvPr id="3" name="Объект 2"/>
          <p:cNvSpPr>
            <a:spLocks noGrp="1"/>
          </p:cNvSpPr>
          <p:nvPr>
            <p:ph idx="1"/>
          </p:nvPr>
        </p:nvSpPr>
        <p:spPr>
          <a:xfrm>
            <a:off x="6647542" y="2481944"/>
            <a:ext cx="5544457" cy="4376056"/>
          </a:xfrm>
        </p:spPr>
        <p:txBody>
          <a:bodyPr>
            <a:noAutofit/>
          </a:bodyPr>
          <a:lstStyle/>
          <a:p>
            <a:pPr marL="0" indent="0" algn="just">
              <a:buNone/>
            </a:pPr>
            <a:r>
              <a:rPr lang="en-US" sz="2200" dirty="0"/>
              <a:t>Related rights are independent of any authors' </a:t>
            </a:r>
            <a:r>
              <a:rPr lang="en-US" sz="2200" dirty="0" smtClean="0"/>
              <a:t>rights </a:t>
            </a:r>
            <a:r>
              <a:rPr lang="en-US" sz="2200" dirty="0" smtClean="0">
                <a:sym typeface="Wingdings" panose="05000000000000000000" pitchFamily="2" charset="2"/>
              </a:rPr>
              <a:t> </a:t>
            </a:r>
            <a:r>
              <a:rPr lang="en-US" sz="2200" dirty="0" smtClean="0"/>
              <a:t>a </a:t>
            </a:r>
            <a:r>
              <a:rPr lang="en-US" sz="2200" dirty="0"/>
              <a:t>CD recording of a song is </a:t>
            </a:r>
            <a:r>
              <a:rPr lang="en-US" sz="2200" dirty="0" smtClean="0"/>
              <a:t>protected </a:t>
            </a:r>
            <a:r>
              <a:rPr lang="en-US" sz="2200" dirty="0"/>
              <a:t>by four copyright-type rights:</a:t>
            </a:r>
          </a:p>
          <a:p>
            <a:pPr algn="just"/>
            <a:r>
              <a:rPr lang="en-US" sz="2200" dirty="0"/>
              <a:t>Authors' rights of the composer of the music</a:t>
            </a:r>
          </a:p>
          <a:p>
            <a:pPr algn="just"/>
            <a:r>
              <a:rPr lang="en-US" sz="2200" dirty="0"/>
              <a:t>Authors' rights of the lyricist</a:t>
            </a:r>
          </a:p>
          <a:p>
            <a:pPr algn="just"/>
            <a:r>
              <a:rPr lang="en-US" sz="2200" dirty="0"/>
              <a:t>Performers' rights of the singer and musicians</a:t>
            </a:r>
          </a:p>
          <a:p>
            <a:pPr algn="just"/>
            <a:r>
              <a:rPr lang="en-US" sz="2200" dirty="0"/>
              <a:t>Producers' rights of the person or corporation that made the </a:t>
            </a:r>
            <a:r>
              <a:rPr lang="en-US" sz="2200" dirty="0" smtClean="0"/>
              <a:t>recording</a:t>
            </a:r>
            <a:endParaRPr lang="en-US" sz="2200" dirty="0"/>
          </a:p>
        </p:txBody>
      </p:sp>
    </p:spTree>
    <p:extLst>
      <p:ext uri="{BB962C8B-B14F-4D97-AF65-F5344CB8AC3E}">
        <p14:creationId xmlns:p14="http://schemas.microsoft.com/office/powerpoint/2010/main" val="104193755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Performer's' rights</a:t>
            </a:r>
            <a:endParaRPr lang="en-US" dirty="0"/>
          </a:p>
        </p:txBody>
      </p:sp>
      <p:sp>
        <p:nvSpPr>
          <p:cNvPr id="3" name="Объект 2"/>
          <p:cNvSpPr>
            <a:spLocks noGrp="1"/>
          </p:cNvSpPr>
          <p:nvPr>
            <p:ph idx="1"/>
          </p:nvPr>
        </p:nvSpPr>
        <p:spPr>
          <a:xfrm>
            <a:off x="163282" y="2535482"/>
            <a:ext cx="7832272" cy="4322517"/>
          </a:xfrm>
        </p:spPr>
        <p:txBody>
          <a:bodyPr>
            <a:noAutofit/>
          </a:bodyPr>
          <a:lstStyle/>
          <a:p>
            <a:pPr algn="just"/>
            <a:r>
              <a:rPr lang="en-US" sz="2200" dirty="0" smtClean="0"/>
              <a:t>many countries grant moral rights to </a:t>
            </a:r>
            <a:r>
              <a:rPr lang="en-US" sz="2200" b="1" u="sng" dirty="0" smtClean="0"/>
              <a:t>performers</a:t>
            </a:r>
            <a:r>
              <a:rPr lang="en-US" sz="2200" dirty="0" smtClean="0"/>
              <a:t> as well as the economic rights covered by the Rome Convention (Arts. 7–9),</a:t>
            </a:r>
            <a:endParaRPr lang="en-US" sz="2200" dirty="0"/>
          </a:p>
          <a:p>
            <a:pPr algn="just"/>
            <a:r>
              <a:rPr lang="en-US" sz="2200" dirty="0" smtClean="0"/>
              <a:t>the rights of paternity and integrity are required by the WPPT (Art. 5).</a:t>
            </a:r>
          </a:p>
          <a:p>
            <a:pPr algn="just"/>
            <a:r>
              <a:rPr lang="en-US" sz="2200" dirty="0" smtClean="0"/>
              <a:t>Article 14 of the Rome Convention sets a minimum term for the protection of performers' rights of </a:t>
            </a:r>
            <a:r>
              <a:rPr lang="en-US" sz="2200" b="1" u="sng" dirty="0" smtClean="0"/>
              <a:t>20 years</a:t>
            </a:r>
          </a:p>
          <a:p>
            <a:pPr algn="just"/>
            <a:r>
              <a:rPr lang="en-US" sz="2200" dirty="0" smtClean="0"/>
              <a:t>The TRIPS Agreement (Art. 14.5) has extended this to </a:t>
            </a:r>
            <a:r>
              <a:rPr lang="en-US" sz="2200" b="1" u="sng" dirty="0" smtClean="0"/>
              <a:t>50 years. </a:t>
            </a:r>
          </a:p>
          <a:p>
            <a:pPr algn="just"/>
            <a:r>
              <a:rPr lang="en-US" sz="2200" dirty="0" smtClean="0"/>
              <a:t>In the EU, performers' rights last for 50 years from the end of the year of the performance, unless a recording of the performance was published </a:t>
            </a:r>
            <a:r>
              <a:rPr lang="en-US" sz="2200" dirty="0" smtClean="0">
                <a:sym typeface="Wingdings" panose="05000000000000000000" pitchFamily="2" charset="2"/>
              </a:rPr>
              <a:t> </a:t>
            </a:r>
            <a:r>
              <a:rPr lang="en-US" sz="2200" b="1" u="sng" dirty="0" smtClean="0"/>
              <a:t>50 years</a:t>
            </a:r>
            <a:r>
              <a:rPr lang="en-US" sz="2200" dirty="0" smtClean="0"/>
              <a:t> from the end of the year of publication</a:t>
            </a:r>
            <a:r>
              <a:rPr lang="en-US" sz="2000" dirty="0"/>
              <a:t>(Art. 3(4), Directive 93/98/EEC).</a:t>
            </a:r>
          </a:p>
          <a:p>
            <a:pPr algn="just"/>
            <a:endParaRPr lang="en-US" sz="220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7032" b="13971"/>
          <a:stretch/>
        </p:blipFill>
        <p:spPr>
          <a:xfrm>
            <a:off x="8243204" y="2305812"/>
            <a:ext cx="3435319" cy="4522978"/>
          </a:xfrm>
          <a:prstGeom prst="rect">
            <a:avLst/>
          </a:prstGeom>
        </p:spPr>
      </p:pic>
    </p:spTree>
    <p:extLst>
      <p:ext uri="{BB962C8B-B14F-4D97-AF65-F5344CB8AC3E}">
        <p14:creationId xmlns:p14="http://schemas.microsoft.com/office/powerpoint/2010/main" val="218592771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Phonogram </a:t>
            </a:r>
            <a:r>
              <a:rPr lang="en-US" dirty="0" smtClean="0"/>
              <a:t>producers</a:t>
            </a:r>
            <a:endParaRPr lang="en-US" dirty="0"/>
          </a:p>
        </p:txBody>
      </p:sp>
      <p:sp>
        <p:nvSpPr>
          <p:cNvPr id="3" name="Объект 2"/>
          <p:cNvSpPr>
            <a:spLocks noGrp="1"/>
          </p:cNvSpPr>
          <p:nvPr>
            <p:ph idx="1"/>
          </p:nvPr>
        </p:nvSpPr>
        <p:spPr>
          <a:xfrm>
            <a:off x="4833256" y="2153412"/>
            <a:ext cx="7072994" cy="4495038"/>
          </a:xfrm>
        </p:spPr>
        <p:txBody>
          <a:bodyPr>
            <a:noAutofit/>
          </a:bodyPr>
          <a:lstStyle/>
          <a:p>
            <a:pPr algn="just"/>
            <a:r>
              <a:rPr lang="en-US" sz="2400" dirty="0" smtClean="0"/>
              <a:t>The </a:t>
            </a:r>
            <a:r>
              <a:rPr lang="en-US" sz="2400" dirty="0"/>
              <a:t>term phonogram is used to refer to </a:t>
            </a:r>
            <a:r>
              <a:rPr lang="en-US" sz="2400" b="1" i="1" dirty="0"/>
              <a:t>any sound recording: </a:t>
            </a:r>
            <a:endParaRPr lang="en-US" sz="2400" b="1" i="1" dirty="0" smtClean="0"/>
          </a:p>
          <a:p>
            <a:pPr algn="just"/>
            <a:r>
              <a:rPr lang="en-US" sz="2400" dirty="0" smtClean="0"/>
              <a:t>under </a:t>
            </a:r>
            <a:r>
              <a:rPr lang="en-US" sz="2400" dirty="0"/>
              <a:t>the Rome Convention, it must be composed exclusively of a sound recording, </a:t>
            </a:r>
            <a:endParaRPr lang="en-US" sz="2400" dirty="0" smtClean="0"/>
          </a:p>
          <a:p>
            <a:pPr algn="just"/>
            <a:r>
              <a:rPr lang="en-US" sz="2400" dirty="0" smtClean="0"/>
              <a:t>some </a:t>
            </a:r>
            <a:r>
              <a:rPr lang="en-US" sz="2400" dirty="0"/>
              <a:t>national laws protect film soundtracks with the same measures to the extent that they are not also protected by other rights. </a:t>
            </a:r>
            <a:endParaRPr lang="en-US" sz="2400" dirty="0" smtClean="0"/>
          </a:p>
          <a:p>
            <a:pPr algn="just"/>
            <a:r>
              <a:rPr lang="en-US" sz="2400" dirty="0" smtClean="0"/>
              <a:t>The </a:t>
            </a:r>
            <a:r>
              <a:rPr lang="en-US" sz="2400" dirty="0"/>
              <a:t>producers of </a:t>
            </a:r>
            <a:r>
              <a:rPr lang="en-US" sz="2400" dirty="0" smtClean="0"/>
              <a:t>phonograms have </a:t>
            </a:r>
            <a:r>
              <a:rPr lang="en-US" sz="2400" dirty="0"/>
              <a:t>the right to prevent the direct or indirect reproduction of the recording (</a:t>
            </a:r>
            <a:r>
              <a:rPr lang="en-US" sz="2400" b="1" u="sng" dirty="0"/>
              <a:t>Art. 10 Rome Convention, Art. 2 Geneva Phonograms Convention</a:t>
            </a:r>
            <a:r>
              <a:rPr lang="en-US" sz="2400" dirty="0"/>
              <a:t>).</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7219" r="8374"/>
          <a:stretch/>
        </p:blipFill>
        <p:spPr>
          <a:xfrm>
            <a:off x="261257" y="2638044"/>
            <a:ext cx="4412344" cy="3811669"/>
          </a:xfrm>
          <a:prstGeom prst="rect">
            <a:avLst/>
          </a:prstGeom>
        </p:spPr>
      </p:pic>
    </p:spTree>
    <p:extLst>
      <p:ext uri="{BB962C8B-B14F-4D97-AF65-F5344CB8AC3E}">
        <p14:creationId xmlns:p14="http://schemas.microsoft.com/office/powerpoint/2010/main" val="375321810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736092"/>
            <a:ext cx="7729728" cy="1188720"/>
          </a:xfrm>
        </p:spPr>
        <p:txBody>
          <a:bodyPr/>
          <a:lstStyle/>
          <a:p>
            <a:r>
              <a:rPr lang="en-US" dirty="0"/>
              <a:t>Broadcasting </a:t>
            </a:r>
            <a:r>
              <a:rPr lang="en-US" dirty="0" smtClean="0"/>
              <a:t>organizations</a:t>
            </a:r>
            <a:endParaRPr lang="en-US" dirty="0"/>
          </a:p>
        </p:txBody>
      </p:sp>
      <p:sp>
        <p:nvSpPr>
          <p:cNvPr id="3" name="Объект 2"/>
          <p:cNvSpPr>
            <a:spLocks noGrp="1"/>
          </p:cNvSpPr>
          <p:nvPr>
            <p:ph idx="1"/>
          </p:nvPr>
        </p:nvSpPr>
        <p:spPr>
          <a:xfrm>
            <a:off x="4110736" y="2114550"/>
            <a:ext cx="7871714" cy="4610100"/>
          </a:xfrm>
        </p:spPr>
        <p:txBody>
          <a:bodyPr>
            <a:normAutofit lnSpcReduction="10000"/>
          </a:bodyPr>
          <a:lstStyle/>
          <a:p>
            <a:pPr marL="0" indent="0" algn="just">
              <a:buNone/>
            </a:pPr>
            <a:r>
              <a:rPr lang="en-US" sz="2400" b="1" dirty="0" smtClean="0"/>
              <a:t>Article</a:t>
            </a:r>
            <a:r>
              <a:rPr lang="en-US" sz="2400" b="1" dirty="0"/>
              <a:t> 13 of the Rome Convention specifies that broadcasting </a:t>
            </a:r>
            <a:r>
              <a:rPr lang="en-US" sz="2400" b="1" dirty="0" smtClean="0"/>
              <a:t>organizations </a:t>
            </a:r>
            <a:r>
              <a:rPr lang="en-US" sz="2400" b="1" dirty="0"/>
              <a:t>shall have the right to prohibit (or license):</a:t>
            </a:r>
          </a:p>
          <a:p>
            <a:pPr algn="just"/>
            <a:r>
              <a:rPr lang="en-US" sz="2000" dirty="0"/>
              <a:t>the rebroadcasting of their broadcasts;</a:t>
            </a:r>
          </a:p>
          <a:p>
            <a:pPr algn="just"/>
            <a:r>
              <a:rPr lang="en-US" sz="2000" dirty="0"/>
              <a:t>the fixation (recording) of their broadcasts;</a:t>
            </a:r>
          </a:p>
          <a:p>
            <a:pPr algn="just"/>
            <a:r>
              <a:rPr lang="en-US" sz="2000" dirty="0"/>
              <a:t>the reproduction of fixations of their broadcasts;</a:t>
            </a:r>
          </a:p>
          <a:p>
            <a:pPr algn="just"/>
            <a:r>
              <a:rPr lang="en-US" sz="2000" dirty="0"/>
              <a:t>the communication of their broadcasts to the public in places where an entrance fee is charged.</a:t>
            </a:r>
          </a:p>
          <a:p>
            <a:pPr algn="just"/>
            <a:r>
              <a:rPr lang="en-US" sz="2000" dirty="0" smtClean="0"/>
              <a:t>a </a:t>
            </a:r>
            <a:r>
              <a:rPr lang="en-US" sz="2000" dirty="0"/>
              <a:t>minimum term </a:t>
            </a:r>
            <a:r>
              <a:rPr lang="en-US" sz="2000" dirty="0" smtClean="0">
                <a:sym typeface="Wingdings" panose="05000000000000000000" pitchFamily="2" charset="2"/>
              </a:rPr>
              <a:t> </a:t>
            </a:r>
            <a:r>
              <a:rPr lang="en-US" sz="2000" b="1" u="sng" dirty="0" smtClean="0">
                <a:sym typeface="Wingdings" panose="05000000000000000000" pitchFamily="2" charset="2"/>
              </a:rPr>
              <a:t>20 </a:t>
            </a:r>
            <a:r>
              <a:rPr lang="en-US" sz="2000" b="1" u="sng" dirty="0" smtClean="0"/>
              <a:t>years </a:t>
            </a:r>
            <a:r>
              <a:rPr lang="en-US" sz="2000" dirty="0"/>
              <a:t>from the end of the year in which the broadcast was first </a:t>
            </a:r>
            <a:r>
              <a:rPr lang="en-US" sz="2000" dirty="0" smtClean="0"/>
              <a:t>made (TRIPS </a:t>
            </a:r>
            <a:r>
              <a:rPr lang="en-US" sz="2000" dirty="0"/>
              <a:t>Agreement (Art. 14.5). </a:t>
            </a:r>
            <a:endParaRPr lang="en-US" sz="2000" dirty="0" smtClean="0"/>
          </a:p>
          <a:p>
            <a:pPr algn="just"/>
            <a:r>
              <a:rPr lang="en-US" sz="2000" dirty="0" smtClean="0"/>
              <a:t>In </a:t>
            </a:r>
            <a:r>
              <a:rPr lang="en-US" sz="2000" dirty="0"/>
              <a:t>the </a:t>
            </a:r>
            <a:r>
              <a:rPr lang="en-US" sz="2000" dirty="0" smtClean="0"/>
              <a:t>EU </a:t>
            </a:r>
            <a:r>
              <a:rPr lang="en-US" sz="2000" dirty="0"/>
              <a:t>broadcasters' rights last </a:t>
            </a:r>
            <a:r>
              <a:rPr lang="en-US" sz="2000" b="1" u="sng" dirty="0"/>
              <a:t>for </a:t>
            </a:r>
            <a:r>
              <a:rPr lang="en-US" sz="2000" b="1" u="sng" dirty="0" smtClean="0"/>
              <a:t>50 </a:t>
            </a:r>
            <a:r>
              <a:rPr lang="en-US" sz="2000" b="1" u="sng" dirty="0"/>
              <a:t>years </a:t>
            </a:r>
            <a:r>
              <a:rPr lang="en-US" sz="2000" dirty="0"/>
              <a:t>from the end of the year the broadcast was first made (Art. 3(4), Directive 93/98/EEC).</a:t>
            </a:r>
          </a:p>
          <a:p>
            <a:pPr algn="just"/>
            <a:endParaRPr lang="en-US" dirty="0"/>
          </a:p>
        </p:txBody>
      </p:sp>
      <p:pic>
        <p:nvPicPr>
          <p:cNvPr id="12" name="Рисунок 1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5131" r="34500"/>
          <a:stretch/>
        </p:blipFill>
        <p:spPr>
          <a:xfrm>
            <a:off x="262636" y="2677356"/>
            <a:ext cx="3759200" cy="3502703"/>
          </a:xfrm>
          <a:prstGeom prst="rect">
            <a:avLst/>
          </a:prstGeom>
        </p:spPr>
      </p:pic>
    </p:spTree>
    <p:extLst>
      <p:ext uri="{BB962C8B-B14F-4D97-AF65-F5344CB8AC3E}">
        <p14:creationId xmlns:p14="http://schemas.microsoft.com/office/powerpoint/2010/main" val="291292223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Film producers</a:t>
            </a:r>
            <a:endParaRPr lang="en-US" dirty="0"/>
          </a:p>
        </p:txBody>
      </p:sp>
      <p:sp>
        <p:nvSpPr>
          <p:cNvPr id="3" name="Объект 2"/>
          <p:cNvSpPr>
            <a:spLocks noGrp="1"/>
          </p:cNvSpPr>
          <p:nvPr>
            <p:ph idx="1"/>
          </p:nvPr>
        </p:nvSpPr>
        <p:spPr>
          <a:xfrm>
            <a:off x="3200400" y="2387600"/>
            <a:ext cx="8255000" cy="4330699"/>
          </a:xfrm>
        </p:spPr>
        <p:txBody>
          <a:bodyPr>
            <a:normAutofit/>
          </a:bodyPr>
          <a:lstStyle/>
          <a:p>
            <a:pPr algn="just"/>
            <a:r>
              <a:rPr lang="en-US" dirty="0"/>
              <a:t>Directive </a:t>
            </a:r>
            <a:r>
              <a:rPr lang="en-US" dirty="0" smtClean="0"/>
              <a:t>2006/115/EC</a:t>
            </a:r>
            <a:r>
              <a:rPr lang="en-US" dirty="0"/>
              <a:t> and Directive </a:t>
            </a:r>
            <a:r>
              <a:rPr lang="en-US" dirty="0" smtClean="0"/>
              <a:t>2001/29/EC</a:t>
            </a:r>
            <a:r>
              <a:rPr lang="en-US" dirty="0"/>
              <a:t> provide rights to producers of the first fixation ("master copy") of a </a:t>
            </a:r>
            <a:r>
              <a:rPr lang="en-US" b="1" i="1" u="sng" dirty="0"/>
              <a:t>film</a:t>
            </a:r>
            <a:r>
              <a:rPr lang="en-US" dirty="0"/>
              <a:t> or </a:t>
            </a:r>
            <a:r>
              <a:rPr lang="en-US" b="1" i="1" u="sng" dirty="0"/>
              <a:t>other audiovisual </a:t>
            </a:r>
            <a:r>
              <a:rPr lang="en-US" b="1" i="1" u="sng" dirty="0" smtClean="0"/>
              <a:t>work.</a:t>
            </a:r>
            <a:r>
              <a:rPr lang="en-US" b="1" i="1" dirty="0" smtClean="0"/>
              <a:t> </a:t>
            </a:r>
            <a:r>
              <a:rPr lang="en-US" dirty="0" smtClean="0"/>
              <a:t>Film </a:t>
            </a:r>
            <a:r>
              <a:rPr lang="en-US" dirty="0"/>
              <a:t>producers have the right to prevent:</a:t>
            </a:r>
          </a:p>
          <a:p>
            <a:pPr algn="just"/>
            <a:r>
              <a:rPr lang="en-US" sz="2000" dirty="0"/>
              <a:t>the direct or indirect reproduction of the film </a:t>
            </a:r>
            <a:r>
              <a:rPr lang="en-US" sz="2000" dirty="0" smtClean="0"/>
              <a:t>(</a:t>
            </a:r>
            <a:r>
              <a:rPr lang="en-US" sz="2000" dirty="0"/>
              <a:t>Art. 2, Directive 2001/29/EC);</a:t>
            </a:r>
          </a:p>
          <a:p>
            <a:pPr algn="just"/>
            <a:r>
              <a:rPr lang="en-US" sz="2000" dirty="0"/>
              <a:t>the distribution of the film (or copies thereof) to the public for sale (Art. 9, Directive 92/100/EEC);</a:t>
            </a:r>
          </a:p>
          <a:p>
            <a:pPr algn="just"/>
            <a:r>
              <a:rPr lang="en-US" sz="2000" dirty="0"/>
              <a:t>the "making available to the public" of the film (Art 3, Directive 2001/29/EC).</a:t>
            </a:r>
          </a:p>
          <a:p>
            <a:pPr algn="just"/>
            <a:r>
              <a:rPr lang="en-US" sz="2000" dirty="0"/>
              <a:t>These rights last for </a:t>
            </a:r>
            <a:r>
              <a:rPr lang="en-US" sz="2000" b="1" u="sng" dirty="0" smtClean="0"/>
              <a:t>50 </a:t>
            </a:r>
            <a:r>
              <a:rPr lang="en-US" sz="2000" b="1" u="sng" dirty="0"/>
              <a:t>years</a:t>
            </a:r>
            <a:r>
              <a:rPr lang="en-US" sz="2000" dirty="0"/>
              <a:t> from the end of the year the film was </a:t>
            </a:r>
            <a:r>
              <a:rPr lang="en-US" sz="2000" dirty="0" smtClean="0"/>
              <a:t>made </a:t>
            </a:r>
            <a:r>
              <a:rPr lang="en-US" sz="2000" dirty="0"/>
              <a:t>available to the public, or for </a:t>
            </a:r>
            <a:r>
              <a:rPr lang="en-US" sz="2000" dirty="0" smtClean="0"/>
              <a:t>50 </a:t>
            </a:r>
            <a:r>
              <a:rPr lang="en-US" sz="2000" dirty="0"/>
              <a:t>years from the end of the year the master copy was made if the film is not released (Art. 3(3), Directive 93/98/EEC).</a:t>
            </a:r>
          </a:p>
          <a:p>
            <a:pPr algn="just"/>
            <a:endParaRPr lang="en-US"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7806" r="20487" b="1893"/>
          <a:stretch/>
        </p:blipFill>
        <p:spPr>
          <a:xfrm>
            <a:off x="279400" y="2276170"/>
            <a:ext cx="2794000" cy="4442129"/>
          </a:xfrm>
          <a:prstGeom prst="rect">
            <a:avLst/>
          </a:prstGeom>
        </p:spPr>
      </p:pic>
    </p:spTree>
    <p:extLst>
      <p:ext uri="{BB962C8B-B14F-4D97-AF65-F5344CB8AC3E}">
        <p14:creationId xmlns:p14="http://schemas.microsoft.com/office/powerpoint/2010/main" val="370038447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crowd&#10;&#10;Description automatically generated">
            <a:extLst>
              <a:ext uri="{FF2B5EF4-FFF2-40B4-BE49-F238E27FC236}">
                <a16:creationId xmlns:a16="http://schemas.microsoft.com/office/drawing/2014/main" xmlns="" id="{E1071E49-2E16-454E-95D3-1EB46A0865A0}"/>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11240" b="4174"/>
          <a:stretch/>
        </p:blipFill>
        <p:spPr>
          <a:xfrm>
            <a:off x="0" y="10"/>
            <a:ext cx="12191980" cy="6857990"/>
          </a:xfrm>
          <a:prstGeom prst="rect">
            <a:avLst/>
          </a:prstGeom>
        </p:spPr>
      </p:pic>
      <p:sp>
        <p:nvSpPr>
          <p:cNvPr id="2" name="Title 1">
            <a:extLst>
              <a:ext uri="{FF2B5EF4-FFF2-40B4-BE49-F238E27FC236}">
                <a16:creationId xmlns:a16="http://schemas.microsoft.com/office/drawing/2014/main" xmlns="" id="{775B5E4F-2F44-4B09-94BC-EC383CCFF016}"/>
              </a:ext>
            </a:extLst>
          </p:cNvPr>
          <p:cNvSpPr>
            <a:spLocks noGrp="1"/>
          </p:cNvSpPr>
          <p:nvPr>
            <p:ph type="title"/>
          </p:nvPr>
        </p:nvSpPr>
        <p:spPr>
          <a:xfrm>
            <a:off x="1371582" y="392749"/>
            <a:ext cx="8596668" cy="1320800"/>
          </a:xfrm>
        </p:spPr>
        <p:txBody>
          <a:bodyPr>
            <a:normAutofit fontScale="90000"/>
          </a:bodyPr>
          <a:lstStyle/>
          <a:p>
            <a:pPr algn="ctr">
              <a:lnSpc>
                <a:spcPct val="90000"/>
              </a:lnSpc>
            </a:pPr>
            <a:r>
              <a:rPr lang="en-US" dirty="0"/>
              <a:t>Exploitation of performers’ rights in practice</a:t>
            </a:r>
            <a:r>
              <a:rPr lang="ru-RU" sz="3100" dirty="0"/>
              <a:t/>
            </a:r>
            <a:br>
              <a:rPr lang="ru-RU" sz="3100" dirty="0"/>
            </a:br>
            <a:endParaRPr lang="ru-RU" sz="3100" dirty="0"/>
          </a:p>
        </p:txBody>
      </p:sp>
      <p:sp>
        <p:nvSpPr>
          <p:cNvPr id="3" name="Content Placeholder 2">
            <a:extLst>
              <a:ext uri="{FF2B5EF4-FFF2-40B4-BE49-F238E27FC236}">
                <a16:creationId xmlns:a16="http://schemas.microsoft.com/office/drawing/2014/main" xmlns="" id="{3C07E96C-9619-4812-A9A8-DEDF3BCBC3A7}"/>
              </a:ext>
            </a:extLst>
          </p:cNvPr>
          <p:cNvSpPr>
            <a:spLocks noGrp="1"/>
          </p:cNvSpPr>
          <p:nvPr>
            <p:ph idx="1"/>
          </p:nvPr>
        </p:nvSpPr>
        <p:spPr>
          <a:xfrm>
            <a:off x="1797666" y="2227355"/>
            <a:ext cx="8596668" cy="3880773"/>
          </a:xfrm>
        </p:spPr>
        <p:txBody>
          <a:bodyPr>
            <a:normAutofit fontScale="77500" lnSpcReduction="20000"/>
          </a:bodyPr>
          <a:lstStyle/>
          <a:p>
            <a:pPr marL="0" indent="0">
              <a:buNone/>
            </a:pPr>
            <a:r>
              <a:rPr lang="en-US" sz="4800" dirty="0">
                <a:solidFill>
                  <a:srgbClr val="FFFFFF"/>
                </a:solidFill>
              </a:rPr>
              <a:t>In most situations the producer of a sound recording or film will need to enter into a contract with the performer(s) to hire their services. As the owner of the economic rights in the recording or film, they will also be in a position to exploit the performance by use of the recording or film. </a:t>
            </a:r>
            <a:endParaRPr lang="ru-RU" sz="4800" dirty="0">
              <a:solidFill>
                <a:srgbClr val="FFFFFF"/>
              </a:solidFill>
            </a:endParaRPr>
          </a:p>
          <a:p>
            <a:endParaRPr lang="ru-RU" dirty="0">
              <a:solidFill>
                <a:srgbClr val="FFFFFF"/>
              </a:solidFill>
            </a:endParaRPr>
          </a:p>
        </p:txBody>
      </p:sp>
    </p:spTree>
    <p:extLst>
      <p:ext uri="{BB962C8B-B14F-4D97-AF65-F5344CB8AC3E}">
        <p14:creationId xmlns:p14="http://schemas.microsoft.com/office/powerpoint/2010/main" val="210425277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definition</a:t>
            </a:r>
            <a:endParaRPr lang="en-US" dirty="0"/>
          </a:p>
        </p:txBody>
      </p:sp>
      <p:sp>
        <p:nvSpPr>
          <p:cNvPr id="5" name="Объект 4"/>
          <p:cNvSpPr>
            <a:spLocks noGrp="1"/>
          </p:cNvSpPr>
          <p:nvPr>
            <p:ph idx="1"/>
          </p:nvPr>
        </p:nvSpPr>
        <p:spPr>
          <a:xfrm>
            <a:off x="3730170" y="2681587"/>
            <a:ext cx="8055430" cy="3849842"/>
          </a:xfrm>
        </p:spPr>
        <p:txBody>
          <a:bodyPr>
            <a:normAutofit/>
          </a:bodyPr>
          <a:lstStyle/>
          <a:p>
            <a:pPr algn="just"/>
            <a:r>
              <a:rPr lang="en-US" sz="3200" b="1" dirty="0"/>
              <a:t>R</a:t>
            </a:r>
            <a:r>
              <a:rPr lang="en-US" sz="3200" b="1" dirty="0" smtClean="0"/>
              <a:t>elated </a:t>
            </a:r>
            <a:r>
              <a:rPr lang="en-US" sz="3200" b="1" dirty="0"/>
              <a:t>rights</a:t>
            </a:r>
            <a:r>
              <a:rPr lang="en-US" sz="3200" dirty="0"/>
              <a:t> </a:t>
            </a:r>
            <a:r>
              <a:rPr lang="en-US" sz="3200" dirty="0" smtClean="0"/>
              <a:t>are </a:t>
            </a:r>
            <a:r>
              <a:rPr lang="en-US" sz="3200" dirty="0"/>
              <a:t>the rights of a creative work </a:t>
            </a:r>
            <a:r>
              <a:rPr lang="en-US" sz="3200" u="sng" dirty="0"/>
              <a:t>not connected</a:t>
            </a:r>
            <a:r>
              <a:rPr lang="en-US" sz="3200" dirty="0"/>
              <a:t> with the work's actual author. It is used in opposition to the term "authors' rights</a:t>
            </a:r>
            <a:r>
              <a:rPr lang="en-US" sz="3200" dirty="0" smtClean="0"/>
              <a:t>".</a:t>
            </a:r>
          </a:p>
          <a:p>
            <a:pPr algn="just"/>
            <a:r>
              <a:rPr lang="en-US" sz="3200" dirty="0"/>
              <a:t>Related rights </a:t>
            </a:r>
            <a:r>
              <a:rPr lang="en-US" sz="3200" dirty="0" smtClean="0"/>
              <a:t>can be a </a:t>
            </a:r>
            <a:r>
              <a:rPr lang="en-US" sz="3200" dirty="0"/>
              <a:t>general term for a range of property rights</a:t>
            </a:r>
          </a:p>
        </p:txBody>
      </p:sp>
      <p:pic>
        <p:nvPicPr>
          <p:cNvPr id="6"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210" y="3011033"/>
            <a:ext cx="2743508" cy="2743508"/>
          </a:xfrm>
          <a:prstGeom prst="rect">
            <a:avLst/>
          </a:prstGeom>
        </p:spPr>
      </p:pic>
    </p:spTree>
    <p:extLst>
      <p:ext uri="{BB962C8B-B14F-4D97-AF65-F5344CB8AC3E}">
        <p14:creationId xmlns:p14="http://schemas.microsoft.com/office/powerpoint/2010/main" val="296880664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xmlns=""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erson standing in front of a curtain&#10;&#10;Description automatically generated">
            <a:extLst>
              <a:ext uri="{FF2B5EF4-FFF2-40B4-BE49-F238E27FC236}">
                <a16:creationId xmlns:a16="http://schemas.microsoft.com/office/drawing/2014/main" xmlns="" id="{8B109B2B-3CAC-4018-B819-79A4D4EF0CEC}"/>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11851" b="3563"/>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18B1ABA1-5914-4A92-93A8-D438626A2B24}"/>
              </a:ext>
            </a:extLst>
          </p:cNvPr>
          <p:cNvSpPr>
            <a:spLocks noGrp="1"/>
          </p:cNvSpPr>
          <p:nvPr>
            <p:ph type="title"/>
          </p:nvPr>
        </p:nvSpPr>
        <p:spPr>
          <a:xfrm>
            <a:off x="1940077" y="505097"/>
            <a:ext cx="8596668" cy="1320800"/>
          </a:xfrm>
        </p:spPr>
        <p:txBody>
          <a:bodyPr>
            <a:normAutofit/>
          </a:bodyPr>
          <a:lstStyle/>
          <a:p>
            <a:r>
              <a:rPr lang="pl-PL" dirty="0" smtClean="0"/>
              <a:t>Music </a:t>
            </a:r>
            <a:r>
              <a:rPr lang="pl-PL" dirty="0" err="1" smtClean="0"/>
              <a:t>industry</a:t>
            </a:r>
            <a:endParaRPr lang="ru-RU" dirty="0"/>
          </a:p>
        </p:txBody>
      </p:sp>
      <p:sp>
        <p:nvSpPr>
          <p:cNvPr id="3" name="Content Placeholder 2">
            <a:extLst>
              <a:ext uri="{FF2B5EF4-FFF2-40B4-BE49-F238E27FC236}">
                <a16:creationId xmlns:a16="http://schemas.microsoft.com/office/drawing/2014/main" xmlns="" id="{A4B7065B-0725-4AD0-A98E-AC05857BFCCB}"/>
              </a:ext>
            </a:extLst>
          </p:cNvPr>
          <p:cNvSpPr>
            <a:spLocks noGrp="1"/>
          </p:cNvSpPr>
          <p:nvPr>
            <p:ph idx="1"/>
          </p:nvPr>
        </p:nvSpPr>
        <p:spPr>
          <a:xfrm>
            <a:off x="1358054" y="2109789"/>
            <a:ext cx="8596668" cy="3880773"/>
          </a:xfrm>
        </p:spPr>
        <p:txBody>
          <a:bodyPr>
            <a:normAutofit fontScale="92500" lnSpcReduction="20000"/>
          </a:bodyPr>
          <a:lstStyle/>
          <a:p>
            <a:pPr marL="0" indent="0">
              <a:buNone/>
            </a:pPr>
            <a:r>
              <a:rPr lang="en-US" sz="2800">
                <a:solidFill>
                  <a:srgbClr val="FFFFFF"/>
                </a:solidFill>
              </a:rPr>
              <a:t>In the case of the music industry, the record company will typically ensure that all performers sign agreements in industry- approved terms which, in return for the performer’s fee:</a:t>
            </a:r>
            <a:endParaRPr lang="ru-RU" sz="2800">
              <a:solidFill>
                <a:srgbClr val="FFFFFF"/>
              </a:solidFill>
            </a:endParaRPr>
          </a:p>
          <a:p>
            <a:pPr marL="514350" lvl="0" indent="-514350">
              <a:buFont typeface="+mj-lt"/>
              <a:buAutoNum type="arabicPeriod"/>
            </a:pPr>
            <a:r>
              <a:rPr lang="en-US" sz="2800">
                <a:solidFill>
                  <a:srgbClr val="FFFFFF"/>
                </a:solidFill>
              </a:rPr>
              <a:t>Give permission for the recording of the performance </a:t>
            </a:r>
            <a:endParaRPr lang="ru-RU" sz="2800">
              <a:solidFill>
                <a:srgbClr val="FFFFFF"/>
              </a:solidFill>
            </a:endParaRPr>
          </a:p>
          <a:p>
            <a:pPr marL="514350" lvl="0" indent="-514350">
              <a:buFont typeface="+mj-lt"/>
              <a:buAutoNum type="arabicPeriod"/>
            </a:pPr>
            <a:r>
              <a:rPr lang="en-US" sz="2800">
                <a:solidFill>
                  <a:srgbClr val="FFFFFF"/>
                </a:solidFill>
              </a:rPr>
              <a:t>Assign the performers’ property rights ( so the record company can make copies of the master recording and distribute it via physical copies and electronically) </a:t>
            </a:r>
            <a:endParaRPr lang="ru-RU" sz="2800">
              <a:solidFill>
                <a:srgbClr val="FFFFFF"/>
              </a:solidFill>
            </a:endParaRPr>
          </a:p>
          <a:p>
            <a:pPr marL="514350" lvl="0" indent="-514350">
              <a:buFont typeface="+mj-lt"/>
              <a:buAutoNum type="arabicPeriod"/>
            </a:pPr>
            <a:r>
              <a:rPr lang="en-US" sz="2800">
                <a:solidFill>
                  <a:srgbClr val="FFFFFF"/>
                </a:solidFill>
              </a:rPr>
              <a:t>Make arrangements for a payment in respect of the right to equitable remuneration to be made to the performer</a:t>
            </a:r>
            <a:endParaRPr lang="ru-RU" sz="2800">
              <a:solidFill>
                <a:srgbClr val="FFFFFF"/>
              </a:solidFill>
            </a:endParaRPr>
          </a:p>
          <a:p>
            <a:endParaRPr lang="ru-RU" dirty="0">
              <a:solidFill>
                <a:srgbClr val="FFFFFF"/>
              </a:solidFill>
            </a:endParaRPr>
          </a:p>
        </p:txBody>
      </p:sp>
    </p:spTree>
    <p:extLst>
      <p:ext uri="{BB962C8B-B14F-4D97-AF65-F5344CB8AC3E}">
        <p14:creationId xmlns:p14="http://schemas.microsoft.com/office/powerpoint/2010/main" val="180055631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C16C40-7C29-4ACC-B851-7E08E459B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CDD733AE-DD5E-4C77-8BCD-72BF12A06B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51DE90A4-932E-4370-BA07-30F43254C0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6A19CA4A-B208-452A-8BE4-BC6940D33D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B74F8D3E-E618-4DE3-A0CC-B4904BB5D5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299DA406-C54B-4E31-867D-FAF8DCE70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A1E16883-5140-47C4-A9AD-AD6598AC3E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4CD848DC-8A2A-4093-9BDD-7AF4B6A278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34635A4D-E9CE-4B78-912A-479EA4512B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D663A5EE-5581-44F3-8F98-688755F63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B1E84E6A-F5AE-4F4D-98F2-82FE4FCC26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DDE7DDC9-17D4-4686-833D-48F8733B4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xmlns="" id="{FCCB398A-CB1A-403F-B6CF-B841BC16152B}"/>
              </a:ext>
            </a:extLst>
          </p:cNvPr>
          <p:cNvSpPr>
            <a:spLocks noGrp="1"/>
          </p:cNvSpPr>
          <p:nvPr>
            <p:ph type="title"/>
          </p:nvPr>
        </p:nvSpPr>
        <p:spPr>
          <a:xfrm>
            <a:off x="1774998" y="523083"/>
            <a:ext cx="8596668" cy="1320800"/>
          </a:xfrm>
        </p:spPr>
        <p:txBody>
          <a:bodyPr>
            <a:normAutofit/>
          </a:bodyPr>
          <a:lstStyle/>
          <a:p>
            <a:r>
              <a:rPr lang="en-US" dirty="0"/>
              <a:t>The right to be acknowledged as the </a:t>
            </a:r>
            <a:r>
              <a:rPr lang="en-US" dirty="0" smtClean="0"/>
              <a:t>performer</a:t>
            </a:r>
            <a:r>
              <a:rPr lang="pl-PL" dirty="0" smtClean="0"/>
              <a:t> /MORAL RIGHT ?</a:t>
            </a:r>
            <a:endParaRPr lang="ru-RU" dirty="0"/>
          </a:p>
        </p:txBody>
      </p:sp>
      <p:sp>
        <p:nvSpPr>
          <p:cNvPr id="3" name="Content Placeholder 2">
            <a:extLst>
              <a:ext uri="{FF2B5EF4-FFF2-40B4-BE49-F238E27FC236}">
                <a16:creationId xmlns:a16="http://schemas.microsoft.com/office/drawing/2014/main" xmlns="" id="{27AA7DE1-FB91-4DB5-85CD-F8B063AFD49E}"/>
              </a:ext>
            </a:extLst>
          </p:cNvPr>
          <p:cNvSpPr>
            <a:spLocks noGrp="1"/>
          </p:cNvSpPr>
          <p:nvPr>
            <p:ph idx="1"/>
          </p:nvPr>
        </p:nvSpPr>
        <p:spPr>
          <a:xfrm>
            <a:off x="1698486" y="2410555"/>
            <a:ext cx="8596668" cy="3880773"/>
          </a:xfrm>
        </p:spPr>
        <p:txBody>
          <a:bodyPr>
            <a:normAutofit/>
          </a:bodyPr>
          <a:lstStyle/>
          <a:p>
            <a:pPr marL="0" indent="0">
              <a:buNone/>
            </a:pPr>
            <a:r>
              <a:rPr lang="en-US" sz="2800" dirty="0"/>
              <a:t>The right to be acknowledged as the performer arises whenever a person “produces or puts </a:t>
            </a:r>
            <a:r>
              <a:rPr lang="en-US" sz="2800" dirty="0" err="1"/>
              <a:t>on”a</a:t>
            </a:r>
            <a:r>
              <a:rPr lang="en-US" sz="2800" dirty="0"/>
              <a:t> performance in public, when a performance is broadcast live, when sound recordings of the performance are communicated to the public, or when copies are issued to the public. Thus, the right protects musicians in relation to the exploitation of recordings, but only protects actors in relation to live performance and broadcast. </a:t>
            </a:r>
            <a:endParaRPr lang="ru-RU" sz="2800" dirty="0"/>
          </a:p>
          <a:p>
            <a:endParaRPr lang="ru-RU" dirty="0"/>
          </a:p>
        </p:txBody>
      </p:sp>
    </p:spTree>
    <p:extLst>
      <p:ext uri="{BB962C8B-B14F-4D97-AF65-F5344CB8AC3E}">
        <p14:creationId xmlns:p14="http://schemas.microsoft.com/office/powerpoint/2010/main" val="101358517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bibliography</a:t>
            </a:r>
            <a:endParaRPr lang="en-US" dirty="0"/>
          </a:p>
        </p:txBody>
      </p:sp>
      <p:sp>
        <p:nvSpPr>
          <p:cNvPr id="3" name="Объект 2"/>
          <p:cNvSpPr>
            <a:spLocks noGrp="1"/>
          </p:cNvSpPr>
          <p:nvPr>
            <p:ph idx="1"/>
          </p:nvPr>
        </p:nvSpPr>
        <p:spPr>
          <a:xfrm>
            <a:off x="1103086" y="2638044"/>
            <a:ext cx="10276114" cy="3646642"/>
          </a:xfrm>
        </p:spPr>
        <p:txBody>
          <a:bodyPr>
            <a:normAutofit lnSpcReduction="10000"/>
          </a:bodyPr>
          <a:lstStyle/>
          <a:p>
            <a:r>
              <a:rPr lang="en-US" dirty="0"/>
              <a:t>Copyright, Designs and Patents Act 1988</a:t>
            </a:r>
          </a:p>
          <a:p>
            <a:r>
              <a:rPr lang="en-US" dirty="0"/>
              <a:t>http://www.legislation.gov.uk/ukpga/1988/48/pdfs/ukpga_19880048_en.pdf</a:t>
            </a:r>
          </a:p>
          <a:p>
            <a:r>
              <a:rPr lang="en-US" dirty="0"/>
              <a:t>https://en.wikipedia.org/wiki/Related_rights</a:t>
            </a:r>
          </a:p>
          <a:p>
            <a:r>
              <a:rPr lang="en-US" dirty="0"/>
              <a:t>https://eur-lex.europa.eu/homepage.html</a:t>
            </a:r>
          </a:p>
          <a:p>
            <a:r>
              <a:rPr lang="en-US" dirty="0"/>
              <a:t>Directive 2001/29/EC of the European Parliament and of the Council</a:t>
            </a:r>
          </a:p>
          <a:p>
            <a:r>
              <a:rPr lang="en-US" dirty="0"/>
              <a:t>Convention for the Protection of Performers, Producers of Phonograms and Broadcasting Organizations, 1961</a:t>
            </a:r>
          </a:p>
          <a:p>
            <a:r>
              <a:rPr lang="en-US" dirty="0"/>
              <a:t>https://www.wipo.int/treaties/en/ip/rome/</a:t>
            </a:r>
          </a:p>
          <a:p>
            <a:r>
              <a:rPr lang="en-US" dirty="0"/>
              <a:t>https://</a:t>
            </a:r>
            <a:r>
              <a:rPr lang="en-US" dirty="0" smtClean="0"/>
              <a:t>eur-lex.europa.eu/LexUriServ/LexUriServ.do?uri=CELEX:32001L0029:EN:HTML</a:t>
            </a:r>
          </a:p>
          <a:p>
            <a:r>
              <a:rPr lang="fr-FR" dirty="0"/>
              <a:t>https://www.wipo.int/portal/en/</a:t>
            </a:r>
            <a:endParaRPr lang="en-US" dirty="0"/>
          </a:p>
        </p:txBody>
      </p:sp>
    </p:spTree>
    <p:extLst>
      <p:ext uri="{BB962C8B-B14F-4D97-AF65-F5344CB8AC3E}">
        <p14:creationId xmlns:p14="http://schemas.microsoft.com/office/powerpoint/2010/main" val="211469111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Thank you!</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1386" y="2359105"/>
            <a:ext cx="5310187" cy="3203813"/>
          </a:xfrm>
        </p:spPr>
      </p:pic>
    </p:spTree>
    <p:extLst>
      <p:ext uri="{BB962C8B-B14F-4D97-AF65-F5344CB8AC3E}">
        <p14:creationId xmlns:p14="http://schemas.microsoft.com/office/powerpoint/2010/main" val="143267395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051" y="2537594"/>
            <a:ext cx="7278894" cy="4080919"/>
          </a:xfrm>
        </p:spPr>
        <p:txBody>
          <a:bodyPr>
            <a:noAutofit/>
          </a:bodyPr>
          <a:lstStyle/>
          <a:p>
            <a:pPr algn="just"/>
            <a:r>
              <a:rPr lang="en-US" sz="2400" b="1" dirty="0" smtClean="0"/>
              <a:t>They are related </a:t>
            </a:r>
            <a:r>
              <a:rPr lang="en-US" sz="2400" b="1" dirty="0"/>
              <a:t>to copyright</a:t>
            </a:r>
            <a:r>
              <a:rPr lang="en-US" sz="2400" dirty="0"/>
              <a:t> </a:t>
            </a:r>
            <a:r>
              <a:rPr lang="en-US" sz="2400" dirty="0" smtClean="0"/>
              <a:t>= </a:t>
            </a:r>
            <a:r>
              <a:rPr lang="en-US" sz="2400" dirty="0"/>
              <a:t>simply </a:t>
            </a:r>
            <a:r>
              <a:rPr lang="en-US" sz="2400" b="1" dirty="0"/>
              <a:t>related rights</a:t>
            </a:r>
          </a:p>
          <a:p>
            <a:pPr algn="just"/>
            <a:r>
              <a:rPr lang="en-US" sz="2400" dirty="0" smtClean="0"/>
              <a:t>Could </a:t>
            </a:r>
            <a:r>
              <a:rPr lang="en-US" sz="2400" dirty="0"/>
              <a:t>be also called the rights </a:t>
            </a:r>
            <a:r>
              <a:rPr lang="en-US" sz="2400" b="1" i="1" dirty="0" err="1"/>
              <a:t>neighbouring</a:t>
            </a:r>
            <a:r>
              <a:rPr lang="en-US" sz="2400" dirty="0"/>
              <a:t> to </a:t>
            </a:r>
            <a:r>
              <a:rPr lang="en-US" sz="2400" dirty="0" smtClean="0"/>
              <a:t>copyright with </a:t>
            </a:r>
            <a:r>
              <a:rPr lang="en-US" sz="2400" dirty="0"/>
              <a:t>regard to the fact that they are close to </a:t>
            </a:r>
            <a:r>
              <a:rPr lang="en-US" sz="2400" dirty="0" smtClean="0"/>
              <a:t>copyright</a:t>
            </a:r>
            <a:endParaRPr lang="en-US" sz="2400" i="1" dirty="0" smtClean="0"/>
          </a:p>
          <a:p>
            <a:pPr algn="just"/>
            <a:r>
              <a:rPr lang="en-US" sz="2400" b="1" dirty="0" err="1" smtClean="0"/>
              <a:t>Neighbouring</a:t>
            </a:r>
            <a:r>
              <a:rPr lang="en-US" sz="2400" i="1" dirty="0" smtClean="0"/>
              <a:t> </a:t>
            </a:r>
            <a:r>
              <a:rPr lang="en-US" sz="2400" i="1" dirty="0"/>
              <a:t>rights</a:t>
            </a:r>
            <a:r>
              <a:rPr lang="en-US" sz="2400" dirty="0"/>
              <a:t> is a more literal translation of the original French </a:t>
            </a:r>
            <a:r>
              <a:rPr lang="en-US" sz="2400" b="1" i="1" dirty="0"/>
              <a:t>droits </a:t>
            </a:r>
            <a:r>
              <a:rPr lang="en-US" sz="2400" b="1" i="1" dirty="0" err="1" smtClean="0"/>
              <a:t>voisins</a:t>
            </a:r>
            <a:r>
              <a:rPr lang="en-US" sz="2400" b="1" i="1" dirty="0" smtClean="0"/>
              <a:t>.</a:t>
            </a:r>
          </a:p>
          <a:p>
            <a:pPr algn="just"/>
            <a:r>
              <a:rPr lang="en-US" sz="2400" dirty="0" smtClean="0"/>
              <a:t>Both </a:t>
            </a:r>
            <a:r>
              <a:rPr lang="en-US" sz="2400" dirty="0"/>
              <a:t>authors' rights and related rights are copyrights in the sense of English or U.S. law</a:t>
            </a:r>
            <a:r>
              <a:rPr lang="en-US" sz="2400" dirty="0" smtClean="0"/>
              <a:t>.</a:t>
            </a:r>
            <a:endParaRPr lang="en-US" sz="2200" dirty="0"/>
          </a:p>
        </p:txBody>
      </p:sp>
      <p:sp>
        <p:nvSpPr>
          <p:cNvPr id="4" name="Заголовок 1"/>
          <p:cNvSpPr>
            <a:spLocks noGrp="1"/>
          </p:cNvSpPr>
          <p:nvPr>
            <p:ph type="title"/>
          </p:nvPr>
        </p:nvSpPr>
        <p:spPr>
          <a:xfrm>
            <a:off x="2231136" y="964692"/>
            <a:ext cx="7729728" cy="1188720"/>
          </a:xfrm>
        </p:spPr>
        <p:txBody>
          <a:bodyPr/>
          <a:lstStyle/>
          <a:p>
            <a:r>
              <a:rPr lang="en-US" dirty="0" smtClean="0"/>
              <a:t>Why related?</a:t>
            </a: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9573" y="2928330"/>
            <a:ext cx="3990542" cy="3082889"/>
          </a:xfrm>
          <a:prstGeom prst="rect">
            <a:avLst/>
          </a:prstGeom>
        </p:spPr>
      </p:pic>
    </p:spTree>
    <p:extLst>
      <p:ext uri="{BB962C8B-B14F-4D97-AF65-F5344CB8AC3E}">
        <p14:creationId xmlns:p14="http://schemas.microsoft.com/office/powerpoint/2010/main" val="408176883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Essence</a:t>
            </a:r>
            <a:endParaRPr lang="en-US" dirty="0"/>
          </a:p>
        </p:txBody>
      </p:sp>
      <p:sp>
        <p:nvSpPr>
          <p:cNvPr id="3" name="Объект 2"/>
          <p:cNvSpPr>
            <a:spLocks noGrp="1"/>
          </p:cNvSpPr>
          <p:nvPr>
            <p:ph idx="1"/>
          </p:nvPr>
        </p:nvSpPr>
        <p:spPr>
          <a:xfrm>
            <a:off x="4905828" y="2594501"/>
            <a:ext cx="6966857" cy="4111100"/>
          </a:xfrm>
        </p:spPr>
        <p:txBody>
          <a:bodyPr>
            <a:noAutofit/>
          </a:bodyPr>
          <a:lstStyle/>
          <a:p>
            <a:pPr algn="just"/>
            <a:r>
              <a:rPr lang="en-US" sz="2800" dirty="0" smtClean="0"/>
              <a:t>They are secondary </a:t>
            </a:r>
            <a:r>
              <a:rPr lang="en-US" sz="2800" dirty="0"/>
              <a:t>rights and </a:t>
            </a:r>
            <a:r>
              <a:rPr lang="en-US" sz="2800" u="sng" dirty="0"/>
              <a:t>cannot exist on their own</a:t>
            </a:r>
            <a:r>
              <a:rPr lang="en-US" sz="2800" dirty="0"/>
              <a:t> but they accrue from the copyrighted work. </a:t>
            </a:r>
            <a:endParaRPr lang="en-US" sz="2800" dirty="0" smtClean="0"/>
          </a:p>
          <a:p>
            <a:pPr algn="just"/>
            <a:r>
              <a:rPr lang="en-US" sz="2800" dirty="0" smtClean="0"/>
              <a:t>They </a:t>
            </a:r>
            <a:r>
              <a:rPr lang="en-US" sz="2800" dirty="0"/>
              <a:t>are also known as </a:t>
            </a:r>
            <a:r>
              <a:rPr lang="en-US" sz="2800" u="sng" dirty="0"/>
              <a:t>entrepreneurial</a:t>
            </a:r>
            <a:r>
              <a:rPr lang="en-US" sz="2800" dirty="0"/>
              <a:t> rights</a:t>
            </a:r>
            <a:r>
              <a:rPr lang="en-US" sz="2800" dirty="0" smtClean="0"/>
              <a:t>.</a:t>
            </a:r>
          </a:p>
          <a:p>
            <a:pPr algn="just"/>
            <a:r>
              <a:rPr lang="en-US" sz="2800" dirty="0"/>
              <a:t>These are the rights given to the persons or legal entities who </a:t>
            </a:r>
            <a:r>
              <a:rPr lang="en-US" sz="2800" u="sng" dirty="0"/>
              <a:t>contribute</a:t>
            </a:r>
            <a:r>
              <a:rPr lang="en-US" sz="2800" dirty="0"/>
              <a:t> to producing or making of the copyrighted work. </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37036"/>
          <a:stretch/>
        </p:blipFill>
        <p:spPr>
          <a:xfrm>
            <a:off x="373970" y="2594501"/>
            <a:ext cx="4398055" cy="3924300"/>
          </a:xfrm>
          <a:prstGeom prst="rect">
            <a:avLst/>
          </a:prstGeom>
        </p:spPr>
      </p:pic>
    </p:spTree>
    <p:extLst>
      <p:ext uri="{BB962C8B-B14F-4D97-AF65-F5344CB8AC3E}">
        <p14:creationId xmlns:p14="http://schemas.microsoft.com/office/powerpoint/2010/main" val="30414130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75084" y="2638044"/>
            <a:ext cx="6193065" cy="3755572"/>
          </a:xfrm>
        </p:spPr>
        <p:txBody>
          <a:bodyPr>
            <a:noAutofit/>
          </a:bodyPr>
          <a:lstStyle/>
          <a:p>
            <a:pPr marL="0" indent="0" algn="just">
              <a:buNone/>
            </a:pPr>
            <a:r>
              <a:rPr lang="en-US" sz="3200" i="1" dirty="0" err="1"/>
              <a:t>Neighbouring</a:t>
            </a:r>
            <a:r>
              <a:rPr lang="en-US" sz="3200" i="1" dirty="0"/>
              <a:t> </a:t>
            </a:r>
            <a:r>
              <a:rPr lang="en-US" sz="3200" i="1" dirty="0" smtClean="0"/>
              <a:t>rights </a:t>
            </a:r>
            <a:r>
              <a:rPr lang="en-US" sz="3200" i="1" dirty="0"/>
              <a:t>were created for </a:t>
            </a:r>
            <a:r>
              <a:rPr lang="en-US" sz="3200" i="1" dirty="0" smtClean="0"/>
              <a:t>categories </a:t>
            </a:r>
            <a:r>
              <a:rPr lang="en-US" sz="3200" i="1" dirty="0"/>
              <a:t>of people who are not technically authors: </a:t>
            </a:r>
            <a:endParaRPr lang="en-US" sz="3200" i="1" dirty="0" smtClean="0"/>
          </a:p>
          <a:p>
            <a:pPr algn="just"/>
            <a:r>
              <a:rPr lang="en-US" sz="2800" dirty="0" smtClean="0"/>
              <a:t>performing </a:t>
            </a:r>
            <a:r>
              <a:rPr lang="en-US" sz="2800" dirty="0"/>
              <a:t>artists, </a:t>
            </a:r>
            <a:endParaRPr lang="en-US" sz="2800" dirty="0" smtClean="0"/>
          </a:p>
          <a:p>
            <a:pPr algn="just"/>
            <a:r>
              <a:rPr lang="en-US" sz="2800" dirty="0" smtClean="0"/>
              <a:t>producers </a:t>
            </a:r>
            <a:r>
              <a:rPr lang="en-US" sz="2800" dirty="0"/>
              <a:t>of </a:t>
            </a:r>
            <a:r>
              <a:rPr lang="en-US" sz="2800" dirty="0" err="1"/>
              <a:t>phonogrammes</a:t>
            </a:r>
            <a:r>
              <a:rPr lang="en-US" sz="2800" dirty="0" smtClean="0"/>
              <a:t>,</a:t>
            </a:r>
          </a:p>
          <a:p>
            <a:pPr algn="just"/>
            <a:r>
              <a:rPr lang="en-US" sz="2800" dirty="0" smtClean="0"/>
              <a:t>those </a:t>
            </a:r>
            <a:r>
              <a:rPr lang="en-US" sz="2800" dirty="0"/>
              <a:t>involved in radio and television broadcasting.</a:t>
            </a:r>
          </a:p>
        </p:txBody>
      </p:sp>
      <p:sp>
        <p:nvSpPr>
          <p:cNvPr id="4" name="Заголовок 1"/>
          <p:cNvSpPr>
            <a:spLocks noGrp="1"/>
          </p:cNvSpPr>
          <p:nvPr>
            <p:ph type="title"/>
          </p:nvPr>
        </p:nvSpPr>
        <p:spPr>
          <a:xfrm>
            <a:off x="2231136" y="964692"/>
            <a:ext cx="7729728" cy="1188720"/>
          </a:xfrm>
        </p:spPr>
        <p:txBody>
          <a:bodyPr/>
          <a:lstStyle/>
          <a:p>
            <a:r>
              <a:rPr lang="en-US" dirty="0" smtClean="0"/>
              <a:t>Subjects</a:t>
            </a:r>
            <a:endParaRPr lang="en-US"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9" y="2638044"/>
            <a:ext cx="5007429" cy="3755572"/>
          </a:xfrm>
          <a:prstGeom prst="rect">
            <a:avLst/>
          </a:prstGeom>
        </p:spPr>
      </p:pic>
    </p:spTree>
    <p:extLst>
      <p:ext uri="{BB962C8B-B14F-4D97-AF65-F5344CB8AC3E}">
        <p14:creationId xmlns:p14="http://schemas.microsoft.com/office/powerpoint/2010/main" val="419726303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1610" y="2153412"/>
            <a:ext cx="11625943" cy="4378017"/>
          </a:xfrm>
          <a:prstGeom prst="rect">
            <a:avLst/>
          </a:prstGeom>
          <a:effectLst>
            <a:softEdge rad="317500"/>
          </a:effectLst>
        </p:spPr>
      </p:pic>
      <p:sp>
        <p:nvSpPr>
          <p:cNvPr id="2" name="Заголовок 1"/>
          <p:cNvSpPr>
            <a:spLocks noGrp="1"/>
          </p:cNvSpPr>
          <p:nvPr>
            <p:ph type="title"/>
          </p:nvPr>
        </p:nvSpPr>
        <p:spPr/>
        <p:txBody>
          <a:bodyPr/>
          <a:lstStyle/>
          <a:p>
            <a:r>
              <a:rPr lang="en-US" dirty="0"/>
              <a:t>scope</a:t>
            </a:r>
          </a:p>
        </p:txBody>
      </p:sp>
      <p:sp>
        <p:nvSpPr>
          <p:cNvPr id="5" name="Скругленный прямоугольник 4"/>
          <p:cNvSpPr/>
          <p:nvPr/>
        </p:nvSpPr>
        <p:spPr>
          <a:xfrm>
            <a:off x="949666" y="2647950"/>
            <a:ext cx="10289833" cy="3276599"/>
          </a:xfrm>
          <a:prstGeom prst="roundRect">
            <a:avLst/>
          </a:prstGeom>
          <a:solidFill>
            <a:srgbClr val="FFFFFF">
              <a:alpha val="32157"/>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tx1"/>
                </a:solidFill>
                <a:effectLst>
                  <a:outerShdw blurRad="38100" dist="38100" dir="2700000" algn="tl">
                    <a:srgbClr val="000000">
                      <a:alpha val="43137"/>
                    </a:srgbClr>
                  </a:outerShdw>
                </a:effectLst>
              </a:rPr>
              <a:t>Related rights vary much more widely in scope between different countries than authors' rights. The rights of performers, phonogram producers and broadcasting </a:t>
            </a:r>
            <a:r>
              <a:rPr lang="en-US" sz="3200" dirty="0" smtClean="0">
                <a:solidFill>
                  <a:schemeClr val="tx1"/>
                </a:solidFill>
                <a:effectLst>
                  <a:outerShdw blurRad="38100" dist="38100" dir="2700000" algn="tl">
                    <a:srgbClr val="000000">
                      <a:alpha val="43137"/>
                    </a:srgbClr>
                  </a:outerShdw>
                </a:effectLst>
              </a:rPr>
              <a:t>organizations </a:t>
            </a:r>
            <a:r>
              <a:rPr lang="en-US" sz="3200" dirty="0">
                <a:solidFill>
                  <a:schemeClr val="tx1"/>
                </a:solidFill>
                <a:effectLst>
                  <a:outerShdw blurRad="38100" dist="38100" dir="2700000" algn="tl">
                    <a:srgbClr val="000000">
                      <a:alpha val="43137"/>
                    </a:srgbClr>
                  </a:outerShdw>
                </a:effectLst>
              </a:rPr>
              <a:t>are certainly covered, and are internationally protected </a:t>
            </a:r>
          </a:p>
        </p:txBody>
      </p:sp>
    </p:spTree>
    <p:extLst>
      <p:ext uri="{BB962C8B-B14F-4D97-AF65-F5344CB8AC3E}">
        <p14:creationId xmlns:p14="http://schemas.microsoft.com/office/powerpoint/2010/main" val="65869567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19556" t="3744" r="1025" b="43452"/>
          <a:stretch/>
        </p:blipFill>
        <p:spPr>
          <a:xfrm>
            <a:off x="217714" y="2153412"/>
            <a:ext cx="4496272" cy="4286028"/>
          </a:xfrm>
          <a:prstGeom prst="rect">
            <a:avLst/>
          </a:prstGeom>
        </p:spPr>
      </p:pic>
      <p:sp>
        <p:nvSpPr>
          <p:cNvPr id="3" name="Объект 2"/>
          <p:cNvSpPr>
            <a:spLocks noGrp="1"/>
          </p:cNvSpPr>
          <p:nvPr>
            <p:ph idx="1"/>
          </p:nvPr>
        </p:nvSpPr>
        <p:spPr>
          <a:xfrm>
            <a:off x="3106057" y="1962150"/>
            <a:ext cx="8694057" cy="4743451"/>
          </a:xfrm>
        </p:spPr>
        <p:txBody>
          <a:bodyPr>
            <a:noAutofit/>
          </a:bodyPr>
          <a:lstStyle/>
          <a:p>
            <a:pPr marL="0" indent="0" algn="ctr">
              <a:buNone/>
            </a:pPr>
            <a:r>
              <a:rPr lang="en-US" sz="3200" b="1" i="1" dirty="0" smtClean="0"/>
              <a:t>International </a:t>
            </a:r>
            <a:r>
              <a:rPr lang="en-US" sz="3200" b="1" i="1" dirty="0"/>
              <a:t>Convention for the Protection of Performers, Producers of Phonograms and Broadcasting </a:t>
            </a:r>
            <a:r>
              <a:rPr lang="en-US" sz="3200" b="1" i="1" dirty="0" err="1" smtClean="0"/>
              <a:t>Organisations</a:t>
            </a:r>
            <a:r>
              <a:rPr lang="en-US" sz="3200" b="1" i="1" dirty="0" smtClean="0"/>
              <a:t> from 1961</a:t>
            </a:r>
          </a:p>
          <a:p>
            <a:pPr marL="0" indent="0" algn="ctr">
              <a:buNone/>
            </a:pPr>
            <a:r>
              <a:rPr lang="en-US" sz="2400" i="1" dirty="0" smtClean="0"/>
              <a:t>*Rome Convention*</a:t>
            </a:r>
          </a:p>
          <a:p>
            <a:pPr marL="0" indent="0" algn="ctr">
              <a:buNone/>
            </a:pPr>
            <a:endParaRPr lang="en-US" sz="2000" i="1" dirty="0"/>
          </a:p>
          <a:p>
            <a:pPr algn="just"/>
            <a:r>
              <a:rPr lang="en-US" sz="2800" dirty="0" smtClean="0"/>
              <a:t>The </a:t>
            </a:r>
            <a:r>
              <a:rPr lang="en-US" sz="2800" dirty="0"/>
              <a:t>agreement extended copyright protection for the first time </a:t>
            </a:r>
            <a:r>
              <a:rPr lang="en-US" sz="2800" b="1" i="1" u="sng" dirty="0"/>
              <a:t>from the author of a work </a:t>
            </a:r>
            <a:r>
              <a:rPr lang="en-US" sz="2800" dirty="0"/>
              <a:t>to the creators and owners of particular, physical manifestations of intellectual property, such as audiocassettes or videocassettes.</a:t>
            </a:r>
          </a:p>
        </p:txBody>
      </p:sp>
      <p:sp>
        <p:nvSpPr>
          <p:cNvPr id="5" name="Заголовок 1"/>
          <p:cNvSpPr>
            <a:spLocks noGrp="1"/>
          </p:cNvSpPr>
          <p:nvPr>
            <p:ph type="title"/>
          </p:nvPr>
        </p:nvSpPr>
        <p:spPr>
          <a:xfrm>
            <a:off x="2245650" y="632709"/>
            <a:ext cx="7729728" cy="1188720"/>
          </a:xfrm>
        </p:spPr>
        <p:txBody>
          <a:bodyPr/>
          <a:lstStyle/>
          <a:p>
            <a:r>
              <a:rPr lang="en-US" dirty="0" smtClean="0"/>
              <a:t>International regulation</a:t>
            </a:r>
            <a:endParaRPr lang="en-US" dirty="0"/>
          </a:p>
        </p:txBody>
      </p:sp>
    </p:spTree>
    <p:extLst>
      <p:ext uri="{BB962C8B-B14F-4D97-AF65-F5344CB8AC3E}">
        <p14:creationId xmlns:p14="http://schemas.microsoft.com/office/powerpoint/2010/main" val="73192356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4336" y="618702"/>
            <a:ext cx="7729728" cy="1188720"/>
          </a:xfrm>
        </p:spPr>
        <p:txBody>
          <a:bodyPr/>
          <a:lstStyle/>
          <a:p>
            <a:r>
              <a:rPr lang="en-US" dirty="0" smtClean="0"/>
              <a:t>International regulation</a:t>
            </a:r>
            <a:endParaRPr lang="en-US" dirty="0"/>
          </a:p>
        </p:txBody>
      </p:sp>
      <p:sp>
        <p:nvSpPr>
          <p:cNvPr id="3" name="Объект 2"/>
          <p:cNvSpPr>
            <a:spLocks noGrp="1"/>
          </p:cNvSpPr>
          <p:nvPr>
            <p:ph idx="1"/>
          </p:nvPr>
        </p:nvSpPr>
        <p:spPr>
          <a:xfrm>
            <a:off x="213649" y="2341453"/>
            <a:ext cx="7943380" cy="4306090"/>
          </a:xfrm>
        </p:spPr>
        <p:txBody>
          <a:bodyPr>
            <a:noAutofit/>
          </a:bodyPr>
          <a:lstStyle/>
          <a:p>
            <a:r>
              <a:rPr lang="en-US" sz="2400" b="1" dirty="0" smtClean="0"/>
              <a:t>Geneva Phonograms Convention, 1971 </a:t>
            </a:r>
            <a:r>
              <a:rPr lang="en-US" sz="2400" dirty="0" smtClean="0">
                <a:sym typeface="Wingdings" panose="05000000000000000000" pitchFamily="2" charset="2"/>
              </a:rPr>
              <a:t> </a:t>
            </a:r>
            <a:r>
              <a:rPr lang="en-US" sz="2400" dirty="0" smtClean="0"/>
              <a:t>for the protection of producers of phonograms against unauthorized duplication </a:t>
            </a:r>
          </a:p>
          <a:p>
            <a:r>
              <a:rPr lang="en-US" sz="2400" b="1" dirty="0" smtClean="0"/>
              <a:t>Brussels Convention, 1974 </a:t>
            </a:r>
            <a:r>
              <a:rPr lang="en-US" sz="2400" dirty="0" smtClean="0">
                <a:sym typeface="Wingdings" panose="05000000000000000000" pitchFamily="2" charset="2"/>
              </a:rPr>
              <a:t> </a:t>
            </a:r>
            <a:r>
              <a:rPr lang="en-US" sz="2400" dirty="0" smtClean="0"/>
              <a:t>Relates to the distribution of </a:t>
            </a:r>
            <a:r>
              <a:rPr lang="en-US" sz="2400" dirty="0" err="1" smtClean="0"/>
              <a:t>programme</a:t>
            </a:r>
            <a:r>
              <a:rPr lang="en-US" sz="2400" dirty="0" smtClean="0"/>
              <a:t>–carrying </a:t>
            </a:r>
            <a:r>
              <a:rPr lang="en-US" sz="2400" dirty="0"/>
              <a:t>s</a:t>
            </a:r>
            <a:r>
              <a:rPr lang="en-US" sz="2400" dirty="0" smtClean="0"/>
              <a:t>ignals transmitted by satellite</a:t>
            </a:r>
          </a:p>
          <a:p>
            <a:r>
              <a:rPr lang="en-US" sz="2400" b="1" dirty="0" smtClean="0"/>
              <a:t>Treaty on Intellectual Property in Respect of Integrated Circuits, 1989</a:t>
            </a:r>
          </a:p>
          <a:p>
            <a:r>
              <a:rPr lang="en-US" sz="2400" b="1" dirty="0" smtClean="0"/>
              <a:t>Agreement on Trade-Related Aspects of Intellectual Property Rights (TRIPS Treaty), 1994</a:t>
            </a:r>
          </a:p>
          <a:p>
            <a:r>
              <a:rPr lang="en-US" sz="2400" b="1" dirty="0" smtClean="0"/>
              <a:t>WIPO Performances and Phonograms Treaty, 1996</a:t>
            </a:r>
            <a:endParaRPr lang="en-US" sz="2400" b="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58" y="2462110"/>
            <a:ext cx="4156212" cy="4064775"/>
          </a:xfrm>
          <a:prstGeom prst="rect">
            <a:avLst/>
          </a:prstGeom>
        </p:spPr>
      </p:pic>
    </p:spTree>
    <p:extLst>
      <p:ext uri="{BB962C8B-B14F-4D97-AF65-F5344CB8AC3E}">
        <p14:creationId xmlns:p14="http://schemas.microsoft.com/office/powerpoint/2010/main" val="404646640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734424"/>
            <a:ext cx="7729728" cy="1188720"/>
          </a:xfrm>
        </p:spPr>
        <p:txBody>
          <a:bodyPr/>
          <a:lstStyle/>
          <a:p>
            <a:r>
              <a:rPr lang="en-US" dirty="0" smtClean="0"/>
              <a:t>European regulation</a:t>
            </a:r>
            <a:endParaRPr lang="en-US" dirty="0"/>
          </a:p>
        </p:txBody>
      </p:sp>
      <p:sp>
        <p:nvSpPr>
          <p:cNvPr id="5" name="Объект 4"/>
          <p:cNvSpPr>
            <a:spLocks noGrp="1"/>
          </p:cNvSpPr>
          <p:nvPr>
            <p:ph idx="1"/>
          </p:nvPr>
        </p:nvSpPr>
        <p:spPr>
          <a:xfrm>
            <a:off x="4076700" y="2075543"/>
            <a:ext cx="7984671" cy="4630057"/>
          </a:xfrm>
        </p:spPr>
        <p:txBody>
          <a:bodyPr>
            <a:normAutofit/>
          </a:bodyPr>
          <a:lstStyle/>
          <a:p>
            <a:pPr lvl="0" algn="ctr" eaLnBrk="0" fontAlgn="base" hangingPunct="0">
              <a:spcBef>
                <a:spcPct val="0"/>
              </a:spcBef>
              <a:spcAft>
                <a:spcPct val="0"/>
              </a:spcAft>
              <a:buClrTx/>
              <a:buFont typeface="Wingdings" panose="05000000000000000000" pitchFamily="2" charset="2"/>
              <a:buChar char="Ø"/>
            </a:pPr>
            <a:r>
              <a:rPr lang="en-US" altLang="ru-RU" sz="2000" dirty="0" smtClean="0">
                <a:solidFill>
                  <a:schemeClr val="tx1"/>
                </a:solidFill>
                <a:cs typeface="Arial" panose="020B0604020202020204" pitchFamily="34" charset="0"/>
              </a:rPr>
              <a:t>Copyright</a:t>
            </a:r>
            <a:r>
              <a:rPr lang="en-US" altLang="ru-RU" sz="2000" dirty="0">
                <a:solidFill>
                  <a:schemeClr val="tx1"/>
                </a:solidFill>
                <a:cs typeface="Arial" panose="020B0604020202020204" pitchFamily="34" charset="0"/>
              </a:rPr>
              <a:t> Directive, 2001</a:t>
            </a:r>
          </a:p>
          <a:p>
            <a:pPr lvl="0" algn="ctr" eaLnBrk="0" fontAlgn="base" hangingPunct="0">
              <a:spcBef>
                <a:spcPct val="0"/>
              </a:spcBef>
              <a:spcAft>
                <a:spcPct val="0"/>
              </a:spcAft>
              <a:buClrTx/>
              <a:buFont typeface="Wingdings" panose="05000000000000000000" pitchFamily="2" charset="2"/>
              <a:buChar char="Ø"/>
            </a:pPr>
            <a:r>
              <a:rPr lang="en-US" altLang="ru-RU" sz="2000" dirty="0">
                <a:solidFill>
                  <a:schemeClr val="tx1"/>
                </a:solidFill>
                <a:cs typeface="Arial" panose="020B0604020202020204" pitchFamily="34" charset="0"/>
              </a:rPr>
              <a:t>Rental and Lending Directive, 2006</a:t>
            </a:r>
          </a:p>
          <a:p>
            <a:pPr lvl="0" algn="ctr" eaLnBrk="0" fontAlgn="base" hangingPunct="0">
              <a:spcBef>
                <a:spcPct val="0"/>
              </a:spcBef>
              <a:spcAft>
                <a:spcPct val="0"/>
              </a:spcAft>
              <a:buClrTx/>
              <a:buFont typeface="Wingdings" panose="05000000000000000000" pitchFamily="2" charset="2"/>
              <a:buChar char="Ø"/>
            </a:pPr>
            <a:r>
              <a:rPr lang="en-US" altLang="ru-RU" sz="2000" dirty="0">
                <a:solidFill>
                  <a:schemeClr val="tx1"/>
                </a:solidFill>
                <a:cs typeface="Arial" panose="020B0604020202020204" pitchFamily="34" charset="0"/>
              </a:rPr>
              <a:t>Satellite and Cable Directive, </a:t>
            </a:r>
            <a:r>
              <a:rPr lang="en-US" altLang="ru-RU" sz="2000" dirty="0" smtClean="0">
                <a:solidFill>
                  <a:schemeClr val="tx1"/>
                </a:solidFill>
                <a:cs typeface="Arial" panose="020B0604020202020204" pitchFamily="34" charset="0"/>
              </a:rPr>
              <a:t>1993</a:t>
            </a:r>
            <a:endParaRPr lang="en-US" altLang="ru-RU" sz="2000" dirty="0">
              <a:solidFill>
                <a:schemeClr val="tx1"/>
              </a:solidFill>
              <a:cs typeface="Arial" panose="020B0604020202020204" pitchFamily="34" charset="0"/>
            </a:endParaRPr>
          </a:p>
          <a:p>
            <a:pPr lvl="0" algn="ctr" eaLnBrk="0" fontAlgn="base" hangingPunct="0">
              <a:spcBef>
                <a:spcPct val="0"/>
              </a:spcBef>
              <a:spcAft>
                <a:spcPct val="0"/>
              </a:spcAft>
              <a:buClrTx/>
              <a:buFont typeface="Wingdings" panose="05000000000000000000" pitchFamily="2" charset="2"/>
              <a:buChar char="Ø"/>
            </a:pPr>
            <a:r>
              <a:rPr lang="en-US" altLang="ru-RU" sz="2000" dirty="0">
                <a:solidFill>
                  <a:schemeClr val="tx1"/>
                </a:solidFill>
                <a:cs typeface="Arial" panose="020B0604020202020204" pitchFamily="34" charset="0"/>
              </a:rPr>
              <a:t>Directive on the enforcement of intellectual property </a:t>
            </a:r>
            <a:r>
              <a:rPr lang="en-US" altLang="ru-RU" sz="2000" dirty="0" smtClean="0">
                <a:solidFill>
                  <a:schemeClr val="tx1"/>
                </a:solidFill>
                <a:cs typeface="Arial" panose="020B0604020202020204" pitchFamily="34" charset="0"/>
              </a:rPr>
              <a:t>right, </a:t>
            </a:r>
            <a:r>
              <a:rPr lang="en-US" altLang="ru-RU" sz="2000" dirty="0">
                <a:solidFill>
                  <a:schemeClr val="tx1"/>
                </a:solidFill>
                <a:cs typeface="Arial" panose="020B0604020202020204" pitchFamily="34" charset="0"/>
              </a:rPr>
              <a:t>2004</a:t>
            </a:r>
          </a:p>
          <a:p>
            <a:pPr lvl="0" algn="ctr" eaLnBrk="0" fontAlgn="base" hangingPunct="0">
              <a:spcBef>
                <a:spcPct val="0"/>
              </a:spcBef>
              <a:spcAft>
                <a:spcPct val="0"/>
              </a:spcAft>
              <a:buClrTx/>
              <a:buFont typeface="Wingdings" panose="05000000000000000000" pitchFamily="2" charset="2"/>
              <a:buChar char="Ø"/>
            </a:pPr>
            <a:r>
              <a:rPr lang="en-US" altLang="ru-RU" sz="2000" dirty="0">
                <a:solidFill>
                  <a:schemeClr val="tx1"/>
                </a:solidFill>
                <a:cs typeface="Arial" panose="020B0604020202020204" pitchFamily="34" charset="0"/>
              </a:rPr>
              <a:t>Directive on the legal protection of databases, 1996</a:t>
            </a:r>
          </a:p>
          <a:p>
            <a:pPr lvl="0" algn="ctr" eaLnBrk="0" fontAlgn="base" hangingPunct="0">
              <a:spcBef>
                <a:spcPct val="0"/>
              </a:spcBef>
              <a:spcAft>
                <a:spcPct val="0"/>
              </a:spcAft>
              <a:buClrTx/>
              <a:buFont typeface="Wingdings" panose="05000000000000000000" pitchFamily="2" charset="2"/>
              <a:buChar char="Ø"/>
            </a:pPr>
            <a:r>
              <a:rPr lang="en-US" altLang="ru-RU" sz="2000" dirty="0">
                <a:solidFill>
                  <a:schemeClr val="tx1"/>
                </a:solidFill>
                <a:cs typeface="Arial" panose="020B0604020202020204" pitchFamily="34" charset="0"/>
              </a:rPr>
              <a:t>Directive on the term of protection of copyright and certain related rights amending the previous 2006 Directive (“Term Directive”), 2011</a:t>
            </a:r>
          </a:p>
          <a:p>
            <a:pPr lvl="0" algn="ctr" eaLnBrk="0" fontAlgn="base" hangingPunct="0">
              <a:spcBef>
                <a:spcPct val="0"/>
              </a:spcBef>
              <a:spcAft>
                <a:spcPct val="0"/>
              </a:spcAft>
              <a:buClrTx/>
              <a:buFont typeface="Wingdings" panose="05000000000000000000" pitchFamily="2" charset="2"/>
              <a:buChar char="Ø"/>
            </a:pPr>
            <a:r>
              <a:rPr lang="en-US" altLang="ru-RU" sz="2000" dirty="0">
                <a:solidFill>
                  <a:schemeClr val="tx1"/>
                </a:solidFill>
                <a:cs typeface="Arial" panose="020B0604020202020204" pitchFamily="34" charset="0"/>
              </a:rPr>
              <a:t>Orphan Works Directive, 2012</a:t>
            </a:r>
          </a:p>
          <a:p>
            <a:pPr lvl="0" algn="ctr" eaLnBrk="0" fontAlgn="base" hangingPunct="0">
              <a:spcBef>
                <a:spcPct val="0"/>
              </a:spcBef>
              <a:spcAft>
                <a:spcPct val="0"/>
              </a:spcAft>
              <a:buClrTx/>
              <a:buFont typeface="Wingdings" panose="05000000000000000000" pitchFamily="2" charset="2"/>
              <a:buChar char="Ø"/>
            </a:pPr>
            <a:r>
              <a:rPr lang="en-US" altLang="ru-RU" sz="2000" dirty="0">
                <a:solidFill>
                  <a:schemeClr val="tx1"/>
                </a:solidFill>
                <a:cs typeface="Arial" panose="020B0604020202020204" pitchFamily="34" charset="0"/>
              </a:rPr>
              <a:t>Directive on collective management of copyright and related rights and multi-territorial licensing of rights in musical works for online use in the internal market, 2014</a:t>
            </a:r>
          </a:p>
          <a:p>
            <a:pPr lvl="0" algn="ctr" eaLnBrk="0" fontAlgn="base" hangingPunct="0">
              <a:spcBef>
                <a:spcPct val="0"/>
              </a:spcBef>
              <a:spcAft>
                <a:spcPct val="0"/>
              </a:spcAft>
              <a:buClrTx/>
              <a:buFont typeface="Wingdings" panose="05000000000000000000" pitchFamily="2" charset="2"/>
              <a:buChar char="Ø"/>
            </a:pPr>
            <a:r>
              <a:rPr lang="en-US" altLang="ru-RU" sz="2000" dirty="0" smtClean="0">
                <a:solidFill>
                  <a:schemeClr val="tx1"/>
                </a:solidFill>
                <a:cs typeface="Arial" panose="020B0604020202020204" pitchFamily="34" charset="0"/>
              </a:rPr>
              <a:t>Directive </a:t>
            </a:r>
            <a:r>
              <a:rPr lang="en-US" altLang="ru-RU" sz="2000" dirty="0">
                <a:solidFill>
                  <a:schemeClr val="tx1"/>
                </a:solidFill>
                <a:cs typeface="Arial" panose="020B0604020202020204" pitchFamily="34" charset="0"/>
              </a:rPr>
              <a:t>and Regulation implementing the Marrakech </a:t>
            </a:r>
            <a:r>
              <a:rPr lang="en-US" altLang="ru-RU" sz="2000" dirty="0" smtClean="0">
                <a:solidFill>
                  <a:schemeClr val="tx1"/>
                </a:solidFill>
                <a:cs typeface="Arial" panose="020B0604020202020204" pitchFamily="34" charset="0"/>
              </a:rPr>
              <a:t>Treaty, 2017</a:t>
            </a:r>
          </a:p>
          <a:p>
            <a:pPr lvl="0" algn="ctr" eaLnBrk="0" fontAlgn="base" hangingPunct="0">
              <a:spcBef>
                <a:spcPct val="0"/>
              </a:spcBef>
              <a:spcAft>
                <a:spcPct val="0"/>
              </a:spcAft>
              <a:buClrTx/>
              <a:buFont typeface="Wingdings" panose="05000000000000000000" pitchFamily="2" charset="2"/>
              <a:buChar char="Ø"/>
            </a:pPr>
            <a:r>
              <a:rPr lang="en-US" altLang="ru-RU" sz="2000" dirty="0" smtClean="0">
                <a:solidFill>
                  <a:schemeClr val="tx1"/>
                </a:solidFill>
                <a:cs typeface="Arial" panose="020B0604020202020204" pitchFamily="34" charset="0"/>
              </a:rPr>
              <a:t>Regulation </a:t>
            </a:r>
            <a:r>
              <a:rPr lang="en-US" altLang="ru-RU" sz="2000" dirty="0">
                <a:solidFill>
                  <a:schemeClr val="tx1"/>
                </a:solidFill>
                <a:cs typeface="Arial" panose="020B0604020202020204" pitchFamily="34" charset="0"/>
              </a:rPr>
              <a:t>on cross-border portability of online content services in the </a:t>
            </a:r>
            <a:r>
              <a:rPr lang="en-US" altLang="ru-RU" sz="2000" dirty="0" smtClean="0">
                <a:solidFill>
                  <a:schemeClr val="tx1"/>
                </a:solidFill>
                <a:cs typeface="Arial" panose="020B0604020202020204" pitchFamily="34" charset="0"/>
              </a:rPr>
              <a:t>IM,  2017</a:t>
            </a:r>
            <a:endParaRPr lang="en-US" sz="20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93" y="2365829"/>
            <a:ext cx="4049486" cy="4049486"/>
          </a:xfrm>
          <a:prstGeom prst="ellipse">
            <a:avLst/>
          </a:prstGeom>
        </p:spPr>
      </p:pic>
    </p:spTree>
    <p:extLst>
      <p:ext uri="{BB962C8B-B14F-4D97-AF65-F5344CB8AC3E}">
        <p14:creationId xmlns:p14="http://schemas.microsoft.com/office/powerpoint/2010/main" val="239007038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Посылка</Template>
  <TotalTime>1310</TotalTime>
  <Words>750</Words>
  <Application>Microsoft Office PowerPoint</Application>
  <PresentationFormat>Panoramiczny</PresentationFormat>
  <Paragraphs>110</Paragraphs>
  <Slides>23</Slides>
  <Notes>3</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23</vt:i4>
      </vt:variant>
    </vt:vector>
  </HeadingPairs>
  <TitlesOfParts>
    <vt:vector size="29" baseType="lpstr">
      <vt:lpstr>Arial</vt:lpstr>
      <vt:lpstr>Calibri</vt:lpstr>
      <vt:lpstr>Corbel</vt:lpstr>
      <vt:lpstr>Gill Sans MT</vt:lpstr>
      <vt:lpstr>Wingdings</vt:lpstr>
      <vt:lpstr>Parcel</vt:lpstr>
      <vt:lpstr>Related rights</vt:lpstr>
      <vt:lpstr>definition</vt:lpstr>
      <vt:lpstr>Why related?</vt:lpstr>
      <vt:lpstr>Essence</vt:lpstr>
      <vt:lpstr>Subjects</vt:lpstr>
      <vt:lpstr>scope</vt:lpstr>
      <vt:lpstr>International regulation</vt:lpstr>
      <vt:lpstr>International regulation</vt:lpstr>
      <vt:lpstr>European regulation</vt:lpstr>
      <vt:lpstr>goal</vt:lpstr>
      <vt:lpstr>UK regulations</vt:lpstr>
      <vt:lpstr>UK regulations</vt:lpstr>
      <vt:lpstr>Related rights and copyright?</vt:lpstr>
      <vt:lpstr>Related rights and copyright?</vt:lpstr>
      <vt:lpstr>Performer's' rights</vt:lpstr>
      <vt:lpstr>Phonogram producers</vt:lpstr>
      <vt:lpstr>Broadcasting organizations</vt:lpstr>
      <vt:lpstr>Film producers</vt:lpstr>
      <vt:lpstr>Exploitation of performers’ rights in practice </vt:lpstr>
      <vt:lpstr>Music industry</vt:lpstr>
      <vt:lpstr>The right to be acknowledged as the performer /MORAL RIGHT ?</vt:lpstr>
      <vt:lpstr>bibliography</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Establishment of a Limited Liability Company</dc:title>
  <dc:creator>Anton Barlit</dc:creator>
  <cp:lastModifiedBy>Monika Drela</cp:lastModifiedBy>
  <cp:revision>165</cp:revision>
  <dcterms:created xsi:type="dcterms:W3CDTF">2019-03-09T06:32:36Z</dcterms:created>
  <dcterms:modified xsi:type="dcterms:W3CDTF">2019-10-22T08:59:25Z</dcterms:modified>
</cp:coreProperties>
</file>