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75C7F1E-6487-4D2D-88E1-4967BBB669C1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9249731-D1BC-4D23-81B9-3254AE1C6C50}">
      <dgm:prSet phldrT="[Tekst]"/>
      <dgm:spPr/>
      <dgm:t>
        <a:bodyPr/>
        <a:lstStyle/>
        <a:p>
          <a:r>
            <a:rPr lang="pl-PL" dirty="0" smtClean="0"/>
            <a:t>przez pracodawcę</a:t>
          </a:r>
          <a:endParaRPr lang="pl-PL" dirty="0"/>
        </a:p>
      </dgm:t>
    </dgm:pt>
    <dgm:pt modelId="{5FCC95D7-D7CB-4CE9-8A24-DD8C434EA2AB}" type="parTrans" cxnId="{028BEB73-2AE4-4A3E-A202-C7241362FEF2}">
      <dgm:prSet/>
      <dgm:spPr/>
      <dgm:t>
        <a:bodyPr/>
        <a:lstStyle/>
        <a:p>
          <a:endParaRPr lang="pl-PL"/>
        </a:p>
      </dgm:t>
    </dgm:pt>
    <dgm:pt modelId="{0EC4D54D-1E73-4EAA-AD44-674F901F7FCD}" type="sibTrans" cxnId="{028BEB73-2AE4-4A3E-A202-C7241362FEF2}">
      <dgm:prSet/>
      <dgm:spPr/>
      <dgm:t>
        <a:bodyPr/>
        <a:lstStyle/>
        <a:p>
          <a:endParaRPr lang="pl-PL"/>
        </a:p>
      </dgm:t>
    </dgm:pt>
    <dgm:pt modelId="{58AF3943-648B-4560-B93F-7AEEEEAC8DD0}">
      <dgm:prSet phldrT="[Tekst]"/>
      <dgm:spPr/>
      <dgm:t>
        <a:bodyPr/>
        <a:lstStyle/>
        <a:p>
          <a:r>
            <a:rPr lang="pl-PL" dirty="0" smtClean="0"/>
            <a:t>przez pracownika</a:t>
          </a:r>
          <a:endParaRPr lang="pl-PL" dirty="0"/>
        </a:p>
      </dgm:t>
    </dgm:pt>
    <dgm:pt modelId="{3BA74125-23E9-4FFD-9852-10F6926E888F}" type="parTrans" cxnId="{ED1C6A03-9D41-4728-98C1-00F9F4AFE89B}">
      <dgm:prSet/>
      <dgm:spPr/>
      <dgm:t>
        <a:bodyPr/>
        <a:lstStyle/>
        <a:p>
          <a:endParaRPr lang="pl-PL"/>
        </a:p>
      </dgm:t>
    </dgm:pt>
    <dgm:pt modelId="{AD9B65ED-9D3C-4CA9-88BB-891ADA56AA56}" type="sibTrans" cxnId="{ED1C6A03-9D41-4728-98C1-00F9F4AFE89B}">
      <dgm:prSet/>
      <dgm:spPr/>
      <dgm:t>
        <a:bodyPr/>
        <a:lstStyle/>
        <a:p>
          <a:endParaRPr lang="pl-PL"/>
        </a:p>
      </dgm:t>
    </dgm:pt>
    <dgm:pt modelId="{03A09DDB-2875-4199-8F49-E7F5E3970651}" type="pres">
      <dgm:prSet presAssocID="{775C7F1E-6487-4D2D-88E1-4967BBB669C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AB7C11F-85C1-4D8B-9E07-E68A5E656323}" type="pres">
      <dgm:prSet presAssocID="{39249731-D1BC-4D23-81B9-3254AE1C6C50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A30BF17-6A00-4119-809E-20E60B3CB4BC}" type="pres">
      <dgm:prSet presAssocID="{58AF3943-648B-4560-B93F-7AEEEEAC8DD0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6AAC2886-016C-4EC6-A5AF-DE495A1C2730}" type="presOf" srcId="{775C7F1E-6487-4D2D-88E1-4967BBB669C1}" destId="{03A09DDB-2875-4199-8F49-E7F5E3970651}" srcOrd="0" destOrd="0" presId="urn:microsoft.com/office/officeart/2005/8/layout/arrow5"/>
    <dgm:cxn modelId="{D626DA26-9F84-45F0-8CE2-156324155F42}" type="presOf" srcId="{58AF3943-648B-4560-B93F-7AEEEEAC8DD0}" destId="{0A30BF17-6A00-4119-809E-20E60B3CB4BC}" srcOrd="0" destOrd="0" presId="urn:microsoft.com/office/officeart/2005/8/layout/arrow5"/>
    <dgm:cxn modelId="{098A79EB-E8B4-49ED-975F-30270EA128A7}" type="presOf" srcId="{39249731-D1BC-4D23-81B9-3254AE1C6C50}" destId="{2AB7C11F-85C1-4D8B-9E07-E68A5E656323}" srcOrd="0" destOrd="0" presId="urn:microsoft.com/office/officeart/2005/8/layout/arrow5"/>
    <dgm:cxn modelId="{028BEB73-2AE4-4A3E-A202-C7241362FEF2}" srcId="{775C7F1E-6487-4D2D-88E1-4967BBB669C1}" destId="{39249731-D1BC-4D23-81B9-3254AE1C6C50}" srcOrd="0" destOrd="0" parTransId="{5FCC95D7-D7CB-4CE9-8A24-DD8C434EA2AB}" sibTransId="{0EC4D54D-1E73-4EAA-AD44-674F901F7FCD}"/>
    <dgm:cxn modelId="{ED1C6A03-9D41-4728-98C1-00F9F4AFE89B}" srcId="{775C7F1E-6487-4D2D-88E1-4967BBB669C1}" destId="{58AF3943-648B-4560-B93F-7AEEEEAC8DD0}" srcOrd="1" destOrd="0" parTransId="{3BA74125-23E9-4FFD-9852-10F6926E888F}" sibTransId="{AD9B65ED-9D3C-4CA9-88BB-891ADA56AA56}"/>
    <dgm:cxn modelId="{4F5476AD-93EB-4081-B592-7743ADB6B52D}" type="presParOf" srcId="{03A09DDB-2875-4199-8F49-E7F5E3970651}" destId="{2AB7C11F-85C1-4D8B-9E07-E68A5E656323}" srcOrd="0" destOrd="0" presId="urn:microsoft.com/office/officeart/2005/8/layout/arrow5"/>
    <dgm:cxn modelId="{A50D44D6-DA22-46E9-84A5-61EFDAD60DCF}" type="presParOf" srcId="{03A09DDB-2875-4199-8F49-E7F5E3970651}" destId="{0A30BF17-6A00-4119-809E-20E60B3CB4BC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AB7C11F-85C1-4D8B-9E07-E68A5E656323}">
      <dsp:nvSpPr>
        <dsp:cNvPr id="0" name=""/>
        <dsp:cNvSpPr/>
      </dsp:nvSpPr>
      <dsp:spPr>
        <a:xfrm rot="16200000">
          <a:off x="1678" y="630076"/>
          <a:ext cx="3613472" cy="361347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dirty="0" smtClean="0"/>
            <a:t>przez pracodawcę</a:t>
          </a:r>
          <a:endParaRPr lang="pl-PL" sz="3600" kern="1200" dirty="0"/>
        </a:p>
      </dsp:txBody>
      <dsp:txXfrm rot="5400000">
        <a:off x="1678" y="1533444"/>
        <a:ext cx="2981114" cy="1806736"/>
      </dsp:txXfrm>
    </dsp:sp>
    <dsp:sp modelId="{0A30BF17-6A00-4119-809E-20E60B3CB4BC}">
      <dsp:nvSpPr>
        <dsp:cNvPr id="0" name=""/>
        <dsp:cNvSpPr/>
      </dsp:nvSpPr>
      <dsp:spPr>
        <a:xfrm rot="5400000">
          <a:off x="3852448" y="630076"/>
          <a:ext cx="3613472" cy="3613472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kern="1200" dirty="0" smtClean="0"/>
            <a:t>przez pracownika</a:t>
          </a:r>
          <a:endParaRPr lang="pl-PL" sz="3600" kern="1200" dirty="0"/>
        </a:p>
      </dsp:txBody>
      <dsp:txXfrm rot="-5400000">
        <a:off x="4484806" y="1533444"/>
        <a:ext cx="2981114" cy="18067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24E1860-EEDD-40F5-8189-DC5837AB3385}" type="datetimeFigureOut">
              <a:rPr lang="pl-PL" smtClean="0"/>
              <a:t>2017-04-10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Prostokąt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ostokąt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Łącznik prosty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Łącznik prosty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ostokąt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9B1687A-52B3-4F15-BFC1-9C3194B610DC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E1860-EEDD-40F5-8189-DC5837AB3385}" type="datetimeFigureOut">
              <a:rPr lang="pl-PL" smtClean="0"/>
              <a:t>2017-04-10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687A-52B3-4F15-BFC1-9C3194B610D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E1860-EEDD-40F5-8189-DC5837AB3385}" type="datetimeFigureOut">
              <a:rPr lang="pl-PL" smtClean="0"/>
              <a:t>2017-04-10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687A-52B3-4F15-BFC1-9C3194B610D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4E1860-EEDD-40F5-8189-DC5837AB3385}" type="datetimeFigureOut">
              <a:rPr lang="pl-PL" smtClean="0"/>
              <a:t>2017-04-10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B1687A-52B3-4F15-BFC1-9C3194B610DC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24E1860-EEDD-40F5-8189-DC5837AB3385}" type="datetimeFigureOut">
              <a:rPr lang="pl-PL" smtClean="0"/>
              <a:t>2017-04-10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l-PL"/>
          </a:p>
        </p:txBody>
      </p:sp>
      <p:sp>
        <p:nvSpPr>
          <p:cNvPr id="9" name="Prostokąt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Łącznik prosty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Łącznik prosty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Łącznik prosty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ostokąt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Łącznik prosty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9B1687A-52B3-4F15-BFC1-9C3194B610DC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E1860-EEDD-40F5-8189-DC5837AB3385}" type="datetimeFigureOut">
              <a:rPr lang="pl-PL" smtClean="0"/>
              <a:t>2017-04-10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687A-52B3-4F15-BFC1-9C3194B610DC}" type="slidenum">
              <a:rPr lang="pl-PL" smtClean="0"/>
              <a:t>‹#›</a:t>
            </a:fld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E1860-EEDD-40F5-8189-DC5837AB3385}" type="datetimeFigureOut">
              <a:rPr lang="pl-PL" smtClean="0"/>
              <a:t>2017-04-10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687A-52B3-4F15-BFC1-9C3194B610DC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2" name="Symbol zastępczy teks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teks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6" name="Symbol zastępczy daty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4E1860-EEDD-40F5-8189-DC5837AB3385}" type="datetimeFigureOut">
              <a:rPr lang="pl-PL" smtClean="0"/>
              <a:t>2017-04-10</a:t>
            </a:fld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B1687A-52B3-4F15-BFC1-9C3194B610DC}" type="slidenum">
              <a:rPr lang="pl-PL" smtClean="0"/>
              <a:t>‹#›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E1860-EEDD-40F5-8189-DC5837AB3385}" type="datetimeFigureOut">
              <a:rPr lang="pl-PL" smtClean="0"/>
              <a:t>2017-04-10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687A-52B3-4F15-BFC1-9C3194B610D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Łącznik prosty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kąt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Łącznik prosty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ymbol zastępczy zawartości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21" name="Symbol zastępczy daty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24E1860-EEDD-40F5-8189-DC5837AB3385}" type="datetimeFigureOut">
              <a:rPr lang="pl-PL" smtClean="0"/>
              <a:t>2017-04-10</a:t>
            </a:fld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B1687A-52B3-4F15-BFC1-9C3194B610DC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Symbol zastępczy stopki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0" name="Łącznik prosty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ostokąt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Łącznik prosty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Łącznik prosty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Łącznik prosty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ymbol zastępczy daty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24E1860-EEDD-40F5-8189-DC5837AB3385}" type="datetimeFigureOut">
              <a:rPr lang="pl-PL" smtClean="0"/>
              <a:t>2017-04-10</a:t>
            </a:fld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B1687A-52B3-4F15-BFC1-9C3194B610DC}" type="slidenum">
              <a:rPr lang="pl-PL" smtClean="0"/>
              <a:t>‹#›</a:t>
            </a:fld>
            <a:endParaRPr lang="pl-PL"/>
          </a:p>
        </p:txBody>
      </p:sp>
      <p:sp>
        <p:nvSpPr>
          <p:cNvPr id="21" name="Symbol zastępczy stopki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Łącznik prosty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24E1860-EEDD-40F5-8189-DC5837AB3385}" type="datetimeFigureOut">
              <a:rPr lang="pl-PL" smtClean="0"/>
              <a:t>2017-04-10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Łącznik prosty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ostokąt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Łącznik prosty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B1687A-52B3-4F15-BFC1-9C3194B610DC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123728" y="1412776"/>
            <a:ext cx="6172200" cy="2741690"/>
          </a:xfrm>
        </p:spPr>
        <p:txBody>
          <a:bodyPr>
            <a:normAutofit fontScale="90000"/>
          </a:bodyPr>
          <a:lstStyle/>
          <a:p>
            <a:pPr algn="just"/>
            <a:r>
              <a:rPr lang="pl-PL" b="0" cap="all" dirty="0" smtClean="0"/>
              <a:t>ROSZCZENIA </a:t>
            </a:r>
            <a:br>
              <a:rPr lang="pl-PL" b="0" cap="all" dirty="0" smtClean="0"/>
            </a:br>
            <a:r>
              <a:rPr lang="pl-PL" b="0" cap="all" dirty="0" smtClean="0"/>
              <a:t>W RAZIE NIEUZASADNIONEGO LUB NIEZGODNEGO Z PRAWEM ROZWIĄZANIA UMOWY O PRACĘ </a:t>
            </a:r>
            <a:br>
              <a:rPr lang="pl-PL" b="0" cap="all" dirty="0" smtClean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mgr Małgorzata Grześków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7467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pl-PL" dirty="0" smtClean="0"/>
              <a:t>Nieuzasadnione lub niezgodne z prawem wypowiedzenia umowy o pracę na czas nieokreślony przez pracodawcę.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683568" y="3933056"/>
            <a:ext cx="7467600" cy="1036712"/>
          </a:xfrm>
        </p:spPr>
        <p:txBody>
          <a:bodyPr/>
          <a:lstStyle/>
          <a:p>
            <a:pPr>
              <a:buNone/>
            </a:pPr>
            <a:r>
              <a:rPr lang="pl-PL" b="1" u="sng" dirty="0" smtClean="0"/>
              <a:t>Podstawa prawna</a:t>
            </a:r>
            <a:r>
              <a:rPr lang="pl-PL" u="sng" dirty="0" smtClean="0"/>
              <a:t>:</a:t>
            </a:r>
            <a:r>
              <a:rPr lang="pl-PL" dirty="0" smtClean="0"/>
              <a:t> art. 44- 51 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467600" cy="1143000"/>
          </a:xfrm>
        </p:spPr>
        <p:txBody>
          <a:bodyPr/>
          <a:lstStyle/>
          <a:p>
            <a:r>
              <a:rPr lang="pl-PL" dirty="0" smtClean="0"/>
              <a:t>Nieuzasadnione wypowiedzenie umowy o pracę.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   </a:t>
            </a:r>
            <a:r>
              <a:rPr lang="pl-PL" b="1" dirty="0" smtClean="0"/>
              <a:t>Brak</a:t>
            </a:r>
            <a:r>
              <a:rPr lang="pl-PL" dirty="0" smtClean="0"/>
              <a:t> zamkniętego katalogu uzasadniającego wypowiedzenie umowy o pracę!</a:t>
            </a:r>
          </a:p>
          <a:p>
            <a:pPr>
              <a:buNone/>
            </a:pPr>
            <a:endParaRPr lang="pl-PL" dirty="0" smtClean="0"/>
          </a:p>
          <a:p>
            <a:pPr algn="just"/>
            <a:r>
              <a:rPr lang="pl-PL" dirty="0" smtClean="0"/>
              <a:t>należy badać okoliczności </a:t>
            </a:r>
            <a:r>
              <a:rPr lang="pl-PL" b="1" dirty="0" smtClean="0"/>
              <a:t>konkretnego przypadku,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na pracodawcy spoczywa </a:t>
            </a:r>
            <a:r>
              <a:rPr lang="pl-PL" b="1" dirty="0" smtClean="0"/>
              <a:t>ciężar udowodnienia, </a:t>
            </a:r>
            <a:r>
              <a:rPr lang="pl-PL" dirty="0" smtClean="0"/>
              <a:t>że wskazane przez niego przyczyny wypowiedzenia były zasadne.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Niezgodne z prawem wypowiedzenie umowy o pracę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b="1" dirty="0" smtClean="0"/>
              <a:t>Naruszenie obowiązków:</a:t>
            </a:r>
          </a:p>
          <a:p>
            <a:pPr>
              <a:buNone/>
            </a:pPr>
            <a:endParaRPr lang="pl-PL" dirty="0" smtClean="0"/>
          </a:p>
          <a:p>
            <a:pPr algn="just"/>
            <a:r>
              <a:rPr lang="pl-PL" dirty="0" smtClean="0"/>
              <a:t>dotyczących </a:t>
            </a:r>
            <a:r>
              <a:rPr lang="pl-PL" b="1" dirty="0" smtClean="0"/>
              <a:t>trybu wypowiedzenia </a:t>
            </a:r>
          </a:p>
          <a:p>
            <a:pPr algn="just">
              <a:buNone/>
            </a:pPr>
            <a:r>
              <a:rPr lang="pl-PL" b="1" dirty="0" smtClean="0"/>
              <a:t>   </a:t>
            </a:r>
            <a:r>
              <a:rPr lang="pl-PL" dirty="0" smtClean="0"/>
              <a:t>(np.</a:t>
            </a:r>
            <a:r>
              <a:rPr lang="pl-PL" b="1" dirty="0" smtClean="0"/>
              <a:t> </a:t>
            </a:r>
            <a:r>
              <a:rPr lang="pl-PL" dirty="0" smtClean="0"/>
              <a:t>konsultacja wypowiedzenia z zakładową organizacją związkową),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zachowania odpowiednich </a:t>
            </a:r>
            <a:r>
              <a:rPr lang="pl-PL" b="1" dirty="0" smtClean="0"/>
              <a:t>okresów wypowiedzenia</a:t>
            </a:r>
            <a:r>
              <a:rPr lang="pl-PL" dirty="0" smtClean="0"/>
              <a:t>,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dotyczących </a:t>
            </a:r>
            <a:r>
              <a:rPr lang="pl-PL" b="1" dirty="0" smtClean="0"/>
              <a:t>formy wypowiedzenia </a:t>
            </a:r>
            <a:r>
              <a:rPr lang="pl-PL" dirty="0" smtClean="0"/>
              <a:t>(pisemna) </a:t>
            </a:r>
          </a:p>
          <a:p>
            <a:pPr>
              <a:buNone/>
            </a:pP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467600" cy="1143000"/>
          </a:xfrm>
        </p:spPr>
        <p:txBody>
          <a:bodyPr/>
          <a:lstStyle/>
          <a:p>
            <a:r>
              <a:rPr lang="pl-PL" dirty="0" smtClean="0"/>
              <a:t>roszczenia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7467600" cy="58052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   Roszczenie o uznanie wypowiedzenia za </a:t>
            </a:r>
            <a:r>
              <a:rPr lang="pl-PL" b="1" dirty="0" smtClean="0"/>
              <a:t>bezskuteczne</a:t>
            </a:r>
            <a:r>
              <a:rPr lang="pl-PL" dirty="0" smtClean="0"/>
              <a:t> lub </a:t>
            </a:r>
            <a:r>
              <a:rPr lang="pl-PL" b="1" dirty="0" smtClean="0"/>
              <a:t>przywrócenie </a:t>
            </a:r>
            <a:r>
              <a:rPr lang="pl-PL" dirty="0" smtClean="0"/>
              <a:t>pracownika do pracy.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Roszczenie o wypłatę wynagrodzenia za czas pozostawania bez pracy.</a:t>
            </a:r>
          </a:p>
          <a:p>
            <a:pPr algn="just">
              <a:buNone/>
            </a:pPr>
            <a:r>
              <a:rPr lang="pl-PL" dirty="0" smtClean="0"/>
              <a:t>   </a:t>
            </a:r>
            <a:r>
              <a:rPr lang="pl-PL" b="1" dirty="0" smtClean="0"/>
              <a:t>ZASADA</a:t>
            </a:r>
          </a:p>
          <a:p>
            <a:pPr>
              <a:buNone/>
            </a:pPr>
            <a:r>
              <a:rPr lang="pl-PL" dirty="0" smtClean="0"/>
              <a:t>    prawo do wynagrodzenia </a:t>
            </a:r>
            <a:r>
              <a:rPr lang="pl-PL" b="1" dirty="0" smtClean="0"/>
              <a:t>w wysokości zależnej od czasu trwania wypowiedzenia</a:t>
            </a:r>
            <a:r>
              <a:rPr lang="pl-PL" dirty="0" smtClean="0"/>
              <a:t>:</a:t>
            </a:r>
          </a:p>
          <a:p>
            <a:r>
              <a:rPr lang="pl-PL" dirty="0" smtClean="0"/>
              <a:t>okres wypowiedzenia wynosi mniej niż 3 miesiące = wynagrodzenie za max </a:t>
            </a:r>
            <a:r>
              <a:rPr lang="pl-PL" b="1" dirty="0" smtClean="0"/>
              <a:t>2 miesiące</a:t>
            </a:r>
          </a:p>
          <a:p>
            <a:r>
              <a:rPr lang="pl-PL" dirty="0" smtClean="0"/>
              <a:t>okres wypowiedzenia wynosił 3 miesiące = wynagrodzenie za max </a:t>
            </a:r>
            <a:r>
              <a:rPr lang="pl-PL" b="1" dirty="0" smtClean="0"/>
              <a:t>1 miesiąc</a:t>
            </a:r>
          </a:p>
          <a:p>
            <a:pPr algn="just">
              <a:buNone/>
            </a:pPr>
            <a:endParaRPr lang="pl-PL" b="1" dirty="0" smtClean="0"/>
          </a:p>
          <a:p>
            <a:pPr algn="just"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7467600" cy="5925272"/>
          </a:xfrm>
        </p:spPr>
        <p:txBody>
          <a:bodyPr/>
          <a:lstStyle/>
          <a:p>
            <a:pPr>
              <a:buNone/>
            </a:pPr>
            <a:r>
              <a:rPr lang="pl-PL" dirty="0" smtClean="0"/>
              <a:t>   Roszczenie o odszkodowanie.</a:t>
            </a:r>
          </a:p>
          <a:p>
            <a:pPr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Przysługuje ono w wysokości wynagrodzenia za okres </a:t>
            </a:r>
            <a:r>
              <a:rPr lang="pl-PL" b="1" dirty="0" smtClean="0"/>
              <a:t>od 2 tygodni do 3 miesięcy</a:t>
            </a:r>
            <a:r>
              <a:rPr lang="pl-PL" dirty="0" smtClean="0"/>
              <a:t>, nie niższej jednak od wynagrodzenia za okres wypowiedzenia.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pl-PL" cap="all" dirty="0" smtClean="0"/>
              <a:t>NIEZGODNE Z PRAWEM wypowiedzenie  TERMINOWEJ UMOWY O PRACĘ PRZEZ PRACODAWCĘ</a:t>
            </a:r>
            <a:br>
              <a:rPr lang="pl-PL" cap="al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1984248"/>
            <a:ext cx="7467600" cy="3604992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Podstawa prawna: </a:t>
            </a:r>
          </a:p>
          <a:p>
            <a:pPr>
              <a:buNone/>
            </a:pPr>
            <a:r>
              <a:rPr lang="pl-PL" dirty="0" smtClean="0"/>
              <a:t>art. 50 § 3 – 5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7467600" cy="5853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b="1" dirty="0" smtClean="0"/>
              <a:t>  Tylko roszczenie o odszkodowanie!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dirty="0" smtClean="0"/>
              <a:t>   </a:t>
            </a:r>
            <a:r>
              <a:rPr lang="pl-PL" u="sng" dirty="0" smtClean="0"/>
              <a:t>Odszkodowanie w razie niezgodnego z prawem wypowiedzenia umowy o pracę na okres próbny.</a:t>
            </a:r>
          </a:p>
          <a:p>
            <a:pPr>
              <a:buNone/>
            </a:pPr>
            <a:endParaRPr lang="pl-PL" u="sng" dirty="0" smtClean="0"/>
          </a:p>
          <a:p>
            <a:pPr algn="just">
              <a:buNone/>
            </a:pPr>
            <a:r>
              <a:rPr lang="pl-PL" dirty="0" smtClean="0"/>
              <a:t>   Art. 50 §1 </a:t>
            </a:r>
            <a:r>
              <a:rPr lang="pl-PL" dirty="0" err="1" smtClean="0"/>
              <a:t>k.p</a:t>
            </a:r>
            <a:r>
              <a:rPr lang="pl-PL" dirty="0" smtClean="0"/>
              <a:t>. stanowi, że jeżeli wypowiedzenie umowy o pracę zawartej na okres próbny nastąpiło z naruszeniem przepisów o wypowiadaniu tych umów, pracownikowi przysługuje </a:t>
            </a:r>
            <a:r>
              <a:rPr lang="pl-PL" b="1" u="sng" dirty="0" smtClean="0"/>
              <a:t>wyłącznie odszkodowanie</a:t>
            </a:r>
            <a:r>
              <a:rPr lang="pl-PL" dirty="0" smtClean="0"/>
              <a:t> w wysokości wynagrodzenia za czas, </a:t>
            </a:r>
            <a:r>
              <a:rPr lang="pl-PL" b="1" dirty="0" smtClean="0"/>
              <a:t>do upływu którego umowa miała trwać.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836712"/>
            <a:ext cx="7467600" cy="48737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 smtClean="0"/>
              <a:t>   </a:t>
            </a:r>
            <a:r>
              <a:rPr lang="pl-PL" u="sng" dirty="0" smtClean="0"/>
              <a:t>Odszkodowanie w razie niezgodnego z prawem wypowiedzenia umowy o pracę na czas określony lub na czas wykonania określonej pracy.</a:t>
            </a:r>
          </a:p>
          <a:p>
            <a:pPr>
              <a:buNone/>
            </a:pPr>
            <a:r>
              <a:rPr lang="pl-PL" dirty="0" smtClean="0"/>
              <a:t>   </a:t>
            </a:r>
          </a:p>
          <a:p>
            <a:pPr algn="just">
              <a:buNone/>
            </a:pPr>
            <a:r>
              <a:rPr lang="pl-PL" dirty="0" smtClean="0"/>
              <a:t>   Jeżeli wypowiedzenie umowy o pracę zawartej na czas określony lub na czas wykonania określonej pracy nastąpiło z naruszeniem przepisów o wypowiadaniu tych umów, pracownikowi przysługuje </a:t>
            </a:r>
            <a:r>
              <a:rPr lang="pl-PL" b="1" u="sng" dirty="0" smtClean="0"/>
              <a:t>wyłącznie odszkodowanie</a:t>
            </a:r>
            <a:r>
              <a:rPr lang="pl-PL" dirty="0" smtClean="0"/>
              <a:t> w wysokości wynagrodzenia za czas, do upływu którego umowa miała trwać, </a:t>
            </a:r>
            <a:r>
              <a:rPr lang="pl-PL" b="1" dirty="0" smtClean="0"/>
              <a:t>nie więcej jednak niż za 3 miesiące </a:t>
            </a:r>
            <a:r>
              <a:rPr lang="pl-PL" dirty="0" smtClean="0"/>
              <a:t>(art. 50 § 3-4 </a:t>
            </a:r>
            <a:r>
              <a:rPr lang="pl-PL" dirty="0" err="1" smtClean="0"/>
              <a:t>k.p</a:t>
            </a:r>
            <a:r>
              <a:rPr lang="pl-PL" dirty="0" smtClean="0"/>
              <a:t>.).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39552" y="620688"/>
            <a:ext cx="7467600" cy="48737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  WYJĄTEK!</a:t>
            </a:r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dirty="0" smtClean="0"/>
              <a:t>    Art. 50 §5 </a:t>
            </a:r>
            <a:r>
              <a:rPr lang="pl-PL" dirty="0" err="1" smtClean="0"/>
              <a:t>k.p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   pracownica w ciąży lub w czasie urlopu macierzyńskiego, pracownik-ojciec wychowujący dziecko w okresie korzystania z urlopu macierzyńskiego, a także pracownik korzystający z ochrony stosunku pracy na mocy ustawy o związkach zawodowych, mogą domagać się </a:t>
            </a:r>
            <a:r>
              <a:rPr lang="pl-PL" b="1" dirty="0" smtClean="0"/>
              <a:t>przywrócenia </a:t>
            </a:r>
            <a:r>
              <a:rPr lang="pl-PL" dirty="0" smtClean="0"/>
              <a:t>do pracy na poprzednich warunkach albo odszkodowania </a:t>
            </a:r>
          </a:p>
          <a:p>
            <a:pPr>
              <a:buNone/>
            </a:pPr>
            <a:r>
              <a:rPr lang="pl-PL" dirty="0" smtClean="0"/>
              <a:t>   (art. 45 stosowany odpowiednio na podstawie art. 50 § 5 </a:t>
            </a:r>
            <a:r>
              <a:rPr lang="pl-PL" dirty="0" err="1" smtClean="0"/>
              <a:t>k.p</a:t>
            </a:r>
            <a:r>
              <a:rPr lang="pl-PL" dirty="0" smtClean="0"/>
              <a:t>.)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Nieuzasadnione rozwiązanie umowy o pracę przez pracownika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1984248"/>
            <a:ext cx="7467600" cy="3677000"/>
          </a:xfrm>
        </p:spPr>
        <p:txBody>
          <a:bodyPr/>
          <a:lstStyle/>
          <a:p>
            <a:pPr algn="just">
              <a:buNone/>
            </a:pPr>
            <a:r>
              <a:rPr lang="pl-PL" dirty="0" smtClean="0"/>
              <a:t>   W razie nieuzasadnionego rozwiązania przez pracownika umowy o pracę bez wypowiedzenia z powodu ciężkiego naruszenia przez pracodawcę podstawowych obowiązków wobec pracownika (art. 55 § 1</a:t>
            </a:r>
            <a:r>
              <a:rPr lang="pl-PL" baseline="30000" dirty="0" smtClean="0"/>
              <a:t>1 </a:t>
            </a:r>
            <a:r>
              <a:rPr lang="pl-PL" dirty="0" err="1" smtClean="0"/>
              <a:t>k.p</a:t>
            </a:r>
            <a:r>
              <a:rPr lang="pl-PL" dirty="0" smtClean="0"/>
              <a:t>.), pracodawcy przysługuje </a:t>
            </a:r>
            <a:r>
              <a:rPr lang="pl-PL" b="1" dirty="0" smtClean="0"/>
              <a:t>roszczenie o odszkodowanie.</a:t>
            </a:r>
            <a:endParaRPr lang="pl-PL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Rozwiązanie umowy o pracę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/>
          <a:lstStyle/>
          <a:p>
            <a:pPr algn="just">
              <a:buNone/>
            </a:pPr>
            <a:r>
              <a:rPr lang="pl-PL" dirty="0" smtClean="0"/>
              <a:t>   </a:t>
            </a:r>
            <a:r>
              <a:rPr lang="pl-PL" b="1" dirty="0" smtClean="0"/>
              <a:t>WYSOKOŚĆ WYNAGRODZENIA</a:t>
            </a:r>
          </a:p>
          <a:p>
            <a:pPr algn="just">
              <a:buNone/>
            </a:pPr>
            <a:endParaRPr lang="pl-PL" dirty="0" smtClean="0"/>
          </a:p>
          <a:p>
            <a:pPr algn="just"/>
            <a:r>
              <a:rPr lang="pl-PL" dirty="0" smtClean="0"/>
              <a:t>   </a:t>
            </a:r>
            <a:r>
              <a:rPr lang="pl-PL" b="1" dirty="0">
                <a:solidFill>
                  <a:srgbClr val="000000"/>
                </a:solidFill>
                <a:latin typeface="Verdana"/>
              </a:rPr>
              <a:t>Art. 61</a:t>
            </a:r>
            <a:r>
              <a:rPr lang="pl-PL" b="1" baseline="30000" dirty="0">
                <a:solidFill>
                  <a:srgbClr val="000000"/>
                </a:solidFill>
                <a:latin typeface="Verdana"/>
              </a:rPr>
              <a:t>2</a:t>
            </a:r>
            <a:r>
              <a:rPr lang="pl-PL" b="1" dirty="0">
                <a:solidFill>
                  <a:srgbClr val="000000"/>
                </a:solidFill>
                <a:latin typeface="Verdana"/>
              </a:rPr>
              <a:t>.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 § 1. Odszkodowanie, o którym mowa w art. 61</a:t>
            </a:r>
            <a:r>
              <a:rPr lang="pl-PL" baseline="30000" dirty="0">
                <a:solidFill>
                  <a:srgbClr val="000000"/>
                </a:solidFill>
                <a:latin typeface="Verdana"/>
              </a:rPr>
              <a:t>1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, przysługuje w wysokości wynagrodzenia pracownika </a:t>
            </a:r>
            <a:r>
              <a:rPr lang="pl-PL" b="1" dirty="0">
                <a:solidFill>
                  <a:srgbClr val="000000"/>
                </a:solidFill>
                <a:latin typeface="Verdana"/>
              </a:rPr>
              <a:t>za okres wypowiedzenia</a:t>
            </a:r>
            <a:r>
              <a:rPr lang="pl-PL" dirty="0">
                <a:solidFill>
                  <a:srgbClr val="000000"/>
                </a:solidFill>
                <a:latin typeface="Verdana"/>
              </a:rPr>
              <a:t>. W przypadku rozwiązania umowy o pracę zawartej na czas określony, odszkodowanie przysługuje w wysokości wynagrodzenia za czas, </a:t>
            </a:r>
            <a:r>
              <a:rPr lang="pl-PL" b="1" dirty="0">
                <a:solidFill>
                  <a:srgbClr val="000000"/>
                </a:solidFill>
                <a:latin typeface="Verdana"/>
              </a:rPr>
              <a:t>do którego umowa miała trwać, nie więcej jednak niż za okres wypowiedzenia.</a:t>
            </a:r>
          </a:p>
          <a:p>
            <a:pPr algn="just"/>
            <a:r>
              <a:rPr lang="pl-PL" dirty="0">
                <a:solidFill>
                  <a:srgbClr val="000000"/>
                </a:solidFill>
                <a:latin typeface="Verdana"/>
              </a:rPr>
              <a:t>§ 2. W razie orzeczenia przez sąd pracy o odszkodowaniu, przepisu art. 55 § 3 nie stosuje się.</a:t>
            </a:r>
            <a:endParaRPr lang="pl-PL" b="0" i="0" dirty="0">
              <a:solidFill>
                <a:srgbClr val="000000"/>
              </a:solidFill>
              <a:effectLst/>
              <a:latin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Rozwiązanie umowy o pracę przez pracodawcę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2564904"/>
            <a:ext cx="7467600" cy="1756792"/>
          </a:xfrm>
        </p:spPr>
        <p:txBody>
          <a:bodyPr/>
          <a:lstStyle/>
          <a:p>
            <a:pPr algn="just">
              <a:buNone/>
            </a:pPr>
            <a:r>
              <a:rPr lang="pl-PL" dirty="0" smtClean="0"/>
              <a:t>1.Roszczenia przysługujące pracownikowi w razie niezgodnego z prawem rozwiązania umowy o pracę </a:t>
            </a:r>
            <a:r>
              <a:rPr lang="pl-PL" b="1" dirty="0" smtClean="0"/>
              <a:t>bez wypowiedzenia </a:t>
            </a:r>
            <a:r>
              <a:rPr lang="pl-PL" dirty="0" smtClean="0"/>
              <a:t>przez pracodawcę.</a:t>
            </a:r>
            <a:endParaRPr lang="pl-PL" cap="all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Niezgodne z prawem rozwiązanie umowy o pracę bez wypowiedzenia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 smtClean="0"/>
              <a:t>bez zaistnienia przewidzianej prawem przyczyny,</a:t>
            </a:r>
          </a:p>
          <a:p>
            <a:r>
              <a:rPr lang="pl-PL" dirty="0" smtClean="0"/>
              <a:t>bez zasięgnięcia </a:t>
            </a:r>
            <a:r>
              <a:rPr lang="pl-PL" b="1" dirty="0" smtClean="0"/>
              <a:t>opinii/zgody</a:t>
            </a:r>
            <a:r>
              <a:rPr lang="pl-PL" dirty="0" smtClean="0"/>
              <a:t> związku zawodowego w przypadku pracowników szczególnie chronionych (np. kobiety w ciąży czy społeczni inspektorzy pracy),</a:t>
            </a:r>
          </a:p>
          <a:p>
            <a:r>
              <a:rPr lang="pl-PL" dirty="0" smtClean="0"/>
              <a:t>z przekroczeniem </a:t>
            </a:r>
            <a:r>
              <a:rPr lang="pl-PL" b="1" dirty="0" smtClean="0"/>
              <a:t>miesięcznego</a:t>
            </a:r>
            <a:r>
              <a:rPr lang="pl-PL" dirty="0" smtClean="0"/>
              <a:t> </a:t>
            </a:r>
            <a:r>
              <a:rPr lang="pl-PL" b="1" dirty="0" smtClean="0"/>
              <a:t>terminu</a:t>
            </a:r>
            <a:r>
              <a:rPr lang="pl-PL" dirty="0" smtClean="0"/>
              <a:t>, przewidzianego na dokonanie tej czynność,</a:t>
            </a:r>
          </a:p>
          <a:p>
            <a:r>
              <a:rPr lang="pl-PL" dirty="0" smtClean="0"/>
              <a:t>bez dopełnienia wymagań dotyczących </a:t>
            </a:r>
            <a:r>
              <a:rPr lang="pl-PL" b="1" dirty="0" smtClean="0"/>
              <a:t>formy</a:t>
            </a:r>
            <a:r>
              <a:rPr lang="pl-PL" dirty="0" smtClean="0"/>
              <a:t> oraz</a:t>
            </a:r>
            <a:r>
              <a:rPr lang="pl-PL" b="1" dirty="0" smtClean="0"/>
              <a:t> treści </a:t>
            </a:r>
            <a:r>
              <a:rPr lang="pl-PL" dirty="0" smtClean="0"/>
              <a:t>oświadczenia woli pracodawcy o rozwiązaniu umowy o pracę bez wypowiedzenia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pPr algn="ctr"/>
            <a:r>
              <a:rPr lang="pl-PL" dirty="0" smtClean="0"/>
              <a:t>roszczenia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b="1" dirty="0" smtClean="0"/>
              <a:t>   Roszczenie restytucyjne</a:t>
            </a:r>
          </a:p>
          <a:p>
            <a:pPr algn="just">
              <a:buNone/>
            </a:pPr>
            <a:endParaRPr lang="pl-PL" b="1" dirty="0" smtClean="0"/>
          </a:p>
          <a:p>
            <a:pPr algn="just">
              <a:buNone/>
            </a:pPr>
            <a:r>
              <a:rPr lang="pl-PL" dirty="0" smtClean="0"/>
              <a:t>   Takim mianem określane jest roszczenie o </a:t>
            </a:r>
            <a:r>
              <a:rPr lang="pl-PL" b="1" dirty="0" smtClean="0"/>
              <a:t>przywrócenie do pracy</a:t>
            </a:r>
            <a:r>
              <a:rPr lang="pl-PL" dirty="0" smtClean="0"/>
              <a:t>. 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 Uwzględnienie tego roszczenia przez sąd pracy prowadzi do restytucji stosunku pracy, </a:t>
            </a:r>
          </a:p>
          <a:p>
            <a:pPr algn="just">
              <a:buNone/>
            </a:pPr>
            <a:endParaRPr lang="pl-PL" u="sng" dirty="0" smtClean="0"/>
          </a:p>
          <a:p>
            <a:pPr algn="just">
              <a:buNone/>
            </a:pPr>
            <a:r>
              <a:rPr lang="pl-PL" dirty="0" smtClean="0"/>
              <a:t>    </a:t>
            </a:r>
            <a:r>
              <a:rPr lang="pl-PL" b="1" dirty="0" smtClean="0"/>
              <a:t>ponowne zatrudnienie </a:t>
            </a:r>
            <a:r>
              <a:rPr lang="pl-PL" dirty="0" smtClean="0"/>
              <a:t>pracownika pod warunkiem zgłoszenia przez pracownika gotowości do podjęcia pracy</a:t>
            </a:r>
            <a:endParaRPr lang="pl-PL" b="1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4" name="Strzałka w dół 3"/>
          <p:cNvSpPr/>
          <p:nvPr/>
        </p:nvSpPr>
        <p:spPr>
          <a:xfrm>
            <a:off x="4355976" y="4509120"/>
            <a:ext cx="576064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   Roszczenie o wynagrodzenie za czas pozostawania bez pracy.</a:t>
            </a:r>
          </a:p>
          <a:p>
            <a:pPr>
              <a:buNone/>
            </a:pPr>
            <a:endParaRPr lang="pl-PL" b="1" dirty="0" smtClean="0"/>
          </a:p>
          <a:p>
            <a:pPr algn="just">
              <a:buNone/>
            </a:pPr>
            <a:r>
              <a:rPr lang="pl-PL" dirty="0" smtClean="0"/>
              <a:t>   Pracownikowi, który podjął pracę w wyniku przywrócenia do pracy, przysługuje </a:t>
            </a:r>
            <a:r>
              <a:rPr lang="pl-PL" u="sng" dirty="0" smtClean="0"/>
              <a:t>roszczenie wobec pracodawcy o wypłatę wynagrodzenia za czas pozostawania bez pracy.</a:t>
            </a:r>
            <a:r>
              <a:rPr lang="pl-PL" dirty="0" smtClean="0"/>
              <a:t> </a:t>
            </a:r>
            <a:endParaRPr lang="pl-PL" b="1" dirty="0" smtClean="0"/>
          </a:p>
          <a:p>
            <a:pPr>
              <a:buNone/>
            </a:pPr>
            <a:endParaRPr lang="pl-PL" dirty="0" smtClean="0"/>
          </a:p>
          <a:p>
            <a:pPr>
              <a:buNone/>
            </a:pPr>
            <a:r>
              <a:rPr lang="pl-PL" b="1" dirty="0" smtClean="0"/>
              <a:t>   ZASADA</a:t>
            </a:r>
          </a:p>
          <a:p>
            <a:pPr>
              <a:buNone/>
            </a:pPr>
            <a:r>
              <a:rPr lang="pl-PL" b="1" dirty="0" smtClean="0"/>
              <a:t>   Art. 57. § 1</a:t>
            </a:r>
            <a:r>
              <a:rPr lang="pl-PL" dirty="0" smtClean="0"/>
              <a:t>. Pracownikowi, który podjął pracę w wyniku przywrócenia do pracy, przysługuje wynagrodzenie </a:t>
            </a:r>
            <a:r>
              <a:rPr lang="pl-PL" b="1" dirty="0" smtClean="0"/>
              <a:t>za czas pozostawania bez pracy</a:t>
            </a:r>
            <a:r>
              <a:rPr lang="pl-PL" dirty="0" smtClean="0"/>
              <a:t>, nie więcej jednak niż za </a:t>
            </a:r>
            <a:r>
              <a:rPr lang="pl-PL" b="1" dirty="0" smtClean="0"/>
              <a:t>3</a:t>
            </a:r>
            <a:r>
              <a:rPr lang="pl-PL" dirty="0" smtClean="0"/>
              <a:t> miesiące i nie mniej niż za </a:t>
            </a:r>
            <a:r>
              <a:rPr lang="pl-PL" b="1" dirty="0" smtClean="0"/>
              <a:t>1</a:t>
            </a:r>
            <a:r>
              <a:rPr lang="pl-PL" dirty="0" smtClean="0"/>
              <a:t> miesiąc.</a:t>
            </a:r>
            <a:endParaRPr lang="pl-PL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   WYJĄTEK</a:t>
            </a:r>
          </a:p>
          <a:p>
            <a:pPr>
              <a:buNone/>
            </a:pPr>
            <a:endParaRPr lang="pl-PL" b="1" dirty="0" smtClean="0"/>
          </a:p>
          <a:p>
            <a:pPr algn="just">
              <a:buNone/>
            </a:pPr>
            <a:r>
              <a:rPr lang="pl-PL" dirty="0" smtClean="0"/>
              <a:t>   § 2.  Jeżeli umowę o pracę rozwiązano z pracownikiem, o którym mowa w </a:t>
            </a:r>
            <a:r>
              <a:rPr lang="pl-PL" b="1" dirty="0" smtClean="0"/>
              <a:t>art. 39</a:t>
            </a:r>
            <a:r>
              <a:rPr lang="pl-PL" dirty="0" smtClean="0"/>
              <a:t>, albo z </a:t>
            </a:r>
            <a:r>
              <a:rPr lang="pl-PL" b="1" dirty="0" smtClean="0"/>
              <a:t>pracownicą w okresie ciąży </a:t>
            </a:r>
            <a:r>
              <a:rPr lang="pl-PL" dirty="0" smtClean="0"/>
              <a:t>lub </a:t>
            </a:r>
            <a:r>
              <a:rPr lang="pl-PL" b="1" dirty="0" smtClean="0"/>
              <a:t>urlopu macierzyńskiego</a:t>
            </a:r>
            <a:r>
              <a:rPr lang="pl-PL" dirty="0" smtClean="0"/>
              <a:t>, wynagrodzenie przysługuje </a:t>
            </a:r>
            <a:r>
              <a:rPr lang="pl-PL" u="sng" dirty="0" smtClean="0"/>
              <a:t>za cały czas pozostawania </a:t>
            </a:r>
            <a:r>
              <a:rPr lang="pl-PL" dirty="0" smtClean="0"/>
              <a:t>bez pracy; dotyczy to także przypadku, gdy rozwiązano umowę o pracę z pracownikiem-ojcem wychowującym dziecko w okresie korzystania z urlopu macierzyńskiego albo gdy rozwiązanie umowy o pracę podlega ograniczeniu z mocy przepisu szczególnego.</a:t>
            </a:r>
            <a:endParaRPr lang="pl-PL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7467600" cy="5781256"/>
          </a:xfrm>
        </p:spPr>
        <p:txBody>
          <a:bodyPr/>
          <a:lstStyle/>
          <a:p>
            <a:pPr>
              <a:buNone/>
            </a:pPr>
            <a:r>
              <a:rPr lang="pl-PL" b="1" dirty="0" smtClean="0"/>
              <a:t>   Odszkodowanie.</a:t>
            </a:r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dirty="0" smtClean="0"/>
              <a:t>   Wysokość odszkodowania:</a:t>
            </a:r>
          </a:p>
          <a:p>
            <a:r>
              <a:rPr lang="pl-PL" dirty="0" smtClean="0"/>
              <a:t> </a:t>
            </a:r>
            <a:r>
              <a:rPr lang="pl-PL" u="sng" dirty="0" smtClean="0"/>
              <a:t>odpowiada wysokości wynagrodzenia za okres wypowiedzenia</a:t>
            </a:r>
            <a:r>
              <a:rPr lang="pl-PL" dirty="0" smtClean="0"/>
              <a:t> </a:t>
            </a:r>
          </a:p>
          <a:p>
            <a:pPr>
              <a:buNone/>
            </a:pPr>
            <a:endParaRPr lang="pl-PL" dirty="0" smtClean="0"/>
          </a:p>
          <a:p>
            <a:r>
              <a:rPr lang="pl-PL" u="sng" dirty="0" smtClean="0"/>
              <a:t>odpowiada wysokości wynagrodzenia za czas, do którego miała trwać umowa</a:t>
            </a:r>
            <a:r>
              <a:rPr lang="pl-PL" dirty="0" smtClean="0"/>
              <a:t>  </a:t>
            </a:r>
          </a:p>
          <a:p>
            <a:pPr>
              <a:buNone/>
            </a:pPr>
            <a:r>
              <a:rPr lang="pl-PL" dirty="0" smtClean="0"/>
              <a:t>   (w przypadku rozwiązania umowy o pracę na czas określony lub też na czas wykonania określonej pracy)</a:t>
            </a:r>
            <a:endParaRPr lang="pl-PL" b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Wybór roszczenia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pl-PL" i="1" dirty="0" smtClean="0"/>
              <a:t>    </a:t>
            </a:r>
            <a:r>
              <a:rPr lang="pl-PL" dirty="0" smtClean="0"/>
              <a:t>Wybór roszczenia, które będzie dochodzone w postępowaniu sądowym, należy do pracownika.</a:t>
            </a:r>
          </a:p>
          <a:p>
            <a:pPr>
              <a:buNone/>
            </a:pPr>
            <a:endParaRPr lang="pl-PL" dirty="0" smtClean="0"/>
          </a:p>
          <a:p>
            <a:pPr algn="just">
              <a:buNone/>
            </a:pPr>
            <a:r>
              <a:rPr lang="pl-PL" dirty="0" smtClean="0"/>
              <a:t>   Decyzję może jednak podjąć także </a:t>
            </a:r>
            <a:r>
              <a:rPr lang="pl-PL" b="1" dirty="0" smtClean="0"/>
              <a:t>sam sąd</a:t>
            </a:r>
            <a:r>
              <a:rPr lang="pl-PL" dirty="0" smtClean="0"/>
              <a:t> i zasądzić odszkodowanie w miejsce restytucji stosunku pracy, jeśli uzna ją za </a:t>
            </a:r>
            <a:r>
              <a:rPr lang="pl-PL" b="1" dirty="0" smtClean="0"/>
              <a:t>niemożliwą lub niecelową.</a:t>
            </a:r>
            <a:endParaRPr lang="pl-PL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ykusz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Wykusz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ykusz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82</TotalTime>
  <Words>507</Words>
  <Application>Microsoft Office PowerPoint</Application>
  <PresentationFormat>Pokaz na ekranie (4:3)</PresentationFormat>
  <Paragraphs>93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Wykusz</vt:lpstr>
      <vt:lpstr>ROSZCZENIA  W RAZIE NIEUZASADNIONEGO LUB NIEZGODNEGO Z PRAWEM ROZWIĄZANIA UMOWY O PRACĘ  </vt:lpstr>
      <vt:lpstr>Rozwiązanie umowy o pracę</vt:lpstr>
      <vt:lpstr>Rozwiązanie umowy o pracę przez pracodawcę</vt:lpstr>
      <vt:lpstr>Niezgodne z prawem rozwiązanie umowy o pracę bez wypowiedzenia </vt:lpstr>
      <vt:lpstr>roszczenia</vt:lpstr>
      <vt:lpstr>Prezentacja programu PowerPoint</vt:lpstr>
      <vt:lpstr>Prezentacja programu PowerPoint</vt:lpstr>
      <vt:lpstr>Prezentacja programu PowerPoint</vt:lpstr>
      <vt:lpstr>Wybór roszczenia</vt:lpstr>
      <vt:lpstr>Nieuzasadnione lub niezgodne z prawem wypowiedzenia umowy o pracę na czas nieokreślony przez pracodawcę.</vt:lpstr>
      <vt:lpstr>Nieuzasadnione wypowiedzenie umowy o pracę.</vt:lpstr>
      <vt:lpstr>Niezgodne z prawem wypowiedzenie umowy o pracę</vt:lpstr>
      <vt:lpstr>roszczenia</vt:lpstr>
      <vt:lpstr>Prezentacja programu PowerPoint</vt:lpstr>
      <vt:lpstr>NIEZGODNE Z PRAWEM wypowiedzenie  TERMINOWEJ UMOWY O PRACĘ PRZEZ PRACODAWCĘ </vt:lpstr>
      <vt:lpstr>Prezentacja programu PowerPoint</vt:lpstr>
      <vt:lpstr>Prezentacja programu PowerPoint</vt:lpstr>
      <vt:lpstr>Prezentacja programu PowerPoint</vt:lpstr>
      <vt:lpstr>Nieuzasadnione rozwiązanie umowy o pracę przez pracownika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ROSZCZENIA  W RAZIE NIEUZASADNIONEGO LUB NIEZGODNEGO Z PRAWEM ROZWIĄZANIA UMOWY O PRACĘ</dc:title>
  <dc:creator>user</dc:creator>
  <cp:lastModifiedBy>Małgorzata Grześków</cp:lastModifiedBy>
  <cp:revision>5</cp:revision>
  <dcterms:created xsi:type="dcterms:W3CDTF">2014-10-19T15:11:19Z</dcterms:created>
  <dcterms:modified xsi:type="dcterms:W3CDTF">2017-04-10T07:26:16Z</dcterms:modified>
</cp:coreProperties>
</file>