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68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245B-D07B-45F5-80A7-18CE2BCECF7C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2DEF8-586E-4159-9C60-E0A50EC36A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99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07.03.2017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r>
              <a:rPr lang="pl-PL" dirty="0" smtClean="0"/>
              <a:t>Stosunek cywilnoprawny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3264768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Strony</a:t>
            </a:r>
          </a:p>
          <a:p>
            <a:pPr marL="514350" indent="-514350" algn="just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Treść</a:t>
            </a:r>
          </a:p>
          <a:p>
            <a:pPr marL="514350" indent="-514350" algn="just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Przedmiot </a:t>
            </a:r>
            <a:r>
              <a:rPr lang="pl-PL" dirty="0" smtClean="0">
                <a:solidFill>
                  <a:schemeClr val="tx1"/>
                </a:solidFill>
                <a:sym typeface="Wingdings" pitchFamily="2" charset="2"/>
              </a:rPr>
              <a:t> zachowanie/ </a:t>
            </a:r>
            <a:r>
              <a:rPr lang="pl-PL" b="1" dirty="0" smtClean="0">
                <a:solidFill>
                  <a:srgbClr val="FF0000"/>
                </a:solidFill>
                <a:sym typeface="Wingdings" pitchFamily="2" charset="2"/>
              </a:rPr>
              <a:t>dobro prawne</a:t>
            </a:r>
            <a:r>
              <a:rPr lang="pl-PL" dirty="0" smtClean="0">
                <a:solidFill>
                  <a:schemeClr val="tx1"/>
                </a:solidFill>
                <a:sym typeface="Wingdings" pitchFamily="2" charset="2"/>
              </a:rPr>
              <a:t>, do którego zachowanie się odnosi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0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Prawna klasyfikacja rodzajów rzeczy</a:t>
            </a:r>
            <a:br>
              <a:rPr lang="pl-PL" dirty="0"/>
            </a:br>
            <a:r>
              <a:rPr lang="pl-PL" dirty="0" smtClean="0"/>
              <a:t>-podsumowanie-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rzeczy występujące w obrocie, rzeczy ograniczone w obrocie, rzeczy poza obrotem</a:t>
            </a:r>
          </a:p>
          <a:p>
            <a:r>
              <a:rPr lang="pl-PL" dirty="0" smtClean="0"/>
              <a:t>2. rzeczy ruchome i nieruchomości</a:t>
            </a:r>
          </a:p>
          <a:p>
            <a:r>
              <a:rPr lang="pl-PL" dirty="0" smtClean="0"/>
              <a:t>3. </a:t>
            </a:r>
            <a:r>
              <a:rPr lang="pl-PL" dirty="0"/>
              <a:t>r</a:t>
            </a:r>
            <a:r>
              <a:rPr lang="pl-PL" dirty="0" smtClean="0"/>
              <a:t>zeczy oznaczone co do tożsamości i co do gatunku</a:t>
            </a:r>
          </a:p>
          <a:p>
            <a:r>
              <a:rPr lang="pl-PL" dirty="0" smtClean="0"/>
              <a:t>4. rzeczy podzielne i niepodzielne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0226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zwierzęta są rzeczami?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DEREIFIKACJA </a:t>
            </a:r>
            <a:r>
              <a:rPr lang="pl-PL" b="1" dirty="0" smtClean="0"/>
              <a:t>– </a:t>
            </a:r>
            <a:r>
              <a:rPr lang="pl-PL" dirty="0" smtClean="0"/>
              <a:t>zwierzęta nie są rzeczami, choć stosujemy do nich odpowiednio przepisy dotyczące rzeczy.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911121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Części składowe</a:t>
            </a:r>
            <a:r>
              <a:rPr lang="pl-PL" dirty="0" smtClean="0"/>
              <a:t> rzeczy i przynależności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Części składowe</a:t>
            </a:r>
          </a:p>
          <a:p>
            <a:r>
              <a:rPr lang="pl-PL" dirty="0" smtClean="0"/>
              <a:t> połączenie w sensie fizycznym, na tyle mocne, że odłączenie spowodowałoby zasadnicze zmiany bądź to dla całości, bądź dla części przedmiotu odłączanego</a:t>
            </a:r>
          </a:p>
          <a:p>
            <a:r>
              <a:rPr lang="pl-PL" dirty="0" smtClean="0"/>
              <a:t> </a:t>
            </a:r>
            <a:r>
              <a:rPr lang="pl-PL" dirty="0"/>
              <a:t>p</a:t>
            </a:r>
            <a:r>
              <a:rPr lang="pl-PL" dirty="0" smtClean="0"/>
              <a:t>rzedmioty połączone z rzeczą tylko dla przemijającego użytku nie stanowią części składowych!</a:t>
            </a:r>
          </a:p>
          <a:p>
            <a:r>
              <a:rPr lang="pl-PL" dirty="0" smtClean="0"/>
              <a:t>Nie może być odrębnym przedmiotem własności ani innych praw rzeczowych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9722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Części składowe </a:t>
            </a:r>
            <a:r>
              <a:rPr lang="pl-PL" dirty="0"/>
              <a:t>rzeczy i przynależności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l-PL" dirty="0"/>
          </a:p>
          <a:p>
            <a:r>
              <a:rPr lang="pl-PL" dirty="0"/>
              <a:t>Art. 48. Definicja części składowej gruntu</a:t>
            </a:r>
          </a:p>
          <a:p>
            <a:pPr marL="0" indent="0">
              <a:buNone/>
            </a:pPr>
            <a:r>
              <a:rPr lang="pl-PL" dirty="0"/>
              <a:t>Z zastrzeżeniem wyjątków w ustawie przewidzianych, do części składowych gruntu należą w szczególności </a:t>
            </a:r>
            <a:r>
              <a:rPr lang="pl-PL" b="1" dirty="0"/>
              <a:t>budynki i inne urządzenia trwale z gruntem związane, jak również drzewa i inne rośliny od chwili zasadzenia lub zasiania</a:t>
            </a:r>
            <a:r>
              <a:rPr lang="pl-PL" dirty="0"/>
              <a:t>.</a:t>
            </a:r>
          </a:p>
          <a:p>
            <a:r>
              <a:rPr lang="pl-PL" dirty="0"/>
              <a:t>Art. 49. Urządzenia przedsiębiorstwa lub zakładu</a:t>
            </a:r>
          </a:p>
          <a:p>
            <a:pPr marL="0" indent="0">
              <a:buNone/>
            </a:pPr>
            <a:r>
              <a:rPr lang="pl-PL" dirty="0"/>
              <a:t>§ 1. Urządzenia służące do doprowadzania lub odprowadzania płynów, pary, gazu, energii elektrycznej oraz inne urządzenia podobne </a:t>
            </a:r>
            <a:r>
              <a:rPr lang="pl-PL" b="1" dirty="0">
                <a:solidFill>
                  <a:srgbClr val="FF0000"/>
                </a:solidFill>
              </a:rPr>
              <a:t>nie</a:t>
            </a:r>
            <a:r>
              <a:rPr lang="pl-PL" b="1" dirty="0"/>
              <a:t> należą do części składowych nieruchomości, jeżeli wchodzą w skład przedsiębiorstwa</a:t>
            </a:r>
            <a:r>
              <a:rPr lang="pl-PL" dirty="0"/>
              <a:t>.</a:t>
            </a:r>
          </a:p>
          <a:p>
            <a:r>
              <a:rPr lang="pl-PL" dirty="0" smtClean="0"/>
              <a:t>Art</a:t>
            </a:r>
            <a:r>
              <a:rPr lang="pl-PL" dirty="0"/>
              <a:t>. 50. Prawa częściami składowymi gruntu</a:t>
            </a:r>
          </a:p>
          <a:p>
            <a:pPr marL="0" indent="0">
              <a:buNone/>
            </a:pPr>
            <a:r>
              <a:rPr lang="pl-PL" dirty="0"/>
              <a:t>Za części składowe nieruchomości uważa się </a:t>
            </a:r>
            <a:r>
              <a:rPr lang="pl-PL" b="1" dirty="0"/>
              <a:t>także </a:t>
            </a:r>
            <a:r>
              <a:rPr lang="pl-PL" b="1" dirty="0">
                <a:solidFill>
                  <a:srgbClr val="FF0000"/>
                </a:solidFill>
              </a:rPr>
              <a:t>prawa</a:t>
            </a:r>
            <a:r>
              <a:rPr lang="pl-PL" b="1" dirty="0"/>
              <a:t> związane z jej własnością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5867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Części składowe rzeczy i </a:t>
            </a:r>
            <a:r>
              <a:rPr lang="pl-PL" b="1" dirty="0"/>
              <a:t>przynależności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Przynależnościami </a:t>
            </a:r>
            <a:r>
              <a:rPr lang="pl-PL" dirty="0"/>
              <a:t>są rzeczy ruchome potrzebne do korzystania z innej rzeczy (rzeczy głównej) zgodnie z jej przeznaczeniem, jeżeli pozostają z nią </a:t>
            </a:r>
            <a:r>
              <a:rPr lang="pl-PL" b="1" dirty="0">
                <a:solidFill>
                  <a:srgbClr val="FF0000"/>
                </a:solidFill>
              </a:rPr>
              <a:t>w faktycznym związku</a:t>
            </a:r>
            <a:r>
              <a:rPr lang="pl-PL" dirty="0"/>
              <a:t> odpowiadającym temu celowi.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Nie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/>
              <a:t>może być przynależnością </a:t>
            </a:r>
            <a:r>
              <a:rPr lang="pl-PL" dirty="0">
                <a:solidFill>
                  <a:srgbClr val="FF0000"/>
                </a:solidFill>
              </a:rPr>
              <a:t>rzecz nie należąca do właściciela rzeczy głównej.</a:t>
            </a:r>
          </a:p>
          <a:p>
            <a:r>
              <a:rPr lang="pl-PL" dirty="0" smtClean="0"/>
              <a:t>Przynależność </a:t>
            </a:r>
            <a:r>
              <a:rPr lang="pl-PL" dirty="0"/>
              <a:t>nie traci tego charakteru przez przemijające pozbawienie jej faktycznego związku z rzeczą główną.</a:t>
            </a:r>
          </a:p>
          <a:p>
            <a:r>
              <a:rPr lang="pl-PL" dirty="0" smtClean="0"/>
              <a:t>Czynność </a:t>
            </a:r>
            <a:r>
              <a:rPr lang="pl-PL" dirty="0"/>
              <a:t>prawna mająca za przedmiot rzecz główną odnosi skutek także względem przynależności, chyba że co innego wynika z treści czynności albo z przepisów szczególnych.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7759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Pożytki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Naturalne</a:t>
            </a:r>
          </a:p>
          <a:p>
            <a:r>
              <a:rPr lang="pl-PL" dirty="0" smtClean="0"/>
              <a:t>Cywilne </a:t>
            </a:r>
          </a:p>
          <a:p>
            <a:r>
              <a:rPr lang="pl-PL" dirty="0" smtClean="0"/>
              <a:t>Pożytki praw</a:t>
            </a:r>
          </a:p>
          <a:p>
            <a:r>
              <a:rPr lang="pl-PL" b="1" dirty="0" smtClean="0"/>
              <a:t>Pożytkami </a:t>
            </a:r>
            <a:r>
              <a:rPr lang="pl-PL" b="1" dirty="0"/>
              <a:t>naturalnymi </a:t>
            </a:r>
            <a:r>
              <a:rPr lang="pl-PL" dirty="0"/>
              <a:t>rzeczy są jej płody i inne odłączone od niej części składowe, o ile według zasad prawidłowej gospodarki stanowią normalny dochód z </a:t>
            </a:r>
            <a:r>
              <a:rPr lang="pl-PL" dirty="0" smtClean="0"/>
              <a:t>rzeczy.</a:t>
            </a:r>
          </a:p>
          <a:p>
            <a:r>
              <a:rPr lang="pl-PL" b="1" dirty="0" smtClean="0"/>
              <a:t>Pożytkami </a:t>
            </a:r>
            <a:r>
              <a:rPr lang="pl-PL" b="1" dirty="0"/>
              <a:t>cywilnymi </a:t>
            </a:r>
            <a:r>
              <a:rPr lang="pl-PL" dirty="0"/>
              <a:t>rzeczy są dochody, które rzecz przynosi na podstawie stosunku </a:t>
            </a:r>
            <a:r>
              <a:rPr lang="pl-PL" dirty="0" smtClean="0"/>
              <a:t>prawnego.</a:t>
            </a:r>
          </a:p>
          <a:p>
            <a:r>
              <a:rPr lang="pl-PL" b="1" dirty="0" smtClean="0"/>
              <a:t>Pożytkami </a:t>
            </a:r>
            <a:r>
              <a:rPr lang="pl-PL" b="1" dirty="0"/>
              <a:t>prawa </a:t>
            </a:r>
            <a:r>
              <a:rPr lang="pl-PL" dirty="0"/>
              <a:t>są dochody, które prawo to przynosi zgodnie ze swym społeczno-gospodarczym przeznaczeniem. </a:t>
            </a:r>
          </a:p>
          <a:p>
            <a:endParaRPr lang="pl-PL" dirty="0"/>
          </a:p>
        </p:txBody>
      </p:sp>
      <p:sp>
        <p:nvSpPr>
          <p:cNvPr id="4" name="Nawias klamrowy zamykający 3"/>
          <p:cNvSpPr/>
          <p:nvPr/>
        </p:nvSpPr>
        <p:spPr>
          <a:xfrm>
            <a:off x="2627784" y="1700808"/>
            <a:ext cx="1008112" cy="7070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979948" y="186966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Pożytki rzeczy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9441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Pieniądze </a:t>
            </a:r>
            <a:r>
              <a:rPr lang="pl-PL" dirty="0"/>
              <a:t>-</a:t>
            </a:r>
            <a:r>
              <a:rPr lang="pl-PL" dirty="0" smtClean="0"/>
              <a:t>zasada nominalizmu pieniężnego (art. 358</a:t>
            </a:r>
            <a:r>
              <a:rPr lang="pl-PL" baseline="30000" dirty="0" smtClean="0"/>
              <a:t>1 </a:t>
            </a:r>
            <a:r>
              <a:rPr lang="pl-PL" dirty="0" err="1" smtClean="0"/>
              <a:t>kc</a:t>
            </a:r>
            <a:r>
              <a:rPr lang="pl-PL" dirty="0" smtClean="0"/>
              <a:t>)</a:t>
            </a:r>
          </a:p>
          <a:p>
            <a:r>
              <a:rPr lang="pl-PL" dirty="0" smtClean="0"/>
              <a:t>Papiery wartościowe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7561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przedsiębiorstwo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Zespół składników materialnych i niematerialnych przeznaczonych do prowadzenia działalności gospodarczej.</a:t>
            </a:r>
          </a:p>
          <a:p>
            <a:r>
              <a:rPr lang="pl-PL" dirty="0"/>
              <a:t>Czynność prawna mająca za przedmiot przedsiębiorstwo obejmuje </a:t>
            </a:r>
            <a:r>
              <a:rPr lang="pl-PL" b="1" dirty="0"/>
              <a:t>wszystko, co wchodzi w skład przedsiębiorstwa</a:t>
            </a:r>
            <a:r>
              <a:rPr lang="pl-PL" dirty="0"/>
              <a:t>, chyba że co innego wynika z treści czynności prawnej albo z przepisów szczególnych. </a:t>
            </a:r>
          </a:p>
        </p:txBody>
      </p:sp>
    </p:spTree>
    <p:extLst>
      <p:ext uri="{BB962C8B-B14F-4D97-AF65-F5344CB8AC3E}">
        <p14:creationId xmlns:p14="http://schemas.microsoft.com/office/powerpoint/2010/main" val="226974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Gospodarstwo rolne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Art. 55</a:t>
            </a:r>
            <a:r>
              <a:rPr lang="pl-PL" baseline="30000" dirty="0"/>
              <a:t>3</a:t>
            </a:r>
            <a:r>
              <a:rPr lang="pl-PL" dirty="0"/>
              <a:t>. Definicja gospodarstwa rolnego</a:t>
            </a:r>
          </a:p>
          <a:p>
            <a:pPr marL="0" indent="0">
              <a:buNone/>
            </a:pPr>
            <a:r>
              <a:rPr lang="pl-PL" dirty="0"/>
              <a:t>Za gospodarstwo rolne uważa się </a:t>
            </a:r>
            <a:r>
              <a:rPr lang="pl-PL" b="1" dirty="0"/>
              <a:t>grunty rolne </a:t>
            </a:r>
            <a:r>
              <a:rPr lang="pl-PL" dirty="0"/>
              <a:t>wraz </a:t>
            </a:r>
            <a:r>
              <a:rPr lang="pl-PL" b="1" dirty="0"/>
              <a:t>z gruntami leśnymi, budynkami lub ich częściami, urządzeniami i inwentarzem</a:t>
            </a:r>
            <a:r>
              <a:rPr lang="pl-PL" dirty="0"/>
              <a:t>, jeżeli </a:t>
            </a:r>
            <a:r>
              <a:rPr lang="pl-PL" b="1" dirty="0"/>
              <a:t>stanowią lub mogą stanowić </a:t>
            </a:r>
            <a:r>
              <a:rPr lang="pl-PL" dirty="0"/>
              <a:t>zorganizowaną całość gospodarczą, oraz prawami związanymi z prowadzeniem gospodarstwa rolnego.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5712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przedstawicielstwo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Art. 95. Pojęcie przedstawicielstwa </a:t>
            </a:r>
          </a:p>
          <a:p>
            <a:r>
              <a:rPr lang="pl-PL" dirty="0"/>
              <a:t>§ 1. </a:t>
            </a:r>
            <a:r>
              <a:rPr lang="pl-PL" b="1" dirty="0">
                <a:solidFill>
                  <a:srgbClr val="FF0000"/>
                </a:solidFill>
              </a:rPr>
              <a:t>Z zastrzeżeniem wyjątków </a:t>
            </a:r>
            <a:r>
              <a:rPr lang="pl-PL" dirty="0"/>
              <a:t>w ustawie przewidzianych albo wynikających z właściwości czynności prawnej, można dokonać czynności prawnej przez przedstawiciela.</a:t>
            </a:r>
            <a:br>
              <a:rPr lang="pl-PL" dirty="0"/>
            </a:br>
            <a:r>
              <a:rPr lang="pl-PL" dirty="0"/>
              <a:t>§ 2. Czynność prawna dokonana przez przedstawiciela </a:t>
            </a:r>
            <a:r>
              <a:rPr lang="pl-PL" b="1" dirty="0">
                <a:solidFill>
                  <a:srgbClr val="FF0000"/>
                </a:solidFill>
              </a:rPr>
              <a:t>w granicach umocowania </a:t>
            </a:r>
            <a:r>
              <a:rPr lang="pl-PL" dirty="0"/>
              <a:t>pociąga za sobą </a:t>
            </a:r>
            <a:r>
              <a:rPr lang="pl-PL" b="1" dirty="0">
                <a:solidFill>
                  <a:srgbClr val="FF0000"/>
                </a:solidFill>
              </a:rPr>
              <a:t>skutki bezpośrednio dla reprezentowanego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124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rzeczy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Art. 45. Definicja rzeczy </a:t>
            </a:r>
          </a:p>
          <a:p>
            <a:pPr marL="0" indent="0">
              <a:buNone/>
            </a:pPr>
            <a:r>
              <a:rPr lang="pl-PL" dirty="0"/>
              <a:t>Rzeczami w rozumieniu niniejszego kodeksu są </a:t>
            </a:r>
            <a:r>
              <a:rPr lang="pl-PL" b="1" dirty="0"/>
              <a:t>tylko przedmioty materialne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smtClean="0">
                <a:sym typeface="Wingdings" pitchFamily="2" charset="2"/>
              </a:rPr>
              <a:t></a:t>
            </a:r>
            <a:r>
              <a:rPr lang="pl-PL" b="1" dirty="0" smtClean="0"/>
              <a:t>Materialne</a:t>
            </a:r>
            <a:r>
              <a:rPr lang="pl-PL" dirty="0" smtClean="0"/>
              <a:t> </a:t>
            </a:r>
            <a:r>
              <a:rPr lang="pl-PL" dirty="0" smtClean="0"/>
              <a:t>części przyrody w stanie pierwotnym lub przetworzonym, na tyle </a:t>
            </a:r>
            <a:r>
              <a:rPr lang="pl-PL" b="1" dirty="0" smtClean="0"/>
              <a:t>wyodrębnione</a:t>
            </a:r>
            <a:r>
              <a:rPr lang="pl-PL" dirty="0" smtClean="0"/>
              <a:t> (w sposób naturalny lub sztuczny), że mogą stanowić samoistny przedmiot obrotu.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7550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przedstawicielstwo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– </a:t>
            </a:r>
            <a:r>
              <a:rPr lang="pl-PL" dirty="0"/>
              <a:t>co do zasady, nie ma obowiązku dokonywania czynności prawnych osobiście </a:t>
            </a:r>
            <a:r>
              <a:rPr lang="pl-PL" dirty="0" smtClean="0"/>
              <a:t>(z zastrzeżeniem wyjątków, np. art. </a:t>
            </a:r>
            <a:r>
              <a:rPr lang="pl-PL" dirty="0"/>
              <a:t>944 § </a:t>
            </a:r>
            <a:r>
              <a:rPr lang="pl-PL" dirty="0" smtClean="0"/>
              <a:t>2 </a:t>
            </a:r>
            <a:r>
              <a:rPr lang="pl-PL" dirty="0" err="1" smtClean="0"/>
              <a:t>kc</a:t>
            </a:r>
            <a:r>
              <a:rPr lang="pl-PL" dirty="0" smtClean="0"/>
              <a:t> </a:t>
            </a:r>
            <a:r>
              <a:rPr lang="pl-PL" dirty="0"/>
              <a:t>– testamentu nie można sporządzić ani odwołać przez </a:t>
            </a:r>
            <a:r>
              <a:rPr lang="pl-PL" dirty="0" smtClean="0"/>
              <a:t>przedstawiciela). </a:t>
            </a:r>
          </a:p>
          <a:p>
            <a:r>
              <a:rPr lang="pl-PL" dirty="0" smtClean="0"/>
              <a:t>Przedstawicielstwo </a:t>
            </a:r>
            <a:r>
              <a:rPr lang="pl-PL" dirty="0"/>
              <a:t>polega na tym, że </a:t>
            </a:r>
            <a:r>
              <a:rPr lang="pl-PL" dirty="0" smtClean="0"/>
              <a:t>jeden podmiot dokonuje  czynności w </a:t>
            </a:r>
            <a:r>
              <a:rPr lang="pl-PL" dirty="0"/>
              <a:t>imieniu </a:t>
            </a:r>
            <a:r>
              <a:rPr lang="pl-PL" dirty="0" smtClean="0"/>
              <a:t>innego podmiotu– </a:t>
            </a:r>
            <a:r>
              <a:rPr lang="pl-PL" dirty="0"/>
              <a:t>składa lub przyjmuje w </a:t>
            </a:r>
            <a:r>
              <a:rPr lang="pl-PL" dirty="0" smtClean="0"/>
              <a:t>jego imieniu </a:t>
            </a:r>
            <a:r>
              <a:rPr lang="pl-PL" dirty="0"/>
              <a:t>oświadczenie woli.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9950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</a:t>
            </a:r>
            <a:r>
              <a:rPr lang="pl-PL" dirty="0" smtClean="0"/>
              <a:t>rzedstawicielstwo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Cechy:</a:t>
            </a:r>
          </a:p>
          <a:p>
            <a:r>
              <a:rPr lang="pl-PL" dirty="0"/>
              <a:t>-czynność dokonywana przez przedstawiciela</a:t>
            </a:r>
          </a:p>
          <a:p>
            <a:r>
              <a:rPr lang="pl-PL" dirty="0"/>
              <a:t>-przedstawiciel nie ukrywa faktu działania w imieniu osoby trzeciej</a:t>
            </a:r>
          </a:p>
          <a:p>
            <a:r>
              <a:rPr lang="pl-PL" dirty="0"/>
              <a:t>-przedstawiciel musi posiadać umocowanie i czynności prawnej ma dokonać w granicach tego umocowania</a:t>
            </a:r>
          </a:p>
          <a:p>
            <a:pPr marL="0" indent="0" algn="ctr">
              <a:buNone/>
            </a:pPr>
            <a:r>
              <a:rPr lang="pl-PL" dirty="0" smtClean="0">
                <a:sym typeface="Wingdings" pitchFamily="2" charset="2"/>
              </a:rPr>
              <a:t></a:t>
            </a:r>
            <a:r>
              <a:rPr lang="pl-PL" dirty="0" smtClean="0"/>
              <a:t>jeśli </a:t>
            </a:r>
            <a:r>
              <a:rPr lang="pl-PL" dirty="0"/>
              <a:t>te przesłanki są spełnione, czynność prawna wywołuje skutki bezpośrednio dla reprezentowanego</a:t>
            </a:r>
          </a:p>
        </p:txBody>
      </p:sp>
    </p:spTree>
    <p:extLst>
      <p:ext uri="{BB962C8B-B14F-4D97-AF65-F5344CB8AC3E}">
        <p14:creationId xmlns:p14="http://schemas.microsoft.com/office/powerpoint/2010/main" val="2491715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przedstawicielstwo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Przedstawicielstwo:</a:t>
            </a:r>
          </a:p>
          <a:p>
            <a:pPr marL="0" lvl="0" indent="0">
              <a:buNone/>
            </a:pPr>
            <a:r>
              <a:rPr lang="pl-PL" dirty="0" smtClean="0"/>
              <a:t>1.Ustawowe  </a:t>
            </a:r>
            <a:r>
              <a:rPr lang="pl-PL" dirty="0"/>
              <a:t>- źródłem jest zdarzenie cywilnoprawne </a:t>
            </a:r>
            <a:r>
              <a:rPr lang="pl-PL" dirty="0" smtClean="0"/>
              <a:t>inne niż </a:t>
            </a:r>
            <a:r>
              <a:rPr lang="pl-PL" dirty="0"/>
              <a:t>oświadczenie woli – ustawa lub orzeczenie sądu (np. opieka dla osoby ubezwłasnowolnionej całkowicie). </a:t>
            </a:r>
          </a:p>
          <a:p>
            <a:pPr marL="0" lvl="0" indent="0">
              <a:buNone/>
            </a:pPr>
            <a:r>
              <a:rPr lang="pl-PL" dirty="0" smtClean="0"/>
              <a:t>2. </a:t>
            </a:r>
            <a:r>
              <a:rPr lang="pl-PL" b="1" dirty="0" smtClean="0">
                <a:solidFill>
                  <a:srgbClr val="FF0000"/>
                </a:solidFill>
              </a:rPr>
              <a:t>Pełnomocnictwo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103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pełnomocnictwo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Udzielenie pełnomocnictwa to jednostronna czynność prawna</a:t>
            </a:r>
          </a:p>
          <a:p>
            <a:r>
              <a:rPr lang="pl-PL" dirty="0" smtClean="0"/>
              <a:t>Oświadczenie </a:t>
            </a:r>
            <a:r>
              <a:rPr lang="pl-PL" dirty="0"/>
              <a:t>powinno być złożone pełnomocnikowi. </a:t>
            </a:r>
            <a:endParaRPr lang="pl-PL" dirty="0" smtClean="0"/>
          </a:p>
          <a:p>
            <a:r>
              <a:rPr lang="pl-PL" dirty="0" smtClean="0"/>
              <a:t>Z </a:t>
            </a:r>
            <a:r>
              <a:rPr lang="pl-PL" dirty="0"/>
              <a:t>pełnomocnictwem wiąże się tylko upoważnienie, a nie – obowiązek dokonywania czynności prawnych. </a:t>
            </a:r>
            <a:endParaRPr lang="pl-PL" dirty="0" smtClean="0"/>
          </a:p>
          <a:p>
            <a:r>
              <a:rPr lang="pl-PL" b="1" dirty="0" smtClean="0"/>
              <a:t>Stosunek </a:t>
            </a:r>
            <a:r>
              <a:rPr lang="pl-PL" b="1" dirty="0"/>
              <a:t>podstawowy </a:t>
            </a:r>
            <a:r>
              <a:rPr lang="pl-PL" dirty="0"/>
              <a:t>– umowa o pracę lub zlecenie.</a:t>
            </a:r>
          </a:p>
        </p:txBody>
      </p:sp>
    </p:spTree>
    <p:extLst>
      <p:ext uri="{BB962C8B-B14F-4D97-AF65-F5344CB8AC3E}">
        <p14:creationId xmlns:p14="http://schemas.microsoft.com/office/powerpoint/2010/main" val="134444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pełnomocnictwo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Przesłanki udzielenia pełnomocnictwa:</a:t>
            </a:r>
          </a:p>
          <a:p>
            <a:pPr lvl="0"/>
            <a:r>
              <a:rPr lang="pl-PL" dirty="0"/>
              <a:t>Mocodawca musi mieć zdolność do czynności prawnej, która ma być dokonana przez pełnomocnika</a:t>
            </a:r>
          </a:p>
          <a:p>
            <a:pPr lvl="0"/>
            <a:r>
              <a:rPr lang="pl-PL" dirty="0"/>
              <a:t>Pełnomocnik musi mieć </a:t>
            </a:r>
            <a:r>
              <a:rPr lang="pl-PL" dirty="0" smtClean="0"/>
              <a:t>co najmniej ograniczoną </a:t>
            </a:r>
            <a:r>
              <a:rPr lang="pl-PL" dirty="0"/>
              <a:t>zdolność do czynności prawnej (art. </a:t>
            </a:r>
            <a:r>
              <a:rPr lang="pl-PL" dirty="0" smtClean="0"/>
              <a:t>100 </a:t>
            </a:r>
            <a:r>
              <a:rPr lang="pl-PL" dirty="0" err="1" smtClean="0"/>
              <a:t>kc</a:t>
            </a:r>
            <a:r>
              <a:rPr lang="pl-PL" dirty="0" smtClean="0"/>
              <a:t>). </a:t>
            </a:r>
          </a:p>
          <a:p>
            <a:pPr lvl="0"/>
            <a:r>
              <a:rPr lang="pl-PL" dirty="0" smtClean="0"/>
              <a:t>Forma </a:t>
            </a:r>
            <a:r>
              <a:rPr lang="pl-PL" dirty="0"/>
              <a:t>– art. </a:t>
            </a:r>
            <a:r>
              <a:rPr lang="pl-PL" dirty="0" smtClean="0"/>
              <a:t>99</a:t>
            </a:r>
            <a:r>
              <a:rPr lang="pl-PL" dirty="0"/>
              <a:t> </a:t>
            </a:r>
            <a:r>
              <a:rPr lang="pl-PL" dirty="0" err="1" smtClean="0"/>
              <a:t>kc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291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pełnomocnictwa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Ogólne – obejmuje </a:t>
            </a:r>
            <a:r>
              <a:rPr lang="pl-PL" dirty="0"/>
              <a:t>czynności zwykłego zarządu, zwykłe codzienne czynności zarządu majątkiem, mające na celu normalne korzystanie z majątku zgodnie z jego </a:t>
            </a:r>
            <a:r>
              <a:rPr lang="pl-PL" dirty="0" smtClean="0"/>
              <a:t>przeznaczeniem </a:t>
            </a:r>
            <a:r>
              <a:rPr lang="pl-PL" dirty="0" smtClean="0">
                <a:sym typeface="Wingdings" pitchFamily="2" charset="2"/>
              </a:rPr>
              <a:t> prokura </a:t>
            </a:r>
            <a:endParaRPr lang="pl-PL" dirty="0"/>
          </a:p>
          <a:p>
            <a:r>
              <a:rPr lang="pl-PL" dirty="0"/>
              <a:t>Rodzajowe – pełnomocnictwo do danej kategorii czynności </a:t>
            </a:r>
            <a:r>
              <a:rPr lang="pl-PL" dirty="0" smtClean="0"/>
              <a:t>prawnych</a:t>
            </a:r>
          </a:p>
          <a:p>
            <a:r>
              <a:rPr lang="pl-PL" dirty="0" smtClean="0"/>
              <a:t> Szczególne </a:t>
            </a:r>
            <a:r>
              <a:rPr lang="pl-PL" dirty="0"/>
              <a:t>– do podjęcia indywidualnie oznaczonej czynności </a:t>
            </a:r>
            <a:r>
              <a:rPr lang="pl-PL" dirty="0" smtClean="0"/>
              <a:t>prawnej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1043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przedstawicielstwo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Art. 106. Warunki ustanowienia pełnomocnictwa substytucyjnego </a:t>
            </a:r>
          </a:p>
          <a:p>
            <a:r>
              <a:rPr lang="pl-PL" b="1" dirty="0">
                <a:solidFill>
                  <a:srgbClr val="FF0000"/>
                </a:solidFill>
              </a:rPr>
              <a:t>Pełnomocnik może ustanowić dla mocodawcy innych pełnomocników tylko wtedy</a:t>
            </a:r>
            <a:r>
              <a:rPr lang="pl-PL" dirty="0"/>
              <a:t>, gdy umocowanie takie wynika z treści pełnomocnictwa, z ustawy lub ze stosunku prawnego będącego podstawą pełnomocnictwa. </a:t>
            </a:r>
          </a:p>
          <a:p>
            <a:r>
              <a:rPr lang="pl-PL" b="1" dirty="0"/>
              <a:t>Art. 107. Skutki ustanowienia kilku pełnomocników </a:t>
            </a:r>
          </a:p>
          <a:p>
            <a:r>
              <a:rPr lang="pl-PL" dirty="0"/>
              <a:t>Jeżeli mocodawca ustanowił kilku pełnomocników z takim samym zakresem umocowania, każdy z nich może działać </a:t>
            </a:r>
            <a:r>
              <a:rPr lang="pl-PL" b="1" dirty="0">
                <a:solidFill>
                  <a:srgbClr val="FF0000"/>
                </a:solidFill>
              </a:rPr>
              <a:t>samodzielnie</a:t>
            </a:r>
            <a:r>
              <a:rPr lang="pl-PL" dirty="0"/>
              <a:t>, chyba że co innego wynika z treści pełnomocnictwa. Przepis ten stosuje się odpowiednio do pełnomocników, których pełnomocnik sam dla mocodawcy ustanowił.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2341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err="1" smtClean="0"/>
              <a:t>Falsus</a:t>
            </a:r>
            <a:r>
              <a:rPr lang="pl-PL" i="1" dirty="0" smtClean="0"/>
              <a:t> </a:t>
            </a:r>
            <a:r>
              <a:rPr lang="pl-PL" i="1" dirty="0" err="1" smtClean="0"/>
              <a:t>procurator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b="1" dirty="0"/>
              <a:t>Art. 103. Umowa zawarta bez umocowania - </a:t>
            </a:r>
            <a:r>
              <a:rPr lang="pl-PL" b="1" dirty="0" err="1"/>
              <a:t>falsus</a:t>
            </a:r>
            <a:r>
              <a:rPr lang="pl-PL" b="1" dirty="0"/>
              <a:t> </a:t>
            </a:r>
            <a:r>
              <a:rPr lang="pl-PL" b="1" dirty="0" err="1"/>
              <a:t>procurator</a:t>
            </a:r>
            <a:r>
              <a:rPr lang="pl-PL" b="1" dirty="0"/>
              <a:t> </a:t>
            </a:r>
          </a:p>
          <a:p>
            <a:pPr marL="0" indent="0">
              <a:buNone/>
            </a:pPr>
            <a:r>
              <a:rPr lang="pl-PL" dirty="0"/>
              <a:t>§ 1. Jeżeli zawierający umowę jako pełnomocnik </a:t>
            </a:r>
            <a:r>
              <a:rPr lang="pl-PL" b="1" dirty="0">
                <a:solidFill>
                  <a:srgbClr val="FF0000"/>
                </a:solidFill>
              </a:rPr>
              <a:t>nie ma umocowania </a:t>
            </a:r>
            <a:r>
              <a:rPr lang="pl-PL" dirty="0"/>
              <a:t>albo </a:t>
            </a:r>
            <a:r>
              <a:rPr lang="pl-PL" b="1" dirty="0">
                <a:solidFill>
                  <a:srgbClr val="FF0000"/>
                </a:solidFill>
              </a:rPr>
              <a:t>przekroczy jego zakres, </a:t>
            </a:r>
            <a:r>
              <a:rPr lang="pl-PL" b="1" dirty="0"/>
              <a:t>ważność umowy zależy od jej </a:t>
            </a:r>
            <a:r>
              <a:rPr lang="pl-PL" b="1" dirty="0">
                <a:solidFill>
                  <a:srgbClr val="FF0000"/>
                </a:solidFill>
              </a:rPr>
              <a:t>potwierdzenia</a:t>
            </a:r>
            <a:r>
              <a:rPr lang="pl-PL" b="1" dirty="0"/>
              <a:t> przez osobę, w której imieniu umowa została zawarta.</a:t>
            </a:r>
            <a:br>
              <a:rPr lang="pl-PL" b="1" dirty="0"/>
            </a:br>
            <a:r>
              <a:rPr lang="pl-PL" dirty="0"/>
              <a:t>§ 2. Druga strona może wyznaczyć osobie, w której imieniu umowa została zawarta, odpowiedni termin do potwierdzenia umowy; staje się wolna po bezskutecznym upływie wyznaczonego terminu.</a:t>
            </a:r>
            <a:br>
              <a:rPr lang="pl-PL" dirty="0"/>
            </a:br>
            <a:r>
              <a:rPr lang="pl-PL" dirty="0"/>
              <a:t>§ 3. W braku potwierdzenia ten, kto zawarł umowę w cudzym imieniu, obowiązany jest do zwrotu tego, co otrzymał od drugiej strony w wykonaniu umowy, oraz do naprawienia szkody, którą druga strona poniosła przez to, że zawarła umowę nie wiedząc o braku umocowania lub o przekroczeniu jego zakresu.</a:t>
            </a:r>
            <a:br>
              <a:rPr lang="pl-PL" dirty="0"/>
            </a:br>
            <a:endParaRPr lang="pl-PL" dirty="0"/>
          </a:p>
          <a:p>
            <a:r>
              <a:rPr lang="pl-PL" b="1" dirty="0"/>
              <a:t>Art. 104. Skutki jednostronnej czynności dokonanej bez umocowania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Jednostronna czynność prawna </a:t>
            </a:r>
            <a:r>
              <a:rPr lang="pl-PL" dirty="0"/>
              <a:t>dokonana w cudzym imieniu bez umocowania lub z przekroczeniem jego zakresu jest </a:t>
            </a:r>
            <a:r>
              <a:rPr lang="pl-PL" b="1" dirty="0">
                <a:solidFill>
                  <a:srgbClr val="FF0000"/>
                </a:solidFill>
              </a:rPr>
              <a:t>nieważna</a:t>
            </a:r>
            <a:r>
              <a:rPr lang="pl-PL" dirty="0"/>
              <a:t>. </a:t>
            </a:r>
            <a:r>
              <a:rPr lang="pl-PL" b="1" dirty="0">
                <a:solidFill>
                  <a:srgbClr val="FF0000"/>
                </a:solidFill>
              </a:rPr>
              <a:t>Jednakże gdy ten, komu zostało złożone oświadczenie woli w cudzym imieniu, zgodził się na działanie bez umocowania, stosuje się odpowiednio przepisy o zawarciu umowy bez umocowania</a:t>
            </a:r>
            <a:r>
              <a:rPr lang="pl-PL" b="1" dirty="0" smtClean="0">
                <a:solidFill>
                  <a:srgbClr val="FF0000"/>
                </a:solidFill>
              </a:rPr>
              <a:t>.</a:t>
            </a:r>
            <a:r>
              <a:rPr lang="pl-PL" b="1" dirty="0" smtClean="0"/>
              <a:t>(</a:t>
            </a:r>
            <a:r>
              <a:rPr lang="pl-PL" b="1" dirty="0" smtClean="0">
                <a:sym typeface="Wingdings" pitchFamily="2" charset="2"/>
              </a:rPr>
              <a:t> czyli art. 103 </a:t>
            </a:r>
            <a:r>
              <a:rPr lang="pl-PL" b="1" dirty="0" err="1" smtClean="0">
                <a:sym typeface="Wingdings" pitchFamily="2" charset="2"/>
              </a:rPr>
              <a:t>kc</a:t>
            </a:r>
            <a:r>
              <a:rPr lang="pl-PL" b="1" dirty="0" smtClean="0">
                <a:sym typeface="Wingdings" pitchFamily="2" charset="2"/>
              </a:rPr>
              <a:t>)</a:t>
            </a:r>
            <a:endParaRPr lang="pl-PL" b="1" dirty="0"/>
          </a:p>
          <a:p>
            <a:endParaRPr lang="pl-PL" b="1" dirty="0" smtClean="0"/>
          </a:p>
          <a:p>
            <a:r>
              <a:rPr lang="pl-PL" b="1" dirty="0" smtClean="0"/>
              <a:t>Art</a:t>
            </a:r>
            <a:r>
              <a:rPr lang="pl-PL" b="1" dirty="0"/>
              <a:t>. 105. Skutki czynności dokonanej po wygaśnięciu umocowania </a:t>
            </a:r>
          </a:p>
          <a:p>
            <a:pPr marL="0" indent="0">
              <a:buNone/>
            </a:pPr>
            <a:r>
              <a:rPr lang="pl-PL" dirty="0"/>
              <a:t>Jeżeli pełnomocnik </a:t>
            </a:r>
            <a:r>
              <a:rPr lang="pl-PL" b="1" dirty="0"/>
              <a:t>po wygaśnięciu umocowania </a:t>
            </a:r>
            <a:r>
              <a:rPr lang="pl-PL" dirty="0"/>
              <a:t>dokona w imieniu mocodawcy czynności prawnej w granicach pierwotnego umocowania, </a:t>
            </a:r>
            <a:r>
              <a:rPr lang="pl-PL" b="1" dirty="0"/>
              <a:t>czynność prawna jest ważna</a:t>
            </a:r>
            <a:r>
              <a:rPr lang="pl-PL" dirty="0"/>
              <a:t>, chyba że druga strona o wygaśnięciu umocowania wiedziała lub z łatwością mogła się dowiedzieć.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7674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Wygaśnięcie pełnomocnictwa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/>
              <a:t>Art. 101. Odwołanie i śmierć pełnomocnika </a:t>
            </a:r>
          </a:p>
          <a:p>
            <a:pPr marL="0" indent="0">
              <a:buNone/>
            </a:pPr>
            <a:r>
              <a:rPr lang="pl-PL" dirty="0"/>
              <a:t>§ 1. </a:t>
            </a:r>
            <a:r>
              <a:rPr lang="pl-PL" b="1" dirty="0"/>
              <a:t>Pełnomocnictwo może być w każdym czasie odwołane</a:t>
            </a:r>
            <a:r>
              <a:rPr lang="pl-PL" dirty="0"/>
              <a:t>, chyba że mocodawca zrzekł się odwołania pełnomocnictwa z przyczyn uzasadnionych treścią stosunku prawnego będącego podstawą pełnomocnictwa.</a:t>
            </a:r>
            <a:br>
              <a:rPr lang="pl-PL" dirty="0"/>
            </a:br>
            <a:r>
              <a:rPr lang="pl-PL" dirty="0"/>
              <a:t>§ 2. Umocowanie </a:t>
            </a:r>
            <a:r>
              <a:rPr lang="pl-PL" b="1" dirty="0"/>
              <a:t>wygasa</a:t>
            </a:r>
            <a:r>
              <a:rPr lang="pl-PL" dirty="0"/>
              <a:t> ze śmiercią mocodawcy lub pełnomocnika, chyba że w pełnomocnictwie inaczej zastrzeżono z przyczyn uzasadnionych treścią stosunku prawnego będącego podstawą pełnomocnictwa.</a:t>
            </a:r>
            <a:br>
              <a:rPr lang="pl-PL" dirty="0"/>
            </a:br>
            <a:endParaRPr lang="pl-PL" dirty="0"/>
          </a:p>
          <a:p>
            <a:r>
              <a:rPr lang="pl-PL" b="1" dirty="0"/>
              <a:t>Art. 102. Zwrot dokumentów po wygaśnięciu pełnomocnictwa </a:t>
            </a:r>
          </a:p>
          <a:p>
            <a:pPr marL="0" indent="0">
              <a:buNone/>
            </a:pPr>
            <a:r>
              <a:rPr lang="pl-PL" dirty="0"/>
              <a:t>Po wygaśnięciu umocowania pełnomocnik obowiązany jest zwrócić mocodawcy dokument pełnomocnictwa. Może żądać poświadczonego odpisu tego dokumentu; wygaśnięcie umocowania powinno być na odpisie zaznaczone.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681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Ustanie pełnomocnictwa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-</a:t>
            </a:r>
            <a:r>
              <a:rPr lang="pl-PL" dirty="0"/>
              <a:t>gdy upłynął </a:t>
            </a:r>
            <a:r>
              <a:rPr lang="pl-PL" dirty="0" smtClean="0"/>
              <a:t>czas, na który zostało udzielone</a:t>
            </a:r>
            <a:endParaRPr lang="pl-PL" dirty="0"/>
          </a:p>
          <a:p>
            <a:r>
              <a:rPr lang="pl-PL" dirty="0"/>
              <a:t>-gdy dokonano czynności objętej treścią pełnomocnictwa</a:t>
            </a:r>
          </a:p>
          <a:p>
            <a:r>
              <a:rPr lang="pl-PL" smtClean="0"/>
              <a:t>-</a:t>
            </a:r>
            <a:r>
              <a:rPr lang="pl-PL" dirty="0"/>
              <a:t>odwołanie pełnomocnictwa przez mocodawcę</a:t>
            </a:r>
          </a:p>
          <a:p>
            <a:r>
              <a:rPr lang="pl-PL" dirty="0"/>
              <a:t>-śmierć mocodawcy lub pełnomocnika</a:t>
            </a:r>
          </a:p>
          <a:p>
            <a:r>
              <a:rPr lang="pl-PL" dirty="0"/>
              <a:t>-zrzeczenie się pełnomocnictwa przez pełnomocnika</a:t>
            </a:r>
          </a:p>
          <a:p>
            <a:r>
              <a:rPr lang="pl-PL" dirty="0"/>
              <a:t>-utrata przez pełnomocnika zdolności do czynności prawnych</a:t>
            </a:r>
          </a:p>
        </p:txBody>
      </p:sp>
    </p:spTree>
    <p:extLst>
      <p:ext uri="{BB962C8B-B14F-4D97-AF65-F5344CB8AC3E}">
        <p14:creationId xmlns:p14="http://schemas.microsoft.com/office/powerpoint/2010/main" val="105317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Rzeczy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Rzeczami nie </a:t>
            </a:r>
            <a:r>
              <a:rPr lang="pl-PL" dirty="0" smtClean="0"/>
              <a:t>są </a:t>
            </a:r>
            <a:r>
              <a:rPr lang="pl-PL" dirty="0" smtClean="0"/>
              <a:t>np.: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dobra niematerialne </a:t>
            </a:r>
            <a:r>
              <a:rPr lang="pl-PL" dirty="0" smtClean="0"/>
              <a:t>(utwory literackie, naukowe),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Prawa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  <a:sym typeface="Wingdings" pitchFamily="2" charset="2"/>
              </a:rPr>
              <a:t></a:t>
            </a:r>
            <a:r>
              <a:rPr lang="pl-PL" dirty="0">
                <a:solidFill>
                  <a:srgbClr val="FF0000"/>
                </a:solidFill>
                <a:sym typeface="Wingdings" pitchFamily="2" charset="2"/>
              </a:rPr>
              <a:t>niematerialne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Ze względu na </a:t>
            </a:r>
            <a:r>
              <a:rPr lang="pl-PL" dirty="0" smtClean="0">
                <a:solidFill>
                  <a:srgbClr val="00B050"/>
                </a:solidFill>
              </a:rPr>
              <a:t>brak samoistności </a:t>
            </a:r>
            <a:r>
              <a:rPr lang="pl-PL" dirty="0" smtClean="0"/>
              <a:t>rzeczami nie są:</a:t>
            </a:r>
          </a:p>
          <a:p>
            <a:r>
              <a:rPr lang="pl-PL" dirty="0" smtClean="0">
                <a:solidFill>
                  <a:srgbClr val="00B050"/>
                </a:solidFill>
              </a:rPr>
              <a:t>Złoża minerałów</a:t>
            </a:r>
          </a:p>
          <a:p>
            <a:r>
              <a:rPr lang="pl-PL" i="1" dirty="0" smtClean="0">
                <a:solidFill>
                  <a:srgbClr val="00B050"/>
                </a:solidFill>
              </a:rPr>
              <a:t>Res </a:t>
            </a:r>
            <a:r>
              <a:rPr lang="pl-PL" i="1" dirty="0" err="1" smtClean="0">
                <a:solidFill>
                  <a:srgbClr val="00B050"/>
                </a:solidFill>
              </a:rPr>
              <a:t>omnium</a:t>
            </a:r>
            <a:r>
              <a:rPr lang="pl-PL" i="1" dirty="0" smtClean="0">
                <a:solidFill>
                  <a:srgbClr val="00B050"/>
                </a:solidFill>
              </a:rPr>
              <a:t> </a:t>
            </a:r>
            <a:r>
              <a:rPr lang="pl-PL" i="1" dirty="0" err="1" smtClean="0">
                <a:solidFill>
                  <a:srgbClr val="00B050"/>
                </a:solidFill>
              </a:rPr>
              <a:t>communes</a:t>
            </a:r>
            <a:r>
              <a:rPr lang="pl-PL" i="1" dirty="0" smtClean="0">
                <a:solidFill>
                  <a:srgbClr val="00B050"/>
                </a:solidFill>
              </a:rPr>
              <a:t> </a:t>
            </a:r>
            <a:r>
              <a:rPr lang="pl-PL" dirty="0" smtClean="0"/>
              <a:t>(np. woda płynąca)</a:t>
            </a:r>
            <a:endParaRPr lang="pl-PL" dirty="0" smtClean="0">
              <a:solidFill>
                <a:srgbClr val="00B050"/>
              </a:solidFill>
            </a:endParaRPr>
          </a:p>
          <a:p>
            <a:r>
              <a:rPr lang="pl-PL" dirty="0" smtClean="0">
                <a:solidFill>
                  <a:srgbClr val="00B050"/>
                </a:solidFill>
              </a:rPr>
              <a:t>Zwierzęta dzikie, żyjące na wolności.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0872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/>
              <a:t>Art. 109</a:t>
            </a:r>
            <a:r>
              <a:rPr lang="pl-PL" b="1" baseline="30000" dirty="0"/>
              <a:t>1</a:t>
            </a:r>
            <a:r>
              <a:rPr lang="pl-PL" b="1" dirty="0"/>
              <a:t>. Definicja prokury </a:t>
            </a:r>
          </a:p>
          <a:p>
            <a:r>
              <a:rPr lang="pl-PL" dirty="0"/>
              <a:t>§ 1. Prokura jest pełnomocnictwem udzielonym </a:t>
            </a:r>
            <a:r>
              <a:rPr lang="pl-PL" b="1" dirty="0"/>
              <a:t>przez przedsiębiorcę podlegającego obowiązkowi wpisu do rejestru przedsiębiorców,</a:t>
            </a:r>
            <a:r>
              <a:rPr lang="pl-PL" dirty="0"/>
              <a:t> które obejmuje umocowanie do czynności sądowych i pozasądowych, jakie są związane z prowadzeniem przedsiębiorstwa.</a:t>
            </a:r>
            <a:br>
              <a:rPr lang="pl-PL" dirty="0"/>
            </a:br>
            <a:r>
              <a:rPr lang="pl-PL" dirty="0"/>
              <a:t>§ 2. Nie można ograniczyć prokury ze skutkiem wobec osób trzecich, chyba że przepis szczególny stanowi inaczej.</a:t>
            </a:r>
            <a:br>
              <a:rPr lang="pl-PL" dirty="0"/>
            </a:br>
            <a:endParaRPr lang="pl-PL" dirty="0"/>
          </a:p>
          <a:p>
            <a:r>
              <a:rPr lang="pl-PL" b="1" dirty="0"/>
              <a:t>Art. 109</a:t>
            </a:r>
            <a:r>
              <a:rPr lang="pl-PL" b="1" baseline="30000" dirty="0"/>
              <a:t>2</a:t>
            </a:r>
            <a:r>
              <a:rPr lang="pl-PL" b="1" dirty="0"/>
              <a:t>. Obowiązek formy pisemnej prokury </a:t>
            </a:r>
          </a:p>
          <a:p>
            <a:r>
              <a:rPr lang="pl-PL" dirty="0"/>
              <a:t>§ 1. Prokura powinna być pod rygorem nieważności udzielona na piśmie. Przepisu </a:t>
            </a:r>
            <a:r>
              <a:rPr lang="pl-PL" b="1" dirty="0"/>
              <a:t>art. 99</a:t>
            </a:r>
            <a:r>
              <a:rPr lang="pl-PL" dirty="0"/>
              <a:t> </a:t>
            </a:r>
            <a:r>
              <a:rPr lang="pl-PL" i="1" dirty="0"/>
              <a:t>forma udzielenia pełnomocnictwa</a:t>
            </a:r>
            <a:r>
              <a:rPr lang="pl-PL" dirty="0"/>
              <a:t>, § 1 nie stosuje się. </a:t>
            </a:r>
            <a:br>
              <a:rPr lang="pl-PL" dirty="0"/>
            </a:br>
            <a:r>
              <a:rPr lang="pl-PL" dirty="0"/>
              <a:t>§ 2. </a:t>
            </a:r>
            <a:r>
              <a:rPr lang="pl-PL" b="1" dirty="0"/>
              <a:t>Prokurentem może być osoba fizyczna mająca pełną zdolność do czynności prawnych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21266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 </a:t>
            </a:r>
            <a:r>
              <a:rPr lang="pl-PL" dirty="0" smtClean="0"/>
              <a:t>:</a:t>
            </a:r>
          </a:p>
          <a:p>
            <a:r>
              <a:rPr lang="pl-PL" dirty="0" smtClean="0"/>
              <a:t>zbycia </a:t>
            </a:r>
            <a:r>
              <a:rPr lang="pl-PL" dirty="0"/>
              <a:t>przedsiębiorstwa, </a:t>
            </a:r>
            <a:endParaRPr lang="pl-PL" dirty="0" smtClean="0"/>
          </a:p>
          <a:p>
            <a:r>
              <a:rPr lang="pl-PL" dirty="0" smtClean="0"/>
              <a:t>do </a:t>
            </a:r>
            <a:r>
              <a:rPr lang="pl-PL" dirty="0"/>
              <a:t>dokonania czynności prawnej, na podstawie której następuje oddanie </a:t>
            </a:r>
            <a:r>
              <a:rPr lang="pl-PL" dirty="0" smtClean="0"/>
              <a:t>przedsiębiorstwa do </a:t>
            </a:r>
            <a:r>
              <a:rPr lang="pl-PL" dirty="0"/>
              <a:t>czasowego korzystania</a:t>
            </a:r>
            <a:r>
              <a:rPr lang="pl-PL" dirty="0" smtClean="0"/>
              <a:t>,</a:t>
            </a:r>
          </a:p>
          <a:p>
            <a:r>
              <a:rPr lang="pl-PL" dirty="0" smtClean="0"/>
              <a:t> </a:t>
            </a:r>
            <a:r>
              <a:rPr lang="pl-PL" dirty="0"/>
              <a:t>do zbywania i obciążania nieruchomości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jest </a:t>
            </a:r>
            <a:r>
              <a:rPr lang="pl-PL" dirty="0"/>
              <a:t>wymagane pełnomocnictwo do poszczególnej czynności. </a:t>
            </a:r>
          </a:p>
        </p:txBody>
      </p:sp>
    </p:spTree>
    <p:extLst>
      <p:ext uri="{BB962C8B-B14F-4D97-AF65-F5344CB8AC3E}">
        <p14:creationId xmlns:p14="http://schemas.microsoft.com/office/powerpoint/2010/main" val="1514556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109</a:t>
            </a:r>
            <a:r>
              <a:rPr lang="pl-PL" b="1" baseline="30000" dirty="0"/>
              <a:t>5</a:t>
            </a:r>
            <a:r>
              <a:rPr lang="pl-PL" b="1" dirty="0"/>
              <a:t>. Definicja prokury oddziałowej </a:t>
            </a:r>
          </a:p>
          <a:p>
            <a:pPr marL="0" indent="0">
              <a:buNone/>
            </a:pPr>
            <a:r>
              <a:rPr lang="pl-PL" dirty="0"/>
              <a:t>Prokurę można ograniczyć do zakresu spraw wpisanych do rejestru oddziału przedsiębiorstwa (prokura oddziałowa). </a:t>
            </a:r>
          </a:p>
          <a:p>
            <a:r>
              <a:rPr lang="pl-PL" b="1" dirty="0"/>
              <a:t>Art. 109</a:t>
            </a:r>
            <a:r>
              <a:rPr lang="pl-PL" b="1" baseline="30000" dirty="0"/>
              <a:t>6</a:t>
            </a:r>
            <a:r>
              <a:rPr lang="pl-PL" b="1" dirty="0"/>
              <a:t>. Niemożność przeniesienia prokury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Prokura nie może być przeniesiona</a:t>
            </a:r>
            <a:r>
              <a:rPr lang="pl-PL" dirty="0"/>
              <a:t>. Prokurent może ustanowić pełnomocnika do poszczególnej czynności lub pewnego rodzaju czynności. </a:t>
            </a:r>
          </a:p>
        </p:txBody>
      </p:sp>
    </p:spTree>
    <p:extLst>
      <p:ext uri="{BB962C8B-B14F-4D97-AF65-F5344CB8AC3E}">
        <p14:creationId xmlns:p14="http://schemas.microsoft.com/office/powerpoint/2010/main" val="395053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Art. 109</a:t>
            </a:r>
            <a:r>
              <a:rPr lang="pl-PL" b="1" baseline="30000" dirty="0"/>
              <a:t>4</a:t>
            </a:r>
            <a:r>
              <a:rPr lang="pl-PL" b="1" dirty="0"/>
              <a:t>. Prokura łączna </a:t>
            </a:r>
          </a:p>
          <a:p>
            <a:pPr marL="0" indent="0">
              <a:buNone/>
            </a:pPr>
            <a:r>
              <a:rPr lang="pl-PL" dirty="0"/>
              <a:t>§ 1. Prokura może być udzielona kilku osobom łącznie (prokura łączna) lub oddzielnie.</a:t>
            </a:r>
            <a:br>
              <a:rPr lang="pl-PL" dirty="0"/>
            </a:br>
            <a:r>
              <a:rPr lang="pl-PL" b="1" dirty="0">
                <a:solidFill>
                  <a:srgbClr val="FF0000"/>
                </a:solidFill>
              </a:rPr>
              <a:t>§ 1</a:t>
            </a:r>
            <a:r>
              <a:rPr lang="pl-PL" b="1" baseline="30000" dirty="0">
                <a:solidFill>
                  <a:srgbClr val="FF0000"/>
                </a:solidFill>
              </a:rPr>
              <a:t>1</a:t>
            </a:r>
            <a:r>
              <a:rPr lang="pl-PL" b="1" dirty="0">
                <a:solidFill>
                  <a:srgbClr val="FF0000"/>
                </a:solidFill>
              </a:rPr>
              <a:t>. Prokura może obejmować umocowanie także albo wyłącznie do dokonywania czynności wspólnie z członkiem organu zarządzającego lub wspólnikiem uprawnionym do reprezentowania handlowej spółki osobowej.</a:t>
            </a:r>
            <a:br>
              <a:rPr lang="pl-PL" b="1" dirty="0">
                <a:solidFill>
                  <a:srgbClr val="FF0000"/>
                </a:solidFill>
              </a:rPr>
            </a:br>
            <a:r>
              <a:rPr lang="pl-PL" dirty="0"/>
              <a:t>§ 2. Kierowane do przedsiębiorcy oświadczenia lub doręczenia pism mogą być dokonywane wobec jednej z osób, którym udzielono prokury.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27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b="1" dirty="0"/>
              <a:t>Art. 109</a:t>
            </a:r>
            <a:r>
              <a:rPr lang="pl-PL" b="1" baseline="30000" dirty="0"/>
              <a:t>7</a:t>
            </a:r>
            <a:r>
              <a:rPr lang="pl-PL" b="1" dirty="0"/>
              <a:t>. Prokura - odwołanie i wygaśnięcie </a:t>
            </a:r>
          </a:p>
          <a:p>
            <a:pPr marL="0" indent="0">
              <a:buNone/>
            </a:pPr>
            <a:r>
              <a:rPr lang="pl-PL" dirty="0"/>
              <a:t>§ 1. Prokura </a:t>
            </a:r>
            <a:r>
              <a:rPr lang="pl-PL" b="1" dirty="0"/>
              <a:t>może być w każdym czasie </a:t>
            </a:r>
            <a:r>
              <a:rPr lang="pl-PL" b="1" dirty="0">
                <a:solidFill>
                  <a:srgbClr val="FF0000"/>
                </a:solidFill>
              </a:rPr>
              <a:t>odwołana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§ 2. Prokura </a:t>
            </a:r>
            <a:r>
              <a:rPr lang="pl-PL" b="1" dirty="0">
                <a:solidFill>
                  <a:srgbClr val="FF0000"/>
                </a:solidFill>
              </a:rPr>
              <a:t>wygasa</a:t>
            </a:r>
            <a:r>
              <a:rPr lang="pl-PL" dirty="0"/>
              <a:t> wskutek wykreślenia przedsiębiorcy z rejestru, a także ogłoszenia upadłości, otwarcia likwidacji oraz przekształcenia przedsiębiorcy.</a:t>
            </a:r>
            <a:br>
              <a:rPr lang="pl-PL" dirty="0"/>
            </a:br>
            <a:r>
              <a:rPr lang="pl-PL" dirty="0"/>
              <a:t>§ 3. Prokura </a:t>
            </a:r>
            <a:r>
              <a:rPr lang="pl-PL" b="1" dirty="0">
                <a:solidFill>
                  <a:srgbClr val="FF0000"/>
                </a:solidFill>
              </a:rPr>
              <a:t>wygasa</a:t>
            </a:r>
            <a:r>
              <a:rPr lang="pl-PL" dirty="0"/>
              <a:t> ze śmiercią prokurenta.</a:t>
            </a:r>
            <a:br>
              <a:rPr lang="pl-PL" dirty="0"/>
            </a:br>
            <a:r>
              <a:rPr lang="pl-PL" dirty="0"/>
              <a:t>§ 4. Śmierć przedsiębiorcy ani utrata przez niego zdolności do czynności prawnych nie powoduje wygaśnięcia prokury.</a:t>
            </a:r>
            <a:br>
              <a:rPr lang="pl-PL" dirty="0"/>
            </a:br>
            <a:endParaRPr lang="pl-PL" dirty="0"/>
          </a:p>
          <a:p>
            <a:r>
              <a:rPr lang="pl-PL" b="1" dirty="0"/>
              <a:t>Art. 109</a:t>
            </a:r>
            <a:r>
              <a:rPr lang="pl-PL" b="1" baseline="30000" dirty="0"/>
              <a:t>8</a:t>
            </a:r>
            <a:r>
              <a:rPr lang="pl-PL" b="1" dirty="0"/>
              <a:t>. Zgłoszenie prokury do rejestru </a:t>
            </a:r>
          </a:p>
          <a:p>
            <a:pPr marL="0" indent="0">
              <a:buNone/>
            </a:pPr>
            <a:r>
              <a:rPr lang="pl-PL" dirty="0"/>
              <a:t>§ 1. Udzielenie i wygaśnięcie prokury przedsiębiorca powinien zgłosić do rejestru przedsiębiorców.</a:t>
            </a:r>
            <a:br>
              <a:rPr lang="pl-PL" dirty="0"/>
            </a:br>
            <a:r>
              <a:rPr lang="pl-PL" dirty="0"/>
              <a:t>§ 2. Zgłoszenie o udzieleniu prokury powinno określać jej rodzaj, a w przypadku prokury łącznej oraz prokury, o której mowa w </a:t>
            </a:r>
            <a:r>
              <a:rPr lang="pl-PL" b="1" dirty="0"/>
              <a:t>art. 109</a:t>
            </a:r>
            <a:r>
              <a:rPr lang="pl-PL" b="1" baseline="30000" dirty="0"/>
              <a:t>4</a:t>
            </a:r>
            <a:r>
              <a:rPr lang="pl-PL" dirty="0"/>
              <a:t> </a:t>
            </a:r>
            <a:r>
              <a:rPr lang="pl-PL" i="1" dirty="0"/>
              <a:t>prokura łączna</a:t>
            </a:r>
            <a:r>
              <a:rPr lang="pl-PL" dirty="0"/>
              <a:t> § 1</a:t>
            </a:r>
            <a:r>
              <a:rPr lang="pl-PL" baseline="30000" dirty="0"/>
              <a:t>1</a:t>
            </a:r>
            <a:r>
              <a:rPr lang="pl-PL" dirty="0"/>
              <a:t>, także sposób jej wykonywania. </a:t>
            </a:r>
          </a:p>
        </p:txBody>
      </p:sp>
    </p:spTree>
    <p:extLst>
      <p:ext uri="{BB962C8B-B14F-4D97-AF65-F5344CB8AC3E}">
        <p14:creationId xmlns:p14="http://schemas.microsoft.com/office/powerpoint/2010/main" val="12170296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76- letnia Eugenia R. postanowiła zapisać swemu kotu, Ciastkowi, drewnianą szopę. Ze względu na to, że niedowidzi, udzieliła swej sąsiadce, Eufrozynie G., pełnomocnictwa  do napisania testamentu, w którym znalazło się sformułowanie:  „mojemu kotu, Ciastkowi, zapisuję nieruchomość budynkową – szopę, położoną </a:t>
            </a:r>
            <a:r>
              <a:rPr lang="pl-PL" sz="2000" dirty="0"/>
              <a:t>na podwórzu przy </a:t>
            </a:r>
            <a:r>
              <a:rPr lang="pl-PL" sz="2000" dirty="0" smtClean="0"/>
              <a:t>mym domu.” Ze względu na wiek Eugenii i jej słaby wzrok jej rodzina – zmotywowana dodatkowo faktem, że Eugenia może zapisać cały dom i grunt, na którym stoi budynek,  swemu kotu, a nie im – postanowiła wystąpić do sądu o częściowe ubezwłasnowolnienie Eugenii.</a:t>
            </a:r>
          </a:p>
          <a:p>
            <a:pPr marL="0" indent="0">
              <a:buNone/>
            </a:pPr>
            <a:r>
              <a:rPr lang="pl-PL" sz="2000" dirty="0" smtClean="0"/>
              <a:t>1.Czy kot może dziedziczyć?</a:t>
            </a:r>
          </a:p>
          <a:p>
            <a:pPr marL="0" indent="0">
              <a:buNone/>
            </a:pPr>
            <a:r>
              <a:rPr lang="pl-PL" sz="2000" dirty="0" smtClean="0"/>
              <a:t>2.Czy Eugenia mogła udzielić Eufrozynie pełnomocnictwa?</a:t>
            </a:r>
          </a:p>
          <a:p>
            <a:pPr marL="0" indent="0">
              <a:buNone/>
            </a:pPr>
            <a:r>
              <a:rPr lang="pl-PL" sz="2000" dirty="0"/>
              <a:t>3</a:t>
            </a:r>
            <a:r>
              <a:rPr lang="pl-PL" sz="2000" dirty="0" smtClean="0"/>
              <a:t>. Czy szopa stanowi nieruchomość?</a:t>
            </a:r>
          </a:p>
          <a:p>
            <a:pPr marL="0" indent="0">
              <a:buNone/>
            </a:pPr>
            <a:r>
              <a:rPr lang="pl-PL" sz="2000" dirty="0"/>
              <a:t>4</a:t>
            </a:r>
            <a:r>
              <a:rPr lang="pl-PL" sz="2000" dirty="0" smtClean="0"/>
              <a:t>. Czy Eugenia spełnia przesłanki do jej ubezwłasnowolnienia?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01635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30 – letni Jerzy S. udzielił swemu synowi, 13- letniemu Krzysiowi, pełnomocnictwa do przekazania kupującej - Monice F., która wcześniej uiściła Jerzemu całą cenę - kluczyków </a:t>
            </a:r>
            <a:r>
              <a:rPr lang="pl-PL" dirty="0"/>
              <a:t>d</a:t>
            </a:r>
            <a:r>
              <a:rPr lang="pl-PL" dirty="0" smtClean="0"/>
              <a:t>o sprzedanego jej przez Jerzego S. samochodu.</a:t>
            </a:r>
          </a:p>
          <a:p>
            <a:pPr marL="0" indent="0">
              <a:buNone/>
            </a:pPr>
            <a:r>
              <a:rPr lang="pl-PL" dirty="0" smtClean="0"/>
              <a:t>1. Czy Krzyś może być pełnomocnikiem? </a:t>
            </a:r>
          </a:p>
          <a:p>
            <a:pPr marL="0" indent="0">
              <a:buNone/>
            </a:pPr>
            <a:r>
              <a:rPr lang="pl-PL" dirty="0" smtClean="0"/>
              <a:t>2. Jaki to rodzaj pełnomocnictwa?</a:t>
            </a:r>
          </a:p>
          <a:p>
            <a:pPr marL="0" indent="0">
              <a:buNone/>
            </a:pPr>
            <a:r>
              <a:rPr lang="pl-PL" dirty="0" smtClean="0"/>
              <a:t>3. Jaką formę powinno mieć takie pełnomocnictwo?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35007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Kalasanty U. udzielił swemu bratu, Onufremu U., pełnomocnictwa do kupienia w jego imieniu komputera, jednak za nie więcej niż 1300 zł. Onufry U. uznał jednak, że komputery za tę cenę nie mają odpowiednich parametrów technicznych i nabył komputer za 5000 zł.</a:t>
            </a:r>
          </a:p>
          <a:p>
            <a:pPr marL="0" indent="0">
              <a:buNone/>
            </a:pPr>
            <a:r>
              <a:rPr lang="pl-PL" dirty="0" smtClean="0"/>
              <a:t>1. Jaki to rodzaj pełnomocnictwa?</a:t>
            </a:r>
          </a:p>
          <a:p>
            <a:pPr marL="0" indent="0">
              <a:buNone/>
            </a:pPr>
            <a:r>
              <a:rPr lang="pl-PL" dirty="0" smtClean="0"/>
              <a:t>2. W </a:t>
            </a:r>
            <a:r>
              <a:rPr lang="pl-PL" dirty="0"/>
              <a:t>jakiej </a:t>
            </a:r>
            <a:r>
              <a:rPr lang="pl-PL" dirty="0" smtClean="0"/>
              <a:t>formie to pełnomocnictwo powinno być zawarte?</a:t>
            </a:r>
          </a:p>
          <a:p>
            <a:pPr marL="0" indent="0">
              <a:buNone/>
            </a:pPr>
            <a:r>
              <a:rPr lang="pl-PL" dirty="0" smtClean="0"/>
              <a:t>3. Czy ta umowa jest ważna?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3844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Polikarp Z. jest prokurentem przedsiębiorstwa </a:t>
            </a:r>
            <a:r>
              <a:rPr lang="pl-PL" i="1" dirty="0" err="1" smtClean="0"/>
              <a:t>Januszex</a:t>
            </a:r>
            <a:r>
              <a:rPr lang="pl-PL" dirty="0" smtClean="0"/>
              <a:t>. Został prawidłowo wpisany do rejestru. Przeczytawszy w </a:t>
            </a:r>
            <a:r>
              <a:rPr lang="pl-PL" dirty="0" err="1" smtClean="0"/>
              <a:t>kc</a:t>
            </a:r>
            <a:r>
              <a:rPr lang="pl-PL" dirty="0" smtClean="0"/>
              <a:t>, że prokura </a:t>
            </a:r>
            <a:r>
              <a:rPr lang="pl-PL" dirty="0"/>
              <a:t>obejmuje </a:t>
            </a:r>
            <a:r>
              <a:rPr lang="pl-PL" dirty="0" smtClean="0"/>
              <a:t>umocowanie </a:t>
            </a:r>
            <a:r>
              <a:rPr lang="pl-PL" dirty="0"/>
              <a:t>do czynności sądowych i pozasądowych, jakie są związane z prowadzeniem </a:t>
            </a:r>
            <a:r>
              <a:rPr lang="pl-PL" dirty="0" smtClean="0"/>
              <a:t>przedsiębiorstwa, postanowił zbyć nieruchomość budynkową, należącą do przedsiębiorstwa </a:t>
            </a:r>
            <a:r>
              <a:rPr lang="pl-PL" i="1" dirty="0" err="1" smtClean="0"/>
              <a:t>Januszex</a:t>
            </a:r>
            <a:r>
              <a:rPr lang="pl-PL" dirty="0" smtClean="0"/>
              <a:t>, znalazł bowiem kupca, który był gotów zapłacić za nią niezwykle wysoką cenę i uznał, że ta czynność przyniesie firmie znaczny zysk.</a:t>
            </a:r>
          </a:p>
          <a:p>
            <a:r>
              <a:rPr lang="pl-PL" dirty="0" smtClean="0"/>
              <a:t>1.  Czy Polikarp Z. mógł tak postąpić?</a:t>
            </a:r>
          </a:p>
          <a:p>
            <a:r>
              <a:rPr lang="pl-PL" dirty="0" smtClean="0"/>
              <a:t>2. Jaka forma jest potrzebna dla prokury?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30772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Kazus 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Klotylda P. postanowiła kupić dom, jednak uznając, że przyda jej się profesjonalna pomoc, postanowiła powołać pełnomocnika. W tym celu wysłała za potwierdzeniem odbioru list polecony do bardzo znanej i cenionej w swym środowisku agentki nieruchomości, Marty G. Napisała w nim: „ustanawiam Panią, Pani Marto, swym pełnomocnikiem do nabycia nieruchomości budynkowej, położonej </a:t>
            </a:r>
            <a:r>
              <a:rPr lang="pl-PL" smtClean="0"/>
              <a:t>na wrocławskim rynku</a:t>
            </a:r>
            <a:r>
              <a:rPr lang="pl-PL" dirty="0" smtClean="0"/>
              <a:t>”.</a:t>
            </a:r>
          </a:p>
          <a:p>
            <a:r>
              <a:rPr lang="pl-PL" dirty="0" smtClean="0"/>
              <a:t>1. </a:t>
            </a:r>
            <a:r>
              <a:rPr lang="pl-PL" dirty="0"/>
              <a:t>J</a:t>
            </a:r>
            <a:r>
              <a:rPr lang="pl-PL" dirty="0" smtClean="0"/>
              <a:t>aki to rodzaj pełnomocnictwa?</a:t>
            </a:r>
          </a:p>
          <a:p>
            <a:r>
              <a:rPr lang="pl-PL" dirty="0" smtClean="0"/>
              <a:t>2. W jakiej formie powinno być zawarte to pełnomocnictwo?</a:t>
            </a:r>
          </a:p>
          <a:p>
            <a:r>
              <a:rPr lang="pl-PL" dirty="0" smtClean="0"/>
              <a:t>3. Czy Marta G. zobowiązana jest do działania w charakterze pełnomocnika Klotyldy P.?</a:t>
            </a:r>
          </a:p>
        </p:txBody>
      </p:sp>
    </p:spTree>
    <p:extLst>
      <p:ext uri="{BB962C8B-B14F-4D97-AF65-F5344CB8AC3E}">
        <p14:creationId xmlns:p14="http://schemas.microsoft.com/office/powerpoint/2010/main" val="344720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Prawna klasyfikacja rodzajów rzeczy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Rzeczy w obrocie (</a:t>
            </a:r>
            <a:r>
              <a:rPr lang="pl-PL" i="1" dirty="0" smtClean="0"/>
              <a:t>res in </a:t>
            </a:r>
            <a:r>
              <a:rPr lang="pl-PL" i="1" dirty="0" err="1" smtClean="0"/>
              <a:t>commertio</a:t>
            </a:r>
            <a:r>
              <a:rPr lang="pl-PL" dirty="0" smtClean="0"/>
              <a:t>)</a:t>
            </a:r>
          </a:p>
          <a:p>
            <a:r>
              <a:rPr lang="pl-PL" dirty="0" smtClean="0"/>
              <a:t>Rzeczy wyłączone z obrotu (</a:t>
            </a:r>
            <a:r>
              <a:rPr lang="pl-PL" i="1" dirty="0" smtClean="0"/>
              <a:t>res extra </a:t>
            </a:r>
            <a:r>
              <a:rPr lang="pl-PL" i="1" dirty="0" err="1" smtClean="0"/>
              <a:t>commertium</a:t>
            </a:r>
            <a:r>
              <a:rPr lang="pl-PL" dirty="0" smtClean="0"/>
              <a:t>)</a:t>
            </a:r>
          </a:p>
          <a:p>
            <a:r>
              <a:rPr lang="pl-PL" dirty="0" smtClean="0"/>
              <a:t>Rzeczy ograniczone w obrocie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074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Prawna klasyfikacja rodzajów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i="1" cap="small" dirty="0" smtClean="0">
                <a:solidFill>
                  <a:srgbClr val="FF0000"/>
                </a:solidFill>
              </a:rPr>
              <a:t>Rzeczy ruchome i nieruchomości</a:t>
            </a:r>
          </a:p>
          <a:p>
            <a:r>
              <a:rPr lang="pl-PL" dirty="0" smtClean="0"/>
              <a:t>Ustawodawca definiuje pojęcie nieruchomości. Definicję ruchomości wyprowadzamy </a:t>
            </a:r>
            <a:r>
              <a:rPr lang="pl-PL" i="1" dirty="0" smtClean="0"/>
              <a:t>a contrario </a:t>
            </a:r>
            <a:r>
              <a:rPr lang="pl-PL" dirty="0" smtClean="0"/>
              <a:t>z definicji nieruchomości. </a:t>
            </a:r>
          </a:p>
          <a:p>
            <a:r>
              <a:rPr lang="pl-PL" b="1" dirty="0"/>
              <a:t>Art. 46. Definicja nieruchomości </a:t>
            </a:r>
          </a:p>
          <a:p>
            <a:r>
              <a:rPr lang="pl-PL" dirty="0"/>
              <a:t>§ 1. Nieruchomościami są </a:t>
            </a:r>
            <a:r>
              <a:rPr lang="pl-PL" b="1" dirty="0">
                <a:solidFill>
                  <a:srgbClr val="FF0000"/>
                </a:solidFill>
              </a:rPr>
              <a:t>części powierzchni ziemskiej stanowiące odrębny przedmiot własności (</a:t>
            </a:r>
            <a:r>
              <a:rPr lang="pl-PL" b="1" dirty="0">
                <a:solidFill>
                  <a:schemeClr val="tx2"/>
                </a:solidFill>
              </a:rPr>
              <a:t>grunty</a:t>
            </a:r>
            <a:r>
              <a:rPr lang="pl-PL" b="1" dirty="0">
                <a:solidFill>
                  <a:srgbClr val="FF0000"/>
                </a:solidFill>
              </a:rPr>
              <a:t>)</a:t>
            </a:r>
            <a:r>
              <a:rPr lang="pl-PL" dirty="0"/>
              <a:t>, jak również </a:t>
            </a:r>
            <a:r>
              <a:rPr lang="pl-PL" b="1" dirty="0">
                <a:solidFill>
                  <a:schemeClr val="tx2"/>
                </a:solidFill>
              </a:rPr>
              <a:t>budynki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u="sng" dirty="0">
                <a:solidFill>
                  <a:srgbClr val="FF0000"/>
                </a:solidFill>
              </a:rPr>
              <a:t>trwale</a:t>
            </a:r>
            <a:r>
              <a:rPr lang="pl-PL" b="1" dirty="0">
                <a:solidFill>
                  <a:srgbClr val="FF0000"/>
                </a:solidFill>
              </a:rPr>
              <a:t> z gruntem związane</a:t>
            </a:r>
            <a:r>
              <a:rPr lang="pl-PL" dirty="0"/>
              <a:t> lub </a:t>
            </a:r>
            <a:r>
              <a:rPr lang="pl-PL" b="1" dirty="0">
                <a:solidFill>
                  <a:schemeClr val="tx2"/>
                </a:solidFill>
              </a:rPr>
              <a:t>części</a:t>
            </a:r>
            <a:r>
              <a:rPr lang="pl-PL" b="1" dirty="0">
                <a:solidFill>
                  <a:srgbClr val="FF0000"/>
                </a:solidFill>
              </a:rPr>
              <a:t> takich </a:t>
            </a:r>
            <a:r>
              <a:rPr lang="pl-PL" b="1" dirty="0">
                <a:solidFill>
                  <a:schemeClr val="tx2"/>
                </a:solidFill>
              </a:rPr>
              <a:t>budynków</a:t>
            </a:r>
            <a:r>
              <a:rPr lang="pl-PL" dirty="0"/>
              <a:t>, jeżeli na mocy przepisów szczególnych stanowią odrębny od gruntu przedmiot własności.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15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Prawna klasyfikacja rodzajów rzeczy</a:t>
            </a:r>
            <a:br>
              <a:rPr lang="pl-PL" dirty="0" smtClean="0"/>
            </a:br>
            <a:r>
              <a:rPr lang="pl-PL" dirty="0" smtClean="0"/>
              <a:t>-nieruchomości-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Grunty – wyodrębnione części powierzchni ziemskiej</a:t>
            </a:r>
          </a:p>
          <a:p>
            <a:r>
              <a:rPr lang="pl-PL" dirty="0" smtClean="0"/>
              <a:t>Budynki – jeżeli </a:t>
            </a:r>
            <a:r>
              <a:rPr lang="pl-PL" b="1" dirty="0">
                <a:solidFill>
                  <a:srgbClr val="FF0000"/>
                </a:solidFill>
              </a:rPr>
              <a:t>na mocy przepisów szczególnych </a:t>
            </a:r>
            <a:r>
              <a:rPr lang="pl-PL" dirty="0"/>
              <a:t>stanowią odrębny od gruntu przedmiot </a:t>
            </a:r>
            <a:r>
              <a:rPr lang="pl-PL" dirty="0" smtClean="0"/>
              <a:t>własności</a:t>
            </a:r>
            <a:r>
              <a:rPr lang="pl-PL" sz="2200" dirty="0" smtClean="0"/>
              <a:t>/przykład – budynek wzniesiony przez użytkownika wieczystego na gruncie oddanym w użytkowanie wieczyste/; </a:t>
            </a:r>
            <a:r>
              <a:rPr lang="pl-PL" dirty="0" smtClean="0"/>
              <a:t>jeśli brak przepisów szczególnych, stanowią </a:t>
            </a:r>
            <a:r>
              <a:rPr lang="pl-PL" b="1" dirty="0" smtClean="0"/>
              <a:t>część składową </a:t>
            </a:r>
            <a:r>
              <a:rPr lang="pl-PL" dirty="0" smtClean="0"/>
              <a:t>nieruchomości (art. 48 </a:t>
            </a:r>
            <a:r>
              <a:rPr lang="pl-PL" dirty="0" err="1" smtClean="0"/>
              <a:t>kc</a:t>
            </a:r>
            <a:r>
              <a:rPr lang="pl-PL" dirty="0" smtClean="0"/>
              <a:t>)</a:t>
            </a:r>
          </a:p>
          <a:p>
            <a:r>
              <a:rPr lang="pl-PL" dirty="0" smtClean="0"/>
              <a:t>Nieruchomości lokalowe – ustawa o własności lokali </a:t>
            </a:r>
          </a:p>
        </p:txBody>
      </p:sp>
    </p:spTree>
    <p:extLst>
      <p:ext uri="{BB962C8B-B14F-4D97-AF65-F5344CB8AC3E}">
        <p14:creationId xmlns:p14="http://schemas.microsoft.com/office/powerpoint/2010/main" val="288141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Prawna klasyfikacja rodzajów rzeczy</a:t>
            </a:r>
            <a:br>
              <a:rPr lang="pl-PL" dirty="0"/>
            </a:br>
            <a:r>
              <a:rPr lang="pl-PL" dirty="0"/>
              <a:t>-nieruchomości-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Art. 46</a:t>
            </a:r>
            <a:r>
              <a:rPr lang="pl-PL" baseline="30000" dirty="0"/>
              <a:t>1</a:t>
            </a:r>
            <a:r>
              <a:rPr lang="pl-PL" dirty="0"/>
              <a:t>. Definicja nieruchomości rolnej</a:t>
            </a:r>
          </a:p>
          <a:p>
            <a:r>
              <a:rPr lang="pl-PL" dirty="0"/>
              <a:t>Nieruchomościami rolnymi (</a:t>
            </a:r>
            <a:r>
              <a:rPr lang="pl-PL" b="1" dirty="0">
                <a:solidFill>
                  <a:schemeClr val="tx2"/>
                </a:solidFill>
              </a:rPr>
              <a:t>gruntami rolnymi</a:t>
            </a:r>
            <a:r>
              <a:rPr lang="pl-PL" dirty="0"/>
              <a:t>) są </a:t>
            </a:r>
            <a:r>
              <a:rPr lang="pl-PL" b="1" dirty="0">
                <a:solidFill>
                  <a:srgbClr val="FF0000"/>
                </a:solidFill>
              </a:rPr>
              <a:t>nieruchomości, które </a:t>
            </a:r>
            <a:r>
              <a:rPr lang="pl-PL" b="1" u="sng" dirty="0">
                <a:solidFill>
                  <a:srgbClr val="FF0000"/>
                </a:solidFill>
              </a:rPr>
              <a:t>są lub mogą być </a:t>
            </a:r>
            <a:r>
              <a:rPr lang="pl-PL" b="1" dirty="0">
                <a:solidFill>
                  <a:srgbClr val="FF0000"/>
                </a:solidFill>
              </a:rPr>
              <a:t>wykorzystywane do prowadzenia działalności wytwórczej w rolnictwie</a:t>
            </a:r>
            <a:r>
              <a:rPr lang="pl-PL" dirty="0"/>
              <a:t> w zakresie produkcji roślinnej i zwierzęcej, nie wyłączając produkcji ogrodniczej, sadowniczej i rybnej.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20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Prawna klasyfikacja rodzajów rzeczy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Rzeczy oznaczone co do tożsamości</a:t>
            </a:r>
            <a:r>
              <a:rPr lang="pl-PL" dirty="0" smtClean="0">
                <a:sym typeface="Wingdings" pitchFamily="2" charset="2"/>
              </a:rPr>
              <a:t> oznaczenie rzeczy wg jej indywidualnych cech</a:t>
            </a:r>
            <a:endParaRPr lang="pl-PL" dirty="0" smtClean="0"/>
          </a:p>
          <a:p>
            <a:r>
              <a:rPr lang="pl-PL" dirty="0" smtClean="0"/>
              <a:t>Rzeczy oznaczone co do gatunku </a:t>
            </a:r>
            <a:r>
              <a:rPr lang="pl-PL" dirty="0" smtClean="0">
                <a:sym typeface="Wingdings" pitchFamily="2" charset="2"/>
              </a:rPr>
              <a:t> występują w obrocie w większej masie, są zamienne</a:t>
            </a:r>
            <a:endParaRPr lang="pl-PL" dirty="0" smtClean="0"/>
          </a:p>
          <a:p>
            <a:r>
              <a:rPr lang="pl-PL" dirty="0" smtClean="0"/>
              <a:t>Odrębny mechanizm przeniesienia własności!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90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Prawna klasyfikacja rodzajów rzeczy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Rzeczy podzielne</a:t>
            </a:r>
          </a:p>
          <a:p>
            <a:r>
              <a:rPr lang="pl-PL" dirty="0" smtClean="0"/>
              <a:t>Rzeczy niepodzielne</a:t>
            </a:r>
          </a:p>
          <a:p>
            <a:r>
              <a:rPr lang="pl-PL" dirty="0" smtClean="0"/>
              <a:t>Czy da się rzecz podzielić bez  istotnej zmiany samego przedmiotu lub jego wartości?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30105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1982</Words>
  <Application>Microsoft Office PowerPoint</Application>
  <PresentationFormat>Pokaz na ekranie (4:3)</PresentationFormat>
  <Paragraphs>189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Motyw pakietu Office</vt:lpstr>
      <vt:lpstr>Stosunek cywilnoprawny</vt:lpstr>
      <vt:lpstr>Pojęcie rzeczy</vt:lpstr>
      <vt:lpstr>Rzeczy</vt:lpstr>
      <vt:lpstr>Prawna klasyfikacja rodzajów rzeczy</vt:lpstr>
      <vt:lpstr>Prawna klasyfikacja rodzajów rzeczy</vt:lpstr>
      <vt:lpstr>Prawna klasyfikacja rodzajów rzeczy -nieruchomości-</vt:lpstr>
      <vt:lpstr>Prawna klasyfikacja rodzajów rzeczy -nieruchomości-</vt:lpstr>
      <vt:lpstr>Prawna klasyfikacja rodzajów rzeczy </vt:lpstr>
      <vt:lpstr>Prawna klasyfikacja rodzajów rzeczy </vt:lpstr>
      <vt:lpstr>Prawna klasyfikacja rodzajów rzeczy -podsumowanie-</vt:lpstr>
      <vt:lpstr>Czy zwierzęta są rzeczami?</vt:lpstr>
      <vt:lpstr>Części składowe rzeczy i przynależności</vt:lpstr>
      <vt:lpstr>Części składowe rzeczy i przynależności</vt:lpstr>
      <vt:lpstr>Części składowe rzeczy i przynależności</vt:lpstr>
      <vt:lpstr>Pożytki</vt:lpstr>
      <vt:lpstr>Prezentacja programu PowerPoint</vt:lpstr>
      <vt:lpstr>przedsiębiorstwo</vt:lpstr>
      <vt:lpstr>Gospodarstwo rolne</vt:lpstr>
      <vt:lpstr>przedstawicielstwo</vt:lpstr>
      <vt:lpstr>przedstawicielstwo</vt:lpstr>
      <vt:lpstr>Przedstawicielstwo</vt:lpstr>
      <vt:lpstr>przedstawicielstwo</vt:lpstr>
      <vt:lpstr>pełnomocnictwo</vt:lpstr>
      <vt:lpstr>pełnomocnictwo</vt:lpstr>
      <vt:lpstr>Rodzaje pełnomocnictwa</vt:lpstr>
      <vt:lpstr>przedstawicielstwo</vt:lpstr>
      <vt:lpstr>Falsus procurator</vt:lpstr>
      <vt:lpstr>Wygaśnięcie pełnomocnictwa</vt:lpstr>
      <vt:lpstr>Ustanie pełnomocnictwa</vt:lpstr>
      <vt:lpstr>prokura</vt:lpstr>
      <vt:lpstr>prokura</vt:lpstr>
      <vt:lpstr>prokura</vt:lpstr>
      <vt:lpstr>prokura</vt:lpstr>
      <vt:lpstr>prokura</vt:lpstr>
      <vt:lpstr>Kazus 1</vt:lpstr>
      <vt:lpstr>Kazus 2</vt:lpstr>
      <vt:lpstr>Kazus 3</vt:lpstr>
      <vt:lpstr>Kazus 4</vt:lpstr>
      <vt:lpstr>Kazus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cywilnoprawny</dc:title>
  <dc:creator>Agata</dc:creator>
  <cp:lastModifiedBy>Agata</cp:lastModifiedBy>
  <cp:revision>34</cp:revision>
  <dcterms:created xsi:type="dcterms:W3CDTF">2017-02-27T13:45:04Z</dcterms:created>
  <dcterms:modified xsi:type="dcterms:W3CDTF">2017-03-07T20:20:04Z</dcterms:modified>
</cp:coreProperties>
</file>