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66" r:id="rId17"/>
    <p:sldId id="267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05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9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7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50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98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3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21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11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7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18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00B2C6-E678-4A92-9A47-AB07D800BDEA}" type="datetimeFigureOut">
              <a:rPr lang="pl-PL" smtClean="0"/>
              <a:t>2016-10-30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FB9A0-5CED-4D92-8D36-9B02EBE16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Skarga Konstytucyjna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Mgr Przemysław Mazurek</a:t>
            </a:r>
          </a:p>
          <a:p>
            <a:r>
              <a:rPr lang="pl-PL" dirty="0" smtClean="0"/>
              <a:t>Rok Akademicki 2016/2017</a:t>
            </a:r>
          </a:p>
          <a:p>
            <a:r>
              <a:rPr lang="pl-PL" dirty="0" smtClean="0"/>
              <a:t>Prawa Człowieka i system ich Ochrony</a:t>
            </a:r>
          </a:p>
          <a:p>
            <a:r>
              <a:rPr lang="pl-PL" dirty="0" smtClean="0"/>
              <a:t>Slajdy podlegają ochronie prawnej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– wymogi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 przypadku gdy skargę konstytucyjną we własnej sprawie wnosi sędzia, prokurator, adwokat, radca prawny, notariusz, profesor lub doktor habilitowany do skargi należy dołączyć dokument potwierdzający uprawnienie do samodzielnego wniesienia skargi konstytucyjnej;</a:t>
            </a:r>
          </a:p>
          <a:p>
            <a:r>
              <a:rPr lang="pl-PL" dirty="0" smtClean="0"/>
              <a:t>W przypadku osób prawnych – odpis aktualny z Krajowego Rejestru Sądowego;</a:t>
            </a:r>
          </a:p>
          <a:p>
            <a:r>
              <a:rPr lang="pl-PL" dirty="0" smtClean="0"/>
              <a:t>Odpis i cztery kopie wyroku, decyzji lub innego rozstrzygnięcia wydanego na podstawie zakwestionowanego aktu normatywnego. </a:t>
            </a:r>
          </a:p>
          <a:p>
            <a:pPr marL="0" indent="0">
              <a:buNone/>
            </a:pPr>
            <a:r>
              <a:rPr lang="pl-PL" dirty="0" smtClean="0"/>
              <a:t>Uzasadnienie:</a:t>
            </a:r>
          </a:p>
          <a:p>
            <a:r>
              <a:rPr lang="pl-PL" dirty="0" smtClean="0"/>
              <a:t>Uzasadnienie zarzutu niezgodności z Konstytucją, w tym dokładne określenie na czym, zdaniem skarżącego, polega niezgodność zakwestionowanych regulacji prawnych z będącymi przedmiotem skargi przepisami konstytucyjnymi.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Skarga – sposób rozpatrzenia przez Trybunał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Wstępne rozpoznanie skargi konstytucyjnej przez Trybunał Konstytucyjny:</a:t>
            </a:r>
          </a:p>
          <a:p>
            <a:r>
              <a:rPr lang="pl-PL" dirty="0" smtClean="0"/>
              <a:t>wydaje postanowienie o nadaniu skardze konstytucyjnej dalszego biegu;</a:t>
            </a:r>
          </a:p>
          <a:p>
            <a:pPr marL="0" indent="0">
              <a:buNone/>
            </a:pPr>
            <a:r>
              <a:rPr lang="pl-PL" dirty="0" smtClean="0"/>
              <a:t>albo </a:t>
            </a:r>
          </a:p>
          <a:p>
            <a:r>
              <a:rPr lang="pl-PL" dirty="0" smtClean="0"/>
              <a:t>o odmowie nadania skardze konstytucyjnej dalszego biegu.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postanowienie o odmowie nadania dalszego biegu skardze konstytucyjnej przysługuje zażalenie. </a:t>
            </a:r>
          </a:p>
          <a:p>
            <a:r>
              <a:rPr lang="pl-PL" dirty="0" smtClean="0"/>
              <a:t>Termin do wniesienia zażalenia wynosi 7 dni od daty doręczenia postanowienia o odmowie nadania dalszego biegu skardze konstytucyjnej. </a:t>
            </a:r>
          </a:p>
          <a:p>
            <a:r>
              <a:rPr lang="pl-PL" dirty="0" smtClean="0"/>
              <a:t>Zażalenie może sporządzić wyłącznie adwokat lub radca prawny</a:t>
            </a:r>
          </a:p>
          <a:p>
            <a:r>
              <a:rPr lang="pl-PL" dirty="0" smtClean="0"/>
              <a:t>Zażalenie rozpoznaje Trybunał Konstytucyjny w składzie trzyosobowym na posiedzeniu niejawnym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Gdy Trybunał stwierdził że skarga jest dopuszczalna:</a:t>
            </a:r>
          </a:p>
          <a:p>
            <a:r>
              <a:rPr lang="pl-PL" dirty="0" smtClean="0"/>
              <a:t>może wydać postanowienie tymczasowe o zawieszeniu lub wstrzymaniu wykonania orzeczenia w sprawie, której skarga dotyczy, jeżeli wykonanie wyroku, decyzji lub innego rozstrzygnięcia mogłoby spowodować skutki nieodwracalne, wiążące się z dużym uszczerbkiem dla skarżącego lub gdy przemawia za tym ważny interes publiczny lub inny ważny interes skarżącego.</a:t>
            </a:r>
          </a:p>
          <a:p>
            <a:r>
              <a:rPr lang="pl-PL" dirty="0" smtClean="0"/>
              <a:t>Postanowienie tymczasowe doręcza się bezzwłocznie skarżącemu oraz właściwemu organowi sądowemu lub organowi egzekucyjnemu.</a:t>
            </a:r>
          </a:p>
          <a:p>
            <a:pPr marL="0" indent="0">
              <a:buNone/>
            </a:pPr>
            <a:r>
              <a:rPr lang="pl-PL" dirty="0" smtClean="0"/>
              <a:t>Trybunał uchyla postanowienie tymczasowe, jeżeli ustaną przyczyny, dla których zostało ono wydane.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32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 wszczęciu postępowania Trybunał informuje Rzecznika Praw Obywatelskich i Rzecznika Praw Dziecka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Rzecznik Praw Obywatelskich i Rzecznik Praw Dziecka mogą, w terminie 30 dni od otrzymania informacji, zgłosić udział w postępowaniu.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0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-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Uczestnikami postępowania przed Trybunałem są: skarżący, organ, który wydał zakwestionowany akt normatywny, albo Prokuratoria Generalna Skarbu Państwa, jeżeli Rada Ministrów wyznaczyła Prokuratorię Generalną Skarbu Państwa do reprezentowania Rady Ministrów lub ministrów w postępowaniu przed Trybunałem, i Prokurator Generalny; uczestnikiem jest również Rzecznik Praw Obywatelskich, jeżeli zgłosił swój udział w postępowaniu, oraz Rzecznik Praw Dziecka, jeżeli zgłosił udział w postępowaniu wszczętym na wniosek Rzecznika Praw Obywatelskich lub w postępowaniu w sprawie skargi konstytucyjnej, dotyczących praw dziecka.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postępowanie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Skargę rozpoznaje Trybunał Konstytucyjny na jawnej i publicznej rozprawie, po której wydaje wyrok. </a:t>
            </a:r>
          </a:p>
          <a:p>
            <a:r>
              <a:rPr lang="pl-PL" dirty="0" smtClean="0"/>
              <a:t>Rozprawa odbywa się bez względu na stawiennictwo uczestników postępowania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1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Skutek wniesienia skargi: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Orzeczenia Trybunału Konstytucyjnego mają moc powszechnie obowiązującą i są ostateczne.</a:t>
            </a:r>
          </a:p>
          <a:p>
            <a:pPr marL="0" indent="0">
              <a:buNone/>
            </a:pPr>
            <a:r>
              <a:rPr lang="pl-PL" dirty="0" smtClean="0"/>
              <a:t>Wchodzą w życie z dniem ogłoszenia w Dzienniku Ustaw, Monitorze Polskim lub innym publikatorze, w którym dany akt został ogłoszony.</a:t>
            </a:r>
          </a:p>
          <a:p>
            <a:pPr marL="0" indent="0">
              <a:buNone/>
            </a:pPr>
            <a:r>
              <a:rPr lang="pl-PL" dirty="0" smtClean="0"/>
              <a:t>Orzeczenie Trybunału Konstytucyjnego o niezgodności z Konstytucją, umową międzynarodową lub z ustawą aktu normatywnego, na podstawie którego zostało wydane prawomocne orzeczenie sądowe, ostateczna decyzja administracyjna lub rozstrzygnięcie w innych sprawach, stanowi podstawę do wznowienia postępowania, uchylenia decyzji lub innego rozstrzygnięcia na zasadach i w trybie określonych w przepisach właściwych dla danego postępowania.</a:t>
            </a:r>
          </a:p>
        </p:txBody>
      </p:sp>
    </p:spTree>
    <p:extLst>
      <p:ext uri="{BB962C8B-B14F-4D97-AF65-F5344CB8AC3E}">
        <p14:creationId xmlns:p14="http://schemas.microsoft.com/office/powerpoint/2010/main" val="154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Skutek w prawie cywilnym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Kodeks postępowania cywilnego: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Art. 401indeks 1 Można żądać wznowienia postępowania również w wypadku, gdy Trybunał Konstytucyjny orzekł o niezgodności aktu normatywnego z Konstytucją, ratyfikowaną umową międzynarodową lub z ustawą, na podstawie którego zostało wydane orzeczenie.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9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k.p.c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Art. 403 § 4. Można żądać wznowienia, jeżeli na treść wyroku miało wpływ postanowienie niekończące postępowania w sprawie, wydane na podstawie aktu normatywnego uznanego przez Trybunał Konstytucyjny za niezgodny z Konstytucją, ratyfikowaną umową międzynarodową lub z ustawą, uchylone lub zmienione zgodnie z art. 416 indeks 1.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049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Wiadomości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Polsce obowiązuje tzw. wąski model skargi konstytucyjnej.</a:t>
            </a:r>
          </a:p>
          <a:p>
            <a:pPr marL="0" indent="0">
              <a:buNone/>
            </a:pPr>
            <a:r>
              <a:rPr lang="pl-PL" dirty="0" smtClean="0"/>
              <a:t> Oznacza to, że nie możemy skarżyć tego orzeczenia, które jest dla nas niekorzystne, ale ustawę bądź inny akt normatywny, na podstawie którego to orzeczenie zostało wydane. </a:t>
            </a:r>
          </a:p>
          <a:p>
            <a:pPr marL="0" indent="0">
              <a:buNone/>
            </a:pPr>
            <a:r>
              <a:rPr lang="pl-PL" dirty="0" smtClean="0"/>
              <a:t>Aby złożyć skargę konstytucyjną, w pierwszej kolejności, musimy posiadać tzw. zdolność skargową, czyli móc w ogóle skargę konstytucyjną złożyć.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k.p.c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Art. 407 § 2. W sytuacji określonej w art. 401indeks 1 skargę o wznowienie wnosi się w terminie trzech miesięcy od dnia wejścia w życie orzeczenia Trybunału Konstytucyjnego. Jeżeli w chwili wydania orzeczenia Trybunału Konstytucyjnego orzeczenie, o którym mowa w art. 401 indeks 1, nie było jeszcze prawomocne na skutek wniesienia środka odwoławczego, który został następnie odrzucony, termin biegnie od dnia doręczenia postanowienia o odrzuceniu, a w wypadku wydania go na posiedzeniu jawnym - od dnia ogłoszenia tego postanowienia.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0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Skutek w prawie karnym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Kodeks postępowania karnego:</a:t>
            </a:r>
          </a:p>
          <a:p>
            <a:endParaRPr lang="pl-PL" dirty="0" smtClean="0"/>
          </a:p>
          <a:p>
            <a:r>
              <a:rPr lang="pl-PL" dirty="0" smtClean="0"/>
              <a:t>Art. 540 § 2. Postępowanie wznawia się na korzyść oskarżonego, jeżeli w wyniku orzeczenia Trybunału Konstytucyjnego</a:t>
            </a:r>
          </a:p>
          <a:p>
            <a:r>
              <a:rPr lang="pl-PL" dirty="0" smtClean="0"/>
              <a:t>                   stracił moc lub uległ zmianie przepis prawny będący podstawą skazania lub warunkowego umorzenia.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685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Skutek w prawie administracyjnym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Kodeks postępowania administracyjnego:</a:t>
            </a:r>
          </a:p>
          <a:p>
            <a:endParaRPr lang="pl-PL" dirty="0" smtClean="0"/>
          </a:p>
          <a:p>
            <a:r>
              <a:rPr lang="pl-PL" dirty="0" smtClean="0"/>
              <a:t>Art. 145a. § 1. Można żądać wznowienia postępowania również w przypadku, gdy Trybunał Konstytucyjny orzekł</a:t>
            </a:r>
          </a:p>
          <a:p>
            <a:r>
              <a:rPr lang="pl-PL" dirty="0" smtClean="0"/>
              <a:t>                     o niezgodności aktu normatywnego z Konstytucją, umową międzynarodową lub z ustawą, na podstawie</a:t>
            </a:r>
          </a:p>
          <a:p>
            <a:r>
              <a:rPr lang="pl-PL" dirty="0" smtClean="0"/>
              <a:t>                     którego została wydana decyzja.</a:t>
            </a:r>
          </a:p>
          <a:p>
            <a:endParaRPr lang="pl-PL" dirty="0" smtClean="0"/>
          </a:p>
          <a:p>
            <a:r>
              <a:rPr lang="pl-PL" dirty="0" smtClean="0"/>
              <a:t>Art. 145a. § 2. W sytuacji określonej w § 1 skargę o wznowienie wnosi się w terminie jednego miesiąca od dnia wejścia</a:t>
            </a:r>
          </a:p>
          <a:p>
            <a:r>
              <a:rPr lang="pl-PL" dirty="0" smtClean="0"/>
              <a:t>                      w życie orzeczenia Trybunału Konstytucyjnego.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4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Wiadomości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Skargę konstytucyjną może wnieść każdy, kto znajduje się pod jurysdykcją Rzeczpospolitej Polskiej, czyli zarówno obywatel, jak i osoba nieposiadająca polskiego obywatelstwa.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 przypadku cudzoziemców Konstytucja wyłącza jednak możliwość dochodzenia w drodze skargi konstytucyjnej praw dotyczących azylu i przyznania statusu uchodźcy.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Termin wniesienia skargi 3 miesiące od prawomocnego wyroku lub decyzji administracyjnej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6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konstytucyjna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Zakres regulacji:</a:t>
            </a:r>
          </a:p>
          <a:p>
            <a:pPr>
              <a:buFontTx/>
              <a:buChar char="-"/>
            </a:pPr>
            <a:r>
              <a:rPr lang="pl-PL" b="1" dirty="0" smtClean="0"/>
              <a:t>Konstytucja RP art.79 ust.1</a:t>
            </a:r>
          </a:p>
          <a:p>
            <a:pPr marL="0" indent="0">
              <a:buNone/>
            </a:pPr>
            <a:r>
              <a:rPr lang="pl-PL" dirty="0" smtClean="0"/>
              <a:t>Art. 79. ust 1 ”</a:t>
            </a:r>
            <a:r>
              <a:rPr lang="pl-PL" i="1" dirty="0" smtClean="0"/>
              <a:t>Każdy, czyje konstytucyjne wolności lub prawa zostały naruszone, ma prawo, na zasadach określonych w ustawie, wnieść skargę do Trybunału Konstytucyjnego w sprawie zgodności z Konstytucją ustawy lub innego aktu normatywnego, na podstawie którego sąd lub organ administracji publicznej orzekł ostatecznie o jego wolnościach lub prawach albo o jego obowiązkach określonych w Konstytucji.”</a:t>
            </a:r>
          </a:p>
          <a:p>
            <a:pPr marL="0" indent="0">
              <a:buNone/>
            </a:pPr>
            <a:r>
              <a:rPr lang="pl-PL" b="1" dirty="0" smtClean="0"/>
              <a:t>Ustawa o Trybunale Konstytucyjnym z dnia 22.07.2016 roku </a:t>
            </a:r>
          </a:p>
          <a:p>
            <a:pPr marL="0" indent="0">
              <a:buNone/>
            </a:pPr>
            <a:r>
              <a:rPr lang="pl-PL" b="1" dirty="0" smtClean="0"/>
              <a:t>art. 47 – art. 53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Wymogi formalne skargi: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Zgodnie z art. 48 ustawy o TK skarga powinna zawierać:</a:t>
            </a:r>
          </a:p>
          <a:p>
            <a:pPr marL="0" indent="0">
              <a:buNone/>
            </a:pPr>
            <a:r>
              <a:rPr lang="pl-PL" dirty="0" smtClean="0"/>
              <a:t>Informacje ogólne:</a:t>
            </a:r>
          </a:p>
          <a:p>
            <a:pPr marL="0" indent="0">
              <a:buNone/>
            </a:pPr>
            <a:r>
              <a:rPr lang="pl-PL" dirty="0" smtClean="0"/>
              <a:t>1) miejsce i data sporządzenia skargi konstytucyjnej;</a:t>
            </a:r>
          </a:p>
          <a:p>
            <a:pPr marL="0" indent="0">
              <a:buNone/>
            </a:pPr>
            <a:r>
              <a:rPr lang="pl-PL" dirty="0" smtClean="0"/>
              <a:t>2) imię i nazwisko skarżącego, a w przypadku skarżącego nie będącego osobą fizyczną należy podać nazwę, osobę (osoby) upoważnioną do reprezentacji danego podmiotu oraz określenie podstawy reprezentacji;</a:t>
            </a:r>
          </a:p>
          <a:p>
            <a:pPr marL="0" indent="0">
              <a:buNone/>
            </a:pPr>
            <a:r>
              <a:rPr lang="pl-PL" dirty="0" smtClean="0"/>
              <a:t>3) adres skarżącego;</a:t>
            </a:r>
          </a:p>
          <a:p>
            <a:pPr marL="0" indent="0">
              <a:buNone/>
            </a:pPr>
            <a:r>
              <a:rPr lang="pl-PL" dirty="0" smtClean="0"/>
              <a:t>4) imię i nazwisko pełnomocnika skarżącego;</a:t>
            </a:r>
          </a:p>
          <a:p>
            <a:pPr marL="0" indent="0">
              <a:buNone/>
            </a:pPr>
            <a:r>
              <a:rPr lang="pl-PL" dirty="0" smtClean="0"/>
              <a:t>5) adres kancelarii oraz nr wpisu na listę adwokatów lub radców prawnych.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461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– wymogi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Określenie przedmiotu skargi konstytucyjnej: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1) dokładne określenie zaskarżonego aktu normatywnego ze wskazaniem konkretnego przepisu (lub przepisów), nazwy aktu, daty wydania oraz miejsca publikacji;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2) dokładne wskazanie przepisów Konstytucji RP, których naruszenie zarzuca się w skardze konstytucyjnej.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71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- wymogi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Określenie podstaw skargi konstytucyjnej:</a:t>
            </a:r>
          </a:p>
          <a:p>
            <a:pPr marL="0" indent="0">
              <a:buNone/>
            </a:pPr>
            <a:r>
              <a:rPr lang="pl-PL" dirty="0" smtClean="0"/>
              <a:t>1) wskazanie orzeczenia organu władzy publicznej, z którym skarżący łączy naruszenie przysługujących mu praw lub wolności konstytucyjnych (należy podać organ wydający orzeczenie, datę wydania, sygnaturę sprawy);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2) wskazanie podmiotowych praw lub wolności o charakterze konstytucyjnym, których naruszenie skarżący łączy z wydaniem orzeczenia określonego w pkt 1 wraz z podaniem przepisów Konstytucji RP, z których prawa te lub wolności są wywodzone;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024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– wymogi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3) dokładne określenie tego, w jaki sposób orzeczenie, prowadzi do naruszenia konstytucyjnych praw lub wolności skarżącego;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4) przedstawienie argumentów wskazujących na ostateczny charakter orzeczenia, o którym mowa w pkt 1, a w szczególności, uzasadniających przekonanie, iż skarżący wyczerpał przysługujące mu środki zaskarżenia lub inne środki odwoławcze;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5) podanie daty doręczenia skarżącemu orzeczenia kończącego postępowanie w sprawie będącej podstawą skargi konstytucyjnej;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6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Skarga – wymogi formalne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6) w przypadku sporządzenia skargi przez pełnomocnika ustanowionego z urzędu: </a:t>
            </a:r>
          </a:p>
          <a:p>
            <a:pPr marL="0" indent="0">
              <a:buNone/>
            </a:pPr>
            <a:r>
              <a:rPr lang="pl-PL" dirty="0" smtClean="0"/>
              <a:t>• podanie daty złożenia przez skarżącego wniosku do sądu rejonowego o ustanowienie pełnomocnika z urzędu celem sporządzenia skargi konstytucyjnej; </a:t>
            </a:r>
          </a:p>
          <a:p>
            <a:pPr marL="0" indent="0">
              <a:buNone/>
            </a:pPr>
            <a:r>
              <a:rPr lang="pl-PL" dirty="0" smtClean="0"/>
              <a:t>• podanie daty doręczenia skarżącemu pisma informującego o tym, który adwokat lub radca prawny został wyznaczony do sporządzenia skargi konstytucyjnej;</a:t>
            </a:r>
          </a:p>
          <a:p>
            <a:pPr marL="0" indent="0">
              <a:buNone/>
            </a:pPr>
            <a:r>
              <a:rPr lang="pl-PL" dirty="0" smtClean="0"/>
              <a:t>7) podanie argumentów przemawiających za tym, iż zakwestionowane w skardze konstytucyjnej regulacje prawne stanowiły podstawę wydania orzeczenia, o którym mowa w pkt 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1449</Words>
  <Application>Microsoft Office PowerPoint</Application>
  <PresentationFormat>Panoramiczny</PresentationFormat>
  <Paragraphs>108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Organiczny</vt:lpstr>
      <vt:lpstr>Skarga Konstytucyjna</vt:lpstr>
      <vt:lpstr>Wiadomości ogólne</vt:lpstr>
      <vt:lpstr>Wiadomości ogólne</vt:lpstr>
      <vt:lpstr>Skarga konstytucyjna</vt:lpstr>
      <vt:lpstr>Wymogi formalne skargi:</vt:lpstr>
      <vt:lpstr>Skarga – wymogi formalne</vt:lpstr>
      <vt:lpstr>Skarga - wymogi formalne</vt:lpstr>
      <vt:lpstr>Skarga – wymogi formalne</vt:lpstr>
      <vt:lpstr>Skarga – wymogi formalne</vt:lpstr>
      <vt:lpstr>Skarga – wymogi formalne</vt:lpstr>
      <vt:lpstr>Skarga – sposób rozpatrzenia przez Trybunał</vt:lpstr>
      <vt:lpstr>Skarga - postępowanie</vt:lpstr>
      <vt:lpstr>Skarga - postępowanie</vt:lpstr>
      <vt:lpstr>Skarga - postępowanie</vt:lpstr>
      <vt:lpstr>Skarga - postępowanie</vt:lpstr>
      <vt:lpstr>Skarga postępowanie</vt:lpstr>
      <vt:lpstr>Skutek wniesienia skargi:</vt:lpstr>
      <vt:lpstr>Skutek w prawie cywilnym</vt:lpstr>
      <vt:lpstr>k.p.c</vt:lpstr>
      <vt:lpstr>k.p.c</vt:lpstr>
      <vt:lpstr>Skutek w prawie karnym</vt:lpstr>
      <vt:lpstr>Skutek w prawie administracyjnym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Skarga Konstytucyjna</dc:title>
  <dc:creator>Przemysaw Mazurek</dc:creator>
  <cp:lastModifiedBy>Przemysaw Mazurek</cp:lastModifiedBy>
  <cp:revision>8</cp:revision>
  <dcterms:created xsi:type="dcterms:W3CDTF">2016-10-30T14:10:54Z</dcterms:created>
  <dcterms:modified xsi:type="dcterms:W3CDTF">2016-10-30T15:02:52Z</dcterms:modified>
</cp:coreProperties>
</file>