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257" r:id="rId3"/>
    <p:sldId id="258" r:id="rId4"/>
    <p:sldId id="259" r:id="rId5"/>
    <p:sldId id="260" r:id="rId6"/>
    <p:sldId id="306" r:id="rId7"/>
    <p:sldId id="261" r:id="rId8"/>
    <p:sldId id="264" r:id="rId9"/>
    <p:sldId id="262" r:id="rId10"/>
    <p:sldId id="263" r:id="rId11"/>
    <p:sldId id="280" r:id="rId12"/>
    <p:sldId id="281" r:id="rId13"/>
    <p:sldId id="265" r:id="rId14"/>
    <p:sldId id="266" r:id="rId15"/>
    <p:sldId id="267" r:id="rId16"/>
    <p:sldId id="282" r:id="rId17"/>
    <p:sldId id="268" r:id="rId18"/>
    <p:sldId id="269" r:id="rId19"/>
    <p:sldId id="270" r:id="rId20"/>
    <p:sldId id="283" r:id="rId21"/>
    <p:sldId id="284" r:id="rId22"/>
    <p:sldId id="285" r:id="rId23"/>
    <p:sldId id="271" r:id="rId24"/>
    <p:sldId id="286" r:id="rId25"/>
    <p:sldId id="272" r:id="rId26"/>
    <p:sldId id="273" r:id="rId27"/>
    <p:sldId id="277" r:id="rId28"/>
    <p:sldId id="276" r:id="rId29"/>
    <p:sldId id="274" r:id="rId30"/>
    <p:sldId id="275" r:id="rId31"/>
    <p:sldId id="278" r:id="rId32"/>
    <p:sldId id="279" r:id="rId33"/>
    <p:sldId id="287" r:id="rId34"/>
    <p:sldId id="288" r:id="rId35"/>
    <p:sldId id="289" r:id="rId36"/>
    <p:sldId id="313" r:id="rId37"/>
    <p:sldId id="314" r:id="rId38"/>
    <p:sldId id="315" r:id="rId39"/>
    <p:sldId id="316" r:id="rId40"/>
    <p:sldId id="317" r:id="rId41"/>
    <p:sldId id="318" r:id="rId42"/>
    <p:sldId id="311" r:id="rId43"/>
    <p:sldId id="312" r:id="rId44"/>
    <p:sldId id="319" r:id="rId45"/>
    <p:sldId id="320" r:id="rId46"/>
    <p:sldId id="321" r:id="rId47"/>
    <p:sldId id="322" r:id="rId4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718" autoAdjust="0"/>
  </p:normalViewPr>
  <p:slideViewPr>
    <p:cSldViewPr>
      <p:cViewPr varScale="1">
        <p:scale>
          <a:sx n="70" d="100"/>
          <a:sy n="70" d="100"/>
        </p:scale>
        <p:origin x="-60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258"/>
    </p:cViewPr>
  </p:sorterViewPr>
  <p:notesViewPr>
    <p:cSldViewPr>
      <p:cViewPr varScale="1">
        <p:scale>
          <a:sx n="56" d="100"/>
          <a:sy n="56" d="100"/>
        </p:scale>
        <p:origin x="-282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4277EE-A4EB-48D6-AD70-593B305A4D57}"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pl-PL"/>
        </a:p>
      </dgm:t>
    </dgm:pt>
    <dgm:pt modelId="{CD5737E6-2AD5-4F66-BE90-8D491F5A75B0}">
      <dgm:prSet phldrT="[Tekst]"/>
      <dgm:spPr/>
      <dgm:t>
        <a:bodyPr/>
        <a:lstStyle/>
        <a:p>
          <a:r>
            <a:rPr lang="pl-PL" dirty="0" smtClean="0"/>
            <a:t>Obowiązki sprzedawcy</a:t>
          </a:r>
          <a:endParaRPr lang="pl-PL" dirty="0"/>
        </a:p>
      </dgm:t>
    </dgm:pt>
    <dgm:pt modelId="{703ACF3A-CD65-478D-9D80-98AFD9886B8F}" type="parTrans" cxnId="{4DEF6908-9B60-4BD1-BA82-1664B173A268}">
      <dgm:prSet/>
      <dgm:spPr/>
      <dgm:t>
        <a:bodyPr/>
        <a:lstStyle/>
        <a:p>
          <a:endParaRPr lang="pl-PL"/>
        </a:p>
      </dgm:t>
    </dgm:pt>
    <dgm:pt modelId="{31E579F6-0B1F-4B97-9FC6-5232619218CA}" type="sibTrans" cxnId="{4DEF6908-9B60-4BD1-BA82-1664B173A268}">
      <dgm:prSet/>
      <dgm:spPr/>
      <dgm:t>
        <a:bodyPr/>
        <a:lstStyle/>
        <a:p>
          <a:endParaRPr lang="pl-PL"/>
        </a:p>
      </dgm:t>
    </dgm:pt>
    <dgm:pt modelId="{C3615D8A-A0B4-4A6B-A3F3-614AC1910967}">
      <dgm:prSet phldrT="[Tekst]"/>
      <dgm:spPr/>
      <dgm:t>
        <a:bodyPr/>
        <a:lstStyle/>
        <a:p>
          <a:r>
            <a:rPr lang="pl-PL" dirty="0" smtClean="0"/>
            <a:t>Przeniesienie własności rzeczy</a:t>
          </a:r>
          <a:endParaRPr lang="pl-PL" dirty="0"/>
        </a:p>
      </dgm:t>
    </dgm:pt>
    <dgm:pt modelId="{D9E9DDAD-E305-420E-AB48-BCE78125479B}" type="parTrans" cxnId="{A5745CFC-A026-4DEE-9EA8-4F1AA8E6EA1B}">
      <dgm:prSet/>
      <dgm:spPr/>
      <dgm:t>
        <a:bodyPr/>
        <a:lstStyle/>
        <a:p>
          <a:endParaRPr lang="pl-PL"/>
        </a:p>
      </dgm:t>
    </dgm:pt>
    <dgm:pt modelId="{0A3E3D31-76D7-4B8C-80E6-7024664D1D65}" type="sibTrans" cxnId="{A5745CFC-A026-4DEE-9EA8-4F1AA8E6EA1B}">
      <dgm:prSet/>
      <dgm:spPr/>
      <dgm:t>
        <a:bodyPr/>
        <a:lstStyle/>
        <a:p>
          <a:endParaRPr lang="pl-PL"/>
        </a:p>
      </dgm:t>
    </dgm:pt>
    <dgm:pt modelId="{1322087F-F4C8-44C3-9756-EEF62BAB92F9}">
      <dgm:prSet phldrT="[Tekst]"/>
      <dgm:spPr/>
      <dgm:t>
        <a:bodyPr/>
        <a:lstStyle/>
        <a:p>
          <a:r>
            <a:rPr lang="pl-PL" dirty="0" smtClean="0"/>
            <a:t>Wydanie rzeczy</a:t>
          </a:r>
          <a:endParaRPr lang="pl-PL" dirty="0"/>
        </a:p>
      </dgm:t>
    </dgm:pt>
    <dgm:pt modelId="{6EE865B0-E54A-4ED2-9DD0-643BF4B9CCA5}" type="parTrans" cxnId="{4E52810A-CD6B-4F1E-B925-BAFD53994998}">
      <dgm:prSet/>
      <dgm:spPr/>
      <dgm:t>
        <a:bodyPr/>
        <a:lstStyle/>
        <a:p>
          <a:endParaRPr lang="pl-PL"/>
        </a:p>
      </dgm:t>
    </dgm:pt>
    <dgm:pt modelId="{E84B4F40-708F-4C61-B575-C5F49B11B2B9}" type="sibTrans" cxnId="{4E52810A-CD6B-4F1E-B925-BAFD53994998}">
      <dgm:prSet/>
      <dgm:spPr/>
      <dgm:t>
        <a:bodyPr/>
        <a:lstStyle/>
        <a:p>
          <a:endParaRPr lang="pl-PL"/>
        </a:p>
      </dgm:t>
    </dgm:pt>
    <dgm:pt modelId="{73E0F09B-5625-4945-B182-F7342FC9E1DD}">
      <dgm:prSet phldrT="[Tekst]"/>
      <dgm:spPr/>
      <dgm:t>
        <a:bodyPr/>
        <a:lstStyle/>
        <a:p>
          <a:r>
            <a:rPr lang="pl-PL" dirty="0" smtClean="0"/>
            <a:t>Obowiązki kupującego</a:t>
          </a:r>
          <a:endParaRPr lang="pl-PL" dirty="0"/>
        </a:p>
      </dgm:t>
    </dgm:pt>
    <dgm:pt modelId="{817E4DE7-C983-4885-81F9-20A6258466E8}" type="parTrans" cxnId="{390452C4-4B4F-4CB0-BA3D-65E84B41D325}">
      <dgm:prSet/>
      <dgm:spPr/>
      <dgm:t>
        <a:bodyPr/>
        <a:lstStyle/>
        <a:p>
          <a:endParaRPr lang="pl-PL"/>
        </a:p>
      </dgm:t>
    </dgm:pt>
    <dgm:pt modelId="{E640A10A-C38E-4BFE-ACC7-FC3F8490F71A}" type="sibTrans" cxnId="{390452C4-4B4F-4CB0-BA3D-65E84B41D325}">
      <dgm:prSet/>
      <dgm:spPr/>
      <dgm:t>
        <a:bodyPr/>
        <a:lstStyle/>
        <a:p>
          <a:endParaRPr lang="pl-PL"/>
        </a:p>
      </dgm:t>
    </dgm:pt>
    <dgm:pt modelId="{BC9C9DBB-894C-4BC0-B3DD-687E108B223C}">
      <dgm:prSet phldrT="[Tekst]"/>
      <dgm:spPr/>
      <dgm:t>
        <a:bodyPr/>
        <a:lstStyle/>
        <a:p>
          <a:r>
            <a:rPr lang="pl-PL" dirty="0" smtClean="0"/>
            <a:t>Zapłata ceny</a:t>
          </a:r>
          <a:endParaRPr lang="pl-PL" dirty="0"/>
        </a:p>
      </dgm:t>
    </dgm:pt>
    <dgm:pt modelId="{CDD8E3D0-E5EB-46EE-822F-B93053BC1BE6}" type="parTrans" cxnId="{3A105CE3-DA6D-41E9-AE3E-64603A171690}">
      <dgm:prSet/>
      <dgm:spPr/>
      <dgm:t>
        <a:bodyPr/>
        <a:lstStyle/>
        <a:p>
          <a:endParaRPr lang="pl-PL"/>
        </a:p>
      </dgm:t>
    </dgm:pt>
    <dgm:pt modelId="{B9EDE5CE-2A18-440F-8CB1-444DAD1A719B}" type="sibTrans" cxnId="{3A105CE3-DA6D-41E9-AE3E-64603A171690}">
      <dgm:prSet/>
      <dgm:spPr/>
      <dgm:t>
        <a:bodyPr/>
        <a:lstStyle/>
        <a:p>
          <a:endParaRPr lang="pl-PL"/>
        </a:p>
      </dgm:t>
    </dgm:pt>
    <dgm:pt modelId="{77579261-7AD3-48DA-A55F-01D646FE4ABF}">
      <dgm:prSet phldrT="[Tekst]"/>
      <dgm:spPr/>
      <dgm:t>
        <a:bodyPr/>
        <a:lstStyle/>
        <a:p>
          <a:r>
            <a:rPr lang="pl-PL" dirty="0" smtClean="0"/>
            <a:t>Odebranie rzeczy</a:t>
          </a:r>
          <a:endParaRPr lang="pl-PL" dirty="0"/>
        </a:p>
      </dgm:t>
    </dgm:pt>
    <dgm:pt modelId="{C2618AF3-F77C-4B57-97C1-2BDD597EEB1A}" type="parTrans" cxnId="{7F6ABE3A-DC88-46CC-9EE4-91E1C6F68A9B}">
      <dgm:prSet/>
      <dgm:spPr/>
      <dgm:t>
        <a:bodyPr/>
        <a:lstStyle/>
        <a:p>
          <a:endParaRPr lang="pl-PL"/>
        </a:p>
      </dgm:t>
    </dgm:pt>
    <dgm:pt modelId="{7EEBDC81-B7F6-45CF-AEC5-5F7AA58EF428}" type="sibTrans" cxnId="{7F6ABE3A-DC88-46CC-9EE4-91E1C6F68A9B}">
      <dgm:prSet/>
      <dgm:spPr/>
      <dgm:t>
        <a:bodyPr/>
        <a:lstStyle/>
        <a:p>
          <a:endParaRPr lang="pl-PL"/>
        </a:p>
      </dgm:t>
    </dgm:pt>
    <dgm:pt modelId="{E29A8C67-0E49-4356-B83D-014DC9E7334A}" type="pres">
      <dgm:prSet presAssocID="{0C4277EE-A4EB-48D6-AD70-593B305A4D57}" presName="diagram" presStyleCnt="0">
        <dgm:presLayoutVars>
          <dgm:chPref val="1"/>
          <dgm:dir/>
          <dgm:animOne val="branch"/>
          <dgm:animLvl val="lvl"/>
          <dgm:resizeHandles/>
        </dgm:presLayoutVars>
      </dgm:prSet>
      <dgm:spPr/>
      <dgm:t>
        <a:bodyPr/>
        <a:lstStyle/>
        <a:p>
          <a:endParaRPr lang="pl-PL"/>
        </a:p>
      </dgm:t>
    </dgm:pt>
    <dgm:pt modelId="{EB828D04-5946-439A-830A-DF257599CBB0}" type="pres">
      <dgm:prSet presAssocID="{CD5737E6-2AD5-4F66-BE90-8D491F5A75B0}" presName="root" presStyleCnt="0"/>
      <dgm:spPr/>
    </dgm:pt>
    <dgm:pt modelId="{9DF4083E-512A-4660-912E-8539F9121522}" type="pres">
      <dgm:prSet presAssocID="{CD5737E6-2AD5-4F66-BE90-8D491F5A75B0}" presName="rootComposite" presStyleCnt="0"/>
      <dgm:spPr/>
    </dgm:pt>
    <dgm:pt modelId="{278C3F49-175C-4013-B599-45FF5674386C}" type="pres">
      <dgm:prSet presAssocID="{CD5737E6-2AD5-4F66-BE90-8D491F5A75B0}" presName="rootText" presStyleLbl="node1" presStyleIdx="0" presStyleCnt="2"/>
      <dgm:spPr/>
      <dgm:t>
        <a:bodyPr/>
        <a:lstStyle/>
        <a:p>
          <a:endParaRPr lang="pl-PL"/>
        </a:p>
      </dgm:t>
    </dgm:pt>
    <dgm:pt modelId="{0102F41A-C831-46D8-B4A4-9924FF8C5D3D}" type="pres">
      <dgm:prSet presAssocID="{CD5737E6-2AD5-4F66-BE90-8D491F5A75B0}" presName="rootConnector" presStyleLbl="node1" presStyleIdx="0" presStyleCnt="2"/>
      <dgm:spPr/>
      <dgm:t>
        <a:bodyPr/>
        <a:lstStyle/>
        <a:p>
          <a:endParaRPr lang="pl-PL"/>
        </a:p>
      </dgm:t>
    </dgm:pt>
    <dgm:pt modelId="{D2FC15EA-F202-4D09-A62E-5C75035EF787}" type="pres">
      <dgm:prSet presAssocID="{CD5737E6-2AD5-4F66-BE90-8D491F5A75B0}" presName="childShape" presStyleCnt="0"/>
      <dgm:spPr/>
    </dgm:pt>
    <dgm:pt modelId="{2F8BFCC5-1819-4671-A02C-DB68B1A69B49}" type="pres">
      <dgm:prSet presAssocID="{D9E9DDAD-E305-420E-AB48-BCE78125479B}" presName="Name13" presStyleLbl="parChTrans1D2" presStyleIdx="0" presStyleCnt="4"/>
      <dgm:spPr/>
      <dgm:t>
        <a:bodyPr/>
        <a:lstStyle/>
        <a:p>
          <a:endParaRPr lang="pl-PL"/>
        </a:p>
      </dgm:t>
    </dgm:pt>
    <dgm:pt modelId="{54512862-019E-4A80-93CC-8A53EC08284B}" type="pres">
      <dgm:prSet presAssocID="{C3615D8A-A0B4-4A6B-A3F3-614AC1910967}" presName="childText" presStyleLbl="bgAcc1" presStyleIdx="0" presStyleCnt="4">
        <dgm:presLayoutVars>
          <dgm:bulletEnabled val="1"/>
        </dgm:presLayoutVars>
      </dgm:prSet>
      <dgm:spPr/>
      <dgm:t>
        <a:bodyPr/>
        <a:lstStyle/>
        <a:p>
          <a:endParaRPr lang="pl-PL"/>
        </a:p>
      </dgm:t>
    </dgm:pt>
    <dgm:pt modelId="{E79593C0-D1D4-4CC6-9FD4-6C539C212835}" type="pres">
      <dgm:prSet presAssocID="{6EE865B0-E54A-4ED2-9DD0-643BF4B9CCA5}" presName="Name13" presStyleLbl="parChTrans1D2" presStyleIdx="1" presStyleCnt="4"/>
      <dgm:spPr/>
      <dgm:t>
        <a:bodyPr/>
        <a:lstStyle/>
        <a:p>
          <a:endParaRPr lang="pl-PL"/>
        </a:p>
      </dgm:t>
    </dgm:pt>
    <dgm:pt modelId="{5C46A505-0B12-4B8E-AB0D-8E04D03C80C2}" type="pres">
      <dgm:prSet presAssocID="{1322087F-F4C8-44C3-9756-EEF62BAB92F9}" presName="childText" presStyleLbl="bgAcc1" presStyleIdx="1" presStyleCnt="4">
        <dgm:presLayoutVars>
          <dgm:bulletEnabled val="1"/>
        </dgm:presLayoutVars>
      </dgm:prSet>
      <dgm:spPr/>
      <dgm:t>
        <a:bodyPr/>
        <a:lstStyle/>
        <a:p>
          <a:endParaRPr lang="pl-PL"/>
        </a:p>
      </dgm:t>
    </dgm:pt>
    <dgm:pt modelId="{FFFA17E9-4F17-494A-AC17-8A3EBAD61659}" type="pres">
      <dgm:prSet presAssocID="{73E0F09B-5625-4945-B182-F7342FC9E1DD}" presName="root" presStyleCnt="0"/>
      <dgm:spPr/>
    </dgm:pt>
    <dgm:pt modelId="{BAB92E2E-BBBA-477D-A271-EA21A7000544}" type="pres">
      <dgm:prSet presAssocID="{73E0F09B-5625-4945-B182-F7342FC9E1DD}" presName="rootComposite" presStyleCnt="0"/>
      <dgm:spPr/>
    </dgm:pt>
    <dgm:pt modelId="{13E2D328-6228-44FB-B1E4-C5BCC1B45875}" type="pres">
      <dgm:prSet presAssocID="{73E0F09B-5625-4945-B182-F7342FC9E1DD}" presName="rootText" presStyleLbl="node1" presStyleIdx="1" presStyleCnt="2"/>
      <dgm:spPr/>
      <dgm:t>
        <a:bodyPr/>
        <a:lstStyle/>
        <a:p>
          <a:endParaRPr lang="pl-PL"/>
        </a:p>
      </dgm:t>
    </dgm:pt>
    <dgm:pt modelId="{42D39A85-264D-47AE-9FD1-E8E1CB89481C}" type="pres">
      <dgm:prSet presAssocID="{73E0F09B-5625-4945-B182-F7342FC9E1DD}" presName="rootConnector" presStyleLbl="node1" presStyleIdx="1" presStyleCnt="2"/>
      <dgm:spPr/>
      <dgm:t>
        <a:bodyPr/>
        <a:lstStyle/>
        <a:p>
          <a:endParaRPr lang="pl-PL"/>
        </a:p>
      </dgm:t>
    </dgm:pt>
    <dgm:pt modelId="{FA141DA9-BB81-4AA8-9E9C-D4BAADEBC4D7}" type="pres">
      <dgm:prSet presAssocID="{73E0F09B-5625-4945-B182-F7342FC9E1DD}" presName="childShape" presStyleCnt="0"/>
      <dgm:spPr/>
    </dgm:pt>
    <dgm:pt modelId="{EB1598E3-9BB8-483D-B185-0673B85C3660}" type="pres">
      <dgm:prSet presAssocID="{CDD8E3D0-E5EB-46EE-822F-B93053BC1BE6}" presName="Name13" presStyleLbl="parChTrans1D2" presStyleIdx="2" presStyleCnt="4"/>
      <dgm:spPr/>
      <dgm:t>
        <a:bodyPr/>
        <a:lstStyle/>
        <a:p>
          <a:endParaRPr lang="pl-PL"/>
        </a:p>
      </dgm:t>
    </dgm:pt>
    <dgm:pt modelId="{399FE6C2-FB3E-4316-9629-DED955A61493}" type="pres">
      <dgm:prSet presAssocID="{BC9C9DBB-894C-4BC0-B3DD-687E108B223C}" presName="childText" presStyleLbl="bgAcc1" presStyleIdx="2" presStyleCnt="4">
        <dgm:presLayoutVars>
          <dgm:bulletEnabled val="1"/>
        </dgm:presLayoutVars>
      </dgm:prSet>
      <dgm:spPr/>
      <dgm:t>
        <a:bodyPr/>
        <a:lstStyle/>
        <a:p>
          <a:endParaRPr lang="pl-PL"/>
        </a:p>
      </dgm:t>
    </dgm:pt>
    <dgm:pt modelId="{32F93B6D-AF09-49A5-BF14-5001EE2A223A}" type="pres">
      <dgm:prSet presAssocID="{C2618AF3-F77C-4B57-97C1-2BDD597EEB1A}" presName="Name13" presStyleLbl="parChTrans1D2" presStyleIdx="3" presStyleCnt="4"/>
      <dgm:spPr/>
      <dgm:t>
        <a:bodyPr/>
        <a:lstStyle/>
        <a:p>
          <a:endParaRPr lang="pl-PL"/>
        </a:p>
      </dgm:t>
    </dgm:pt>
    <dgm:pt modelId="{CD1791F2-E66D-4401-9ACC-E1B5BFA2B845}" type="pres">
      <dgm:prSet presAssocID="{77579261-7AD3-48DA-A55F-01D646FE4ABF}" presName="childText" presStyleLbl="bgAcc1" presStyleIdx="3" presStyleCnt="4">
        <dgm:presLayoutVars>
          <dgm:bulletEnabled val="1"/>
        </dgm:presLayoutVars>
      </dgm:prSet>
      <dgm:spPr/>
      <dgm:t>
        <a:bodyPr/>
        <a:lstStyle/>
        <a:p>
          <a:endParaRPr lang="pl-PL"/>
        </a:p>
      </dgm:t>
    </dgm:pt>
  </dgm:ptLst>
  <dgm:cxnLst>
    <dgm:cxn modelId="{44B5977D-BCFB-4675-A717-0B65994F9E86}" type="presOf" srcId="{C3615D8A-A0B4-4A6B-A3F3-614AC1910967}" destId="{54512862-019E-4A80-93CC-8A53EC08284B}" srcOrd="0" destOrd="0" presId="urn:microsoft.com/office/officeart/2005/8/layout/hierarchy3"/>
    <dgm:cxn modelId="{4DEF6908-9B60-4BD1-BA82-1664B173A268}" srcId="{0C4277EE-A4EB-48D6-AD70-593B305A4D57}" destId="{CD5737E6-2AD5-4F66-BE90-8D491F5A75B0}" srcOrd="0" destOrd="0" parTransId="{703ACF3A-CD65-478D-9D80-98AFD9886B8F}" sibTransId="{31E579F6-0B1F-4B97-9FC6-5232619218CA}"/>
    <dgm:cxn modelId="{8E2CBFE9-B4D0-4C85-BAF1-7F473D0CCDF9}" type="presOf" srcId="{0C4277EE-A4EB-48D6-AD70-593B305A4D57}" destId="{E29A8C67-0E49-4356-B83D-014DC9E7334A}" srcOrd="0" destOrd="0" presId="urn:microsoft.com/office/officeart/2005/8/layout/hierarchy3"/>
    <dgm:cxn modelId="{4E52810A-CD6B-4F1E-B925-BAFD53994998}" srcId="{CD5737E6-2AD5-4F66-BE90-8D491F5A75B0}" destId="{1322087F-F4C8-44C3-9756-EEF62BAB92F9}" srcOrd="1" destOrd="0" parTransId="{6EE865B0-E54A-4ED2-9DD0-643BF4B9CCA5}" sibTransId="{E84B4F40-708F-4C61-B575-C5F49B11B2B9}"/>
    <dgm:cxn modelId="{DE50B475-6E55-4A63-87FD-DF6A172329F7}" type="presOf" srcId="{1322087F-F4C8-44C3-9756-EEF62BAB92F9}" destId="{5C46A505-0B12-4B8E-AB0D-8E04D03C80C2}" srcOrd="0" destOrd="0" presId="urn:microsoft.com/office/officeart/2005/8/layout/hierarchy3"/>
    <dgm:cxn modelId="{390452C4-4B4F-4CB0-BA3D-65E84B41D325}" srcId="{0C4277EE-A4EB-48D6-AD70-593B305A4D57}" destId="{73E0F09B-5625-4945-B182-F7342FC9E1DD}" srcOrd="1" destOrd="0" parTransId="{817E4DE7-C983-4885-81F9-20A6258466E8}" sibTransId="{E640A10A-C38E-4BFE-ACC7-FC3F8490F71A}"/>
    <dgm:cxn modelId="{A4D713FE-D8BC-4634-9C9B-15E224C358EC}" type="presOf" srcId="{D9E9DDAD-E305-420E-AB48-BCE78125479B}" destId="{2F8BFCC5-1819-4671-A02C-DB68B1A69B49}" srcOrd="0" destOrd="0" presId="urn:microsoft.com/office/officeart/2005/8/layout/hierarchy3"/>
    <dgm:cxn modelId="{C5CB3249-CA14-4BF7-8C30-7507E48619F0}" type="presOf" srcId="{73E0F09B-5625-4945-B182-F7342FC9E1DD}" destId="{42D39A85-264D-47AE-9FD1-E8E1CB89481C}" srcOrd="1" destOrd="0" presId="urn:microsoft.com/office/officeart/2005/8/layout/hierarchy3"/>
    <dgm:cxn modelId="{A5745CFC-A026-4DEE-9EA8-4F1AA8E6EA1B}" srcId="{CD5737E6-2AD5-4F66-BE90-8D491F5A75B0}" destId="{C3615D8A-A0B4-4A6B-A3F3-614AC1910967}" srcOrd="0" destOrd="0" parTransId="{D9E9DDAD-E305-420E-AB48-BCE78125479B}" sibTransId="{0A3E3D31-76D7-4B8C-80E6-7024664D1D65}"/>
    <dgm:cxn modelId="{3A105CE3-DA6D-41E9-AE3E-64603A171690}" srcId="{73E0F09B-5625-4945-B182-F7342FC9E1DD}" destId="{BC9C9DBB-894C-4BC0-B3DD-687E108B223C}" srcOrd="0" destOrd="0" parTransId="{CDD8E3D0-E5EB-46EE-822F-B93053BC1BE6}" sibTransId="{B9EDE5CE-2A18-440F-8CB1-444DAD1A719B}"/>
    <dgm:cxn modelId="{17A8948C-155A-4076-9236-0EF1C97DBEBC}" type="presOf" srcId="{C2618AF3-F77C-4B57-97C1-2BDD597EEB1A}" destId="{32F93B6D-AF09-49A5-BF14-5001EE2A223A}" srcOrd="0" destOrd="0" presId="urn:microsoft.com/office/officeart/2005/8/layout/hierarchy3"/>
    <dgm:cxn modelId="{80617FBE-B751-4EC5-AB3F-E975292AF4C3}" type="presOf" srcId="{77579261-7AD3-48DA-A55F-01D646FE4ABF}" destId="{CD1791F2-E66D-4401-9ACC-E1B5BFA2B845}" srcOrd="0" destOrd="0" presId="urn:microsoft.com/office/officeart/2005/8/layout/hierarchy3"/>
    <dgm:cxn modelId="{7F6ABE3A-DC88-46CC-9EE4-91E1C6F68A9B}" srcId="{73E0F09B-5625-4945-B182-F7342FC9E1DD}" destId="{77579261-7AD3-48DA-A55F-01D646FE4ABF}" srcOrd="1" destOrd="0" parTransId="{C2618AF3-F77C-4B57-97C1-2BDD597EEB1A}" sibTransId="{7EEBDC81-B7F6-45CF-AEC5-5F7AA58EF428}"/>
    <dgm:cxn modelId="{8AAA0B30-D86E-4B70-BDDD-FDB1F9E9AF34}" type="presOf" srcId="{BC9C9DBB-894C-4BC0-B3DD-687E108B223C}" destId="{399FE6C2-FB3E-4316-9629-DED955A61493}" srcOrd="0" destOrd="0" presId="urn:microsoft.com/office/officeart/2005/8/layout/hierarchy3"/>
    <dgm:cxn modelId="{A29564F8-2057-460A-AA28-3C3DFCCFC01C}" type="presOf" srcId="{73E0F09B-5625-4945-B182-F7342FC9E1DD}" destId="{13E2D328-6228-44FB-B1E4-C5BCC1B45875}" srcOrd="0" destOrd="0" presId="urn:microsoft.com/office/officeart/2005/8/layout/hierarchy3"/>
    <dgm:cxn modelId="{084128B4-9EE4-4235-BB16-487D592B8F98}" type="presOf" srcId="{CDD8E3D0-E5EB-46EE-822F-B93053BC1BE6}" destId="{EB1598E3-9BB8-483D-B185-0673B85C3660}" srcOrd="0" destOrd="0" presId="urn:microsoft.com/office/officeart/2005/8/layout/hierarchy3"/>
    <dgm:cxn modelId="{52D2C7A7-E606-4747-B070-A746D1DA6692}" type="presOf" srcId="{CD5737E6-2AD5-4F66-BE90-8D491F5A75B0}" destId="{0102F41A-C831-46D8-B4A4-9924FF8C5D3D}" srcOrd="1" destOrd="0" presId="urn:microsoft.com/office/officeart/2005/8/layout/hierarchy3"/>
    <dgm:cxn modelId="{F4DFA60D-224C-40ED-B6AB-0F46F3987164}" type="presOf" srcId="{CD5737E6-2AD5-4F66-BE90-8D491F5A75B0}" destId="{278C3F49-175C-4013-B599-45FF5674386C}" srcOrd="0" destOrd="0" presId="urn:microsoft.com/office/officeart/2005/8/layout/hierarchy3"/>
    <dgm:cxn modelId="{AA532214-8A89-4B55-814E-336EE5B51729}" type="presOf" srcId="{6EE865B0-E54A-4ED2-9DD0-643BF4B9CCA5}" destId="{E79593C0-D1D4-4CC6-9FD4-6C539C212835}" srcOrd="0" destOrd="0" presId="urn:microsoft.com/office/officeart/2005/8/layout/hierarchy3"/>
    <dgm:cxn modelId="{6548E0E9-10A5-4866-A98C-B3044041BC3B}" type="presParOf" srcId="{E29A8C67-0E49-4356-B83D-014DC9E7334A}" destId="{EB828D04-5946-439A-830A-DF257599CBB0}" srcOrd="0" destOrd="0" presId="urn:microsoft.com/office/officeart/2005/8/layout/hierarchy3"/>
    <dgm:cxn modelId="{D40D9B6F-1BFD-403F-9CC6-B2D7724C7722}" type="presParOf" srcId="{EB828D04-5946-439A-830A-DF257599CBB0}" destId="{9DF4083E-512A-4660-912E-8539F9121522}" srcOrd="0" destOrd="0" presId="urn:microsoft.com/office/officeart/2005/8/layout/hierarchy3"/>
    <dgm:cxn modelId="{526ED6DE-ED56-4033-99D2-C580759D5A3E}" type="presParOf" srcId="{9DF4083E-512A-4660-912E-8539F9121522}" destId="{278C3F49-175C-4013-B599-45FF5674386C}" srcOrd="0" destOrd="0" presId="urn:microsoft.com/office/officeart/2005/8/layout/hierarchy3"/>
    <dgm:cxn modelId="{BF88FE87-1B83-491E-92CA-5715006292B7}" type="presParOf" srcId="{9DF4083E-512A-4660-912E-8539F9121522}" destId="{0102F41A-C831-46D8-B4A4-9924FF8C5D3D}" srcOrd="1" destOrd="0" presId="urn:microsoft.com/office/officeart/2005/8/layout/hierarchy3"/>
    <dgm:cxn modelId="{10A2B246-2F1F-47BE-8D87-D345F01C12B0}" type="presParOf" srcId="{EB828D04-5946-439A-830A-DF257599CBB0}" destId="{D2FC15EA-F202-4D09-A62E-5C75035EF787}" srcOrd="1" destOrd="0" presId="urn:microsoft.com/office/officeart/2005/8/layout/hierarchy3"/>
    <dgm:cxn modelId="{07E3254E-6BE6-4F1F-8146-A5ADC3740D51}" type="presParOf" srcId="{D2FC15EA-F202-4D09-A62E-5C75035EF787}" destId="{2F8BFCC5-1819-4671-A02C-DB68B1A69B49}" srcOrd="0" destOrd="0" presId="urn:microsoft.com/office/officeart/2005/8/layout/hierarchy3"/>
    <dgm:cxn modelId="{17446034-BD75-4DF4-9560-80B1ACFE01CB}" type="presParOf" srcId="{D2FC15EA-F202-4D09-A62E-5C75035EF787}" destId="{54512862-019E-4A80-93CC-8A53EC08284B}" srcOrd="1" destOrd="0" presId="urn:microsoft.com/office/officeart/2005/8/layout/hierarchy3"/>
    <dgm:cxn modelId="{9923C4D3-1123-4E40-878C-E3CAE0C7E5BB}" type="presParOf" srcId="{D2FC15EA-F202-4D09-A62E-5C75035EF787}" destId="{E79593C0-D1D4-4CC6-9FD4-6C539C212835}" srcOrd="2" destOrd="0" presId="urn:microsoft.com/office/officeart/2005/8/layout/hierarchy3"/>
    <dgm:cxn modelId="{7C2374A1-781A-4CA6-8354-B31FE4843667}" type="presParOf" srcId="{D2FC15EA-F202-4D09-A62E-5C75035EF787}" destId="{5C46A505-0B12-4B8E-AB0D-8E04D03C80C2}" srcOrd="3" destOrd="0" presId="urn:microsoft.com/office/officeart/2005/8/layout/hierarchy3"/>
    <dgm:cxn modelId="{38B1684B-971E-45A4-A09D-FCA9A60E2E88}" type="presParOf" srcId="{E29A8C67-0E49-4356-B83D-014DC9E7334A}" destId="{FFFA17E9-4F17-494A-AC17-8A3EBAD61659}" srcOrd="1" destOrd="0" presId="urn:microsoft.com/office/officeart/2005/8/layout/hierarchy3"/>
    <dgm:cxn modelId="{44E3F8F8-FE03-4406-97F2-13FA2872FB86}" type="presParOf" srcId="{FFFA17E9-4F17-494A-AC17-8A3EBAD61659}" destId="{BAB92E2E-BBBA-477D-A271-EA21A7000544}" srcOrd="0" destOrd="0" presId="urn:microsoft.com/office/officeart/2005/8/layout/hierarchy3"/>
    <dgm:cxn modelId="{16025174-7862-41E8-829A-D5A4E718F8D0}" type="presParOf" srcId="{BAB92E2E-BBBA-477D-A271-EA21A7000544}" destId="{13E2D328-6228-44FB-B1E4-C5BCC1B45875}" srcOrd="0" destOrd="0" presId="urn:microsoft.com/office/officeart/2005/8/layout/hierarchy3"/>
    <dgm:cxn modelId="{2B16EE97-B7C3-4119-8C36-F8BF0DDC26F2}" type="presParOf" srcId="{BAB92E2E-BBBA-477D-A271-EA21A7000544}" destId="{42D39A85-264D-47AE-9FD1-E8E1CB89481C}" srcOrd="1" destOrd="0" presId="urn:microsoft.com/office/officeart/2005/8/layout/hierarchy3"/>
    <dgm:cxn modelId="{CA45D62C-3164-45BF-9967-BD0D07A67181}" type="presParOf" srcId="{FFFA17E9-4F17-494A-AC17-8A3EBAD61659}" destId="{FA141DA9-BB81-4AA8-9E9C-D4BAADEBC4D7}" srcOrd="1" destOrd="0" presId="urn:microsoft.com/office/officeart/2005/8/layout/hierarchy3"/>
    <dgm:cxn modelId="{D499EA80-C721-43BC-80D3-CBB7A7A4FBC2}" type="presParOf" srcId="{FA141DA9-BB81-4AA8-9E9C-D4BAADEBC4D7}" destId="{EB1598E3-9BB8-483D-B185-0673B85C3660}" srcOrd="0" destOrd="0" presId="urn:microsoft.com/office/officeart/2005/8/layout/hierarchy3"/>
    <dgm:cxn modelId="{7835B1B2-6CA7-4127-82AE-0C2FE881D57A}" type="presParOf" srcId="{FA141DA9-BB81-4AA8-9E9C-D4BAADEBC4D7}" destId="{399FE6C2-FB3E-4316-9629-DED955A61493}" srcOrd="1" destOrd="0" presId="urn:microsoft.com/office/officeart/2005/8/layout/hierarchy3"/>
    <dgm:cxn modelId="{9B1C4DBE-A8C5-44CD-AE4E-3E8685A1A16B}" type="presParOf" srcId="{FA141DA9-BB81-4AA8-9E9C-D4BAADEBC4D7}" destId="{32F93B6D-AF09-49A5-BF14-5001EE2A223A}" srcOrd="2" destOrd="0" presId="urn:microsoft.com/office/officeart/2005/8/layout/hierarchy3"/>
    <dgm:cxn modelId="{C4C7CB98-45B5-4C9F-AAB5-BA342B4CFFDF}" type="presParOf" srcId="{FA141DA9-BB81-4AA8-9E9C-D4BAADEBC4D7}" destId="{CD1791F2-E66D-4401-9ACC-E1B5BFA2B845}"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C3F49-175C-4013-B599-45FF5674386C}">
      <dsp:nvSpPr>
        <dsp:cNvPr id="0" name=""/>
        <dsp:cNvSpPr/>
      </dsp:nvSpPr>
      <dsp:spPr>
        <a:xfrm>
          <a:off x="1208019"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pl-PL" sz="3900" kern="1200" dirty="0" smtClean="0"/>
            <a:t>Obowiązki sprzedawcy</a:t>
          </a:r>
          <a:endParaRPr lang="pl-PL" sz="3900" kern="1200" dirty="0"/>
        </a:p>
      </dsp:txBody>
      <dsp:txXfrm>
        <a:off x="1245858" y="39991"/>
        <a:ext cx="2508127" cy="1216224"/>
      </dsp:txXfrm>
    </dsp:sp>
    <dsp:sp modelId="{2F8BFCC5-1819-4671-A02C-DB68B1A69B49}">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512862-019E-4A80-93CC-8A53EC08284B}">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pl-PL" sz="2700" kern="1200" dirty="0" smtClean="0"/>
            <a:t>Przeniesienie własności rzeczy</a:t>
          </a:r>
          <a:endParaRPr lang="pl-PL" sz="2700" kern="1200" dirty="0"/>
        </a:p>
      </dsp:txBody>
      <dsp:txXfrm>
        <a:off x="1762619" y="1654869"/>
        <a:ext cx="1991366" cy="1216224"/>
      </dsp:txXfrm>
    </dsp:sp>
    <dsp:sp modelId="{E79593C0-D1D4-4CC6-9FD4-6C539C212835}">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46A505-0B12-4B8E-AB0D-8E04D03C80C2}">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pl-PL" sz="2700" kern="1200" dirty="0" smtClean="0"/>
            <a:t>Wydanie rzeczy</a:t>
          </a:r>
          <a:endParaRPr lang="pl-PL" sz="2700" kern="1200" dirty="0"/>
        </a:p>
      </dsp:txBody>
      <dsp:txXfrm>
        <a:off x="1762619" y="3269747"/>
        <a:ext cx="1991366" cy="1216224"/>
      </dsp:txXfrm>
    </dsp:sp>
    <dsp:sp modelId="{13E2D328-6228-44FB-B1E4-C5BCC1B45875}">
      <dsp:nvSpPr>
        <dsp:cNvPr id="0" name=""/>
        <dsp:cNvSpPr/>
      </dsp:nvSpPr>
      <dsp:spPr>
        <a:xfrm>
          <a:off x="4437775"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pl-PL" sz="3900" kern="1200" dirty="0" smtClean="0"/>
            <a:t>Obowiązki kupującego</a:t>
          </a:r>
          <a:endParaRPr lang="pl-PL" sz="3900" kern="1200" dirty="0"/>
        </a:p>
      </dsp:txBody>
      <dsp:txXfrm>
        <a:off x="4475614" y="39991"/>
        <a:ext cx="2508127" cy="1216224"/>
      </dsp:txXfrm>
    </dsp:sp>
    <dsp:sp modelId="{EB1598E3-9BB8-483D-B185-0673B85C3660}">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9FE6C2-FB3E-4316-9629-DED955A61493}">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pl-PL" sz="2700" kern="1200" dirty="0" smtClean="0"/>
            <a:t>Zapłata ceny</a:t>
          </a:r>
          <a:endParaRPr lang="pl-PL" sz="2700" kern="1200" dirty="0"/>
        </a:p>
      </dsp:txBody>
      <dsp:txXfrm>
        <a:off x="4992375" y="1654869"/>
        <a:ext cx="1991366" cy="1216224"/>
      </dsp:txXfrm>
    </dsp:sp>
    <dsp:sp modelId="{32F93B6D-AF09-49A5-BF14-5001EE2A223A}">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1791F2-E66D-4401-9ACC-E1B5BFA2B845}">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pl-PL" sz="2700" kern="1200" dirty="0" smtClean="0"/>
            <a:t>Odebranie rzeczy</a:t>
          </a:r>
          <a:endParaRPr lang="pl-PL" sz="2700" kern="1200" dirty="0"/>
        </a:p>
      </dsp:txBody>
      <dsp:txXfrm>
        <a:off x="4992375" y="3269747"/>
        <a:ext cx="1991366" cy="121622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D2C2D4-11CC-4E6C-B5C8-72D1E010335D}" type="datetimeFigureOut">
              <a:rPr lang="pl-PL" smtClean="0"/>
              <a:pPr/>
              <a:t>2017-11-25</a:t>
            </a:fld>
            <a:endParaRPr lang="pl-PL" dirty="0"/>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3AB2E6-DF99-4019-AD62-FBA159AB3C47}" type="slidenum">
              <a:rPr lang="pl-PL" smtClean="0"/>
              <a:pPr/>
              <a:t>‹#›</a:t>
            </a:fld>
            <a:endParaRPr lang="pl-PL" dirty="0"/>
          </a:p>
        </p:txBody>
      </p:sp>
    </p:spTree>
    <p:extLst>
      <p:ext uri="{BB962C8B-B14F-4D97-AF65-F5344CB8AC3E}">
        <p14:creationId xmlns:p14="http://schemas.microsoft.com/office/powerpoint/2010/main" val="1766496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DCF512-6940-4392-9CCE-B7D531D01870}" type="datetimeFigureOut">
              <a:rPr lang="pl-PL" smtClean="0"/>
              <a:pPr/>
              <a:t>2017-11-25</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FEE656-E4B2-4834-96F2-382138169BBA}" type="slidenum">
              <a:rPr lang="pl-PL" smtClean="0"/>
              <a:pPr/>
              <a:t>‹#›</a:t>
            </a:fld>
            <a:endParaRPr lang="pl-PL" dirty="0"/>
          </a:p>
        </p:txBody>
      </p:sp>
    </p:spTree>
    <p:extLst>
      <p:ext uri="{BB962C8B-B14F-4D97-AF65-F5344CB8AC3E}">
        <p14:creationId xmlns:p14="http://schemas.microsoft.com/office/powerpoint/2010/main" val="2547816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DFEE656-E4B2-4834-96F2-382138169BBA}" type="slidenum">
              <a:rPr lang="pl-PL" smtClean="0"/>
              <a:pPr/>
              <a:t>43</a:t>
            </a:fld>
            <a:endParaRPr lang="pl-PL"/>
          </a:p>
        </p:txBody>
      </p:sp>
    </p:spTree>
    <p:extLst>
      <p:ext uri="{BB962C8B-B14F-4D97-AF65-F5344CB8AC3E}">
        <p14:creationId xmlns:p14="http://schemas.microsoft.com/office/powerpoint/2010/main" val="2677065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2017-11-25</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332656"/>
            <a:ext cx="7772400" cy="1470025"/>
          </a:xfrm>
        </p:spPr>
        <p:txBody>
          <a:bodyPr/>
          <a:lstStyle/>
          <a:p>
            <a:r>
              <a:rPr lang="pl-PL" dirty="0" smtClean="0"/>
              <a:t>Umowy przenoszące prawa</a:t>
            </a:r>
            <a:endParaRPr lang="pl-PL" dirty="0"/>
          </a:p>
        </p:txBody>
      </p:sp>
      <p:sp>
        <p:nvSpPr>
          <p:cNvPr id="3" name="Podtytuł 2"/>
          <p:cNvSpPr>
            <a:spLocks noGrp="1"/>
          </p:cNvSpPr>
          <p:nvPr>
            <p:ph type="subTitle" idx="1"/>
          </p:nvPr>
        </p:nvSpPr>
        <p:spPr>
          <a:xfrm>
            <a:off x="323528" y="1988840"/>
            <a:ext cx="8568952" cy="4032448"/>
          </a:xfrm>
        </p:spPr>
        <p:txBody>
          <a:bodyPr>
            <a:normAutofit fontScale="77500" lnSpcReduction="20000"/>
          </a:bodyPr>
          <a:lstStyle/>
          <a:p>
            <a:pPr marL="457200" indent="-457200" algn="just">
              <a:buFont typeface="Arial" pitchFamily="34" charset="0"/>
              <a:buChar char="•"/>
            </a:pPr>
            <a:r>
              <a:rPr lang="pl-PL" dirty="0" smtClean="0">
                <a:solidFill>
                  <a:schemeClr val="tx1"/>
                </a:solidFill>
              </a:rPr>
              <a:t>Tworzą stosunki obligacyjne, które zawierają zobowiązanie do rozporządzenia prawem</a:t>
            </a:r>
          </a:p>
          <a:p>
            <a:pPr marL="457200" indent="-457200" algn="just">
              <a:buFont typeface="Arial" pitchFamily="34" charset="0"/>
              <a:buChar char="•"/>
            </a:pPr>
            <a:r>
              <a:rPr lang="pl-PL" dirty="0" smtClean="0">
                <a:solidFill>
                  <a:schemeClr val="tx1"/>
                </a:solidFill>
              </a:rPr>
              <a:t>Podstawowe typy takich umów to: </a:t>
            </a:r>
          </a:p>
          <a:p>
            <a:pPr marL="457200" indent="-457200" algn="just">
              <a:buFont typeface="Courier New" pitchFamily="49" charset="0"/>
              <a:buChar char="o"/>
            </a:pPr>
            <a:r>
              <a:rPr lang="pl-PL" dirty="0">
                <a:solidFill>
                  <a:schemeClr val="tx1"/>
                </a:solidFill>
              </a:rPr>
              <a:t>S</a:t>
            </a:r>
            <a:r>
              <a:rPr lang="pl-PL" dirty="0" smtClean="0">
                <a:solidFill>
                  <a:schemeClr val="tx1"/>
                </a:solidFill>
              </a:rPr>
              <a:t>przedaż</a:t>
            </a:r>
          </a:p>
          <a:p>
            <a:pPr marL="457200" indent="-457200" algn="just">
              <a:buFont typeface="Courier New" pitchFamily="49" charset="0"/>
              <a:buChar char="o"/>
            </a:pPr>
            <a:r>
              <a:rPr lang="pl-PL" dirty="0" smtClean="0">
                <a:solidFill>
                  <a:schemeClr val="tx1"/>
                </a:solidFill>
              </a:rPr>
              <a:t>Zamiana</a:t>
            </a:r>
          </a:p>
          <a:p>
            <a:pPr marL="457200" indent="-457200" algn="just">
              <a:buFont typeface="Courier New" pitchFamily="49" charset="0"/>
              <a:buChar char="o"/>
            </a:pPr>
            <a:r>
              <a:rPr lang="pl-PL" dirty="0" smtClean="0">
                <a:solidFill>
                  <a:schemeClr val="tx1"/>
                </a:solidFill>
              </a:rPr>
              <a:t>Darowizna</a:t>
            </a:r>
          </a:p>
          <a:p>
            <a:pPr marL="457200" indent="-457200" algn="just">
              <a:buFont typeface="Courier New" pitchFamily="49" charset="0"/>
              <a:buChar char="o"/>
            </a:pPr>
            <a:r>
              <a:rPr lang="pl-PL" dirty="0" smtClean="0">
                <a:solidFill>
                  <a:schemeClr val="tx1"/>
                </a:solidFill>
              </a:rPr>
              <a:t>Umowa przekazania nieruchomości</a:t>
            </a:r>
          </a:p>
          <a:p>
            <a:pPr marL="457200" indent="-457200" algn="just">
              <a:buFont typeface="Courier New" pitchFamily="49" charset="0"/>
              <a:buChar char="o"/>
            </a:pPr>
            <a:r>
              <a:rPr lang="pl-PL" dirty="0" smtClean="0">
                <a:solidFill>
                  <a:schemeClr val="tx1"/>
                </a:solidFill>
              </a:rPr>
              <a:t>Umowa deweloperska</a:t>
            </a:r>
          </a:p>
          <a:p>
            <a:pPr marL="457200" indent="-457200" algn="just">
              <a:buFont typeface="Courier New" pitchFamily="49" charset="0"/>
              <a:buChar char="o"/>
            </a:pPr>
            <a:r>
              <a:rPr lang="pl-PL" dirty="0" smtClean="0">
                <a:solidFill>
                  <a:schemeClr val="tx1"/>
                </a:solidFill>
              </a:rPr>
              <a:t>Kontraktacja</a:t>
            </a:r>
          </a:p>
          <a:p>
            <a:pPr marL="457200" indent="-457200" algn="just">
              <a:buFont typeface="Courier New" pitchFamily="49" charset="0"/>
              <a:buChar char="o"/>
            </a:pPr>
            <a:r>
              <a:rPr lang="pl-PL" dirty="0">
                <a:solidFill>
                  <a:schemeClr val="tx1"/>
                </a:solidFill>
              </a:rPr>
              <a:t>D</a:t>
            </a:r>
            <a:r>
              <a:rPr lang="pl-PL" dirty="0" smtClean="0">
                <a:solidFill>
                  <a:schemeClr val="tx1"/>
                </a:solidFill>
              </a:rPr>
              <a:t>ostawa</a:t>
            </a:r>
            <a:endParaRPr lang="pl-PL" dirty="0">
              <a:solidFill>
                <a:schemeClr val="tx1"/>
              </a:solidFill>
            </a:endParaRPr>
          </a:p>
        </p:txBody>
      </p:sp>
    </p:spTree>
    <p:extLst>
      <p:ext uri="{BB962C8B-B14F-4D97-AF65-F5344CB8AC3E}">
        <p14:creationId xmlns:p14="http://schemas.microsoft.com/office/powerpoint/2010/main" val="2062896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55000" lnSpcReduction="20000"/>
          </a:bodyPr>
          <a:lstStyle/>
          <a:p>
            <a:pPr algn="ctr">
              <a:buFont typeface="Courier New" pitchFamily="49" charset="0"/>
              <a:buChar char="o"/>
            </a:pPr>
            <a:r>
              <a:rPr lang="pl-PL" dirty="0"/>
              <a:t>Wydanie rzeczy</a:t>
            </a:r>
          </a:p>
          <a:p>
            <a:pPr>
              <a:buFont typeface="Wingdings" pitchFamily="2" charset="2"/>
              <a:buChar char="ü"/>
            </a:pPr>
            <a:r>
              <a:rPr lang="pl-PL" dirty="0"/>
              <a:t>Wydanie rzeczy następuje przez przeniesienie posiadania</a:t>
            </a:r>
          </a:p>
          <a:p>
            <a:pPr>
              <a:buFont typeface="Wingdings" pitchFamily="2" charset="2"/>
              <a:buChar char="ü"/>
            </a:pPr>
            <a:r>
              <a:rPr lang="pl-PL" dirty="0"/>
              <a:t>Jeśli termin i miejsce wydania rzeczy nie są określone w umowie:</a:t>
            </a:r>
          </a:p>
          <a:p>
            <a:r>
              <a:rPr lang="pl-PL" b="1" dirty="0"/>
              <a:t>Art. 454. Określenie miejsca spełnienia świadczenia </a:t>
            </a:r>
          </a:p>
          <a:p>
            <a:pPr marL="0" indent="0">
              <a:buNone/>
            </a:pPr>
            <a:r>
              <a:rPr lang="pl-PL" dirty="0"/>
              <a:t>§ 1. Jeżeli miejsce spełnienia świadczenia nie jest oznaczone ani nie wynika z właściwości zobowiązania, </a:t>
            </a:r>
            <a:r>
              <a:rPr lang="pl-PL" b="1" dirty="0">
                <a:solidFill>
                  <a:srgbClr val="00B050"/>
                </a:solidFill>
              </a:rPr>
              <a:t>świadczenie powinno być spełnione w miejscu, gdzie w chwili powstania zobowiązania dłużnik miał zamieszkanie lub siedzibę.</a:t>
            </a:r>
            <a:r>
              <a:rPr lang="pl-PL" dirty="0"/>
              <a:t> Jednakże świadczenie pieniężne powinno być spełnione w miejscu zamieszkania lub w siedzibie wierzyciela w chwili spełnienia świadczenia; jeżeli wierzyciel zmienił miejsce zamieszkania lub siedzibę po powstaniu zobowiązania, ponosi spowodowaną przez tę zmianę nadwyżkę kosztów przesłania.</a:t>
            </a:r>
            <a:br>
              <a:rPr lang="pl-PL" dirty="0"/>
            </a:br>
            <a:r>
              <a:rPr lang="pl-PL" dirty="0"/>
              <a:t>§ 2. Jeżeli zobowiązanie ma związek z przedsiębiorstwem dłużnika lub wierzyciela, o miejscu spełnienia świadczenia rozstrzyga siedziba przedsiębiorstwa</a:t>
            </a:r>
            <a:r>
              <a:rPr lang="pl-PL" dirty="0" smtClean="0"/>
              <a:t>.</a:t>
            </a:r>
            <a:endParaRPr lang="pl-PL" dirty="0"/>
          </a:p>
          <a:p>
            <a:r>
              <a:rPr lang="pl-PL" b="1" dirty="0"/>
              <a:t>Art. 454</a:t>
            </a:r>
            <a:r>
              <a:rPr lang="pl-PL" b="1" baseline="30000" dirty="0"/>
              <a:t>1</a:t>
            </a:r>
            <a:r>
              <a:rPr lang="pl-PL" b="1" dirty="0"/>
              <a:t>. Miejsce spełnienia świadczenia przy przesyłce </a:t>
            </a:r>
          </a:p>
          <a:p>
            <a:pPr marL="0" indent="0">
              <a:buNone/>
            </a:pPr>
            <a:r>
              <a:rPr lang="pl-PL" dirty="0"/>
              <a:t>Jeżeli przedsiębiorca jest obowiązany przesłać rzecz konsumentowi do oznaczonego miejsca, miejsce to uważa się za miejsce spełnienia świadczenia. Zastrzeżenie przeciwne jest nieważne. </a:t>
            </a:r>
          </a:p>
          <a:p>
            <a:pPr>
              <a:buFont typeface="Wingdings" pitchFamily="2" charset="2"/>
              <a:buChar char="ü"/>
            </a:pPr>
            <a:endParaRPr lang="pl-PL" dirty="0"/>
          </a:p>
        </p:txBody>
      </p:sp>
    </p:spTree>
    <p:extLst>
      <p:ext uri="{BB962C8B-B14F-4D97-AF65-F5344CB8AC3E}">
        <p14:creationId xmlns:p14="http://schemas.microsoft.com/office/powerpoint/2010/main" val="2582960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229600" cy="1143000"/>
          </a:xfrm>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47500" lnSpcReduction="20000"/>
          </a:bodyPr>
          <a:lstStyle/>
          <a:p>
            <a:pPr algn="ctr">
              <a:buFont typeface="Courier New" pitchFamily="49" charset="0"/>
              <a:buChar char="o"/>
            </a:pPr>
            <a:r>
              <a:rPr lang="pl-PL" dirty="0" smtClean="0"/>
              <a:t>Wydanie rzeczy</a:t>
            </a:r>
          </a:p>
          <a:p>
            <a:pPr>
              <a:buFont typeface="Wingdings" pitchFamily="2" charset="2"/>
              <a:buChar char="ü"/>
            </a:pPr>
            <a:r>
              <a:rPr lang="pl-PL" dirty="0"/>
              <a:t>Koszty wydania rzeczy </a:t>
            </a:r>
            <a:endParaRPr lang="pl-PL" dirty="0" smtClean="0"/>
          </a:p>
          <a:p>
            <a:r>
              <a:rPr lang="pl-PL" b="1" dirty="0"/>
              <a:t>Art. 547. Podział kosztów wydania i odebrania rzeczy </a:t>
            </a:r>
          </a:p>
          <a:p>
            <a:pPr marL="0" indent="0">
              <a:buNone/>
            </a:pPr>
            <a:r>
              <a:rPr lang="pl-PL" dirty="0"/>
              <a:t>§ 1. Jeżeli ani z umowy, ani z zarządzeń określających cenę nie wynika, kogo obciążają koszty wydania i odebrania rzeczy, </a:t>
            </a:r>
            <a:r>
              <a:rPr lang="pl-PL" b="1" dirty="0"/>
              <a:t>sprzedawca ponosi koszty wydania</a:t>
            </a:r>
            <a:r>
              <a:rPr lang="pl-PL" dirty="0"/>
              <a:t>, w szczególności koszty zmierzenia lub zważenia, opakowania, ubezpieczenia za czas przewozu i koszty przesłania rzeczy, a koszty odebrania ponosi kupujący.</a:t>
            </a:r>
            <a:br>
              <a:rPr lang="pl-PL" dirty="0"/>
            </a:br>
            <a:r>
              <a:rPr lang="pl-PL" dirty="0"/>
              <a:t>§ 2. Jeżeli rzecz ma być przesłana do miejsca, które nie jest miejscem spełnienia świadczenia, koszty ubezpieczenia i przesłania ponosi kupujący.</a:t>
            </a:r>
            <a:br>
              <a:rPr lang="pl-PL" dirty="0"/>
            </a:br>
            <a:r>
              <a:rPr lang="pl-PL" dirty="0"/>
              <a:t>§ 3. Koszty nie wymienione w paragrafach poprzedzających ponoszą obie strony po połowie</a:t>
            </a:r>
            <a:r>
              <a:rPr lang="pl-PL" dirty="0" smtClean="0"/>
              <a:t>.</a:t>
            </a:r>
            <a:endParaRPr lang="pl-PL" dirty="0"/>
          </a:p>
          <a:p>
            <a:pPr>
              <a:buFont typeface="Wingdings" pitchFamily="2" charset="2"/>
              <a:buChar char="ü"/>
            </a:pPr>
            <a:r>
              <a:rPr lang="pl-PL" dirty="0" smtClean="0"/>
              <a:t>Sposób </a:t>
            </a:r>
            <a:r>
              <a:rPr lang="pl-PL" dirty="0"/>
              <a:t>wydania </a:t>
            </a:r>
          </a:p>
          <a:p>
            <a:r>
              <a:rPr lang="pl-PL" b="1" dirty="0"/>
              <a:t>Art. 545. Sposób wydania i odebrania rzeczy sprzedanej </a:t>
            </a:r>
          </a:p>
          <a:p>
            <a:pPr marL="0" indent="0">
              <a:buNone/>
            </a:pPr>
            <a:r>
              <a:rPr lang="pl-PL" dirty="0"/>
              <a:t>§ 1. Sposób wydania i odebrania rzeczy sprzedanej powinien zapewnić jej </a:t>
            </a:r>
            <a:r>
              <a:rPr lang="pl-PL" b="1" dirty="0">
                <a:solidFill>
                  <a:srgbClr val="00B050"/>
                </a:solidFill>
              </a:rPr>
              <a:t>całość i nienaruszalność; w szczególności sposób opakowania i przewozu powinien odpowiadać właściwościom rzeczy</a:t>
            </a:r>
            <a:r>
              <a:rPr lang="pl-PL" dirty="0"/>
              <a:t>.</a:t>
            </a:r>
            <a:br>
              <a:rPr lang="pl-PL" dirty="0"/>
            </a:br>
            <a:r>
              <a:rPr lang="pl-PL" dirty="0"/>
              <a:t>§ 2. W razie przesłania rzeczy sprzedanej na miejsce przeznaczenia za pośrednictwem przewoźnika, </a:t>
            </a:r>
            <a:r>
              <a:rPr lang="pl-PL" b="1" dirty="0">
                <a:solidFill>
                  <a:srgbClr val="00B050"/>
                </a:solidFill>
              </a:rPr>
              <a:t>kupujący obowiązany jest zbadać przesyłkę w czasie i w sposób przyjęty przy przesyłkach tego rodzaju; </a:t>
            </a:r>
            <a:r>
              <a:rPr lang="pl-PL" dirty="0"/>
              <a:t>jeżeli stwierdził, że w czasie przewozu nastąpił ubytek lub uszkodzenie rzeczy, obowiązany jest dokonać wszelkich czynności niezbędnych do ustalenia odpowiedzialności przewoźnika</a:t>
            </a:r>
            <a:r>
              <a:rPr lang="pl-PL" dirty="0" smtClean="0"/>
              <a:t>.</a:t>
            </a:r>
          </a:p>
        </p:txBody>
      </p:sp>
    </p:spTree>
    <p:extLst>
      <p:ext uri="{BB962C8B-B14F-4D97-AF65-F5344CB8AC3E}">
        <p14:creationId xmlns:p14="http://schemas.microsoft.com/office/powerpoint/2010/main" val="4041600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55000" lnSpcReduction="20000"/>
          </a:bodyPr>
          <a:lstStyle/>
          <a:p>
            <a:pPr algn="ctr">
              <a:buFont typeface="Courier New" pitchFamily="49" charset="0"/>
              <a:buChar char="o"/>
            </a:pPr>
            <a:r>
              <a:rPr lang="pl-PL" dirty="0" smtClean="0"/>
              <a:t>Wydanie rzeczy:</a:t>
            </a:r>
          </a:p>
          <a:p>
            <a:pPr>
              <a:buFont typeface="Wingdings" pitchFamily="2" charset="2"/>
              <a:buChar char="ü"/>
            </a:pPr>
            <a:r>
              <a:rPr lang="pl-PL" dirty="0" smtClean="0"/>
              <a:t> </a:t>
            </a:r>
            <a:r>
              <a:rPr lang="pl-PL" dirty="0"/>
              <a:t>Przejście korzyści i ciężarów</a:t>
            </a:r>
          </a:p>
          <a:p>
            <a:r>
              <a:rPr lang="pl-PL" b="1" dirty="0"/>
              <a:t>Art. 548. Chwila przejścia korzyści i ciężarów </a:t>
            </a:r>
          </a:p>
          <a:p>
            <a:pPr marL="0" indent="0">
              <a:buNone/>
            </a:pPr>
            <a:r>
              <a:rPr lang="pl-PL" dirty="0"/>
              <a:t>§ 1. </a:t>
            </a:r>
            <a:r>
              <a:rPr lang="pl-PL" b="1" dirty="0" smtClean="0"/>
              <a:t>Z chwilą wydania rzeczy sprzedanej </a:t>
            </a:r>
            <a:r>
              <a:rPr lang="pl-PL" dirty="0" smtClean="0"/>
              <a:t>przechodzą </a:t>
            </a:r>
            <a:r>
              <a:rPr lang="pl-PL" dirty="0"/>
              <a:t>na kupującego </a:t>
            </a:r>
            <a:r>
              <a:rPr lang="pl-PL" b="1" dirty="0"/>
              <a:t>korzyści i ciężary związane z rzeczą oraz niebezpieczeństwo przypadkowej utraty lub uszkodzenia rzeczy.</a:t>
            </a:r>
            <a:br>
              <a:rPr lang="pl-PL" b="1" dirty="0"/>
            </a:br>
            <a:r>
              <a:rPr lang="pl-PL" dirty="0"/>
              <a:t>§ 2. Jeżeli strony </a:t>
            </a:r>
            <a:r>
              <a:rPr lang="pl-PL" b="1" dirty="0"/>
              <a:t>zastrzegły inną chwilę przejścia korzyści i ciężarów</a:t>
            </a:r>
            <a:r>
              <a:rPr lang="pl-PL" dirty="0"/>
              <a:t>, poczytuje się w razie wątpliwości, że niebezpieczeństwo przypadkowej utraty lub uszkodzenia rzeczy przechodzi na kupującego z tą samą chwilą.</a:t>
            </a:r>
            <a:br>
              <a:rPr lang="pl-PL" dirty="0"/>
            </a:br>
            <a:r>
              <a:rPr lang="pl-PL" dirty="0"/>
              <a:t>§ 3. Jeżeli rzecz sprzedana ma zostać przesłana przez sprzedawcę kupującemu będącemu konsumentem, niebezpieczeństwo przypadkowej utraty lub uszkodzenia rzeczy przechodzi na kupującego z chwilą jej wydania kupującemu. Za wydanie rzeczy uważa się jej powierzenie przez sprzedawcę przewoźnikowi, jeżeli sprzedawca nie miał wpływu na wybór przewoźnika przez kupującego. Postanowienia mniej korzystne dla kupującego są nieważne. </a:t>
            </a:r>
          </a:p>
          <a:p>
            <a:pPr marL="0" indent="0">
              <a:buNone/>
            </a:pPr>
            <a:endParaRPr lang="pl-PL" dirty="0" smtClean="0"/>
          </a:p>
          <a:p>
            <a:pPr marL="0" indent="0" algn="ctr">
              <a:buNone/>
            </a:pPr>
            <a:r>
              <a:rPr lang="pl-PL" dirty="0" smtClean="0">
                <a:sym typeface="Wingdings" pitchFamily="2" charset="2"/>
              </a:rPr>
              <a:t> </a:t>
            </a:r>
            <a:r>
              <a:rPr lang="pl-PL" dirty="0" smtClean="0"/>
              <a:t>Początek </a:t>
            </a:r>
            <a:r>
              <a:rPr lang="pl-PL" dirty="0"/>
              <a:t>terminu odpowiedzialności sprzedawcy z </a:t>
            </a:r>
            <a:r>
              <a:rPr lang="pl-PL" dirty="0" smtClean="0"/>
              <a:t>tytułu rękojmi </a:t>
            </a:r>
            <a:r>
              <a:rPr lang="pl-PL" dirty="0"/>
              <a:t>i gwaranta </a:t>
            </a:r>
            <a:r>
              <a:rPr lang="pl-PL" dirty="0" smtClean="0"/>
              <a:t>– </a:t>
            </a:r>
            <a:br>
              <a:rPr lang="pl-PL" dirty="0" smtClean="0"/>
            </a:br>
            <a:r>
              <a:rPr lang="pl-PL" dirty="0" smtClean="0"/>
              <a:t>z </a:t>
            </a:r>
            <a:r>
              <a:rPr lang="pl-PL" dirty="0"/>
              <a:t>gwarancji</a:t>
            </a:r>
          </a:p>
          <a:p>
            <a:endParaRPr lang="pl-PL" dirty="0"/>
          </a:p>
        </p:txBody>
      </p:sp>
    </p:spTree>
    <p:extLst>
      <p:ext uri="{BB962C8B-B14F-4D97-AF65-F5344CB8AC3E}">
        <p14:creationId xmlns:p14="http://schemas.microsoft.com/office/powerpoint/2010/main" val="2755115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40000" lnSpcReduction="20000"/>
          </a:bodyPr>
          <a:lstStyle/>
          <a:p>
            <a:pPr algn="ctr"/>
            <a:r>
              <a:rPr lang="pl-PL" dirty="0" smtClean="0"/>
              <a:t>Obowiązki kupującego</a:t>
            </a:r>
          </a:p>
          <a:p>
            <a:pPr algn="ctr">
              <a:buFont typeface="Courier New" pitchFamily="49" charset="0"/>
              <a:buChar char="o"/>
            </a:pPr>
            <a:r>
              <a:rPr lang="pl-PL" dirty="0" smtClean="0"/>
              <a:t>Zapłata ceny</a:t>
            </a:r>
          </a:p>
          <a:p>
            <a:r>
              <a:rPr lang="pl-PL" b="1" dirty="0"/>
              <a:t>Art. 454. Określenie miejsca spełnienia świadczenia </a:t>
            </a:r>
          </a:p>
          <a:p>
            <a:r>
              <a:rPr lang="pl-PL" dirty="0"/>
              <a:t>§ 1. </a:t>
            </a:r>
            <a:r>
              <a:rPr lang="pl-PL" dirty="0" smtClean="0"/>
              <a:t>(…)</a:t>
            </a:r>
            <a:r>
              <a:rPr lang="pl-PL" b="1" dirty="0" smtClean="0">
                <a:solidFill>
                  <a:srgbClr val="00B050"/>
                </a:solidFill>
              </a:rPr>
              <a:t>świadczenie </a:t>
            </a:r>
            <a:r>
              <a:rPr lang="pl-PL" b="1" dirty="0">
                <a:solidFill>
                  <a:srgbClr val="00B050"/>
                </a:solidFill>
              </a:rPr>
              <a:t>pieniężne powinno być spełnione w miejscu zamieszkania lub w siedzibie wierzyciela w chwili spełnienia świadczenia; jeżeli wierzyciel zmienił miejsce zamieszkania lub siedzibę po powstaniu zobowiązania, ponosi spowodowaną przez tę zmianę nadwyżkę kosztów przesłania.</a:t>
            </a:r>
            <a:r>
              <a:rPr lang="pl-PL" dirty="0"/>
              <a:t/>
            </a:r>
            <a:br>
              <a:rPr lang="pl-PL" dirty="0"/>
            </a:br>
            <a:r>
              <a:rPr lang="pl-PL" dirty="0"/>
              <a:t>§ 2. Jeżeli zobowiązanie ma związek z przedsiębiorstwem dłużnika lub wierzyciela, o miejscu spełnienia świadczenia rozstrzyga siedziba przedsiębiorstwa</a:t>
            </a:r>
            <a:r>
              <a:rPr lang="pl-PL" dirty="0" smtClean="0"/>
              <a:t>.</a:t>
            </a:r>
          </a:p>
          <a:p>
            <a:pPr>
              <a:buFont typeface="Courier New" pitchFamily="49" charset="0"/>
              <a:buChar char="o"/>
            </a:pPr>
            <a:r>
              <a:rPr lang="pl-PL" dirty="0" smtClean="0"/>
              <a:t>Równoczesność świadczeń – w braku odmiennych postanowień, moment wydania rzeczy jest początkiem biegu terminu przedawnienia o zapłatę ceny</a:t>
            </a:r>
          </a:p>
          <a:p>
            <a:pPr>
              <a:buFont typeface="Courier New" pitchFamily="49" charset="0"/>
              <a:buChar char="o"/>
            </a:pPr>
            <a:r>
              <a:rPr lang="pl-PL" dirty="0" smtClean="0"/>
              <a:t>Zwłoka z zapłatą ceny </a:t>
            </a:r>
            <a:r>
              <a:rPr lang="pl-PL" dirty="0" smtClean="0">
                <a:sym typeface="Wingdings" pitchFamily="2" charset="2"/>
              </a:rPr>
              <a:t></a:t>
            </a:r>
          </a:p>
          <a:p>
            <a:r>
              <a:rPr lang="pl-PL" b="1" dirty="0"/>
              <a:t>Art. 491. Skutki pozostawania w zwłoce jednej ze stron </a:t>
            </a:r>
          </a:p>
          <a:p>
            <a:r>
              <a:rPr lang="pl-PL" dirty="0"/>
              <a:t>§ 1. Jeżeli jedna ze stron dopuszcza się </a:t>
            </a:r>
            <a:r>
              <a:rPr lang="pl-PL" b="1" dirty="0">
                <a:solidFill>
                  <a:srgbClr val="00B050"/>
                </a:solidFill>
              </a:rPr>
              <a:t>zwłoki w wykonaniu zobowiązania z umowy wzajemnej</a:t>
            </a:r>
            <a:r>
              <a:rPr lang="pl-PL" dirty="0"/>
              <a:t>, druga strona może wyznaczyć jej </a:t>
            </a:r>
            <a:r>
              <a:rPr lang="pl-PL" b="1" dirty="0">
                <a:solidFill>
                  <a:srgbClr val="00B050"/>
                </a:solidFill>
              </a:rPr>
              <a:t>odpowiedni dodatkowy termin do wykonania z zagrożeniem, iż w razie bezskutecznego upływu wyznaczonego terminu będzie uprawniona do odstąpienia od umowy</a:t>
            </a:r>
            <a:r>
              <a:rPr lang="pl-PL" dirty="0"/>
              <a:t>. Może również bądź bez wyznaczenia terminu dodatkowego, bądź też po jego bezskutecznym upływie żądać </a:t>
            </a:r>
            <a:r>
              <a:rPr lang="pl-PL" b="1" dirty="0">
                <a:solidFill>
                  <a:srgbClr val="00B050"/>
                </a:solidFill>
              </a:rPr>
              <a:t>wykonania zobowiązania i naprawienia szkody wynikłej ze zwłoki.</a:t>
            </a:r>
            <a:r>
              <a:rPr lang="pl-PL" dirty="0"/>
              <a:t/>
            </a:r>
            <a:br>
              <a:rPr lang="pl-PL" dirty="0"/>
            </a:br>
            <a:r>
              <a:rPr lang="pl-PL" dirty="0"/>
              <a:t>§ 2. Jeżeli świadczenia obu stron są podzielne, a jedna ze stron dopuszcza się zwłoki tylko co do części świadczenia, uprawnienie do odstąpienia od umowy przysługujące drugiej stronie ogranicza się, według jej wyboru, albo do tej części, albo do całej reszty nie spełnionego świadczenia. Strona ta może także odstąpić od umowy w całości, jeżeli wykonanie częściowe nie miałoby dla niej znaczenia ze względu na właściwości zobowiązania albo ze względu na zamierzony przez nią cel umowy, wiadomy stronie będącej w zwłoce. </a:t>
            </a:r>
          </a:p>
          <a:p>
            <a:pPr>
              <a:buFont typeface="Courier New" pitchFamily="49" charset="0"/>
              <a:buChar char="o"/>
            </a:pPr>
            <a:endParaRPr lang="pl-PL" dirty="0"/>
          </a:p>
        </p:txBody>
      </p:sp>
    </p:spTree>
    <p:extLst>
      <p:ext uri="{BB962C8B-B14F-4D97-AF65-F5344CB8AC3E}">
        <p14:creationId xmlns:p14="http://schemas.microsoft.com/office/powerpoint/2010/main" val="2789119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55000" lnSpcReduction="20000"/>
          </a:bodyPr>
          <a:lstStyle/>
          <a:p>
            <a:pPr algn="ctr"/>
            <a:r>
              <a:rPr lang="pl-PL" dirty="0" smtClean="0"/>
              <a:t>Obowiązki kupującego</a:t>
            </a:r>
          </a:p>
          <a:p>
            <a:pPr>
              <a:buFont typeface="Courier New" pitchFamily="49" charset="0"/>
              <a:buChar char="o"/>
            </a:pPr>
            <a:r>
              <a:rPr lang="pl-PL" dirty="0" smtClean="0"/>
              <a:t>Odebranie rzeczy</a:t>
            </a:r>
          </a:p>
          <a:p>
            <a:pPr>
              <a:buFont typeface="Courier New" pitchFamily="49" charset="0"/>
              <a:buChar char="o"/>
            </a:pPr>
            <a:r>
              <a:rPr lang="pl-PL" dirty="0" smtClean="0"/>
              <a:t>Brak odebrania rzeczy przez kupującego </a:t>
            </a:r>
            <a:r>
              <a:rPr lang="pl-PL" dirty="0" smtClean="0">
                <a:sym typeface="Wingdings" pitchFamily="2" charset="2"/>
              </a:rPr>
              <a:t> zwłoka wierzyciela </a:t>
            </a:r>
          </a:p>
          <a:p>
            <a:pPr>
              <a:buFont typeface="Courier New" pitchFamily="49" charset="0"/>
              <a:buChar char="o"/>
            </a:pPr>
            <a:r>
              <a:rPr lang="pl-PL" b="1" dirty="0" smtClean="0"/>
              <a:t>Art</a:t>
            </a:r>
            <a:r>
              <a:rPr lang="pl-PL" b="1" dirty="0"/>
              <a:t>. 486. Wierzyciel pozostający w zwłoce </a:t>
            </a:r>
          </a:p>
          <a:p>
            <a:pPr marL="0" indent="0">
              <a:buNone/>
            </a:pPr>
            <a:r>
              <a:rPr lang="pl-PL" dirty="0" smtClean="0"/>
              <a:t>(…)§ </a:t>
            </a:r>
            <a:r>
              <a:rPr lang="pl-PL" dirty="0"/>
              <a:t>2. Wierzyciel dopuszcza się zwłoki, gdy bez uzasadnionego powodu bądź uchyla się od przyjęcia zaofiarowanego świadczenia, </a:t>
            </a:r>
            <a:r>
              <a:rPr lang="pl-PL" b="1" dirty="0">
                <a:solidFill>
                  <a:srgbClr val="00B050"/>
                </a:solidFill>
              </a:rPr>
              <a:t>bądź odmawia dokonania czynności, bez której świadczenie nie może być spełnione</a:t>
            </a:r>
            <a:r>
              <a:rPr lang="pl-PL" dirty="0"/>
              <a:t>, bądź oświadcza dłużnikowi, że świadczenia nie przyjmie.</a:t>
            </a:r>
          </a:p>
          <a:p>
            <a:pPr>
              <a:buFont typeface="Courier New" pitchFamily="49" charset="0"/>
              <a:buChar char="o"/>
            </a:pPr>
            <a:r>
              <a:rPr lang="pl-PL" dirty="0" smtClean="0">
                <a:sym typeface="Wingdings" pitchFamily="2" charset="2"/>
              </a:rPr>
              <a:t>Art. 491 </a:t>
            </a:r>
            <a:r>
              <a:rPr lang="pl-PL" dirty="0" err="1" smtClean="0">
                <a:sym typeface="Wingdings" pitchFamily="2" charset="2"/>
              </a:rPr>
              <a:t>kc</a:t>
            </a:r>
            <a:r>
              <a:rPr lang="pl-PL" dirty="0" smtClean="0">
                <a:sym typeface="Wingdings" pitchFamily="2" charset="2"/>
              </a:rPr>
              <a:t> (skutki </a:t>
            </a:r>
            <a:r>
              <a:rPr lang="pl-PL" dirty="0" smtClean="0"/>
              <a:t>pozostawania </a:t>
            </a:r>
            <a:r>
              <a:rPr lang="pl-PL" dirty="0"/>
              <a:t>w zwłoce jednej ze </a:t>
            </a:r>
            <a:r>
              <a:rPr lang="pl-PL" dirty="0" smtClean="0"/>
              <a:t>stron)</a:t>
            </a:r>
            <a:endParaRPr lang="pl-PL" dirty="0" smtClean="0">
              <a:sym typeface="Wingdings" pitchFamily="2" charset="2"/>
            </a:endParaRPr>
          </a:p>
          <a:p>
            <a:pPr>
              <a:buFont typeface="Courier New" pitchFamily="49" charset="0"/>
              <a:buChar char="o"/>
            </a:pPr>
            <a:r>
              <a:rPr lang="pl-PL" b="1" dirty="0"/>
              <a:t>Art. 551. Zwłoka kupującego w odbiorze rzeczy </a:t>
            </a:r>
          </a:p>
          <a:p>
            <a:pPr marL="0" indent="0">
              <a:buNone/>
            </a:pPr>
            <a:r>
              <a:rPr lang="pl-PL" dirty="0"/>
              <a:t>§ 1. Jeżeli kupujący dopuścił się zwłoki z odebraniem rzeczy sprzedanej, sprzedawca może oddać rzecz na przechowanie na koszt i niebezpieczeństwo kupującego.</a:t>
            </a:r>
            <a:br>
              <a:rPr lang="pl-PL" dirty="0"/>
            </a:br>
            <a:r>
              <a:rPr lang="pl-PL" dirty="0"/>
              <a:t>§ 2. Sprzedawca może również sprzedać rzecz na rachunek kupującego, powinien jednak uprzednio wyznaczyć kupującemu dodatkowy termin do odebrania, chyba że wyznaczenie terminu nie jest możliwe albo że rzecz jest narażona na zepsucie, albo że z innych względów groziłaby szkoda. O dokonaniu sprzedaży sprzedawca obowiązany jest niezwłocznie zawiadomić kupującego.</a:t>
            </a:r>
          </a:p>
          <a:p>
            <a:pPr>
              <a:buFont typeface="Courier New" pitchFamily="49" charset="0"/>
              <a:buChar char="o"/>
            </a:pPr>
            <a:endParaRPr lang="pl-PL" dirty="0"/>
          </a:p>
        </p:txBody>
      </p:sp>
    </p:spTree>
    <p:extLst>
      <p:ext uri="{BB962C8B-B14F-4D97-AF65-F5344CB8AC3E}">
        <p14:creationId xmlns:p14="http://schemas.microsoft.com/office/powerpoint/2010/main" val="1476469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smtClean="0"/>
              <a:t>-inne obowiązki </a:t>
            </a:r>
            <a:r>
              <a:rPr lang="pl-PL" dirty="0"/>
              <a:t>stron-</a:t>
            </a:r>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 Sprzedawca zobowiązany jest:</a:t>
            </a:r>
          </a:p>
          <a:p>
            <a:r>
              <a:rPr lang="pl-PL" dirty="0" smtClean="0"/>
              <a:t> przed zawarciem umowy, poinformować kupującego o stosunkach prawnych i faktycznych dotyczących rzeczy </a:t>
            </a:r>
          </a:p>
          <a:p>
            <a:r>
              <a:rPr lang="pl-PL" dirty="0" smtClean="0"/>
              <a:t>wydać posiadane przez siebie dokumenty, które </a:t>
            </a:r>
            <a:r>
              <a:rPr lang="pl-PL" dirty="0"/>
              <a:t>dotyczą rzeczy Jeżeli treść takiego dokumentu dotyczy także innych rzeczy, sprzedawca obowiązany jest wydać uwierzytelniony wyciąg z dokumentu. </a:t>
            </a:r>
            <a:endParaRPr lang="pl-PL" dirty="0" smtClean="0"/>
          </a:p>
          <a:p>
            <a:r>
              <a:rPr lang="pl-PL" dirty="0"/>
              <a:t>g</a:t>
            </a:r>
            <a:r>
              <a:rPr lang="pl-PL" dirty="0" smtClean="0"/>
              <a:t>dy potrzebne jest to do prawidłowego korzystania z rzeczy  zgodnie z jej przeznaczeniem – załączyć instrukcję. Ponadto</a:t>
            </a:r>
            <a:r>
              <a:rPr lang="pl-PL" dirty="0"/>
              <a:t>, jeżeli jest to potrzebne do należytego korzystania z rzeczy zgodnie z jej przeznaczeniem, sprzedawca obowiązany jest załączyć instrukcję i udzielić wyjaśnień dotyczących sposobu korzystania z rzeczy.</a:t>
            </a:r>
            <a:endParaRPr lang="pl-PL" dirty="0" smtClean="0"/>
          </a:p>
          <a:p>
            <a:pPr marL="0" indent="0">
              <a:buNone/>
            </a:pPr>
            <a:endParaRPr lang="pl-PL" dirty="0"/>
          </a:p>
        </p:txBody>
      </p:sp>
    </p:spTree>
    <p:extLst>
      <p:ext uri="{BB962C8B-B14F-4D97-AF65-F5344CB8AC3E}">
        <p14:creationId xmlns:p14="http://schemas.microsoft.com/office/powerpoint/2010/main" val="1907511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-inne obowiązki stron-</a:t>
            </a:r>
          </a:p>
        </p:txBody>
      </p:sp>
      <p:sp>
        <p:nvSpPr>
          <p:cNvPr id="3" name="Symbol zastępczy zawartości 2"/>
          <p:cNvSpPr>
            <a:spLocks noGrp="1"/>
          </p:cNvSpPr>
          <p:nvPr>
            <p:ph idx="1"/>
          </p:nvPr>
        </p:nvSpPr>
        <p:spPr/>
        <p:txBody>
          <a:bodyPr>
            <a:noAutofit/>
          </a:bodyPr>
          <a:lstStyle/>
          <a:p>
            <a:r>
              <a:rPr lang="pl-PL" sz="1600" dirty="0" smtClean="0"/>
              <a:t>Sprzedawca </a:t>
            </a:r>
            <a:r>
              <a:rPr lang="pl-PL" sz="1600" dirty="0"/>
              <a:t>zobowiązany </a:t>
            </a:r>
            <a:r>
              <a:rPr lang="pl-PL" sz="1600" dirty="0" smtClean="0"/>
              <a:t>jest (w przypadku, gdy kupującym jest konsument):</a:t>
            </a:r>
            <a:endParaRPr lang="pl-PL" sz="1600" dirty="0"/>
          </a:p>
          <a:p>
            <a:r>
              <a:rPr lang="pl-PL" sz="1600" dirty="0"/>
              <a:t>U</a:t>
            </a:r>
            <a:r>
              <a:rPr lang="pl-PL" sz="1600" dirty="0" smtClean="0"/>
              <a:t>dzielić </a:t>
            </a:r>
            <a:r>
              <a:rPr lang="pl-PL" sz="1600" dirty="0"/>
              <a:t>mu przed zawarciem umowy jasnych, zrozumiałych i niewprowadzających w błąd informacji w języku polskim, wystarczających do prawidłowego i pełnego korzystania z rzeczy sprzedanej. </a:t>
            </a:r>
            <a:endParaRPr lang="pl-PL" sz="1600" dirty="0" smtClean="0"/>
          </a:p>
          <a:p>
            <a:r>
              <a:rPr lang="pl-PL" sz="1600" dirty="0" smtClean="0"/>
              <a:t>Jeżeli </a:t>
            </a:r>
            <a:r>
              <a:rPr lang="pl-PL" sz="1600" dirty="0"/>
              <a:t>rzecz jest sprzedawana w opakowaniu jednostkowym lub w zestawie, informacje, o których mowa w </a:t>
            </a:r>
            <a:r>
              <a:rPr lang="pl-PL" sz="1600" dirty="0" smtClean="0"/>
              <a:t>powyżej, </a:t>
            </a:r>
            <a:r>
              <a:rPr lang="pl-PL" sz="1600" dirty="0"/>
              <a:t>powinny znajdować się </a:t>
            </a:r>
            <a:r>
              <a:rPr lang="pl-PL" sz="1600" b="1" dirty="0">
                <a:solidFill>
                  <a:srgbClr val="00B050"/>
                </a:solidFill>
              </a:rPr>
              <a:t>na rzeczy sprzedanej lub być z nią trwale połączone</a:t>
            </a:r>
            <a:r>
              <a:rPr lang="pl-PL" sz="1600" dirty="0"/>
              <a:t>. W pozostałych przypadkach sprzedawca jest obowiązany umieścić w miejscu sprzedaży informację, która może być ograniczona do rodzaju rzeczy, jej głównej cechy użytkowej oraz wskazania producenta lub importera </a:t>
            </a:r>
            <a:r>
              <a:rPr lang="pl-PL" sz="1600" dirty="0" smtClean="0"/>
              <a:t>rzeczy.</a:t>
            </a:r>
          </a:p>
          <a:p>
            <a:r>
              <a:rPr lang="pl-PL" sz="1600" dirty="0" smtClean="0"/>
              <a:t>Zapewnić </a:t>
            </a:r>
            <a:r>
              <a:rPr lang="pl-PL" sz="1600" dirty="0"/>
              <a:t>w miejscu sprzedaży odpowiednie warunki techniczno-organizacyjne umożliwiające dokonanie wyboru rzeczy sprzedanej i sprawdzenie jej jakości, kompletności oraz funkcjonowania głównych mechanizmów i podstawowych </a:t>
            </a:r>
            <a:r>
              <a:rPr lang="pl-PL" sz="1600" dirty="0" smtClean="0"/>
              <a:t>podzespołów.</a:t>
            </a:r>
          </a:p>
          <a:p>
            <a:r>
              <a:rPr lang="pl-PL" sz="1600" dirty="0" smtClean="0"/>
              <a:t>Na </a:t>
            </a:r>
            <a:r>
              <a:rPr lang="pl-PL" sz="1600" dirty="0"/>
              <a:t>żądanie kupującego </a:t>
            </a:r>
            <a:r>
              <a:rPr lang="pl-PL" sz="1600" dirty="0" smtClean="0"/>
              <a:t>-wyjaśnić </a:t>
            </a:r>
            <a:r>
              <a:rPr lang="pl-PL" sz="1600" dirty="0"/>
              <a:t>znaczenie poszczególnych postanowień umowy</a:t>
            </a:r>
            <a:r>
              <a:rPr lang="pl-PL" sz="1600" dirty="0" smtClean="0"/>
              <a:t>.</a:t>
            </a:r>
          </a:p>
          <a:p>
            <a:r>
              <a:rPr lang="pl-PL" sz="1600" dirty="0" smtClean="0"/>
              <a:t>Sprzedawca </a:t>
            </a:r>
            <a:r>
              <a:rPr lang="pl-PL" sz="1600" dirty="0"/>
              <a:t>jest obowiązany wydać kupującemu wraz z rzeczą sprzedaną wszystkie elementy jej wyposażenia oraz sporządzone w języku polskim instrukcje obsługi, konserwacji i inne dokumenty wymagane przez odrębne przepisy.</a:t>
            </a:r>
          </a:p>
        </p:txBody>
      </p:sp>
    </p:spTree>
    <p:extLst>
      <p:ext uri="{BB962C8B-B14F-4D97-AF65-F5344CB8AC3E}">
        <p14:creationId xmlns:p14="http://schemas.microsoft.com/office/powerpoint/2010/main" val="705541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-inne obowiązki stron-</a:t>
            </a:r>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Kupujący:</a:t>
            </a:r>
          </a:p>
          <a:p>
            <a:r>
              <a:rPr lang="pl-PL" dirty="0"/>
              <a:t>W razie przesłania rzeczy sprzedanej na miejsce przeznaczenia za pośrednictwem przewoźnika, kupujący obowiązany jest </a:t>
            </a:r>
            <a:r>
              <a:rPr lang="pl-PL" b="1" dirty="0">
                <a:solidFill>
                  <a:srgbClr val="00B050"/>
                </a:solidFill>
              </a:rPr>
              <a:t>zbadać przesyłkę </a:t>
            </a:r>
            <a:r>
              <a:rPr lang="pl-PL" dirty="0"/>
              <a:t>w czasie i w sposób przyjęty przy przesyłkach tego rodzaju; jeżeli stwierdził, że w czasie przewozu nastąpił ubytek lub uszkodzenie rzeczy, obowiązany jest dokonać wszelkich czynności niezbędnych do ustalenia odpowiedzialności przewoźnika.</a:t>
            </a:r>
            <a:endParaRPr lang="pl-PL" dirty="0" smtClean="0"/>
          </a:p>
        </p:txBody>
      </p:sp>
    </p:spTree>
    <p:extLst>
      <p:ext uri="{BB962C8B-B14F-4D97-AF65-F5344CB8AC3E}">
        <p14:creationId xmlns:p14="http://schemas.microsoft.com/office/powerpoint/2010/main" val="970830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Przedawnienie roszczeń z umowy sprzedaży</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Art. 118 </a:t>
            </a:r>
            <a:r>
              <a:rPr lang="pl-PL" dirty="0" err="1" smtClean="0"/>
              <a:t>kc</a:t>
            </a:r>
            <a:r>
              <a:rPr lang="pl-PL" dirty="0" smtClean="0"/>
              <a:t> </a:t>
            </a:r>
          </a:p>
          <a:p>
            <a:r>
              <a:rPr lang="pl-PL" b="1" dirty="0"/>
              <a:t>Art. 554. Termin przedawnienia roszczeń z tytułu sprzedaży </a:t>
            </a:r>
          </a:p>
          <a:p>
            <a:pPr marL="0" indent="0">
              <a:buNone/>
            </a:pPr>
            <a:r>
              <a:rPr lang="pl-PL" dirty="0"/>
              <a:t>Roszczenia z tytułu sprzedaży dokonanej w zakresie działalności przedsiębiorstwa sprzedawcy, roszczenia rzemieślników z takiego tytułu oraz roszczenia prowadzących gospodarstwa rolne z tytułu sprzedaży płodów rolnych i leśnych przedawniają się z upływem lat dwóch. </a:t>
            </a:r>
            <a:endParaRPr lang="pl-PL" dirty="0" smtClean="0"/>
          </a:p>
          <a:p>
            <a:r>
              <a:rPr lang="pl-PL" b="1" dirty="0"/>
              <a:t>Art. 541. Terminy przedawnienia wymienionych roszczeń </a:t>
            </a:r>
          </a:p>
          <a:p>
            <a:pPr marL="0" indent="0">
              <a:buNone/>
            </a:pPr>
            <a:r>
              <a:rPr lang="pl-PL" dirty="0"/>
              <a:t>Wynikające z przepisów o cenie sztywnej, maksymalnej, minimalnej lub wynikowej roszczenie sprzedawcy o dopłatę różnicy ceny, jak również roszczenie kupującego o zwrot tej różnicy przedawnia się z upływem roku od dnia zapłaty. </a:t>
            </a:r>
          </a:p>
          <a:p>
            <a:pPr marL="0" indent="0">
              <a:buNone/>
            </a:pPr>
            <a:endParaRPr lang="pl-PL" dirty="0"/>
          </a:p>
        </p:txBody>
      </p:sp>
    </p:spTree>
    <p:extLst>
      <p:ext uri="{BB962C8B-B14F-4D97-AF65-F5344CB8AC3E}">
        <p14:creationId xmlns:p14="http://schemas.microsoft.com/office/powerpoint/2010/main" val="4212718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Rękojmia za wady rzeczy sprzedanej</a:t>
            </a:r>
            <a:endParaRPr lang="pl-PL" dirty="0"/>
          </a:p>
        </p:txBody>
      </p:sp>
      <p:sp>
        <p:nvSpPr>
          <p:cNvPr id="3" name="Symbol zastępczy zawartości 2"/>
          <p:cNvSpPr>
            <a:spLocks noGrp="1"/>
          </p:cNvSpPr>
          <p:nvPr>
            <p:ph idx="1"/>
          </p:nvPr>
        </p:nvSpPr>
        <p:spPr/>
        <p:txBody>
          <a:bodyPr>
            <a:normAutofit fontScale="92500"/>
          </a:bodyPr>
          <a:lstStyle/>
          <a:p>
            <a:r>
              <a:rPr lang="pl-PL" dirty="0" smtClean="0"/>
              <a:t>Niewykonanie lub nienależyte wykonanie umowy – art. 471 i nast. </a:t>
            </a:r>
            <a:r>
              <a:rPr lang="pl-PL" dirty="0" err="1" smtClean="0"/>
              <a:t>kc</a:t>
            </a:r>
            <a:endParaRPr lang="pl-PL" dirty="0" smtClean="0"/>
          </a:p>
          <a:p>
            <a:r>
              <a:rPr lang="pl-PL" dirty="0" smtClean="0"/>
              <a:t>Wada fizyczna lub prawna rzeczy sprzedanej </a:t>
            </a:r>
            <a:r>
              <a:rPr lang="pl-PL" dirty="0" smtClean="0">
                <a:sym typeface="Wingdings" pitchFamily="2" charset="2"/>
              </a:rPr>
              <a:t> uprawnienia z tytułu rękojmi – art. 556  </a:t>
            </a:r>
            <a:r>
              <a:rPr lang="pl-PL" dirty="0" err="1" smtClean="0">
                <a:sym typeface="Wingdings" pitchFamily="2" charset="2"/>
              </a:rPr>
              <a:t>kc</a:t>
            </a:r>
            <a:r>
              <a:rPr lang="pl-PL" dirty="0" smtClean="0">
                <a:sym typeface="Wingdings" pitchFamily="2" charset="2"/>
              </a:rPr>
              <a:t> i nast.</a:t>
            </a:r>
          </a:p>
          <a:p>
            <a:r>
              <a:rPr lang="pl-PL" b="1" dirty="0"/>
              <a:t>Art. 556. Rękojmia za wady fizyczne i prawne rzeczy </a:t>
            </a:r>
          </a:p>
          <a:p>
            <a:pPr marL="0" indent="0">
              <a:buNone/>
            </a:pPr>
            <a:r>
              <a:rPr lang="pl-PL" dirty="0"/>
              <a:t>Sprzedawca jest odpowiedzialny względem kupującego, jeżeli rzecz sprzedana ma wadę fizyczną lub prawną (rękojmia). </a:t>
            </a:r>
          </a:p>
          <a:p>
            <a:endParaRPr lang="pl-PL" dirty="0" smtClean="0"/>
          </a:p>
          <a:p>
            <a:endParaRPr lang="pl-PL" dirty="0"/>
          </a:p>
        </p:txBody>
      </p:sp>
    </p:spTree>
    <p:extLst>
      <p:ext uri="{BB962C8B-B14F-4D97-AF65-F5344CB8AC3E}">
        <p14:creationId xmlns:p14="http://schemas.microsoft.com/office/powerpoint/2010/main" val="2332767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Umowy przenoszące prawa</a:t>
            </a:r>
            <a:br>
              <a:rPr lang="pl-PL" dirty="0" smtClean="0"/>
            </a:br>
            <a:r>
              <a:rPr lang="pl-PL" dirty="0" smtClean="0"/>
              <a:t>-sprzedaż-</a:t>
            </a:r>
            <a:endParaRPr lang="pl-PL" dirty="0"/>
          </a:p>
        </p:txBody>
      </p:sp>
      <p:sp>
        <p:nvSpPr>
          <p:cNvPr id="3" name="Symbol zastępczy zawartości 2"/>
          <p:cNvSpPr>
            <a:spLocks noGrp="1"/>
          </p:cNvSpPr>
          <p:nvPr>
            <p:ph idx="1"/>
          </p:nvPr>
        </p:nvSpPr>
        <p:spPr/>
        <p:txBody>
          <a:bodyPr/>
          <a:lstStyle/>
          <a:p>
            <a:r>
              <a:rPr lang="pl-PL" dirty="0" smtClean="0"/>
              <a:t>Sprzedaż to czynność prawna:</a:t>
            </a:r>
          </a:p>
          <a:p>
            <a:pPr>
              <a:buFont typeface="Courier New" pitchFamily="49" charset="0"/>
              <a:buChar char="o"/>
            </a:pPr>
            <a:r>
              <a:rPr lang="pl-PL" dirty="0" smtClean="0">
                <a:solidFill>
                  <a:schemeClr val="bg1">
                    <a:lumMod val="75000"/>
                  </a:schemeClr>
                </a:solidFill>
              </a:rPr>
              <a:t>Konsensualna</a:t>
            </a:r>
          </a:p>
          <a:p>
            <a:pPr>
              <a:buFont typeface="Courier New" pitchFamily="49" charset="0"/>
              <a:buChar char="o"/>
            </a:pPr>
            <a:r>
              <a:rPr lang="pl-PL" dirty="0" smtClean="0"/>
              <a:t>Odpłatna</a:t>
            </a:r>
          </a:p>
          <a:p>
            <a:pPr>
              <a:buFont typeface="Courier New" pitchFamily="49" charset="0"/>
              <a:buChar char="o"/>
            </a:pPr>
            <a:r>
              <a:rPr lang="pl-PL" dirty="0" smtClean="0"/>
              <a:t>Dwustronnie zobowiązująca</a:t>
            </a:r>
          </a:p>
          <a:p>
            <a:pPr>
              <a:buFont typeface="Courier New" pitchFamily="49" charset="0"/>
              <a:buChar char="o"/>
            </a:pPr>
            <a:r>
              <a:rPr lang="pl-PL" dirty="0" smtClean="0"/>
              <a:t>Wzajemna</a:t>
            </a:r>
          </a:p>
          <a:p>
            <a:pPr>
              <a:buFont typeface="Courier New" pitchFamily="49" charset="0"/>
              <a:buChar char="o"/>
            </a:pPr>
            <a:r>
              <a:rPr lang="pl-PL" dirty="0" smtClean="0"/>
              <a:t>Przysparzająca</a:t>
            </a:r>
          </a:p>
          <a:p>
            <a:pPr>
              <a:buFont typeface="Courier New" pitchFamily="49" charset="0"/>
              <a:buChar char="o"/>
            </a:pPr>
            <a:r>
              <a:rPr lang="pl-PL" dirty="0"/>
              <a:t>K</a:t>
            </a:r>
            <a:r>
              <a:rPr lang="pl-PL" dirty="0" smtClean="0"/>
              <a:t>auzalna</a:t>
            </a:r>
            <a:endParaRPr lang="pl-PL" dirty="0"/>
          </a:p>
        </p:txBody>
      </p:sp>
    </p:spTree>
    <p:extLst>
      <p:ext uri="{BB962C8B-B14F-4D97-AF65-F5344CB8AC3E}">
        <p14:creationId xmlns:p14="http://schemas.microsoft.com/office/powerpoint/2010/main" val="536515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p>
        </p:txBody>
      </p:sp>
      <p:sp>
        <p:nvSpPr>
          <p:cNvPr id="3" name="Symbol zastępczy zawartości 2"/>
          <p:cNvSpPr>
            <a:spLocks noGrp="1"/>
          </p:cNvSpPr>
          <p:nvPr>
            <p:ph idx="1"/>
          </p:nvPr>
        </p:nvSpPr>
        <p:spPr/>
        <p:txBody>
          <a:bodyPr>
            <a:normAutofit fontScale="40000" lnSpcReduction="20000"/>
          </a:bodyPr>
          <a:lstStyle/>
          <a:p>
            <a:r>
              <a:rPr lang="pl-PL" sz="3500" dirty="0" smtClean="0"/>
              <a:t>Wada fizyczna</a:t>
            </a:r>
          </a:p>
          <a:p>
            <a:r>
              <a:rPr lang="pl-PL" sz="3500" b="1" dirty="0"/>
              <a:t>Art. 556</a:t>
            </a:r>
            <a:r>
              <a:rPr lang="pl-PL" sz="3500" b="1" baseline="30000" dirty="0"/>
              <a:t>1</a:t>
            </a:r>
            <a:r>
              <a:rPr lang="pl-PL" sz="3500" b="1" dirty="0"/>
              <a:t>. Wada fizyczna rzeczy </a:t>
            </a:r>
          </a:p>
          <a:p>
            <a:pPr marL="0" indent="0">
              <a:buNone/>
            </a:pPr>
            <a:r>
              <a:rPr lang="pl-PL" sz="3500" dirty="0"/>
              <a:t>§ 1. Wada fizyczna polega na niezgodności rzeczy sprzedanej z umową. W szczególności rzecz sprzedana jest niezgodna z umową, jeżeli:</a:t>
            </a:r>
            <a:br>
              <a:rPr lang="pl-PL" sz="3500" dirty="0"/>
            </a:br>
            <a:r>
              <a:rPr lang="pl-PL" sz="3500" dirty="0"/>
              <a:t>1) </a:t>
            </a:r>
            <a:r>
              <a:rPr lang="pl-PL" sz="3500" b="1" dirty="0">
                <a:solidFill>
                  <a:srgbClr val="00B050"/>
                </a:solidFill>
              </a:rPr>
              <a:t>nie ma właściwości, które rzecz tego rodzaju powinna mieć </a:t>
            </a:r>
            <a:r>
              <a:rPr lang="pl-PL" sz="3500" dirty="0"/>
              <a:t>ze względu na cel w umowie oznaczony albo wynikający z okoliczności lub przeznaczenia;</a:t>
            </a:r>
            <a:br>
              <a:rPr lang="pl-PL" sz="3500" dirty="0"/>
            </a:br>
            <a:r>
              <a:rPr lang="pl-PL" sz="3500" dirty="0"/>
              <a:t>2) </a:t>
            </a:r>
            <a:r>
              <a:rPr lang="pl-PL" sz="3500" b="1" dirty="0">
                <a:solidFill>
                  <a:srgbClr val="00B050"/>
                </a:solidFill>
              </a:rPr>
              <a:t>nie ma właściwości, o których istnieniu sprzedawca zapewnił kupującego, </a:t>
            </a:r>
            <a:r>
              <a:rPr lang="pl-PL" sz="3500" dirty="0"/>
              <a:t>w tym przedstawiając próbkę lub wzór;</a:t>
            </a:r>
            <a:br>
              <a:rPr lang="pl-PL" sz="3500" dirty="0"/>
            </a:br>
            <a:r>
              <a:rPr lang="pl-PL" sz="3500" dirty="0"/>
              <a:t>3) </a:t>
            </a:r>
            <a:r>
              <a:rPr lang="pl-PL" sz="3500" b="1" dirty="0">
                <a:solidFill>
                  <a:srgbClr val="00B050"/>
                </a:solidFill>
              </a:rPr>
              <a:t>nie nadaje się do celu, o którym kupujący poinformował sprzedawcę przy zawarciu umowy</a:t>
            </a:r>
            <a:r>
              <a:rPr lang="pl-PL" sz="3500" dirty="0"/>
              <a:t>, a sprzedawca nie zgłosił zastrzeżenia co do takiego jej przeznaczenia;</a:t>
            </a:r>
            <a:br>
              <a:rPr lang="pl-PL" sz="3500" dirty="0"/>
            </a:br>
            <a:r>
              <a:rPr lang="pl-PL" sz="3500" dirty="0"/>
              <a:t>4) </a:t>
            </a:r>
            <a:r>
              <a:rPr lang="pl-PL" sz="3500" b="1" dirty="0">
                <a:solidFill>
                  <a:srgbClr val="00B050"/>
                </a:solidFill>
              </a:rPr>
              <a:t>została kupującemu wydana w stanie niezupełnym.</a:t>
            </a:r>
            <a:br>
              <a:rPr lang="pl-PL" sz="3500" b="1" dirty="0">
                <a:solidFill>
                  <a:srgbClr val="00B050"/>
                </a:solidFill>
              </a:rPr>
            </a:br>
            <a:r>
              <a:rPr lang="pl-PL" sz="3500" dirty="0">
                <a:solidFill>
                  <a:srgbClr val="FF0000"/>
                </a:solidFill>
              </a:rPr>
              <a:t>§ 2. Jeżeli kupującym jest konsument, na równi z zapewnieniem sprzedawcy traktuje się publiczne zapewnienia producenta lub jego przedstawiciela, osoby, która wprowadza rzecz do obrotu w zakresie swojej działalności gospodarczej, oraz osoby, która przez umieszczenie na rzeczy sprzedanej swojej nazwy, znaku towarowego lub </a:t>
            </a:r>
            <a:r>
              <a:rPr lang="pl-PL" sz="3500" dirty="0" smtClean="0">
                <a:solidFill>
                  <a:srgbClr val="FF0000"/>
                </a:solidFill>
              </a:rPr>
              <a:t>innego</a:t>
            </a:r>
            <a:r>
              <a:rPr lang="pl-PL" sz="3500" dirty="0" smtClean="0"/>
              <a:t> </a:t>
            </a:r>
            <a:r>
              <a:rPr lang="pl-PL" sz="3500" dirty="0" smtClean="0">
                <a:solidFill>
                  <a:srgbClr val="FF0000"/>
                </a:solidFill>
              </a:rPr>
              <a:t>oznaczenia </a:t>
            </a:r>
            <a:r>
              <a:rPr lang="pl-PL" sz="3500" dirty="0">
                <a:solidFill>
                  <a:srgbClr val="FF0000"/>
                </a:solidFill>
              </a:rPr>
              <a:t>odróżniającego przedstawia się jako producent.</a:t>
            </a:r>
            <a:br>
              <a:rPr lang="pl-PL" sz="3500" dirty="0">
                <a:solidFill>
                  <a:srgbClr val="FF0000"/>
                </a:solidFill>
              </a:rPr>
            </a:br>
            <a:r>
              <a:rPr lang="pl-PL" sz="3500" dirty="0"/>
              <a:t>§ 3. Rzecz sprzedana ma wadę fizyczną także </a:t>
            </a:r>
            <a:r>
              <a:rPr lang="pl-PL" sz="3500" b="1" dirty="0">
                <a:solidFill>
                  <a:srgbClr val="00B050"/>
                </a:solidFill>
              </a:rPr>
              <a:t>w razie nieprawidłowego jej zamontowania i uruchomienia, jeżeli czynności te zostały wykonane przez sprzedawcę lub osobę trzecią, za którą sprzedawca ponosi odpowiedzialność, albo przez kupującego, który postąpił według instrukcji otrzymanej od sprzedawcy.</a:t>
            </a:r>
          </a:p>
          <a:p>
            <a:r>
              <a:rPr lang="pl-PL" sz="3500" b="1" dirty="0"/>
              <a:t>Art. 557. Zwolnienie sprzedawcy od odpowiedzialności z tytułu rękojmi </a:t>
            </a:r>
          </a:p>
          <a:p>
            <a:pPr marL="0" indent="0">
              <a:buNone/>
            </a:pPr>
            <a:r>
              <a:rPr lang="pl-PL" sz="3500" dirty="0" smtClean="0"/>
              <a:t>(…)§ </a:t>
            </a:r>
            <a:r>
              <a:rPr lang="pl-PL" sz="3500" dirty="0">
                <a:solidFill>
                  <a:srgbClr val="FF0000"/>
                </a:solidFill>
              </a:rPr>
              <a:t>3. Sprzedawca nie jest odpowiedzialny względem kupującego będącego konsumentem za to, że rzecz sprzedana nie ma właściwości wynikających z publicznych zapewnień, o których mowa w </a:t>
            </a:r>
            <a:r>
              <a:rPr lang="pl-PL" sz="3500" b="1" dirty="0">
                <a:solidFill>
                  <a:srgbClr val="FF0000"/>
                </a:solidFill>
              </a:rPr>
              <a:t>art. 556</a:t>
            </a:r>
            <a:r>
              <a:rPr lang="pl-PL" sz="3500" b="1" baseline="30000" dirty="0">
                <a:solidFill>
                  <a:srgbClr val="FF0000"/>
                </a:solidFill>
              </a:rPr>
              <a:t>1</a:t>
            </a:r>
            <a:r>
              <a:rPr lang="pl-PL" sz="3500" dirty="0">
                <a:solidFill>
                  <a:srgbClr val="FF0000"/>
                </a:solidFill>
              </a:rPr>
              <a:t> </a:t>
            </a:r>
            <a:r>
              <a:rPr lang="pl-PL" sz="3500" i="1" dirty="0">
                <a:solidFill>
                  <a:srgbClr val="FF0000"/>
                </a:solidFill>
              </a:rPr>
              <a:t>wada fizyczna rzeczy</a:t>
            </a:r>
            <a:r>
              <a:rPr lang="pl-PL" sz="3500" dirty="0">
                <a:solidFill>
                  <a:srgbClr val="FF0000"/>
                </a:solidFill>
              </a:rPr>
              <a:t> § 2, jeżeli zapewnień tych nie znał ani, oceniając rozsądnie, nie mógł znać albo nie mogły one mieć wpływu na decyzję kupującego o zawarciu umowy sprzedaży, albo gdy ich treść została sprostowana przed zawarciem umowy sprzedaży. </a:t>
            </a:r>
          </a:p>
          <a:p>
            <a:endParaRPr lang="pl-PL" dirty="0"/>
          </a:p>
        </p:txBody>
      </p:sp>
    </p:spTree>
    <p:extLst>
      <p:ext uri="{BB962C8B-B14F-4D97-AF65-F5344CB8AC3E}">
        <p14:creationId xmlns:p14="http://schemas.microsoft.com/office/powerpoint/2010/main" val="556515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p>
        </p:txBody>
      </p:sp>
      <p:sp>
        <p:nvSpPr>
          <p:cNvPr id="3" name="Symbol zastępczy zawartości 2"/>
          <p:cNvSpPr>
            <a:spLocks noGrp="1"/>
          </p:cNvSpPr>
          <p:nvPr>
            <p:ph idx="1"/>
          </p:nvPr>
        </p:nvSpPr>
        <p:spPr/>
        <p:txBody>
          <a:bodyPr>
            <a:normAutofit fontScale="92500" lnSpcReduction="20000"/>
          </a:bodyPr>
          <a:lstStyle/>
          <a:p>
            <a:r>
              <a:rPr lang="pl-PL" dirty="0" smtClean="0"/>
              <a:t>Wada prawna</a:t>
            </a:r>
          </a:p>
          <a:p>
            <a:r>
              <a:rPr lang="pl-PL" b="1" dirty="0"/>
              <a:t>Art. 556</a:t>
            </a:r>
            <a:r>
              <a:rPr lang="pl-PL" b="1" baseline="30000" dirty="0"/>
              <a:t>3</a:t>
            </a:r>
            <a:r>
              <a:rPr lang="pl-PL" b="1" dirty="0"/>
              <a:t>. Odpowiedzialność sprzedawcy wobec kupującego </a:t>
            </a:r>
          </a:p>
          <a:p>
            <a:pPr marL="0" indent="0">
              <a:buNone/>
            </a:pPr>
            <a:r>
              <a:rPr lang="pl-PL" dirty="0"/>
              <a:t>Sprzedawca jest odpowiedzialny względem kupującego, jeżeli rzecz sprzedana stanowi </a:t>
            </a:r>
            <a:r>
              <a:rPr lang="pl-PL" b="1" dirty="0">
                <a:solidFill>
                  <a:srgbClr val="00B050"/>
                </a:solidFill>
              </a:rPr>
              <a:t>własność osoby trzeciej </a:t>
            </a:r>
            <a:r>
              <a:rPr lang="pl-PL" dirty="0"/>
              <a:t>albo jeżeli </a:t>
            </a:r>
            <a:r>
              <a:rPr lang="pl-PL" b="1" dirty="0">
                <a:solidFill>
                  <a:srgbClr val="00B050"/>
                </a:solidFill>
              </a:rPr>
              <a:t>jest obciążona prawem osoby trzeciej</a:t>
            </a:r>
            <a:r>
              <a:rPr lang="pl-PL" dirty="0"/>
              <a:t>, a także </a:t>
            </a:r>
            <a:r>
              <a:rPr lang="pl-PL" b="1" dirty="0">
                <a:solidFill>
                  <a:srgbClr val="00B050"/>
                </a:solidFill>
              </a:rPr>
              <a:t>jeżeli ograniczenie w korzystaniu lub rozporządzaniu rzeczą wynika z decyzji lub orzeczenia właściwego organu</a:t>
            </a:r>
            <a:r>
              <a:rPr lang="pl-PL" dirty="0"/>
              <a:t>; w razie sprzedaży prawa sprzedawca jest odpowiedzialny także za </a:t>
            </a:r>
            <a:r>
              <a:rPr lang="pl-PL" dirty="0">
                <a:solidFill>
                  <a:srgbClr val="00B050"/>
                </a:solidFill>
              </a:rPr>
              <a:t>istnienie prawa (</a:t>
            </a:r>
            <a:r>
              <a:rPr lang="pl-PL" dirty="0"/>
              <a:t>wada prawna). </a:t>
            </a:r>
          </a:p>
          <a:p>
            <a:endParaRPr lang="pl-PL" dirty="0"/>
          </a:p>
        </p:txBody>
      </p:sp>
    </p:spTree>
    <p:extLst>
      <p:ext uri="{BB962C8B-B14F-4D97-AF65-F5344CB8AC3E}">
        <p14:creationId xmlns:p14="http://schemas.microsoft.com/office/powerpoint/2010/main" val="1753810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16632"/>
            <a:ext cx="8229600" cy="1143000"/>
          </a:xfrm>
        </p:spPr>
        <p:txBody>
          <a:bodyPr>
            <a:normAutofit fontScale="90000"/>
          </a:bodyPr>
          <a:lstStyle/>
          <a:p>
            <a:r>
              <a:rPr lang="pl-PL" dirty="0"/>
              <a:t>Rękojmia za wady rzeczy sprzedanej</a:t>
            </a:r>
          </a:p>
        </p:txBody>
      </p:sp>
      <p:sp>
        <p:nvSpPr>
          <p:cNvPr id="3" name="Symbol zastępczy zawartości 2"/>
          <p:cNvSpPr>
            <a:spLocks noGrp="1"/>
          </p:cNvSpPr>
          <p:nvPr>
            <p:ph idx="1"/>
          </p:nvPr>
        </p:nvSpPr>
        <p:spPr>
          <a:xfrm>
            <a:off x="107504" y="1196752"/>
            <a:ext cx="9036496" cy="5661248"/>
          </a:xfrm>
        </p:spPr>
        <p:txBody>
          <a:bodyPr>
            <a:normAutofit fontScale="32500" lnSpcReduction="20000"/>
          </a:bodyPr>
          <a:lstStyle/>
          <a:p>
            <a:r>
              <a:rPr lang="pl-PL" sz="4600" b="1" dirty="0"/>
              <a:t>Art. 557. Zwolnienie sprzedawcy od odpowiedzialności z tytułu rękojmi </a:t>
            </a:r>
          </a:p>
          <a:p>
            <a:pPr marL="0" indent="0">
              <a:buNone/>
            </a:pPr>
            <a:r>
              <a:rPr lang="pl-PL" sz="4600" dirty="0"/>
              <a:t>§ 1. Sprzedawca jest zwolniony od odpowiedzialności z tytułu rękojmi</a:t>
            </a:r>
            <a:r>
              <a:rPr lang="pl-PL" sz="4600" b="1" dirty="0">
                <a:solidFill>
                  <a:srgbClr val="FF0000"/>
                </a:solidFill>
              </a:rPr>
              <a:t>, jeżeli kupujący wiedział o wadzie w chwili zawarcia umowy.</a:t>
            </a:r>
            <a:r>
              <a:rPr lang="pl-PL" sz="4600" dirty="0"/>
              <a:t/>
            </a:r>
            <a:br>
              <a:rPr lang="pl-PL" sz="4600" dirty="0"/>
            </a:br>
            <a:r>
              <a:rPr lang="pl-PL" sz="4600" dirty="0"/>
              <a:t>§ 2. Gdy przedmiotem sprzedaży są rzeczy oznaczone </a:t>
            </a:r>
            <a:r>
              <a:rPr lang="pl-PL" sz="4600" b="1" dirty="0">
                <a:solidFill>
                  <a:srgbClr val="FF0000"/>
                </a:solidFill>
              </a:rPr>
              <a:t>tylko co do gatunku albo rzeczy mające powstać w przyszłości, </a:t>
            </a:r>
            <a:r>
              <a:rPr lang="pl-PL" sz="4600" dirty="0"/>
              <a:t>sprzedawca jest zwolniony od odpowiedzialności z tytułu rękojmi, </a:t>
            </a:r>
            <a:r>
              <a:rPr lang="pl-PL" sz="4600" b="1" dirty="0">
                <a:solidFill>
                  <a:srgbClr val="FF0000"/>
                </a:solidFill>
              </a:rPr>
              <a:t>jeżeli kupujący wiedział o wadzie w chwili wydania rzeczy. </a:t>
            </a:r>
            <a:r>
              <a:rPr lang="pl-PL" sz="4600" b="1" u="sng" dirty="0">
                <a:solidFill>
                  <a:srgbClr val="FF0000"/>
                </a:solidFill>
              </a:rPr>
              <a:t>Przepisu tego nie stosuje się, gdy kupującym jest konsument.</a:t>
            </a:r>
            <a:br>
              <a:rPr lang="pl-PL" sz="4600" b="1" u="sng" dirty="0">
                <a:solidFill>
                  <a:srgbClr val="FF0000"/>
                </a:solidFill>
              </a:rPr>
            </a:br>
            <a:r>
              <a:rPr lang="pl-PL" sz="4600" dirty="0"/>
              <a:t>§ 3. Sprzedawca nie jest odpowiedzialny względem kupującego będącego konsumentem za to, że rzecz sprzedana nie ma właściwości wynikających z publicznych zapewnień, o których mowa w </a:t>
            </a:r>
            <a:r>
              <a:rPr lang="pl-PL" sz="4600" b="1" dirty="0"/>
              <a:t>art. 556</a:t>
            </a:r>
            <a:r>
              <a:rPr lang="pl-PL" sz="4600" b="1" baseline="30000" dirty="0"/>
              <a:t>1</a:t>
            </a:r>
            <a:r>
              <a:rPr lang="pl-PL" sz="4600" dirty="0"/>
              <a:t> </a:t>
            </a:r>
            <a:r>
              <a:rPr lang="pl-PL" sz="4600" i="1" dirty="0"/>
              <a:t>wada fizyczna rzeczy</a:t>
            </a:r>
            <a:r>
              <a:rPr lang="pl-PL" sz="4600" dirty="0"/>
              <a:t> § 2, </a:t>
            </a:r>
            <a:r>
              <a:rPr lang="pl-PL" sz="4600" b="1" dirty="0">
                <a:solidFill>
                  <a:srgbClr val="FF0000"/>
                </a:solidFill>
              </a:rPr>
              <a:t>jeżeli zapewnień tych nie znał ani, oceniając rozsądnie, nie mógł znać albo nie mogły one mieć wpływu na decyzję kupującego o zawarciu umowy sprzedaży, albo gdy ich treść została sprostowana przed zawarciem umowy sprzedaży. </a:t>
            </a:r>
            <a:endParaRPr lang="pl-PL" sz="4600" b="1" dirty="0" smtClean="0">
              <a:solidFill>
                <a:srgbClr val="FF0000"/>
              </a:solidFill>
            </a:endParaRPr>
          </a:p>
          <a:p>
            <a:r>
              <a:rPr lang="pl-PL" sz="4600" b="1" dirty="0" smtClean="0"/>
              <a:t>Art</a:t>
            </a:r>
            <a:r>
              <a:rPr lang="pl-PL" sz="4600" b="1" dirty="0"/>
              <a:t>. 558. Modyfikacja odpowiedzialności z tytułu rękojmi </a:t>
            </a:r>
          </a:p>
          <a:p>
            <a:pPr marL="0" indent="0">
              <a:buNone/>
            </a:pPr>
            <a:r>
              <a:rPr lang="pl-PL" sz="4600" dirty="0"/>
              <a:t>§ 1. Strony mogą odpowiedzialność z tytułu rękojmi </a:t>
            </a:r>
            <a:r>
              <a:rPr lang="pl-PL" sz="4600" b="1" dirty="0">
                <a:solidFill>
                  <a:srgbClr val="FF0000"/>
                </a:solidFill>
              </a:rPr>
              <a:t>rozszerzyć, ograniczyć lub wyłączyć</a:t>
            </a:r>
            <a:r>
              <a:rPr lang="pl-PL" sz="4600" b="1" dirty="0"/>
              <a:t>. </a:t>
            </a:r>
            <a:r>
              <a:rPr lang="pl-PL" sz="4600" b="1" dirty="0" smtClean="0"/>
              <a:t> </a:t>
            </a:r>
            <a:r>
              <a:rPr lang="pl-PL" sz="4600" dirty="0" smtClean="0"/>
              <a:t>Jeżeli </a:t>
            </a:r>
            <a:r>
              <a:rPr lang="pl-PL" sz="4600" b="1" dirty="0">
                <a:solidFill>
                  <a:srgbClr val="FF0000"/>
                </a:solidFill>
              </a:rPr>
              <a:t>kupującym jest konsument, ograniczenie lub wyłączenie odpowiedzialności z tytułu rękojmi jest dopuszczalne tylko w przypadkach określonych w przepisach szczególnych.</a:t>
            </a:r>
            <a:br>
              <a:rPr lang="pl-PL" sz="4600" b="1" dirty="0">
                <a:solidFill>
                  <a:srgbClr val="FF0000"/>
                </a:solidFill>
              </a:rPr>
            </a:br>
            <a:r>
              <a:rPr lang="pl-PL" sz="4600" dirty="0"/>
              <a:t>§ 2. Wyłączenie lub ograniczenie odpowiedzialności z tytułu rękojmi jest bezskuteczne, jeżeli sprzedawca zataił podstępnie wadę przed kupującym. </a:t>
            </a:r>
          </a:p>
          <a:p>
            <a:r>
              <a:rPr lang="pl-PL" sz="4600" b="1" dirty="0"/>
              <a:t>Art. 559. Odpowiedzialność sprzedawcy z tytułu rękojmi </a:t>
            </a:r>
          </a:p>
          <a:p>
            <a:pPr marL="0" indent="0">
              <a:buNone/>
            </a:pPr>
            <a:r>
              <a:rPr lang="pl-PL" sz="4600" dirty="0"/>
              <a:t>Sprzedawca jest odpowiedzialny z tytułu rękojmi za wady fizyczne, które istniały w chwili przejścia niebezpieczeństwa na kupującego lub wynikły z przyczyny tkwiącej w rzeczy sprzedanej w tej samej chwili. </a:t>
            </a:r>
            <a:endParaRPr lang="pl-PL" sz="4600" dirty="0" smtClean="0"/>
          </a:p>
          <a:p>
            <a:r>
              <a:rPr lang="pl-PL" sz="4600" b="1" dirty="0"/>
              <a:t>Art. 556</a:t>
            </a:r>
            <a:r>
              <a:rPr lang="pl-PL" sz="4600" b="1" baseline="30000" dirty="0"/>
              <a:t>2</a:t>
            </a:r>
            <a:r>
              <a:rPr lang="pl-PL" sz="4600" b="1" dirty="0"/>
              <a:t>. Domniemanie o chwili powstania lub istnienia wady rzeczy </a:t>
            </a:r>
          </a:p>
          <a:p>
            <a:pPr marL="0" indent="0">
              <a:buNone/>
            </a:pPr>
            <a:r>
              <a:rPr lang="pl-PL" sz="4600" dirty="0"/>
              <a:t>Jeżeli kupującym jest </a:t>
            </a:r>
            <a:r>
              <a:rPr lang="pl-PL" sz="4600" b="1" dirty="0">
                <a:solidFill>
                  <a:srgbClr val="FF0000"/>
                </a:solidFill>
              </a:rPr>
              <a:t>konsument</a:t>
            </a:r>
            <a:r>
              <a:rPr lang="pl-PL" sz="4600" dirty="0"/>
              <a:t>, a </a:t>
            </a:r>
            <a:r>
              <a:rPr lang="pl-PL" sz="4600" b="1" dirty="0">
                <a:solidFill>
                  <a:srgbClr val="FF0000"/>
                </a:solidFill>
              </a:rPr>
              <a:t>wada fizyczna została stwierdzona przed upływem roku od dnia wydania rzeczy sprzedanej, domniemywa się, że wada lub jej przyczyna istniała w chwili przejścia niebezpieczeństwa na kupującego. </a:t>
            </a:r>
          </a:p>
          <a:p>
            <a:pPr marL="0" indent="0">
              <a:buNone/>
            </a:pPr>
            <a:endParaRPr lang="pl-PL" dirty="0"/>
          </a:p>
        </p:txBody>
      </p:sp>
    </p:spTree>
    <p:extLst>
      <p:ext uri="{BB962C8B-B14F-4D97-AF65-F5344CB8AC3E}">
        <p14:creationId xmlns:p14="http://schemas.microsoft.com/office/powerpoint/2010/main" val="22123629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Rękojmia za wady rzeczy sprzedanej</a:t>
            </a:r>
            <a:br>
              <a:rPr lang="pl-PL" dirty="0" smtClean="0"/>
            </a:br>
            <a:r>
              <a:rPr lang="pl-PL" dirty="0" smtClean="0"/>
              <a:t>-akty staranności-</a:t>
            </a: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smtClean="0"/>
              <a:t>Akty staranności – zachowania kupującego, których niedopełnienie powoduje utratę uprawnień z tytułu rękojmi</a:t>
            </a:r>
          </a:p>
          <a:p>
            <a:pPr marL="0" indent="0" algn="ctr">
              <a:buNone/>
            </a:pPr>
            <a:r>
              <a:rPr lang="pl-PL" dirty="0" smtClean="0"/>
              <a:t>Co do wad fizycznych:</a:t>
            </a:r>
          </a:p>
          <a:p>
            <a:r>
              <a:rPr lang="pl-PL" dirty="0" smtClean="0"/>
              <a:t>W obrocie profesjonalnym – </a:t>
            </a:r>
          </a:p>
          <a:p>
            <a:r>
              <a:rPr lang="pl-PL" b="1" dirty="0"/>
              <a:t>Art. 563. Utrata uprawnień z tytułu rękojmi </a:t>
            </a:r>
          </a:p>
          <a:p>
            <a:pPr marL="0" indent="0">
              <a:buNone/>
            </a:pPr>
            <a:r>
              <a:rPr lang="pl-PL" dirty="0"/>
              <a:t>§ 1. Przy sprzedaży między przedsiębiorcami kupujący traci uprawnienia z tytułu rękojmi, jeżeli nie zbadał rzeczy w czasie i w sposób przyjęty przy rzeczach tego rodzaju i nie zawiadomił niezwłocznie sprzedawcy o wadzie, a w przypadku gdy wada wyszła na jaw dopiero później – jeżeli nie zawiadomił sprzedawcy niezwłocznie po jej stwierdzeniu.</a:t>
            </a:r>
            <a:br>
              <a:rPr lang="pl-PL" dirty="0"/>
            </a:br>
            <a:r>
              <a:rPr lang="pl-PL" dirty="0"/>
              <a:t>§ 2. Do zachowania powyższego terminu wystarczy wysłanie przed jego upływem zawiadomienia o wadzie. </a:t>
            </a:r>
          </a:p>
          <a:p>
            <a:r>
              <a:rPr lang="pl-PL" b="1" dirty="0"/>
              <a:t>Art. 564. Zatajenie wady przez sprzedawcę </a:t>
            </a:r>
          </a:p>
          <a:p>
            <a:pPr marL="0" indent="0">
              <a:buNone/>
            </a:pPr>
            <a:r>
              <a:rPr lang="pl-PL" dirty="0"/>
              <a:t>W przypadkach przewidzianych w </a:t>
            </a:r>
            <a:r>
              <a:rPr lang="pl-PL" b="1" dirty="0"/>
              <a:t>art. 563</a:t>
            </a:r>
            <a:r>
              <a:rPr lang="pl-PL" dirty="0"/>
              <a:t> </a:t>
            </a:r>
            <a:r>
              <a:rPr lang="pl-PL" i="1" dirty="0"/>
              <a:t>utrata uprawnień z tytułu rękojmi</a:t>
            </a:r>
            <a:r>
              <a:rPr lang="pl-PL" dirty="0"/>
              <a:t> utrata uprawnień z tytułu rękojmi za wady fizyczne rzeczy nie następuje mimo niezachowania terminów do zbadania rzeczy przez kupującego lub do zawiadomienia sprzedawcy o wadzie, jeżeli sprzedawca wiedział o wadzie albo zapewnił kupującego, że wady nie istnieją. </a:t>
            </a:r>
          </a:p>
        </p:txBody>
      </p:sp>
    </p:spTree>
    <p:extLst>
      <p:ext uri="{BB962C8B-B14F-4D97-AF65-F5344CB8AC3E}">
        <p14:creationId xmlns:p14="http://schemas.microsoft.com/office/powerpoint/2010/main" val="2467606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br>
              <a:rPr lang="pl-PL" dirty="0"/>
            </a:br>
            <a:r>
              <a:rPr lang="pl-PL" dirty="0"/>
              <a:t>-akty staranności-</a:t>
            </a:r>
          </a:p>
        </p:txBody>
      </p:sp>
      <p:sp>
        <p:nvSpPr>
          <p:cNvPr id="3" name="Symbol zastępczy zawartości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r>
              <a:rPr lang="pl-PL" dirty="0" smtClean="0"/>
              <a:t>Co do wad fizycznych:</a:t>
            </a:r>
          </a:p>
          <a:p>
            <a:endParaRPr lang="pl-PL" dirty="0"/>
          </a:p>
          <a:p>
            <a:r>
              <a:rPr lang="pl-PL" dirty="0" smtClean="0"/>
              <a:t>W obrocie powszechnym </a:t>
            </a:r>
          </a:p>
          <a:p>
            <a:r>
              <a:rPr lang="pl-PL" dirty="0" smtClean="0"/>
              <a:t>W obrocie konsumenckim</a:t>
            </a:r>
          </a:p>
          <a:p>
            <a:endParaRPr lang="pl-PL" dirty="0"/>
          </a:p>
          <a:p>
            <a:endParaRPr lang="pl-PL" dirty="0"/>
          </a:p>
        </p:txBody>
      </p:sp>
      <p:sp>
        <p:nvSpPr>
          <p:cNvPr id="4" name="Nawias klamrowy zamykający 3"/>
          <p:cNvSpPr/>
          <p:nvPr/>
        </p:nvSpPr>
        <p:spPr>
          <a:xfrm>
            <a:off x="5418883" y="2420888"/>
            <a:ext cx="648072" cy="1800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rostokąt 4"/>
          <p:cNvSpPr/>
          <p:nvPr/>
        </p:nvSpPr>
        <p:spPr>
          <a:xfrm>
            <a:off x="6084168" y="1580755"/>
            <a:ext cx="2889595" cy="4429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dirty="0" err="1"/>
              <a:t>Kc</a:t>
            </a:r>
            <a:r>
              <a:rPr lang="pl-PL" dirty="0"/>
              <a:t> nie nakłada na kupującego obowiązku dokonania aktu staranności przy wadach fizycznych</a:t>
            </a:r>
          </a:p>
        </p:txBody>
      </p:sp>
    </p:spTree>
    <p:extLst>
      <p:ext uri="{BB962C8B-B14F-4D97-AF65-F5344CB8AC3E}">
        <p14:creationId xmlns:p14="http://schemas.microsoft.com/office/powerpoint/2010/main" val="39681038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br>
              <a:rPr lang="pl-PL" dirty="0"/>
            </a:br>
            <a:r>
              <a:rPr lang="pl-PL" dirty="0"/>
              <a:t>-akty staranności-</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dirty="0" smtClean="0"/>
              <a:t>Co do wad prawnych</a:t>
            </a:r>
          </a:p>
          <a:p>
            <a:r>
              <a:rPr lang="pl-PL" b="1" dirty="0"/>
              <a:t>Art. 573. Obowiązek zawiadomienia sprzedawcy o wadach prawnych rzeczy </a:t>
            </a:r>
          </a:p>
          <a:p>
            <a:pPr marL="0" indent="0">
              <a:buNone/>
            </a:pPr>
            <a:r>
              <a:rPr lang="pl-PL" dirty="0"/>
              <a:t>Kupujący, przeciwko któremu osoba trzecia dochodzi roszczeń dotyczących rzeczy sprzedanej, obowiązany jest niezwłocznie zawiadomić o tym sprzedawcę i wezwać go do wzięcia udziału w sprawie. Jeżeli tego zaniechał, a osoba trzecia uzyskała orzeczenie dla siebie korzystne, sprzedawca zostaje zwolniony od odpowiedzialności z tytułu rękojmi za wadę prawną o tyle, o ile jego udział w postępowaniu był potrzebny do wykazania, że roszczenia osoby trzeciej były całkowicie lub częściowo bezzasadne. </a:t>
            </a:r>
          </a:p>
          <a:p>
            <a:pPr marL="0" indent="0" algn="ctr">
              <a:buNone/>
            </a:pPr>
            <a:r>
              <a:rPr lang="pl-PL" b="1" dirty="0" smtClean="0">
                <a:solidFill>
                  <a:srgbClr val="FF0000"/>
                </a:solidFill>
              </a:rPr>
              <a:t>Przy wszystkich rodzajach obrotu!</a:t>
            </a:r>
            <a:endParaRPr lang="pl-PL" b="1" dirty="0">
              <a:solidFill>
                <a:srgbClr val="FF0000"/>
              </a:solidFill>
            </a:endParaRPr>
          </a:p>
        </p:txBody>
      </p:sp>
    </p:spTree>
    <p:extLst>
      <p:ext uri="{BB962C8B-B14F-4D97-AF65-F5344CB8AC3E}">
        <p14:creationId xmlns:p14="http://schemas.microsoft.com/office/powerpoint/2010/main" val="20256033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Uprawnienia kupującego z tytułu rękojmi</a:t>
            </a:r>
            <a:endParaRPr lang="pl-PL" dirty="0"/>
          </a:p>
        </p:txBody>
      </p:sp>
      <p:sp>
        <p:nvSpPr>
          <p:cNvPr id="3" name="Symbol zastępczy zawartości 2"/>
          <p:cNvSpPr>
            <a:spLocks noGrp="1"/>
          </p:cNvSpPr>
          <p:nvPr>
            <p:ph idx="1"/>
          </p:nvPr>
        </p:nvSpPr>
        <p:spPr/>
        <p:txBody>
          <a:bodyPr/>
          <a:lstStyle/>
          <a:p>
            <a:pPr marL="514350" indent="-514350">
              <a:buFont typeface="+mj-lt"/>
              <a:buAutoNum type="arabicPeriod"/>
            </a:pPr>
            <a:r>
              <a:rPr lang="pl-PL" dirty="0" smtClean="0"/>
              <a:t>Obniżenie ceny</a:t>
            </a:r>
          </a:p>
          <a:p>
            <a:pPr marL="514350" indent="-514350">
              <a:buFont typeface="+mj-lt"/>
              <a:buAutoNum type="arabicPeriod"/>
            </a:pPr>
            <a:r>
              <a:rPr lang="pl-PL" dirty="0" smtClean="0"/>
              <a:t>Odstąpienie od umowy</a:t>
            </a:r>
          </a:p>
          <a:p>
            <a:pPr marL="514350" indent="-514350">
              <a:buFont typeface="+mj-lt"/>
              <a:buAutoNum type="arabicPeriod"/>
            </a:pPr>
            <a:r>
              <a:rPr lang="pl-PL" dirty="0" smtClean="0"/>
              <a:t>Usunięcie wady</a:t>
            </a:r>
          </a:p>
          <a:p>
            <a:pPr marL="514350" indent="-514350">
              <a:buFont typeface="+mj-lt"/>
              <a:buAutoNum type="arabicPeriod"/>
            </a:pPr>
            <a:r>
              <a:rPr lang="pl-PL" dirty="0" smtClean="0"/>
              <a:t>Wymiana rzeczy na wolną od wad</a:t>
            </a:r>
            <a:endParaRPr lang="pl-PL" dirty="0"/>
          </a:p>
        </p:txBody>
      </p:sp>
    </p:spTree>
    <p:extLst>
      <p:ext uri="{BB962C8B-B14F-4D97-AF65-F5344CB8AC3E}">
        <p14:creationId xmlns:p14="http://schemas.microsoft.com/office/powerpoint/2010/main" val="2510428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62500" lnSpcReduction="20000"/>
          </a:bodyPr>
          <a:lstStyle/>
          <a:p>
            <a:pPr marL="0" indent="0" algn="ctr">
              <a:buNone/>
            </a:pPr>
            <a:r>
              <a:rPr lang="pl-PL" b="1" dirty="0" smtClean="0"/>
              <a:t>Odstąpienie od umowy</a:t>
            </a:r>
          </a:p>
          <a:p>
            <a:pPr algn="just"/>
            <a:r>
              <a:rPr lang="pl-PL" dirty="0" smtClean="0"/>
              <a:t>Jest uprawnieniem prawokształtującym,</a:t>
            </a:r>
          </a:p>
          <a:p>
            <a:pPr algn="just"/>
            <a:r>
              <a:rPr lang="pl-PL" dirty="0" smtClean="0"/>
              <a:t>W razie odstąpienia od umowy, strony powinny zwrócić sobie wzajemne świadczenia (art. 494, 496 </a:t>
            </a:r>
            <a:r>
              <a:rPr lang="pl-PL" dirty="0" err="1" smtClean="0"/>
              <a:t>kc</a:t>
            </a:r>
            <a:r>
              <a:rPr lang="pl-PL" dirty="0" smtClean="0"/>
              <a:t>)</a:t>
            </a:r>
          </a:p>
          <a:p>
            <a:pPr marL="0" indent="0" algn="ctr">
              <a:buNone/>
            </a:pPr>
            <a:r>
              <a:rPr lang="pl-PL" b="1" dirty="0"/>
              <a:t>Obniżenie ceny:</a:t>
            </a:r>
          </a:p>
          <a:p>
            <a:pPr algn="just"/>
            <a:r>
              <a:rPr lang="pl-PL" dirty="0"/>
              <a:t>Jest uprawnieniem </a:t>
            </a:r>
            <a:r>
              <a:rPr lang="pl-PL" dirty="0" smtClean="0"/>
              <a:t>prawokształtującym,</a:t>
            </a:r>
          </a:p>
          <a:p>
            <a:pPr algn="just"/>
            <a:r>
              <a:rPr lang="pl-PL" dirty="0" smtClean="0"/>
              <a:t>Obniżenie ceny powinno nastąpić w takiej proporcji do ceny wynikającej z umowy, w jakiej wartość rzeczy z wadą pozostaje do wartości rzeczy bez wady</a:t>
            </a:r>
          </a:p>
          <a:p>
            <a:r>
              <a:rPr lang="pl-PL" b="1" dirty="0"/>
              <a:t>Art. 561</a:t>
            </a:r>
            <a:r>
              <a:rPr lang="pl-PL" b="1" baseline="30000" dirty="0"/>
              <a:t>5</a:t>
            </a:r>
            <a:r>
              <a:rPr lang="pl-PL" b="1" dirty="0"/>
              <a:t>. Uchybienie przez sprzedawcę terminowi do ustosunkowania się do żądania kupującego </a:t>
            </a:r>
          </a:p>
          <a:p>
            <a:pPr marL="0" indent="0">
              <a:buNone/>
            </a:pPr>
            <a:r>
              <a:rPr lang="pl-PL" dirty="0"/>
              <a:t>Jeżeli kupujący będący konsumentem zażądał wymiany rzeczy lub usunięcia wady albo złożył oświadczenie o obniżeniu ceny, określając kwotę, o którą cena ma być obniżona, a sprzedawca nie ustosunkował się do tego żądania w terminie czternastu dni, uważa się, że żądanie to uznał za uzasadnione. </a:t>
            </a:r>
          </a:p>
          <a:p>
            <a:pPr algn="just"/>
            <a:endParaRPr lang="pl-PL" dirty="0"/>
          </a:p>
        </p:txBody>
      </p:sp>
    </p:spTree>
    <p:extLst>
      <p:ext uri="{BB962C8B-B14F-4D97-AF65-F5344CB8AC3E}">
        <p14:creationId xmlns:p14="http://schemas.microsoft.com/office/powerpoint/2010/main" val="13265121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92500"/>
          </a:bodyPr>
          <a:lstStyle/>
          <a:p>
            <a:pPr marL="0" indent="0" algn="ctr">
              <a:buNone/>
            </a:pPr>
            <a:r>
              <a:rPr lang="pl-PL" dirty="0" smtClean="0"/>
              <a:t>Roszczenie o usunięcie wady lub o wymianę rzeczy</a:t>
            </a:r>
          </a:p>
          <a:p>
            <a:pPr algn="just"/>
            <a:r>
              <a:rPr lang="pl-PL" dirty="0" smtClean="0"/>
              <a:t>Przysługuje kupującemu bez względu na to, czy rzecz jest oznaczona co do gatunku, czy co do tożsamości</a:t>
            </a:r>
          </a:p>
          <a:p>
            <a:pPr algn="just"/>
            <a:r>
              <a:rPr lang="pl-PL" dirty="0" smtClean="0"/>
              <a:t>Sprzedawca jest obowiązany wymienić rzecz na wolną od wad lub usunąć wadę w rozsądnym czasie bez nadmiernych dolegliwości dla </a:t>
            </a:r>
            <a:r>
              <a:rPr lang="pl-PL" dirty="0" err="1" smtClean="0"/>
              <a:t>kupującego</a:t>
            </a:r>
            <a:r>
              <a:rPr lang="pl-PL" dirty="0" err="1" smtClean="0">
                <a:sym typeface="Wingdings" pitchFamily="2" charset="2"/>
              </a:rPr>
              <a:t></a:t>
            </a:r>
            <a:r>
              <a:rPr lang="pl-PL" dirty="0" smtClean="0">
                <a:sym typeface="Wingdings" pitchFamily="2" charset="2"/>
              </a:rPr>
              <a:t> </a:t>
            </a:r>
            <a:r>
              <a:rPr lang="pl-PL" dirty="0" smtClean="0"/>
              <a:t> art. 561 §2 i § 3, 561 § 5</a:t>
            </a:r>
          </a:p>
          <a:p>
            <a:pPr marL="0" indent="0" algn="just">
              <a:buNone/>
            </a:pPr>
            <a:endParaRPr lang="pl-PL" dirty="0"/>
          </a:p>
        </p:txBody>
      </p:sp>
    </p:spTree>
    <p:extLst>
      <p:ext uri="{BB962C8B-B14F-4D97-AF65-F5344CB8AC3E}">
        <p14:creationId xmlns:p14="http://schemas.microsoft.com/office/powerpoint/2010/main" val="39426601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b="1" dirty="0" smtClean="0"/>
              <a:t>Odstąpienie od umowy </a:t>
            </a:r>
            <a:r>
              <a:rPr lang="pl-PL" dirty="0" smtClean="0"/>
              <a:t>lub złożenie oświadczenia </a:t>
            </a:r>
            <a:r>
              <a:rPr lang="pl-PL" b="1" dirty="0" smtClean="0"/>
              <a:t>o obniżeniu ceny</a:t>
            </a:r>
          </a:p>
          <a:p>
            <a:pPr marL="0" indent="0" algn="just">
              <a:buNone/>
            </a:pPr>
            <a:r>
              <a:rPr lang="pl-PL" dirty="0" smtClean="0">
                <a:sym typeface="Wingdings" pitchFamily="2" charset="2"/>
              </a:rPr>
              <a:t> możliwe, gdy sprzedawca </a:t>
            </a:r>
            <a:r>
              <a:rPr lang="pl-PL" b="1" dirty="0" smtClean="0">
                <a:sym typeface="Wingdings" pitchFamily="2" charset="2"/>
              </a:rPr>
              <a:t>niezwłocznie i bez nadmiernych niedogodności</a:t>
            </a:r>
            <a:r>
              <a:rPr lang="pl-PL" dirty="0" smtClean="0">
                <a:sym typeface="Wingdings" pitchFamily="2" charset="2"/>
              </a:rPr>
              <a:t> dla kupującego nie </a:t>
            </a:r>
            <a:r>
              <a:rPr lang="pl-PL" b="1" dirty="0" smtClean="0">
                <a:sym typeface="Wingdings" pitchFamily="2" charset="2"/>
              </a:rPr>
              <a:t>wymieni rzeczy na wolną od wad </a:t>
            </a:r>
            <a:r>
              <a:rPr lang="pl-PL" dirty="0" smtClean="0">
                <a:sym typeface="Wingdings" pitchFamily="2" charset="2"/>
              </a:rPr>
              <a:t>lub nie </a:t>
            </a:r>
            <a:r>
              <a:rPr lang="pl-PL" b="1" dirty="0" smtClean="0">
                <a:sym typeface="Wingdings" pitchFamily="2" charset="2"/>
              </a:rPr>
              <a:t>usunie niezwłocznie wady</a:t>
            </a:r>
          </a:p>
          <a:p>
            <a:pPr algn="just">
              <a:buFont typeface="Wingdings"/>
              <a:buChar char="à"/>
            </a:pPr>
            <a:r>
              <a:rPr lang="pl-PL" dirty="0" smtClean="0">
                <a:sym typeface="Wingdings" pitchFamily="2" charset="2"/>
              </a:rPr>
              <a:t>Sprzedawca nie ma możliwości „blokowania” odstąpienia kupującego od umowy lub złożenia przez niego oświadczenia o obniżeniu ceny, jeśli rzecz już była naprawiana lub wymieniana przez sprzedawcę, albo gdy nie uczynił on zadość swemu obowiązkowi wymiany rzeczy na wolą od wad lub usunięcia wady</a:t>
            </a:r>
          </a:p>
          <a:p>
            <a:pPr algn="just">
              <a:buFont typeface="Wingdings"/>
              <a:buChar char="à"/>
            </a:pPr>
            <a:r>
              <a:rPr lang="pl-PL" dirty="0" smtClean="0">
                <a:sym typeface="Wingdings" pitchFamily="2" charset="2"/>
              </a:rPr>
              <a:t>Kupujący nie może odstąpić od umowy, gdy wada jest nieistotna</a:t>
            </a:r>
            <a:endParaRPr lang="pl-PL" dirty="0"/>
          </a:p>
        </p:txBody>
      </p:sp>
    </p:spTree>
    <p:extLst>
      <p:ext uri="{BB962C8B-B14F-4D97-AF65-F5344CB8AC3E}">
        <p14:creationId xmlns:p14="http://schemas.microsoft.com/office/powerpoint/2010/main" val="3762054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sprzedaż</a:t>
            </a:r>
            <a:endParaRPr lang="pl-PL" dirty="0"/>
          </a:p>
        </p:txBody>
      </p:sp>
      <p:sp>
        <p:nvSpPr>
          <p:cNvPr id="3" name="Symbol zastępczy zawartości 2"/>
          <p:cNvSpPr>
            <a:spLocks noGrp="1"/>
          </p:cNvSpPr>
          <p:nvPr>
            <p:ph idx="1"/>
          </p:nvPr>
        </p:nvSpPr>
        <p:spPr/>
        <p:txBody>
          <a:bodyPr>
            <a:normAutofit fontScale="92500"/>
          </a:bodyPr>
          <a:lstStyle/>
          <a:p>
            <a:r>
              <a:rPr lang="pl-PL" i="1" dirty="0" err="1" smtClean="0"/>
              <a:t>Essentialia</a:t>
            </a:r>
            <a:r>
              <a:rPr lang="pl-PL" i="1" dirty="0" smtClean="0"/>
              <a:t> </a:t>
            </a:r>
            <a:r>
              <a:rPr lang="pl-PL" i="1" dirty="0" err="1" smtClean="0"/>
              <a:t>negotii</a:t>
            </a:r>
            <a:r>
              <a:rPr lang="pl-PL" dirty="0" smtClean="0"/>
              <a:t>:</a:t>
            </a:r>
          </a:p>
          <a:p>
            <a:pPr>
              <a:buFont typeface="Courier New" pitchFamily="49" charset="0"/>
              <a:buChar char="o"/>
            </a:pPr>
            <a:r>
              <a:rPr lang="pl-PL" dirty="0" smtClean="0"/>
              <a:t>Przedmiot sprzedaży</a:t>
            </a:r>
          </a:p>
          <a:p>
            <a:pPr>
              <a:buFont typeface="Courier New" pitchFamily="49" charset="0"/>
              <a:buChar char="o"/>
            </a:pPr>
            <a:r>
              <a:rPr lang="pl-PL" dirty="0" smtClean="0"/>
              <a:t>Cena</a:t>
            </a:r>
          </a:p>
          <a:p>
            <a:r>
              <a:rPr lang="pl-PL" dirty="0" smtClean="0"/>
              <a:t>Strony umowy </a:t>
            </a:r>
            <a:r>
              <a:rPr lang="pl-PL" dirty="0" smtClean="0">
                <a:sym typeface="Wingdings" pitchFamily="2" charset="2"/>
              </a:rPr>
              <a:t> sprzedawca i kupujący</a:t>
            </a:r>
          </a:p>
          <a:p>
            <a:pPr>
              <a:buFont typeface="Courier New" pitchFamily="49" charset="0"/>
              <a:buChar char="o"/>
            </a:pPr>
            <a:r>
              <a:rPr lang="pl-PL" dirty="0" smtClean="0">
                <a:sym typeface="Wingdings" pitchFamily="2" charset="2"/>
              </a:rPr>
              <a:t>Może być nimi każdy podmiot, który ma zdolność prawną i zdolność do czynności prawnych</a:t>
            </a:r>
          </a:p>
          <a:p>
            <a:pPr>
              <a:buFont typeface="Courier New" pitchFamily="49" charset="0"/>
              <a:buChar char="o"/>
            </a:pPr>
            <a:r>
              <a:rPr lang="pl-PL" dirty="0" smtClean="0">
                <a:sym typeface="Wingdings" pitchFamily="2" charset="2"/>
              </a:rPr>
              <a:t>Sprzedawca </a:t>
            </a:r>
            <a:r>
              <a:rPr lang="pl-PL" b="1" dirty="0" smtClean="0">
                <a:sym typeface="Wingdings" pitchFamily="2" charset="2"/>
              </a:rPr>
              <a:t>nie</a:t>
            </a:r>
            <a:r>
              <a:rPr lang="pl-PL" dirty="0" smtClean="0">
                <a:sym typeface="Wingdings" pitchFamily="2" charset="2"/>
              </a:rPr>
              <a:t> musi być właścicielem przedmiotu sprzedaży</a:t>
            </a:r>
            <a:endParaRPr lang="pl-PL" dirty="0" smtClean="0"/>
          </a:p>
          <a:p>
            <a:pPr>
              <a:buFont typeface="Courier New" pitchFamily="49" charset="0"/>
              <a:buChar char="o"/>
            </a:pPr>
            <a:endParaRPr lang="pl-PL" dirty="0"/>
          </a:p>
        </p:txBody>
      </p:sp>
    </p:spTree>
    <p:extLst>
      <p:ext uri="{BB962C8B-B14F-4D97-AF65-F5344CB8AC3E}">
        <p14:creationId xmlns:p14="http://schemas.microsoft.com/office/powerpoint/2010/main" val="23933683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dirty="0" smtClean="0"/>
              <a:t>Gdy kupującym jest konsument</a:t>
            </a:r>
          </a:p>
          <a:p>
            <a:r>
              <a:rPr lang="pl-PL" b="1" dirty="0"/>
              <a:t>Art. 560. Uprawnienia kupującego w razie wady rzeczy </a:t>
            </a:r>
          </a:p>
          <a:p>
            <a:pPr marL="0" indent="0">
              <a:buNone/>
            </a:pPr>
            <a:r>
              <a:rPr lang="pl-PL" dirty="0" smtClean="0"/>
              <a:t>(…)§ </a:t>
            </a:r>
            <a:r>
              <a:rPr lang="pl-PL" dirty="0"/>
              <a:t>2. Jeżeli kupującym jest </a:t>
            </a:r>
            <a:r>
              <a:rPr lang="pl-PL" b="1" dirty="0">
                <a:solidFill>
                  <a:srgbClr val="FF0000"/>
                </a:solidFill>
              </a:rPr>
              <a:t>konsument</a:t>
            </a:r>
            <a:r>
              <a:rPr lang="pl-PL" dirty="0"/>
              <a:t>, może </a:t>
            </a:r>
            <a:r>
              <a:rPr lang="pl-PL" u="sng" dirty="0">
                <a:solidFill>
                  <a:srgbClr val="FF0000"/>
                </a:solidFill>
              </a:rPr>
              <a:t>zamiast </a:t>
            </a:r>
            <a:r>
              <a:rPr lang="pl-PL" dirty="0">
                <a:solidFill>
                  <a:srgbClr val="FF0000"/>
                </a:solidFill>
              </a:rPr>
              <a:t>zaproponowanego przez sprzedawcę</a:t>
            </a:r>
            <a:r>
              <a:rPr lang="pl-PL" dirty="0"/>
              <a:t> usunięcia wady żądać wymiany rzeczy na wolną od wad albo zamiast wymiany rzeczy żądać usunięcia wady, chyba że doprowadzenie rzeczy do zgodności z umową w sposób wybrany przez kupującego jest niemożliwe albo wymagałoby nadmiernych kosztów w porównaniu ze sposobem proponowanym przez sprzedawcę. Przy ocenie nadmierności kosztów uwzględnia się wartość rzeczy wolnej od wad, rodzaj i znaczenie stwierdzonej wady, a także bierze się pod uwagę niedogodności, na jakie narażałby kupującego inny sposób zaspokojenia.</a:t>
            </a:r>
          </a:p>
          <a:p>
            <a:pPr algn="ctr"/>
            <a:endParaRPr lang="pl-PL" dirty="0"/>
          </a:p>
        </p:txBody>
      </p:sp>
    </p:spTree>
    <p:extLst>
      <p:ext uri="{BB962C8B-B14F-4D97-AF65-F5344CB8AC3E}">
        <p14:creationId xmlns:p14="http://schemas.microsoft.com/office/powerpoint/2010/main" val="7805712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Terminy wykonywania uprawnień z rękojmi</a:t>
            </a:r>
            <a:endParaRPr lang="pl-PL" dirty="0"/>
          </a:p>
        </p:txBody>
      </p:sp>
      <p:sp>
        <p:nvSpPr>
          <p:cNvPr id="3" name="Symbol zastępczy zawartości 2"/>
          <p:cNvSpPr>
            <a:spLocks noGrp="1"/>
          </p:cNvSpPr>
          <p:nvPr>
            <p:ph idx="1"/>
          </p:nvPr>
        </p:nvSpPr>
        <p:spPr/>
        <p:txBody>
          <a:bodyPr>
            <a:normAutofit fontScale="40000" lnSpcReduction="20000"/>
          </a:bodyPr>
          <a:lstStyle/>
          <a:p>
            <a:pPr algn="ctr"/>
            <a:r>
              <a:rPr lang="pl-PL" dirty="0" smtClean="0"/>
              <a:t>Przy wadach fizycznych</a:t>
            </a:r>
          </a:p>
          <a:p>
            <a:r>
              <a:rPr lang="pl-PL" b="1" dirty="0"/>
              <a:t>Art. 568. Przedawnienie roszczeń z tytułu rękojmi </a:t>
            </a:r>
          </a:p>
          <a:p>
            <a:pPr marL="0" indent="0">
              <a:buNone/>
            </a:pPr>
            <a:r>
              <a:rPr lang="pl-PL" dirty="0"/>
              <a:t>§ 1. Sprzedawca odpowiada z tytułu rękojmi, </a:t>
            </a:r>
            <a:r>
              <a:rPr lang="pl-PL" b="1" dirty="0">
                <a:solidFill>
                  <a:srgbClr val="FF0000"/>
                </a:solidFill>
              </a:rPr>
              <a:t>jeżeli wada fizyczna zostanie stwierdzona przed upływem dwóch lat, a gdy chodzi o wady nieruchomości – przed upływem pięciu lat od dnia wydania rzeczy kupującemu</a:t>
            </a:r>
            <a:r>
              <a:rPr lang="pl-PL" dirty="0"/>
              <a:t>. Jeżeli kupującym jest konsument a przedmiotem sprzedaży jest używana rzecz ruchoma, odpowiedzialność sprzedawcy może zostać ograniczona, nie mniej niż do roku od dnia wydania rzeczy kupującemu.</a:t>
            </a:r>
            <a:br>
              <a:rPr lang="pl-PL" dirty="0"/>
            </a:br>
            <a:r>
              <a:rPr lang="pl-PL" dirty="0"/>
              <a:t>§ 2. </a:t>
            </a:r>
            <a:r>
              <a:rPr lang="pl-PL" b="1" dirty="0">
                <a:solidFill>
                  <a:srgbClr val="FF0000"/>
                </a:solidFill>
              </a:rPr>
              <a:t>Roszczenie o usunięcie wady lub wymianę rzeczy sprzedanej na wolną od wad przedawnia się z upływem roku, licząc od dnia stwierdzenia wady</a:t>
            </a:r>
            <a:r>
              <a:rPr lang="pl-PL" dirty="0"/>
              <a:t>. Jeżeli kupującym jest konsument, bieg terminu przedawnienia nie może zakończyć się przed upływem terminu określonego w § 1.</a:t>
            </a:r>
            <a:br>
              <a:rPr lang="pl-PL" dirty="0"/>
            </a:br>
            <a:r>
              <a:rPr lang="pl-PL" dirty="0"/>
              <a:t>§ 3. </a:t>
            </a:r>
            <a:r>
              <a:rPr lang="pl-PL" b="1" dirty="0">
                <a:solidFill>
                  <a:srgbClr val="FF0000"/>
                </a:solidFill>
              </a:rPr>
              <a:t>W terminach określonych w § 2 kupujący może złożyć oświadczenie o odstąpieniu od umowy albo obniżeniu ceny z powodu wady rzeczy sprzedanej. Jeżeli kupujący żądał wymiany rzeczy na wolną od wad lub usunięcia wady, bieg terminu do złożenia oświadczenia o odstąpieniu od umowy albo obniżeniu ceny rozpoczyna się z chwilą bezskutecznego upływu terminu do wymiany rzeczy lub usunięcia wady.</a:t>
            </a:r>
            <a:br>
              <a:rPr lang="pl-PL" b="1" dirty="0">
                <a:solidFill>
                  <a:srgbClr val="FF0000"/>
                </a:solidFill>
              </a:rPr>
            </a:br>
            <a:r>
              <a:rPr lang="pl-PL" dirty="0"/>
              <a:t>§ 4. W razie dochodzenia przed sądem albo sądem polubownym jednego z uprawnień z tytułu rękojmi termin do wykonania innych uprawnień, przysługujących kupującemu z tego tytułu, ulega </a:t>
            </a:r>
            <a:r>
              <a:rPr lang="pl-PL" b="1" dirty="0">
                <a:solidFill>
                  <a:srgbClr val="FF0000"/>
                </a:solidFill>
              </a:rPr>
              <a:t>zawieszeniu do czasu prawomocnego zakończenia postępowania.</a:t>
            </a:r>
            <a:br>
              <a:rPr lang="pl-PL" b="1" dirty="0">
                <a:solidFill>
                  <a:srgbClr val="FF0000"/>
                </a:solidFill>
              </a:rPr>
            </a:br>
            <a:r>
              <a:rPr lang="pl-PL" dirty="0"/>
              <a:t>§ 5. Przepis § 4 stosuje się odpowiednio do postępowania mediacyjnego, przy czym termin do wykonania innych uprawnień z tytułu rękojmi, przysługujących kupującemu, zaczyna biec od dnia odmowy przez sąd zatwierdzenia ugody zawartej przed mediatorem lub bezskutecznego zakończenia mediacji.</a:t>
            </a:r>
            <a:br>
              <a:rPr lang="pl-PL" dirty="0"/>
            </a:br>
            <a:r>
              <a:rPr lang="pl-PL" dirty="0"/>
              <a:t>§ 6. </a:t>
            </a:r>
            <a:r>
              <a:rPr lang="pl-PL" b="1" dirty="0">
                <a:solidFill>
                  <a:srgbClr val="FF0000"/>
                </a:solidFill>
              </a:rPr>
              <a:t>Upływ terminu do stwierdzenia wady nie wyłącza wykonania uprawnień z tytułu rękojmi, jeżeli sprzedawca wadę podstępnie zataił</a:t>
            </a:r>
            <a:r>
              <a:rPr lang="pl-PL" b="1" dirty="0" smtClean="0">
                <a:solidFill>
                  <a:srgbClr val="FF0000"/>
                </a:solidFill>
              </a:rPr>
              <a:t>.</a:t>
            </a:r>
          </a:p>
          <a:p>
            <a:r>
              <a:rPr lang="pl-PL" b="1" dirty="0"/>
              <a:t>Art. 568</a:t>
            </a:r>
            <a:r>
              <a:rPr lang="pl-PL" b="1" baseline="30000" dirty="0"/>
              <a:t>1</a:t>
            </a:r>
            <a:r>
              <a:rPr lang="pl-PL" b="1" dirty="0"/>
              <a:t>. Odpowiedzialność sprzedawcy za wady stwierdzone przed upływem przydatności rzeczy do użycia </a:t>
            </a:r>
          </a:p>
          <a:p>
            <a:pPr marL="0" indent="0">
              <a:buNone/>
            </a:pPr>
            <a:r>
              <a:rPr lang="pl-PL" dirty="0" smtClean="0"/>
              <a:t>Jeżeli określony </a:t>
            </a:r>
            <a:r>
              <a:rPr lang="pl-PL" dirty="0"/>
              <a:t>przez sprzedawcę lub producenta termin przydatności rzeczy do użycia kończy się po upływie dwóch lat od dnia wydania rzeczy kupującemu, sprzedawca odpowiada z tytułu rękojmi za wady fizyczne tej rzeczy stwierdzone przed upływem tego terminu. Przepis </a:t>
            </a:r>
            <a:r>
              <a:rPr lang="pl-PL" b="1" dirty="0"/>
              <a:t>art. 568</a:t>
            </a:r>
            <a:r>
              <a:rPr lang="pl-PL" dirty="0"/>
              <a:t> </a:t>
            </a:r>
            <a:r>
              <a:rPr lang="pl-PL" i="1" dirty="0"/>
              <a:t>przedawnienie roszczeń z tytułu rękojmi</a:t>
            </a:r>
            <a:r>
              <a:rPr lang="pl-PL" dirty="0"/>
              <a:t> § 6 stosuje się. </a:t>
            </a:r>
          </a:p>
          <a:p>
            <a:pPr marL="0" indent="0">
              <a:buNone/>
            </a:pPr>
            <a:endParaRPr lang="pl-PL" dirty="0"/>
          </a:p>
        </p:txBody>
      </p:sp>
    </p:spTree>
    <p:extLst>
      <p:ext uri="{BB962C8B-B14F-4D97-AF65-F5344CB8AC3E}">
        <p14:creationId xmlns:p14="http://schemas.microsoft.com/office/powerpoint/2010/main" val="16126589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Terminy wykonywania uprawnień z rękojmi</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dirty="0" smtClean="0"/>
              <a:t>Przy wadach prawnych</a:t>
            </a:r>
            <a:endParaRPr lang="pl-PL" dirty="0"/>
          </a:p>
          <a:p>
            <a:r>
              <a:rPr lang="pl-PL" b="1" dirty="0"/>
              <a:t>Art. 576. Wykonywanie uprawnień z tytułu rękojmi za wady prawne </a:t>
            </a:r>
          </a:p>
          <a:p>
            <a:pPr marL="0" indent="0">
              <a:buNone/>
            </a:pPr>
            <a:r>
              <a:rPr lang="pl-PL" dirty="0"/>
              <a:t>Do wykonywania uprawnień z tytułu rękojmi za wady prawne rzeczy sprzedanej stosuje się przepisy </a:t>
            </a:r>
            <a:r>
              <a:rPr lang="pl-PL" b="1" dirty="0"/>
              <a:t>art. 568</a:t>
            </a:r>
            <a:r>
              <a:rPr lang="pl-PL" dirty="0"/>
              <a:t> </a:t>
            </a:r>
            <a:r>
              <a:rPr lang="pl-PL" i="1" dirty="0"/>
              <a:t>przedawnienie roszczeń z tytułu rękojmi</a:t>
            </a:r>
            <a:r>
              <a:rPr lang="pl-PL" dirty="0"/>
              <a:t> § 2–5, z tym że bieg terminu, o którym mowa w </a:t>
            </a:r>
            <a:r>
              <a:rPr lang="pl-PL" b="1" dirty="0"/>
              <a:t>art. 568</a:t>
            </a:r>
            <a:r>
              <a:rPr lang="pl-PL" dirty="0"/>
              <a:t> </a:t>
            </a:r>
            <a:r>
              <a:rPr lang="pl-PL" i="1" dirty="0"/>
              <a:t>przedawnienie roszczeń z tytułu rękojmi</a:t>
            </a:r>
            <a:r>
              <a:rPr lang="pl-PL" dirty="0"/>
              <a:t> § 2, rozpoczyna się </a:t>
            </a:r>
            <a:r>
              <a:rPr lang="pl-PL" b="1" dirty="0"/>
              <a:t>od dnia, w którym kupujący dowiedział się o istnieniu wady, a jeżeli kupujący dowiedział się o istnieniu wady dopiero na skutek powództwa osoby trzeciej – od dnia, w którym orzeczenie wydane w sporze z osobą trzecią stało się prawomocne. </a:t>
            </a:r>
          </a:p>
        </p:txBody>
      </p:sp>
    </p:spTree>
    <p:extLst>
      <p:ext uri="{BB962C8B-B14F-4D97-AF65-F5344CB8AC3E}">
        <p14:creationId xmlns:p14="http://schemas.microsoft.com/office/powerpoint/2010/main" val="30271377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Gwarant (sprzedawca, producent, importer, przedstawiciel handlowy) ma swobodę co do decyzji o </a:t>
            </a:r>
            <a:r>
              <a:rPr lang="pl-PL" b="1" dirty="0" smtClean="0"/>
              <a:t>udzieleniu</a:t>
            </a:r>
            <a:r>
              <a:rPr lang="pl-PL" dirty="0" smtClean="0"/>
              <a:t> gwarancji i co do jej </a:t>
            </a:r>
            <a:r>
              <a:rPr lang="pl-PL" b="1" dirty="0" smtClean="0"/>
              <a:t>treści </a:t>
            </a:r>
            <a:r>
              <a:rPr lang="pl-PL" dirty="0" smtClean="0"/>
              <a:t>(która obejmuje także oświadczenia gwarancyjne zawarte w reklamie)</a:t>
            </a:r>
          </a:p>
          <a:p>
            <a:r>
              <a:rPr lang="pl-PL" b="1" dirty="0"/>
              <a:t>Art. 577. Gwarancja </a:t>
            </a:r>
          </a:p>
          <a:p>
            <a:pPr marL="0" indent="0">
              <a:buNone/>
            </a:pPr>
            <a:r>
              <a:rPr lang="pl-PL" dirty="0"/>
              <a:t>§ 1. </a:t>
            </a:r>
            <a:r>
              <a:rPr lang="pl-PL" b="1" dirty="0">
                <a:solidFill>
                  <a:srgbClr val="FF0000"/>
                </a:solidFill>
              </a:rPr>
              <a:t>Udzielenie gwarancji następuje przez złożenie oświadczenia gwarancyjnego</a:t>
            </a:r>
            <a:r>
              <a:rPr lang="pl-PL" dirty="0"/>
              <a:t>, które określa obowiązki gwaranta i uprawnienia kupującego w przypadku, gdy rzecz sprzedana nie ma właściwości określonych w tym oświadczeniu. </a:t>
            </a:r>
            <a:r>
              <a:rPr lang="pl-PL" u="sng" dirty="0">
                <a:solidFill>
                  <a:srgbClr val="FF0000"/>
                </a:solidFill>
              </a:rPr>
              <a:t>Oświadczenie gwarancyjne może zostać złożone w reklamie.</a:t>
            </a:r>
            <a:br>
              <a:rPr lang="pl-PL" u="sng" dirty="0">
                <a:solidFill>
                  <a:srgbClr val="FF0000"/>
                </a:solidFill>
              </a:rPr>
            </a:br>
            <a:r>
              <a:rPr lang="pl-PL" dirty="0"/>
              <a:t>§ 2. Obowiązki gwaranta mogą w szczególności polegać na zwrocie zapłaconej ceny, wymianie rzeczy bądź jej naprawie oraz zapewnieniu innych usług.</a:t>
            </a:r>
            <a:br>
              <a:rPr lang="pl-PL" dirty="0"/>
            </a:br>
            <a:r>
              <a:rPr lang="pl-PL" dirty="0"/>
              <a:t>§ 3. Jeżeli została udzielona gwarancja co do jakości rzeczy sprzedanej, poczytuje się w razie wątpliwości, że gwarant jest obowiązany do usunięcia wady fizycznej rzeczy lub do dostarczenia rzeczy wolnej od wad, o ile wady te ujawnią się w ciągu terminu określonego w oświadczeniu gwarancyjnym.</a:t>
            </a:r>
            <a:br>
              <a:rPr lang="pl-PL" dirty="0"/>
            </a:br>
            <a:r>
              <a:rPr lang="pl-PL" dirty="0"/>
              <a:t>§ 4. </a:t>
            </a:r>
            <a:r>
              <a:rPr lang="pl-PL" b="1" dirty="0">
                <a:solidFill>
                  <a:srgbClr val="FF0000"/>
                </a:solidFill>
              </a:rPr>
              <a:t>Jeżeli nie zastrzeżono innego terminu, termin gwarancji wynosi dwa lata licząc od dnia, kiedy rzecz została kupującemu wydana.</a:t>
            </a:r>
          </a:p>
          <a:p>
            <a:endParaRPr lang="pl-PL" dirty="0"/>
          </a:p>
        </p:txBody>
      </p:sp>
    </p:spTree>
    <p:extLst>
      <p:ext uri="{BB962C8B-B14F-4D97-AF65-F5344CB8AC3E}">
        <p14:creationId xmlns:p14="http://schemas.microsoft.com/office/powerpoint/2010/main" val="30781927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a:t>
            </a:r>
            <a:endParaRPr lang="pl-PL" dirty="0"/>
          </a:p>
        </p:txBody>
      </p:sp>
      <p:sp>
        <p:nvSpPr>
          <p:cNvPr id="3" name="Symbol zastępczy zawartości 2"/>
          <p:cNvSpPr>
            <a:spLocks noGrp="1"/>
          </p:cNvSpPr>
          <p:nvPr>
            <p:ph idx="1"/>
          </p:nvPr>
        </p:nvSpPr>
        <p:spPr/>
        <p:txBody>
          <a:bodyPr>
            <a:normAutofit fontScale="55000" lnSpcReduction="20000"/>
          </a:bodyPr>
          <a:lstStyle/>
          <a:p>
            <a:r>
              <a:rPr lang="pl-PL" b="1" dirty="0"/>
              <a:t>Art. 577</a:t>
            </a:r>
            <a:r>
              <a:rPr lang="pl-PL" b="1" baseline="30000" dirty="0"/>
              <a:t>1</a:t>
            </a:r>
            <a:r>
              <a:rPr lang="pl-PL" b="1" dirty="0"/>
              <a:t>. Oświadczenie gwarancyjne </a:t>
            </a:r>
          </a:p>
          <a:p>
            <a:pPr marL="0" indent="0">
              <a:buNone/>
            </a:pPr>
            <a:r>
              <a:rPr lang="pl-PL" dirty="0"/>
              <a:t>§ 1. Gwarant formułuje </a:t>
            </a:r>
            <a:r>
              <a:rPr lang="pl-PL" b="1" dirty="0"/>
              <a:t>oświadczenie gwarancyjne w sposób jasny i zrozumiały</a:t>
            </a:r>
            <a:r>
              <a:rPr lang="pl-PL" dirty="0"/>
              <a:t>, a gdy rodzaj informacji na to pozwala – w powszechnie zrozumiałej formie graficznej. Jeżeli rzecz jest wprowadzana do obrotu w Rzeczypospolitej Polskiej, oświadczenie gwarancyjne sporządza się w języku polskim. Wymagania używania języka polskiego nie stosuje się do nazw własnych, znaków towarowych, nazw handlowych, oznaczeń pochodzenia towarów oraz zwyczajowo stosowanej terminologii naukowej i technicznej.</a:t>
            </a:r>
            <a:br>
              <a:rPr lang="pl-PL" dirty="0"/>
            </a:br>
            <a:r>
              <a:rPr lang="pl-PL" dirty="0"/>
              <a:t>§ 2. Oświadczenie gwarancyjne zawiera podstawowe informacje potrzebne do wykonywania uprawnień z gwarancji, w szczególności nazwę i adres gwaranta lub jego przedstawiciela w Rzeczypospolitej Polskiej, czas trwania i terytorialny zasięg ochrony gwarancyjnej, uprawnienia przysługujące w razie stwierdzenia wady, a także stwierdzenie, że gwarancja nie wyłącza, nie ogranicza ani nie zawiesza uprawnień kupującego wynikających z przepisów o rękojmi za wady rzeczy sprzedanej.</a:t>
            </a:r>
            <a:br>
              <a:rPr lang="pl-PL" dirty="0"/>
            </a:br>
            <a:r>
              <a:rPr lang="pl-PL" dirty="0"/>
              <a:t>§ 3. </a:t>
            </a:r>
            <a:r>
              <a:rPr lang="pl-PL" b="1" dirty="0">
                <a:solidFill>
                  <a:srgbClr val="FF0000"/>
                </a:solidFill>
              </a:rPr>
              <a:t>Uchybienie wymaganiom określonym w § 1 i 2 nie wpływa na ważność oświadczenia gwarancyjnego i nie pozbawia wynikających z niego uprawnień.</a:t>
            </a:r>
          </a:p>
          <a:p>
            <a:endParaRPr lang="pl-PL" dirty="0"/>
          </a:p>
        </p:txBody>
      </p:sp>
    </p:spTree>
    <p:extLst>
      <p:ext uri="{BB962C8B-B14F-4D97-AF65-F5344CB8AC3E}">
        <p14:creationId xmlns:p14="http://schemas.microsoft.com/office/powerpoint/2010/main" val="38412334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a:t>
            </a:r>
            <a:endParaRPr lang="pl-PL" dirty="0"/>
          </a:p>
        </p:txBody>
      </p:sp>
      <p:sp>
        <p:nvSpPr>
          <p:cNvPr id="3" name="Symbol zastępczy zawartości 2"/>
          <p:cNvSpPr>
            <a:spLocks noGrp="1"/>
          </p:cNvSpPr>
          <p:nvPr>
            <p:ph idx="1"/>
          </p:nvPr>
        </p:nvSpPr>
        <p:spPr/>
        <p:txBody>
          <a:bodyPr>
            <a:normAutofit fontScale="47500" lnSpcReduction="20000"/>
          </a:bodyPr>
          <a:lstStyle/>
          <a:p>
            <a:r>
              <a:rPr lang="pl-PL" b="1" dirty="0"/>
              <a:t>Art. 577</a:t>
            </a:r>
            <a:r>
              <a:rPr lang="pl-PL" b="1" baseline="30000" dirty="0"/>
              <a:t>2</a:t>
            </a:r>
            <a:r>
              <a:rPr lang="pl-PL" b="1" dirty="0"/>
              <a:t>. Dokument gwarancyjny </a:t>
            </a:r>
          </a:p>
          <a:p>
            <a:r>
              <a:rPr lang="pl-PL" dirty="0"/>
              <a:t>Uprawniony z gwarancji może żądać od gwaranta wydania oświadczenia gwarancyjnego utrwalonego na papierze lub innym trwałym nośniku (dokument gwarancyjny). </a:t>
            </a:r>
          </a:p>
          <a:p>
            <a:r>
              <a:rPr lang="pl-PL" b="1" dirty="0"/>
              <a:t>Art. 577</a:t>
            </a:r>
            <a:r>
              <a:rPr lang="pl-PL" b="1" baseline="30000" dirty="0"/>
              <a:t>3</a:t>
            </a:r>
            <a:r>
              <a:rPr lang="pl-PL" b="1" dirty="0"/>
              <a:t>. Obowiązki sprzedawcy w zakresie dokumentu gwarancyjnego </a:t>
            </a:r>
          </a:p>
          <a:p>
            <a:r>
              <a:rPr lang="pl-PL" dirty="0"/>
              <a:t>Sprzedawca wydaje kupującemu wraz z rzeczą sprzedaną dokument gwarancyjny oraz sprawdza zgodność znajdujących się na rzeczy oznaczeń z danymi zawartymi w dokumencie gwarancyjnym oraz stan plomb i innych umieszczonych na rzeczy zabezpieczeń. </a:t>
            </a:r>
          </a:p>
          <a:p>
            <a:r>
              <a:rPr lang="pl-PL" b="1" dirty="0"/>
              <a:t>Art. 578. Zakres odpowiedzialności osoby udzielającej gwarancji (gwaranta) </a:t>
            </a:r>
          </a:p>
          <a:p>
            <a:r>
              <a:rPr lang="pl-PL" dirty="0"/>
              <a:t>Jeżeli w gwarancji inaczej nie zastrzeżono, odpowiedzialność z tytułu gwarancji obejmuje </a:t>
            </a:r>
            <a:r>
              <a:rPr lang="pl-PL" b="1" dirty="0">
                <a:solidFill>
                  <a:srgbClr val="00B050"/>
                </a:solidFill>
              </a:rPr>
              <a:t>tylko wady powstałe z przyczyn tkwiących w sprzedanej rzeczy. </a:t>
            </a:r>
          </a:p>
          <a:p>
            <a:r>
              <a:rPr lang="pl-PL" b="1" dirty="0"/>
              <a:t>Art. 579. Wykonywanie uprawnień z tytułu rękojmi </a:t>
            </a:r>
          </a:p>
          <a:p>
            <a:r>
              <a:rPr lang="pl-PL" dirty="0"/>
              <a:t>§ 1. Kupujący może wykonywać uprawnienia z tytułu rękojmi za wady fizyczne rzeczy </a:t>
            </a:r>
            <a:r>
              <a:rPr lang="pl-PL" b="1" dirty="0">
                <a:solidFill>
                  <a:srgbClr val="FF0000"/>
                </a:solidFill>
              </a:rPr>
              <a:t>niezależnie od uprawnień wynikających z gwarancji.</a:t>
            </a:r>
            <a:r>
              <a:rPr lang="pl-PL" dirty="0"/>
              <a:t/>
            </a:r>
            <a:br>
              <a:rPr lang="pl-PL" dirty="0"/>
            </a:br>
            <a:r>
              <a:rPr lang="pl-PL" dirty="0"/>
              <a:t>§ 2. </a:t>
            </a:r>
            <a:r>
              <a:rPr lang="pl-PL" b="1" dirty="0">
                <a:solidFill>
                  <a:srgbClr val="FF0000"/>
                </a:solidFill>
              </a:rPr>
              <a:t>Wykonanie uprawnień z gwarancji nie wpływa na odpowiedzialność sprzedawcy z tytułu rękojmi.</a:t>
            </a:r>
            <a:r>
              <a:rPr lang="pl-PL" dirty="0"/>
              <a:t/>
            </a:r>
            <a:br>
              <a:rPr lang="pl-PL" dirty="0"/>
            </a:br>
            <a:r>
              <a:rPr lang="pl-PL" dirty="0"/>
              <a:t>§ 3. Jednakże w razie wykonywania przez kupującego uprawnień z gwarancji bieg terminu do wykonania uprawnień z tytułu rękojmi ulega </a:t>
            </a:r>
            <a:r>
              <a:rPr lang="pl-PL" b="1" dirty="0">
                <a:solidFill>
                  <a:srgbClr val="FF0000"/>
                </a:solidFill>
              </a:rPr>
              <a:t>zawieszeniu z dniem zawiadomienia sprzedawcy o wadzie.</a:t>
            </a:r>
            <a:r>
              <a:rPr lang="pl-PL" dirty="0"/>
              <a:t> Termin ten biegnie dalej od dnia odmowy przez gwaranta wykonania obowiązków wynikających z gwarancji albo bezskutecznego upływu czasu na ich wykonanie.</a:t>
            </a:r>
          </a:p>
          <a:p>
            <a:endParaRPr lang="pl-PL" dirty="0"/>
          </a:p>
        </p:txBody>
      </p:sp>
    </p:spTree>
    <p:extLst>
      <p:ext uri="{BB962C8B-B14F-4D97-AF65-F5344CB8AC3E}">
        <p14:creationId xmlns:p14="http://schemas.microsoft.com/office/powerpoint/2010/main" val="34112523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a:t>
            </a:r>
            <a:endParaRPr lang="pl-PL" dirty="0"/>
          </a:p>
        </p:txBody>
      </p:sp>
      <p:sp>
        <p:nvSpPr>
          <p:cNvPr id="3" name="Symbol zastępczy zawartości 2"/>
          <p:cNvSpPr>
            <a:spLocks noGrp="1"/>
          </p:cNvSpPr>
          <p:nvPr>
            <p:ph idx="1"/>
          </p:nvPr>
        </p:nvSpPr>
        <p:spPr/>
        <p:txBody>
          <a:bodyPr>
            <a:normAutofit fontScale="85000" lnSpcReduction="20000"/>
          </a:bodyPr>
          <a:lstStyle/>
          <a:p>
            <a:r>
              <a:rPr lang="pl-PL" b="1" dirty="0"/>
              <a:t>Art. 581. Bieg terminu gwarancji po usunięciu wady </a:t>
            </a:r>
          </a:p>
          <a:p>
            <a:pPr marL="0" indent="0">
              <a:buNone/>
            </a:pPr>
            <a:r>
              <a:rPr lang="pl-PL" dirty="0"/>
              <a:t>§ 1. Jeżeli w wykonaniu swoich obowiązków gwarant </a:t>
            </a:r>
            <a:r>
              <a:rPr lang="pl-PL" b="1" dirty="0">
                <a:solidFill>
                  <a:srgbClr val="FF0000"/>
                </a:solidFill>
              </a:rPr>
              <a:t>dostarczył</a:t>
            </a:r>
            <a:r>
              <a:rPr lang="pl-PL" dirty="0"/>
              <a:t> uprawnionemu z gwarancji zamiast rzeczy wadliwej </a:t>
            </a:r>
            <a:r>
              <a:rPr lang="pl-PL" b="1" dirty="0">
                <a:solidFill>
                  <a:srgbClr val="FF0000"/>
                </a:solidFill>
              </a:rPr>
              <a:t>rzecz wolną od wad albo dokonał istotnych napraw rzeczy objętej gwarancją</a:t>
            </a:r>
            <a:r>
              <a:rPr lang="pl-PL" dirty="0"/>
              <a:t>, </a:t>
            </a:r>
            <a:r>
              <a:rPr lang="pl-PL" b="1" dirty="0">
                <a:solidFill>
                  <a:srgbClr val="00B050"/>
                </a:solidFill>
              </a:rPr>
              <a:t>termin gwarancji biegnie na nowo od chwili dostarczenia rzeczy wolnej od wad lub zwrócenia rzeczy naprawionej. Jeżeli gwarant wymienił część rzeczy, przepis powyższy stosuje się odpowiednio do części wymienionej</a:t>
            </a:r>
            <a:r>
              <a:rPr lang="pl-PL" dirty="0">
                <a:solidFill>
                  <a:srgbClr val="00B050"/>
                </a:solidFill>
              </a:rPr>
              <a:t>.</a:t>
            </a:r>
            <a:r>
              <a:rPr lang="pl-PL" dirty="0"/>
              <a:t/>
            </a:r>
            <a:br>
              <a:rPr lang="pl-PL" dirty="0"/>
            </a:br>
            <a:r>
              <a:rPr lang="pl-PL" dirty="0"/>
              <a:t>§ 2. W innych wypadkach termin gwarancji ulega przedłużeniu o czas, w ciągu którego wskutek wady rzeczy objętej gwarancją uprawniony z gwarancji nie mógł z niej korzystać.</a:t>
            </a:r>
          </a:p>
          <a:p>
            <a:endParaRPr lang="pl-PL" dirty="0"/>
          </a:p>
        </p:txBody>
      </p:sp>
    </p:spTree>
    <p:extLst>
      <p:ext uri="{BB962C8B-B14F-4D97-AF65-F5344CB8AC3E}">
        <p14:creationId xmlns:p14="http://schemas.microsoft.com/office/powerpoint/2010/main" val="8806091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Szczególne rodzaje sprzedaży</a:t>
            </a:r>
            <a:endParaRPr lang="pl-PL" dirty="0"/>
          </a:p>
        </p:txBody>
      </p:sp>
      <p:sp>
        <p:nvSpPr>
          <p:cNvPr id="3" name="Symbol zastępczy zawartości 2"/>
          <p:cNvSpPr>
            <a:spLocks noGrp="1"/>
          </p:cNvSpPr>
          <p:nvPr>
            <p:ph idx="1"/>
          </p:nvPr>
        </p:nvSpPr>
        <p:spPr/>
        <p:txBody>
          <a:bodyPr/>
          <a:lstStyle/>
          <a:p>
            <a:r>
              <a:rPr lang="pl-PL" dirty="0" smtClean="0"/>
              <a:t>Sprzedaż na raty</a:t>
            </a:r>
          </a:p>
          <a:p>
            <a:r>
              <a:rPr lang="pl-PL" dirty="0" smtClean="0"/>
              <a:t>Zastrzeżenie własności rzeczy sprzedanej, sprzedaż na próbę</a:t>
            </a:r>
          </a:p>
          <a:p>
            <a:r>
              <a:rPr lang="pl-PL" dirty="0" smtClean="0"/>
              <a:t>Prawo odkupu</a:t>
            </a:r>
          </a:p>
          <a:p>
            <a:r>
              <a:rPr lang="pl-PL" dirty="0" smtClean="0"/>
              <a:t>Prawo pierwokupu</a:t>
            </a: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Szczególne rodzaje sprzedaży</a:t>
            </a:r>
            <a:br>
              <a:rPr lang="pl-PL" dirty="0" smtClean="0"/>
            </a:br>
            <a:r>
              <a:rPr lang="pl-PL" dirty="0" smtClean="0"/>
              <a:t>-sprzedaż na raty-</a:t>
            </a:r>
            <a:endParaRPr lang="pl-PL" dirty="0"/>
          </a:p>
        </p:txBody>
      </p:sp>
      <p:sp>
        <p:nvSpPr>
          <p:cNvPr id="3" name="Symbol zastępczy zawartości 2"/>
          <p:cNvSpPr>
            <a:spLocks noGrp="1"/>
          </p:cNvSpPr>
          <p:nvPr>
            <p:ph idx="1"/>
          </p:nvPr>
        </p:nvSpPr>
        <p:spPr/>
        <p:txBody>
          <a:bodyPr/>
          <a:lstStyle/>
          <a:p>
            <a:r>
              <a:rPr lang="pl-PL" dirty="0" smtClean="0"/>
              <a:t>sprzedaż </a:t>
            </a:r>
            <a:r>
              <a:rPr lang="pl-PL" dirty="0" smtClean="0">
                <a:solidFill>
                  <a:srgbClr val="FF0000"/>
                </a:solidFill>
              </a:rPr>
              <a:t>rzeczy </a:t>
            </a:r>
            <a:r>
              <a:rPr lang="pl-PL" b="1" dirty="0" smtClean="0">
                <a:solidFill>
                  <a:srgbClr val="FF0000"/>
                </a:solidFill>
              </a:rPr>
              <a:t>ruchomej</a:t>
            </a:r>
            <a:r>
              <a:rPr lang="pl-PL" dirty="0" smtClean="0">
                <a:solidFill>
                  <a:srgbClr val="FF0000"/>
                </a:solidFill>
              </a:rPr>
              <a:t> </a:t>
            </a:r>
            <a:r>
              <a:rPr lang="pl-PL" dirty="0" smtClean="0"/>
              <a:t>za cenę płatną w </a:t>
            </a:r>
            <a:r>
              <a:rPr lang="pl-PL" b="1" dirty="0" smtClean="0">
                <a:solidFill>
                  <a:srgbClr val="FF0000"/>
                </a:solidFill>
              </a:rPr>
              <a:t>ratach</a:t>
            </a:r>
            <a:r>
              <a:rPr lang="pl-PL" dirty="0" smtClean="0"/>
              <a:t>, dokonaną </a:t>
            </a:r>
            <a:r>
              <a:rPr lang="pl-PL" dirty="0" smtClean="0">
                <a:solidFill>
                  <a:srgbClr val="FF0000"/>
                </a:solidFill>
              </a:rPr>
              <a:t>w zakresie działalności </a:t>
            </a:r>
            <a:r>
              <a:rPr lang="pl-PL" b="1" dirty="0" smtClean="0">
                <a:solidFill>
                  <a:srgbClr val="FF0000"/>
                </a:solidFill>
              </a:rPr>
              <a:t>przedsiębiorstwa</a:t>
            </a:r>
            <a:r>
              <a:rPr lang="pl-PL" dirty="0" smtClean="0"/>
              <a:t>, jeżeli według umowy rzecz ma być wydana kupującemu </a:t>
            </a:r>
            <a:r>
              <a:rPr lang="pl-PL" b="1" dirty="0" smtClean="0"/>
              <a:t>przed całkowitym zapłaceniem ceny </a:t>
            </a:r>
          </a:p>
          <a:p>
            <a:endParaRPr lang="pl-PL"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dirty="0" smtClean="0"/>
              <a:t>Szczególne rodzaje sprzedaży</a:t>
            </a:r>
            <a:br>
              <a:rPr lang="pl-PL" sz="2400" dirty="0" smtClean="0"/>
            </a:br>
            <a:r>
              <a:rPr lang="pl-PL" sz="2400" dirty="0" smtClean="0"/>
              <a:t>-Zastrzeżenie własności rzeczy sprzedanej, sprzedaż na próbę-</a:t>
            </a:r>
            <a:br>
              <a:rPr lang="pl-PL" sz="2400" dirty="0" smtClean="0"/>
            </a:br>
            <a:endParaRPr lang="pl-PL" sz="2400" dirty="0"/>
          </a:p>
        </p:txBody>
      </p:sp>
      <p:sp>
        <p:nvSpPr>
          <p:cNvPr id="3" name="Symbol zastępczy zawartości 2"/>
          <p:cNvSpPr>
            <a:spLocks noGrp="1"/>
          </p:cNvSpPr>
          <p:nvPr>
            <p:ph idx="1"/>
          </p:nvPr>
        </p:nvSpPr>
        <p:spPr/>
        <p:txBody>
          <a:bodyPr>
            <a:normAutofit fontScale="70000" lnSpcReduction="20000"/>
          </a:bodyPr>
          <a:lstStyle/>
          <a:p>
            <a:r>
              <a:rPr lang="pl-PL" dirty="0" smtClean="0"/>
              <a:t>Zastrzeżenie własności rzeczy sprzedanej:</a:t>
            </a:r>
          </a:p>
          <a:p>
            <a:pPr>
              <a:buFont typeface="Wingdings" pitchFamily="2" charset="2"/>
              <a:buChar char="ü"/>
            </a:pPr>
            <a:r>
              <a:rPr lang="pl-PL" dirty="0" smtClean="0"/>
              <a:t>wzmocnienie sytuacji sprzedawcy – zastrzeżenia własności rzeczy sprzedanej aż do chwili uiszczenia ceny,</a:t>
            </a:r>
          </a:p>
          <a:p>
            <a:pPr>
              <a:buFont typeface="Wingdings" pitchFamily="2" charset="2"/>
              <a:buChar char="ü"/>
            </a:pPr>
            <a:r>
              <a:rPr lang="pl-PL" dirty="0" smtClean="0"/>
              <a:t>strzeżenie takie może dotyczyć jedynie sprzedaży rzeczy ruchomej ,</a:t>
            </a:r>
          </a:p>
          <a:p>
            <a:pPr>
              <a:buFont typeface="Wingdings" pitchFamily="2" charset="2"/>
              <a:buChar char="ü"/>
            </a:pPr>
            <a:r>
              <a:rPr lang="pl-PL" dirty="0" smtClean="0"/>
              <a:t>po zapłacie ceny, własność przedmiotu sprzedaży przechodzi na kupującego z mocy samego prawa</a:t>
            </a:r>
          </a:p>
          <a:p>
            <a:r>
              <a:rPr lang="pl-PL" dirty="0" smtClean="0"/>
              <a:t>Sprzedaż na próbę:</a:t>
            </a:r>
          </a:p>
          <a:p>
            <a:pPr>
              <a:buFont typeface="Wingdings" pitchFamily="2" charset="2"/>
              <a:buChar char="ü"/>
            </a:pPr>
            <a:r>
              <a:rPr lang="pl-PL" dirty="0" smtClean="0"/>
              <a:t>poczytuje się ją w razie wątpliwości za zawartą </a:t>
            </a:r>
            <a:r>
              <a:rPr lang="pl-PL" b="1" dirty="0" smtClean="0"/>
              <a:t>pod warunkiem zawieszającym, że kupujący uzna przedmiot sprzedaży za dobry</a:t>
            </a:r>
            <a:r>
              <a:rPr lang="pl-PL" dirty="0" smtClean="0"/>
              <a:t>. W braku oznaczenia w umowie terminu próby lub zbadania rzeczy sprzedawca może wyznaczyć kupującemu odpowiedni termin,</a:t>
            </a:r>
          </a:p>
          <a:p>
            <a:pPr>
              <a:buFont typeface="Wingdings" pitchFamily="2" charset="2"/>
              <a:buChar char="ü"/>
            </a:pPr>
            <a:r>
              <a:rPr lang="pl-PL" dirty="0" smtClean="0"/>
              <a:t>jeżeli kupujący rzecz odebrał i nie złożył oświadczenia przed upływem umówionego przez strony lub wyznaczonego przez sprzedawcę terminu, uważa się, że uznał przedmiot sprzedaży za dobry.</a:t>
            </a:r>
          </a:p>
          <a:p>
            <a:pPr>
              <a:buFont typeface="Wingdings" pitchFamily="2" charset="2"/>
              <a:buChar char="ü"/>
            </a:pPr>
            <a:endParaRPr lang="pl-PL" dirty="0" smtClean="0"/>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sprzedaż</a:t>
            </a:r>
            <a:endParaRPr lang="pl-PL" dirty="0"/>
          </a:p>
        </p:txBody>
      </p:sp>
      <p:sp>
        <p:nvSpPr>
          <p:cNvPr id="3" name="Symbol zastępczy zawartości 2"/>
          <p:cNvSpPr>
            <a:spLocks noGrp="1"/>
          </p:cNvSpPr>
          <p:nvPr>
            <p:ph idx="1"/>
          </p:nvPr>
        </p:nvSpPr>
        <p:spPr/>
        <p:txBody>
          <a:bodyPr>
            <a:normAutofit lnSpcReduction="10000"/>
          </a:bodyPr>
          <a:lstStyle/>
          <a:p>
            <a:r>
              <a:rPr lang="pl-PL" b="1" dirty="0" smtClean="0">
                <a:sym typeface="Wingdings" pitchFamily="2" charset="2"/>
              </a:rPr>
              <a:t>Sprzedaż </a:t>
            </a:r>
            <a:r>
              <a:rPr lang="pl-PL" b="1" dirty="0">
                <a:sym typeface="Wingdings" pitchFamily="2" charset="2"/>
              </a:rPr>
              <a:t>w obrocie profesjonalnym</a:t>
            </a:r>
            <a:r>
              <a:rPr lang="pl-PL" dirty="0">
                <a:sym typeface="Wingdings" pitchFamily="2" charset="2"/>
              </a:rPr>
              <a:t> (gdy zarówno kupującym jak i sprzedawcą jest przedsiębiorca</a:t>
            </a:r>
            <a:r>
              <a:rPr lang="pl-PL" dirty="0" smtClean="0">
                <a:sym typeface="Wingdings" pitchFamily="2" charset="2"/>
              </a:rPr>
              <a:t>)</a:t>
            </a:r>
          </a:p>
          <a:p>
            <a:r>
              <a:rPr lang="pl-PL" b="1" dirty="0" smtClean="0">
                <a:sym typeface="Wingdings" pitchFamily="2" charset="2"/>
              </a:rPr>
              <a:t>Sprzedaż w obrocie konsumenckim </a:t>
            </a:r>
            <a:r>
              <a:rPr lang="pl-PL" dirty="0" smtClean="0">
                <a:sym typeface="Wingdings" pitchFamily="2" charset="2"/>
              </a:rPr>
              <a:t>(gdy sprzedawcą jest przedsiębiorca, a kupującym – konsument)</a:t>
            </a:r>
          </a:p>
          <a:p>
            <a:r>
              <a:rPr lang="pl-PL" b="1" dirty="0" smtClean="0">
                <a:sym typeface="Wingdings" pitchFamily="2" charset="2"/>
              </a:rPr>
              <a:t>Sprzedaż w obrocie powszechnym</a:t>
            </a:r>
            <a:r>
              <a:rPr lang="pl-PL" dirty="0" smtClean="0">
                <a:sym typeface="Wingdings" pitchFamily="2" charset="2"/>
              </a:rPr>
              <a:t> (gdy zarówno kupującym jak i sprzedawcą są konsumenci)</a:t>
            </a:r>
            <a:endParaRPr lang="pl-PL" dirty="0">
              <a:sym typeface="Wingdings" pitchFamily="2" charset="2"/>
            </a:endParaRPr>
          </a:p>
          <a:p>
            <a:endParaRPr lang="pl-PL" dirty="0"/>
          </a:p>
        </p:txBody>
      </p:sp>
    </p:spTree>
    <p:extLst>
      <p:ext uri="{BB962C8B-B14F-4D97-AF65-F5344CB8AC3E}">
        <p14:creationId xmlns:p14="http://schemas.microsoft.com/office/powerpoint/2010/main" val="37015762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Szczególne rodzaje sprzedaży</a:t>
            </a:r>
            <a:br>
              <a:rPr lang="pl-PL" dirty="0" smtClean="0"/>
            </a:br>
            <a:r>
              <a:rPr lang="pl-PL" dirty="0" smtClean="0"/>
              <a:t>-Prawo odkupu-</a:t>
            </a:r>
            <a:br>
              <a:rPr lang="pl-PL" dirty="0" smtClean="0"/>
            </a:b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Zastrzeżenie prawa </a:t>
            </a:r>
            <a:r>
              <a:rPr lang="pl-PL" dirty="0" err="1" smtClean="0"/>
              <a:t>odkupu</a:t>
            </a:r>
            <a:r>
              <a:rPr lang="pl-PL" dirty="0" err="1" smtClean="0">
                <a:sym typeface="Wingdings" pitchFamily="2" charset="2"/>
              </a:rPr>
              <a:t></a:t>
            </a:r>
            <a:r>
              <a:rPr lang="pl-PL" dirty="0" smtClean="0">
                <a:sym typeface="Wingdings" pitchFamily="2" charset="2"/>
              </a:rPr>
              <a:t> </a:t>
            </a:r>
            <a:r>
              <a:rPr lang="pl-PL" dirty="0" smtClean="0"/>
              <a:t>sprzedawca w ciągu </a:t>
            </a:r>
            <a:r>
              <a:rPr lang="pl-PL" b="1" dirty="0" smtClean="0"/>
              <a:t>5 lat </a:t>
            </a:r>
            <a:r>
              <a:rPr lang="pl-PL" dirty="0" smtClean="0"/>
              <a:t>będzie mógł wykonać prawo odkupu, składając kupującemu stosowne oświadczenie (z którego będzie wynikał zamiar odkupienia rzeczy od sprzedawcy)</a:t>
            </a:r>
          </a:p>
          <a:p>
            <a:r>
              <a:rPr lang="pl-PL" dirty="0" smtClean="0"/>
              <a:t>forma oświadczenia woli sprzedawcy powinna być taka sama jak forma szczególna wymagana dla zawarcia umowy przenoszącej własność rzeczy,</a:t>
            </a:r>
          </a:p>
          <a:p>
            <a:r>
              <a:rPr lang="pl-PL" dirty="0" smtClean="0"/>
              <a:t>z chwilą wykonania prawa odkupu kupujący obowiązany jest przenieść z powrotem na sprzedawcę własność kupionej rzeczy za zwrotem ceny i kosztów sprzedaży oraz za zwrotem nakładów.</a:t>
            </a: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Szczególne rodzaje sprzedaży</a:t>
            </a:r>
            <a:br>
              <a:rPr lang="pl-PL" dirty="0" smtClean="0"/>
            </a:br>
            <a:r>
              <a:rPr lang="pl-PL" dirty="0" smtClean="0"/>
              <a:t>-Prawo pierwokupu-</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prawo pierwokupu </a:t>
            </a:r>
            <a:r>
              <a:rPr lang="pl-PL" dirty="0" smtClean="0">
                <a:sym typeface="Wingdings" pitchFamily="2" charset="2"/>
              </a:rPr>
              <a:t> </a:t>
            </a:r>
            <a:r>
              <a:rPr lang="pl-PL" dirty="0" smtClean="0"/>
              <a:t>zastrzeżenie dla jednej ze stron uprawnienia </a:t>
            </a:r>
            <a:r>
              <a:rPr lang="pl-PL" b="1" dirty="0" smtClean="0"/>
              <a:t>pierwszeństwa kupna oznaczonej rzeczy na wypadek, gdyby druga strona sprzedała tę rzecz osobie trzeciej,</a:t>
            </a:r>
          </a:p>
          <a:p>
            <a:r>
              <a:rPr lang="pl-PL" dirty="0" smtClean="0"/>
              <a:t>źródłem prawa pierwokupu może być </a:t>
            </a:r>
            <a:r>
              <a:rPr lang="pl-PL" b="1" dirty="0" smtClean="0"/>
              <a:t>czynność prawna</a:t>
            </a:r>
            <a:r>
              <a:rPr lang="pl-PL" dirty="0" smtClean="0"/>
              <a:t> (np. sprzedaż) lub </a:t>
            </a:r>
            <a:r>
              <a:rPr lang="pl-PL" b="1" dirty="0" smtClean="0"/>
              <a:t>ustawa,</a:t>
            </a:r>
          </a:p>
          <a:p>
            <a:r>
              <a:rPr lang="pl-PL" dirty="0" smtClean="0"/>
              <a:t>zasada pierwszeństwa przepisów szczególnych regulujących konkretny przypadek takiego zastrzeżenia przed przepisami Kodeksu cywilnego ( np. spółdzielcze własnościowe prawo do lokalu, sprzedaż ziemi rolnej, sprzedaż nieruchomości stanowiącej zabytek, pierwokup leśny)</a:t>
            </a: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err="1" smtClean="0"/>
              <a:t>Tyburcy</a:t>
            </a:r>
            <a:r>
              <a:rPr lang="pl-PL" dirty="0" smtClean="0"/>
              <a:t> F. jest najemcą mieszkania należącego do Pankracego J. Najem ten ma trwać do końca kwietnia. Pankracy J. postanowił sprzedać mieszkanie Eudokii A. W umowie sprzedaży mieszkania, zawartej 4 kwietnia, Pankracy J. i </a:t>
            </a:r>
            <a:r>
              <a:rPr lang="pl-PL" dirty="0"/>
              <a:t>E</a:t>
            </a:r>
            <a:r>
              <a:rPr lang="pl-PL" dirty="0" smtClean="0"/>
              <a:t>udokia A. ustalili, że umowa najmu przedmiotowego lokalu wygaśnie 30 kwietnia. 5 kwietnia Pankracy J. zawiadomił listownie </a:t>
            </a:r>
            <a:r>
              <a:rPr lang="pl-PL" dirty="0" err="1" smtClean="0"/>
              <a:t>Tyburcego</a:t>
            </a:r>
            <a:r>
              <a:rPr lang="pl-PL" dirty="0" smtClean="0"/>
              <a:t> F., że od tej pory powinien wpłacać czynsz na konto nowej właścicielki, Eudokii A. </a:t>
            </a:r>
            <a:r>
              <a:rPr lang="pl-PL" dirty="0" err="1" smtClean="0"/>
              <a:t>Tyburcy</a:t>
            </a:r>
            <a:r>
              <a:rPr lang="pl-PL" dirty="0" smtClean="0"/>
              <a:t> nie jest jednak pewien, czy wobec tego, że nie poinformowano go o zmianie właściciela mieszkania, powinien on płacić czynsz nowej właścicielce.</a:t>
            </a:r>
          </a:p>
          <a:p>
            <a:r>
              <a:rPr lang="pl-PL" dirty="0" smtClean="0"/>
              <a:t>Czy </a:t>
            </a:r>
            <a:r>
              <a:rPr lang="pl-PL" dirty="0" err="1" smtClean="0"/>
              <a:t>Tyburcy</a:t>
            </a:r>
            <a:r>
              <a:rPr lang="pl-PL" dirty="0" smtClean="0"/>
              <a:t> powinien płacić czynsz nowej właścicielce?</a:t>
            </a:r>
          </a:p>
          <a:p>
            <a:r>
              <a:rPr lang="pl-PL" dirty="0" smtClean="0"/>
              <a:t>Czy wobec niewydania lokalu Eudokii A., ryzyko jego uszkodzenia nadal obciąża Pankracego J.?</a:t>
            </a:r>
            <a:endParaRPr lang="pl-PL" dirty="0"/>
          </a:p>
        </p:txBody>
      </p:sp>
    </p:spTree>
    <p:extLst>
      <p:ext uri="{BB962C8B-B14F-4D97-AF65-F5344CB8AC3E}">
        <p14:creationId xmlns:p14="http://schemas.microsoft.com/office/powerpoint/2010/main" val="26841995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Waleria O. kupiła komputer objęty gwarancją. Po tygodniu używania komputera przestał działać ekran, Waleria O. postanowiła więc skorzystać z uprawnień, jakie daje jej gwarancja i oddać komputer do naprawy. Komputer został naprawiony, jednak po trzech latach od zakupu komputera ekran znów przestał działać.</a:t>
            </a:r>
          </a:p>
          <a:p>
            <a:r>
              <a:rPr lang="pl-PL" dirty="0" smtClean="0"/>
              <a:t>Jaki jest termin gwarancji?</a:t>
            </a:r>
          </a:p>
          <a:p>
            <a:r>
              <a:rPr lang="pl-PL" dirty="0" smtClean="0"/>
              <a:t>Czy Waleria może nadal korzystać z uprawnień, jakie daje jej gwarancja?</a:t>
            </a:r>
            <a:endParaRPr lang="pl-PL" dirty="0"/>
          </a:p>
        </p:txBody>
      </p:sp>
    </p:spTree>
    <p:extLst>
      <p:ext uri="{BB962C8B-B14F-4D97-AF65-F5344CB8AC3E}">
        <p14:creationId xmlns:p14="http://schemas.microsoft.com/office/powerpoint/2010/main" val="8441206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dirty="0" smtClean="0"/>
              <a:t>Wilhelmina M. kupiła skórzane buty prestiżowej marki. Kiedy jednak ubrała je pierwszy raz, aby rozchodzić je po domu, z jednego z nich odpadł obcas. Wilhelmina zaniosła je do sklepu, żądając zwrotu pieniędzy. Ekspedientka przyjęła buty, poinformowawszy Wilhelminę, że polityka sklepu jest taka, że w podobnych przypadkach buty wymienia się na wolne od wad. Tydzień później Wilhelmina odebrała nową parę butów, jednak kiedy ubrała je, idąc na egzamin z prawa cywilnego, od buta znów odpadł obcas. Kiedy zdenerwowana Wilhelmina odniosła buty do sklepu i oświadczyła, że wobec niezadawalającej jakości produktu odstępuje od umowy, ekspedientka powiedziała jej, że to niemożliwe i że Wilhelmina znów dostanie nową parę.</a:t>
            </a:r>
          </a:p>
          <a:p>
            <a:pPr>
              <a:buFontTx/>
              <a:buChar char="-"/>
            </a:pPr>
            <a:r>
              <a:rPr lang="pl-PL" dirty="0" smtClean="0"/>
              <a:t>Proszę ocenić tę sytuację.</a:t>
            </a:r>
          </a:p>
          <a:p>
            <a:pPr>
              <a:buFontTx/>
              <a:buChar char="-"/>
            </a:pPr>
            <a:r>
              <a:rPr lang="pl-PL" dirty="0" smtClean="0"/>
              <a:t>Z jakiego uprawnienia skorzystała Wilhelmina?</a:t>
            </a:r>
          </a:p>
          <a:p>
            <a:pPr>
              <a:buFontTx/>
              <a:buChar char="-"/>
            </a:pPr>
            <a:r>
              <a:rPr lang="pl-PL" dirty="0" smtClean="0"/>
              <a:t>Jaką wadę miały buty?</a:t>
            </a: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4</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Tobiasz G., żeby zaoszczędzić nieco pieniędzy, postanowił kupić biurko w sklepie, który sprzedaje meble do samodzielnego składania. Postanowił jednak nie korzystać z instrukcji montażu załączonej do biurka, uznając, że to przecież dziecinnie prosta czynność. Tydzień po zmontowaniu biurka, Tobiasz postawił na nim swój komputer, co spowodowało, że biurko zawaliło się. Zdenerwowany Tobiasz postanowił za radą swojego studiującego prawo współlokatora skorzystać z uprawnień, jakie daje rękojmia, biurko bowiem „powinno nadawać się do utrzymywania przyrządów takich, jak komputer”.</a:t>
            </a:r>
          </a:p>
          <a:p>
            <a:r>
              <a:rPr lang="pl-PL" dirty="0" smtClean="0"/>
              <a:t>Proszę ocenić powyższą sytuację.</a:t>
            </a:r>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5</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Eufrozyna J. kupiła na </a:t>
            </a:r>
            <a:r>
              <a:rPr lang="pl-PL" dirty="0" smtClean="0"/>
              <a:t>targu dla potrzeb swojej restauracji </a:t>
            </a:r>
            <a:r>
              <a:rPr lang="pl-PL" dirty="0" smtClean="0"/>
              <a:t>30 kg pomidorów drugiej kategorii, co do których, wydając jej pomidory, sprzedawca poinformował ją, że mogą być nieco poobijane.</a:t>
            </a:r>
          </a:p>
          <a:p>
            <a:r>
              <a:rPr lang="pl-PL" dirty="0" smtClean="0"/>
              <a:t> Czy Eufrozyna będzie mogła skorzystać z uprawnień, jakie daje jej rękojmia?</a:t>
            </a:r>
          </a:p>
          <a:p>
            <a:r>
              <a:rPr lang="pl-PL" dirty="0" smtClean="0"/>
              <a:t>Kiedy na </a:t>
            </a:r>
            <a:r>
              <a:rPr lang="pl-PL" dirty="0" err="1" smtClean="0"/>
              <a:t>Eyfrozynę</a:t>
            </a:r>
            <a:r>
              <a:rPr lang="pl-PL" dirty="0" smtClean="0"/>
              <a:t> przejdzie własność pomidorów?</a:t>
            </a:r>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6</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dirty="0" smtClean="0"/>
              <a:t>Janusz G. wybrał się na zakupy, korzystając z tego, że z okazji „Black </a:t>
            </a:r>
            <a:r>
              <a:rPr lang="pl-PL" dirty="0" err="1" smtClean="0"/>
              <a:t>Friday</a:t>
            </a:r>
            <a:r>
              <a:rPr lang="pl-PL" dirty="0" smtClean="0"/>
              <a:t>” na pewno będą jakieś ciekawe promocje. W jednym ze sklepów zobaczył wieszak z </a:t>
            </a:r>
            <a:r>
              <a:rPr lang="pl-PL" dirty="0" err="1" smtClean="0"/>
              <a:t>nieometkowanymi</a:t>
            </a:r>
            <a:r>
              <a:rPr lang="pl-PL" dirty="0" smtClean="0"/>
              <a:t> koszulami, nad którym wisiał rażąco żółty </a:t>
            </a:r>
            <a:r>
              <a:rPr lang="pl-PL" dirty="0" err="1" smtClean="0"/>
              <a:t>baner</a:t>
            </a:r>
            <a:r>
              <a:rPr lang="pl-PL" dirty="0" smtClean="0"/>
              <a:t> o treści „wszystko za 19,99 zł lub mniej”. Przy kasie jednak okazało się, ze interesująca go koszula kosztuje 119, 99 zł.</a:t>
            </a:r>
          </a:p>
          <a:p>
            <a:pPr>
              <a:buNone/>
            </a:pPr>
            <a:r>
              <a:rPr lang="pl-PL" dirty="0" smtClean="0"/>
              <a:t>- Proszę ocenić powyższą sytuację.</a:t>
            </a:r>
          </a:p>
          <a:p>
            <a:pPr>
              <a:buNone/>
            </a:pP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sprzedaż</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Świadczenie  - zachowanie dłużnika zgodne z treścią zobowiązania</a:t>
            </a:r>
          </a:p>
          <a:p>
            <a:pPr>
              <a:buFont typeface="Courier New" pitchFamily="49" charset="0"/>
              <a:buChar char="o"/>
            </a:pPr>
            <a:r>
              <a:rPr lang="pl-PL" dirty="0" smtClean="0"/>
              <a:t>Świadczenie kupującego </a:t>
            </a:r>
          </a:p>
          <a:p>
            <a:pPr>
              <a:buFont typeface="Courier New" pitchFamily="49" charset="0"/>
              <a:buChar char="o"/>
            </a:pPr>
            <a:r>
              <a:rPr lang="pl-PL" dirty="0" smtClean="0"/>
              <a:t>Świadczenie sprzedawcy</a:t>
            </a:r>
          </a:p>
          <a:p>
            <a:r>
              <a:rPr lang="pl-PL" dirty="0" smtClean="0"/>
              <a:t>Dobro prawne, którego zachowanie dotyczy</a:t>
            </a:r>
          </a:p>
          <a:p>
            <a:pPr>
              <a:buFont typeface="Courier New" pitchFamily="49" charset="0"/>
              <a:buChar char="o"/>
            </a:pPr>
            <a:r>
              <a:rPr lang="pl-PL" dirty="0" smtClean="0"/>
              <a:t>Rzeczy (ruchome i nieruchomości, oznaczone co do gatunku i co do tożsamości)</a:t>
            </a:r>
          </a:p>
          <a:p>
            <a:pPr>
              <a:buFont typeface="Courier New" pitchFamily="49" charset="0"/>
              <a:buChar char="o"/>
            </a:pPr>
            <a:r>
              <a:rPr lang="pl-PL" dirty="0" smtClean="0"/>
              <a:t>Energie (np. prąd)</a:t>
            </a:r>
          </a:p>
          <a:p>
            <a:pPr>
              <a:buFont typeface="Courier New" pitchFamily="49" charset="0"/>
              <a:buChar char="o"/>
            </a:pPr>
            <a:r>
              <a:rPr lang="pl-PL" dirty="0" smtClean="0"/>
              <a:t>Woda</a:t>
            </a:r>
          </a:p>
          <a:p>
            <a:pPr>
              <a:buFont typeface="Courier New" pitchFamily="49" charset="0"/>
              <a:buChar char="o"/>
            </a:pPr>
            <a:r>
              <a:rPr lang="pl-PL" dirty="0"/>
              <a:t>P</a:t>
            </a:r>
            <a:r>
              <a:rPr lang="pl-PL" dirty="0" smtClean="0"/>
              <a:t>rawa</a:t>
            </a:r>
            <a:endParaRPr lang="pl-PL" dirty="0"/>
          </a:p>
        </p:txBody>
      </p:sp>
    </p:spTree>
    <p:extLst>
      <p:ext uri="{BB962C8B-B14F-4D97-AF65-F5344CB8AC3E}">
        <p14:creationId xmlns:p14="http://schemas.microsoft.com/office/powerpoint/2010/main" val="1426150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sprzedaż</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Cena</a:t>
            </a:r>
          </a:p>
          <a:p>
            <a:r>
              <a:rPr lang="pl-PL" b="1" u="sng" dirty="0"/>
              <a:t>Art. 536. Sposób ustalania ceny</a:t>
            </a:r>
            <a:r>
              <a:rPr lang="pl-PL" b="1" dirty="0"/>
              <a:t> </a:t>
            </a:r>
            <a:endParaRPr lang="pl-PL" dirty="0"/>
          </a:p>
          <a:p>
            <a:pPr marL="0" indent="0">
              <a:buNone/>
            </a:pPr>
            <a:r>
              <a:rPr lang="pl-PL" dirty="0"/>
              <a:t>§ 1. Cenę można określić przez wskazanie podstaw do jej ustalenia.</a:t>
            </a:r>
            <a:br>
              <a:rPr lang="pl-PL" dirty="0"/>
            </a:br>
            <a:r>
              <a:rPr lang="pl-PL" dirty="0"/>
              <a:t>§ 2. Jeżeli z okoliczności wynika, że strony miały na względzie cenę przyjętą w stosunkach danego rodzaju, poczytuje się w razie wątpliwości, że chodziło o </a:t>
            </a:r>
            <a:r>
              <a:rPr lang="pl-PL" b="1" dirty="0">
                <a:solidFill>
                  <a:srgbClr val="FF0000"/>
                </a:solidFill>
              </a:rPr>
              <a:t>cenę w miejscu i czasie, w którym rzecz ma być kupującemu wydana</a:t>
            </a:r>
            <a:r>
              <a:rPr lang="pl-PL" b="1" dirty="0" smtClean="0">
                <a:solidFill>
                  <a:srgbClr val="FF0000"/>
                </a:solidFill>
              </a:rPr>
              <a:t>.</a:t>
            </a:r>
          </a:p>
          <a:p>
            <a:r>
              <a:rPr lang="pl-PL" dirty="0" smtClean="0"/>
              <a:t>Cena sztywna, maksymalna, minimalna, wynikowa (art. 537- 540 </a:t>
            </a:r>
            <a:r>
              <a:rPr lang="pl-PL" dirty="0" err="1" smtClean="0"/>
              <a:t>kc</a:t>
            </a:r>
            <a:r>
              <a:rPr lang="pl-PL" dirty="0" smtClean="0"/>
              <a:t>)</a:t>
            </a:r>
            <a:endParaRPr lang="pl-PL" dirty="0"/>
          </a:p>
          <a:p>
            <a:endParaRPr lang="pl-PL" dirty="0"/>
          </a:p>
        </p:txBody>
      </p:sp>
    </p:spTree>
    <p:extLst>
      <p:ext uri="{BB962C8B-B14F-4D97-AF65-F5344CB8AC3E}">
        <p14:creationId xmlns:p14="http://schemas.microsoft.com/office/powerpoint/2010/main" val="1857124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sprzedaż</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Cena:</a:t>
            </a:r>
          </a:p>
          <a:p>
            <a:pPr>
              <a:buFont typeface="Courier New" pitchFamily="49" charset="0"/>
              <a:buChar char="o"/>
            </a:pPr>
            <a:r>
              <a:rPr lang="pl-PL" dirty="0" smtClean="0"/>
              <a:t>Sprzedaż jest umową wzajemną </a:t>
            </a:r>
            <a:r>
              <a:rPr lang="pl-PL" dirty="0" smtClean="0">
                <a:sym typeface="Wingdings" pitchFamily="2" charset="2"/>
              </a:rPr>
              <a:t> </a:t>
            </a:r>
            <a:r>
              <a:rPr lang="pl-PL" b="1" dirty="0" smtClean="0">
                <a:sym typeface="Wingdings" pitchFamily="2" charset="2"/>
              </a:rPr>
              <a:t>ekwiwalentność świadczeń</a:t>
            </a:r>
          </a:p>
          <a:p>
            <a:pPr>
              <a:buFont typeface="Courier New" pitchFamily="49" charset="0"/>
              <a:buChar char="o"/>
            </a:pPr>
            <a:r>
              <a:rPr lang="pl-PL" dirty="0" smtClean="0">
                <a:sym typeface="Wingdings" pitchFamily="2" charset="2"/>
              </a:rPr>
              <a:t>Powinna być ustalona w postaci konkretnej kwoty, lub przez wskazanie podstaw do jej ustalenia (konkretnych i jednoznacznych)</a:t>
            </a:r>
          </a:p>
          <a:p>
            <a:pPr>
              <a:buFont typeface="Courier New" pitchFamily="49" charset="0"/>
              <a:buChar char="o"/>
            </a:pPr>
            <a:r>
              <a:rPr lang="pl-PL" dirty="0" smtClean="0">
                <a:sym typeface="Wingdings" pitchFamily="2" charset="2"/>
              </a:rPr>
              <a:t>Sprzedaż detaliczna -&gt; ustawa o informowaniu o cenach towarów i usług</a:t>
            </a:r>
          </a:p>
          <a:p>
            <a:r>
              <a:rPr lang="pl-PL" b="1" dirty="0" smtClean="0"/>
              <a:t>Art</a:t>
            </a:r>
            <a:r>
              <a:rPr lang="pl-PL" b="1" dirty="0"/>
              <a:t>. 4. Uwidacznianie ceny </a:t>
            </a:r>
          </a:p>
          <a:p>
            <a:pPr marL="0" indent="0">
              <a:buNone/>
            </a:pPr>
            <a:r>
              <a:rPr lang="pl-PL" dirty="0"/>
              <a:t>1. W miejscu sprzedaży detalicznej i świadczenia usług </a:t>
            </a:r>
            <a:r>
              <a:rPr lang="pl-PL" b="1" dirty="0"/>
              <a:t>uwidacznia się cenę oraz cenę jednostkową towaru (usługi) w sposób </a:t>
            </a:r>
            <a:r>
              <a:rPr lang="pl-PL" b="1" dirty="0">
                <a:solidFill>
                  <a:srgbClr val="FF0000"/>
                </a:solidFill>
              </a:rPr>
              <a:t>jednoznaczny</a:t>
            </a:r>
            <a:r>
              <a:rPr lang="pl-PL" b="1" dirty="0"/>
              <a:t>, </a:t>
            </a:r>
            <a:r>
              <a:rPr lang="pl-PL" b="1" dirty="0">
                <a:solidFill>
                  <a:srgbClr val="FF0000"/>
                </a:solidFill>
              </a:rPr>
              <a:t>niebudzący wątpliwości</a:t>
            </a:r>
            <a:r>
              <a:rPr lang="pl-PL" b="1" dirty="0"/>
              <a:t> oraz </a:t>
            </a:r>
            <a:r>
              <a:rPr lang="pl-PL" b="1" dirty="0">
                <a:solidFill>
                  <a:srgbClr val="FF0000"/>
                </a:solidFill>
              </a:rPr>
              <a:t>umożliwiający porównanie cen</a:t>
            </a:r>
            <a:r>
              <a:rPr lang="pl-PL" dirty="0" smtClean="0"/>
              <a:t>.(…)</a:t>
            </a:r>
          </a:p>
          <a:p>
            <a:r>
              <a:rPr lang="pl-PL" b="1" dirty="0"/>
              <a:t>Art. 5. Uprawnienia konsumenta </a:t>
            </a:r>
          </a:p>
          <a:p>
            <a:pPr marL="0" indent="0">
              <a:buNone/>
            </a:pPr>
            <a:r>
              <a:rPr lang="pl-PL" dirty="0"/>
              <a:t>W przypadku rozbieżności lub wątpliwości co do ceny za oferowany towar lub usługę konsument ma prawo do żądania sprzedaży towaru lub usługi po cenie dla niego </a:t>
            </a:r>
            <a:r>
              <a:rPr lang="pl-PL" b="1" dirty="0">
                <a:solidFill>
                  <a:srgbClr val="FF0000"/>
                </a:solidFill>
              </a:rPr>
              <a:t>najkorzystniejszej</a:t>
            </a:r>
            <a:r>
              <a:rPr lang="pl-PL" dirty="0"/>
              <a:t>. </a:t>
            </a:r>
          </a:p>
          <a:p>
            <a:endParaRPr lang="pl-PL" dirty="0"/>
          </a:p>
          <a:p>
            <a:pPr>
              <a:buFont typeface="Courier New" pitchFamily="49" charset="0"/>
              <a:buChar char="o"/>
            </a:pPr>
            <a:endParaRPr lang="pl-PL" dirty="0" smtClean="0">
              <a:sym typeface="Wingdings" pitchFamily="2" charset="2"/>
            </a:endParaRPr>
          </a:p>
          <a:p>
            <a:pPr>
              <a:buFont typeface="Courier New" pitchFamily="49" charset="0"/>
              <a:buChar char="o"/>
            </a:pPr>
            <a:endParaRPr lang="pl-PL" dirty="0" smtClean="0"/>
          </a:p>
        </p:txBody>
      </p:sp>
    </p:spTree>
    <p:extLst>
      <p:ext uri="{BB962C8B-B14F-4D97-AF65-F5344CB8AC3E}">
        <p14:creationId xmlns:p14="http://schemas.microsoft.com/office/powerpoint/2010/main" val="271138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24027700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2931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Sprzedaż</a:t>
            </a:r>
            <a:br>
              <a:rPr lang="pl-PL" dirty="0" smtClean="0"/>
            </a:br>
            <a:r>
              <a:rPr lang="pl-PL" dirty="0" smtClean="0"/>
              <a:t>-obowiązki stron-</a:t>
            </a:r>
            <a:endParaRPr lang="pl-PL" dirty="0"/>
          </a:p>
        </p:txBody>
      </p:sp>
      <p:sp>
        <p:nvSpPr>
          <p:cNvPr id="3" name="Symbol zastępczy zawartości 2"/>
          <p:cNvSpPr>
            <a:spLocks noGrp="1"/>
          </p:cNvSpPr>
          <p:nvPr>
            <p:ph idx="1"/>
          </p:nvPr>
        </p:nvSpPr>
        <p:spPr/>
        <p:txBody>
          <a:bodyPr>
            <a:noAutofit/>
          </a:bodyPr>
          <a:lstStyle/>
          <a:p>
            <a:r>
              <a:rPr lang="pl-PL" sz="1600" dirty="0" smtClean="0"/>
              <a:t>Obowiązki sprzedawcy:</a:t>
            </a:r>
          </a:p>
          <a:p>
            <a:pPr algn="ctr">
              <a:buFont typeface="Courier New" pitchFamily="49" charset="0"/>
              <a:buChar char="o"/>
            </a:pPr>
            <a:r>
              <a:rPr lang="pl-PL" sz="1600" b="1" dirty="0" smtClean="0"/>
              <a:t>Przeniesienie własności</a:t>
            </a:r>
            <a:r>
              <a:rPr lang="pl-PL" sz="1600" dirty="0" smtClean="0"/>
              <a:t>:</a:t>
            </a:r>
          </a:p>
          <a:p>
            <a:pPr>
              <a:buFont typeface="Wingdings" pitchFamily="2" charset="2"/>
              <a:buChar char="ü"/>
            </a:pPr>
            <a:r>
              <a:rPr lang="pl-PL" sz="1600" dirty="0" smtClean="0"/>
              <a:t>Rzeczy oznaczone co do tożsamości- art.155§1 </a:t>
            </a:r>
            <a:r>
              <a:rPr lang="pl-PL" sz="1600" dirty="0" err="1" smtClean="0"/>
              <a:t>kc</a:t>
            </a:r>
            <a:r>
              <a:rPr lang="pl-PL" sz="1600" dirty="0" smtClean="0"/>
              <a:t> :</a:t>
            </a:r>
          </a:p>
          <a:p>
            <a:pPr marL="0" indent="0">
              <a:buNone/>
            </a:pPr>
            <a:r>
              <a:rPr lang="pl-PL" sz="1600" dirty="0"/>
              <a:t>§ 1. Umowa sprzedaży, zamiany, darowizny, przekazania nieruchomości lub inna umowa zobowiązująca do przeniesienia własności </a:t>
            </a:r>
            <a:r>
              <a:rPr lang="pl-PL" sz="1600" b="1" dirty="0">
                <a:solidFill>
                  <a:srgbClr val="00B050"/>
                </a:solidFill>
              </a:rPr>
              <a:t>rzeczy co do tożsamości oznaczonej </a:t>
            </a:r>
            <a:r>
              <a:rPr lang="pl-PL" sz="1600" b="1" dirty="0">
                <a:solidFill>
                  <a:srgbClr val="FF0000"/>
                </a:solidFill>
              </a:rPr>
              <a:t>przenosi własność na nabywcę</a:t>
            </a:r>
            <a:r>
              <a:rPr lang="pl-PL" sz="1600" dirty="0"/>
              <a:t>, chyba że przepis szczególny stanowi inaczej albo że strony inaczej postanowiły.</a:t>
            </a:r>
            <a:r>
              <a:rPr lang="pl-PL" sz="1600" dirty="0" smtClean="0"/>
              <a:t> </a:t>
            </a:r>
          </a:p>
          <a:p>
            <a:pPr marL="0" indent="0">
              <a:buNone/>
            </a:pPr>
            <a:r>
              <a:rPr lang="pl-PL" sz="1600" dirty="0" smtClean="0">
                <a:solidFill>
                  <a:srgbClr val="00B050"/>
                </a:solidFill>
                <a:sym typeface="Wingdings" pitchFamily="2" charset="2"/>
              </a:rPr>
              <a:t></a:t>
            </a:r>
            <a:r>
              <a:rPr lang="pl-PL" sz="1600" b="1" dirty="0" smtClean="0">
                <a:solidFill>
                  <a:srgbClr val="00B050"/>
                </a:solidFill>
              </a:rPr>
              <a:t>nieruchomości – art. 157 </a:t>
            </a:r>
            <a:r>
              <a:rPr lang="pl-PL" sz="1600" b="1" dirty="0" err="1" smtClean="0">
                <a:solidFill>
                  <a:srgbClr val="00B050"/>
                </a:solidFill>
              </a:rPr>
              <a:t>kc</a:t>
            </a:r>
            <a:r>
              <a:rPr lang="pl-PL" sz="1600" b="1" dirty="0" smtClean="0">
                <a:solidFill>
                  <a:srgbClr val="00B050"/>
                </a:solidFill>
              </a:rPr>
              <a:t> </a:t>
            </a:r>
          </a:p>
          <a:p>
            <a:r>
              <a:rPr lang="pl-PL" sz="1600" b="1" dirty="0"/>
              <a:t>Art. 157. Niemożność przeniesienia własności z zastrzeżeniem warunku lub terminu </a:t>
            </a:r>
          </a:p>
          <a:p>
            <a:pPr marL="0" indent="0">
              <a:buNone/>
            </a:pPr>
            <a:r>
              <a:rPr lang="pl-PL" sz="1600" dirty="0"/>
              <a:t>§ 1. Własność </a:t>
            </a:r>
            <a:r>
              <a:rPr lang="pl-PL" sz="1600" b="1" dirty="0">
                <a:solidFill>
                  <a:srgbClr val="00B050"/>
                </a:solidFill>
              </a:rPr>
              <a:t>nieruchomości</a:t>
            </a:r>
            <a:r>
              <a:rPr lang="pl-PL" sz="1600" dirty="0"/>
              <a:t> </a:t>
            </a:r>
            <a:r>
              <a:rPr lang="pl-PL" sz="1600" b="1" dirty="0">
                <a:solidFill>
                  <a:srgbClr val="FF0000"/>
                </a:solidFill>
              </a:rPr>
              <a:t>nie</a:t>
            </a:r>
            <a:r>
              <a:rPr lang="pl-PL" sz="1600" dirty="0"/>
              <a:t> może być przeniesiona pod warunkiem ani z zastrzeżeniem terminu.</a:t>
            </a:r>
            <a:br>
              <a:rPr lang="pl-PL" sz="1600" dirty="0"/>
            </a:br>
            <a:r>
              <a:rPr lang="pl-PL" sz="1600" dirty="0"/>
              <a:t>§ 2. Jeżeli umowa zobowiązująca do przeniesienia własności nieruchomości została zawarta pod warunkiem lub z zastrzeżeniem terminu, do przeniesienia własności potrzebne jest dodatkowe porozumienie stron obejmujące ich bezwarunkową zgodę na niezwłoczne przejście </a:t>
            </a:r>
            <a:r>
              <a:rPr lang="pl-PL" sz="1600" dirty="0" smtClean="0"/>
              <a:t>własności</a:t>
            </a:r>
            <a:endParaRPr lang="pl-PL" sz="1600" b="1" dirty="0" smtClean="0">
              <a:solidFill>
                <a:srgbClr val="00B050"/>
              </a:solidFill>
            </a:endParaRPr>
          </a:p>
          <a:p>
            <a:pPr>
              <a:buFont typeface="Wingdings" pitchFamily="2" charset="2"/>
              <a:buChar char="ü"/>
            </a:pPr>
            <a:r>
              <a:rPr lang="pl-PL" sz="1600" dirty="0" smtClean="0"/>
              <a:t>Rzeczy oznaczone co do gatunku, rzeczy przyszłe- art. 155 § 2kc:</a:t>
            </a:r>
          </a:p>
          <a:p>
            <a:pPr marL="0" indent="0">
              <a:buNone/>
            </a:pPr>
            <a:r>
              <a:rPr lang="pl-PL" sz="1600" dirty="0"/>
              <a:t>§ 2. Jeżeli przedmiotem umowy zobowiązującej do przeniesienia własności są </a:t>
            </a:r>
            <a:r>
              <a:rPr lang="pl-PL" sz="1600" b="1" dirty="0">
                <a:solidFill>
                  <a:srgbClr val="00B050"/>
                </a:solidFill>
              </a:rPr>
              <a:t>rzeczy oznaczone tylko co do gatunku</a:t>
            </a:r>
            <a:r>
              <a:rPr lang="pl-PL" sz="1600" dirty="0"/>
              <a:t>, </a:t>
            </a:r>
            <a:r>
              <a:rPr lang="pl-PL" sz="1600" b="1" dirty="0">
                <a:solidFill>
                  <a:srgbClr val="FF0000"/>
                </a:solidFill>
              </a:rPr>
              <a:t>do przeniesienia własności potrzebne jest przeniesienie posiadania rzeczy</a:t>
            </a:r>
            <a:r>
              <a:rPr lang="pl-PL" sz="1600" dirty="0"/>
              <a:t>. To samo dotyczy wypadku, gdy przedmiotem umowy zobowiązującej do przeniesienia własności są </a:t>
            </a:r>
            <a:r>
              <a:rPr lang="pl-PL" sz="1600" b="1" dirty="0">
                <a:solidFill>
                  <a:srgbClr val="00B050"/>
                </a:solidFill>
              </a:rPr>
              <a:t>rzeczy przyszłe.</a:t>
            </a:r>
            <a:endParaRPr lang="pl-PL" sz="1600" b="1" dirty="0" smtClean="0">
              <a:solidFill>
                <a:srgbClr val="00B050"/>
              </a:solidFill>
            </a:endParaRPr>
          </a:p>
          <a:p>
            <a:pPr>
              <a:buFont typeface="Wingdings" pitchFamily="2" charset="2"/>
              <a:buChar char="ü"/>
            </a:pPr>
            <a:endParaRPr lang="pl-PL" sz="1600" dirty="0" smtClean="0"/>
          </a:p>
          <a:p>
            <a:pPr marL="0" indent="0">
              <a:buNone/>
            </a:pPr>
            <a:endParaRPr lang="pl-PL" sz="1600" dirty="0"/>
          </a:p>
          <a:p>
            <a:pPr>
              <a:buFont typeface="Wingdings" pitchFamily="2" charset="2"/>
              <a:buChar char="ü"/>
            </a:pPr>
            <a:endParaRPr lang="pl-PL" sz="1600" dirty="0" smtClean="0"/>
          </a:p>
          <a:p>
            <a:pPr marL="0" indent="0">
              <a:buNone/>
            </a:pPr>
            <a:endParaRPr lang="pl-PL" sz="1600" dirty="0"/>
          </a:p>
        </p:txBody>
      </p:sp>
    </p:spTree>
    <p:extLst>
      <p:ext uri="{BB962C8B-B14F-4D97-AF65-F5344CB8AC3E}">
        <p14:creationId xmlns:p14="http://schemas.microsoft.com/office/powerpoint/2010/main" val="2885317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3497</Words>
  <Application>Microsoft Office PowerPoint</Application>
  <PresentationFormat>Pokaz na ekranie (4:3)</PresentationFormat>
  <Paragraphs>280</Paragraphs>
  <Slides>47</Slides>
  <Notes>1</Notes>
  <HiddenSlides>0</HiddenSlides>
  <MMClips>0</MMClips>
  <ScaleCrop>false</ScaleCrop>
  <HeadingPairs>
    <vt:vector size="4" baseType="variant">
      <vt:variant>
        <vt:lpstr>Motyw</vt:lpstr>
      </vt:variant>
      <vt:variant>
        <vt:i4>1</vt:i4>
      </vt:variant>
      <vt:variant>
        <vt:lpstr>Tytuły slajdów</vt:lpstr>
      </vt:variant>
      <vt:variant>
        <vt:i4>47</vt:i4>
      </vt:variant>
    </vt:vector>
  </HeadingPairs>
  <TitlesOfParts>
    <vt:vector size="48" baseType="lpstr">
      <vt:lpstr>Motyw pakietu Office</vt:lpstr>
      <vt:lpstr>Umowy przenoszące prawa</vt:lpstr>
      <vt:lpstr>Umowy przenoszące prawa -sprzedaż-</vt:lpstr>
      <vt:lpstr>sprzedaż</vt:lpstr>
      <vt:lpstr>sprzedaż</vt:lpstr>
      <vt:lpstr>sprzedaż</vt:lpstr>
      <vt:lpstr>sprzedaż</vt:lpstr>
      <vt:lpstr>sprzedaż</vt:lpstr>
      <vt:lpstr>Sprzedaż -obowiązki stron-</vt:lpstr>
      <vt:lpstr>Sprzedaż -obowiązki stron-</vt:lpstr>
      <vt:lpstr>Sprzedaż -obowiązki stron-</vt:lpstr>
      <vt:lpstr>Sprzedaż -obowiązki stron-</vt:lpstr>
      <vt:lpstr>Sprzedaż -obowiązki stron-</vt:lpstr>
      <vt:lpstr>Sprzedaż -obowiązki stron-</vt:lpstr>
      <vt:lpstr>Sprzedaż -obowiązki stron-</vt:lpstr>
      <vt:lpstr>Sprzedaż -inne obowiązki stron-</vt:lpstr>
      <vt:lpstr>Sprzedaż -inne obowiązki stron-</vt:lpstr>
      <vt:lpstr>Sprzedaż -inne obowiązki stron-</vt:lpstr>
      <vt:lpstr>Przedawnienie roszczeń z umowy sprzedaży</vt:lpstr>
      <vt:lpstr>Rękojmia za wady rzeczy sprzedanej</vt:lpstr>
      <vt:lpstr>Rękojmia za wady rzeczy sprzedanej</vt:lpstr>
      <vt:lpstr>Rękojmia za wady rzeczy sprzedanej</vt:lpstr>
      <vt:lpstr>Rękojmia za wady rzeczy sprzedanej</vt:lpstr>
      <vt:lpstr>Rękojmia za wady rzeczy sprzedanej -akty staranności-</vt:lpstr>
      <vt:lpstr>Rękojmia za wady rzeczy sprzedanej -akty staranności-</vt:lpstr>
      <vt:lpstr>Rękojmia za wady rzeczy sprzedanej -akty staranności-</vt:lpstr>
      <vt:lpstr>Uprawnienia kupującego z tytułu rękojmi</vt:lpstr>
      <vt:lpstr>Uprawnienia kupującego z tytułu rękojmi</vt:lpstr>
      <vt:lpstr>Uprawnienia kupującego z tytułu rękojmi</vt:lpstr>
      <vt:lpstr>Uprawnienia kupującego z tytułu rękojmi</vt:lpstr>
      <vt:lpstr>Uprawnienia kupującego z tytułu rękojmi</vt:lpstr>
      <vt:lpstr>Terminy wykonywania uprawnień z rękojmi</vt:lpstr>
      <vt:lpstr>Terminy wykonywania uprawnień z rękojmi</vt:lpstr>
      <vt:lpstr>Gwarancja</vt:lpstr>
      <vt:lpstr>Gwarancja</vt:lpstr>
      <vt:lpstr>Gwarancja</vt:lpstr>
      <vt:lpstr>Gwarancja</vt:lpstr>
      <vt:lpstr>Szczególne rodzaje sprzedaży</vt:lpstr>
      <vt:lpstr>Szczególne rodzaje sprzedaży -sprzedaż na raty-</vt:lpstr>
      <vt:lpstr>Szczególne rodzaje sprzedaży -Zastrzeżenie własności rzeczy sprzedanej, sprzedaż na próbę- </vt:lpstr>
      <vt:lpstr> Szczególne rodzaje sprzedaży -Prawo odkupu- </vt:lpstr>
      <vt:lpstr>Szczególne rodzaje sprzedaży -Prawo pierwokupu-</vt:lpstr>
      <vt:lpstr>Kazus 1</vt:lpstr>
      <vt:lpstr>Kazus 2</vt:lpstr>
      <vt:lpstr>Kazus 3</vt:lpstr>
      <vt:lpstr>Kazus 4</vt:lpstr>
      <vt:lpstr>Kazus 5</vt:lpstr>
      <vt:lpstr>Kazus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Umowy przenoszące prawa</dc:title>
  <dc:creator>Agata</dc:creator>
  <cp:lastModifiedBy>Agata Rabiej</cp:lastModifiedBy>
  <cp:revision>85</cp:revision>
  <dcterms:created xsi:type="dcterms:W3CDTF">2017-03-31T12:29:23Z</dcterms:created>
  <dcterms:modified xsi:type="dcterms:W3CDTF">2017-11-25T08:28:44Z</dcterms:modified>
</cp:coreProperties>
</file>