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A014-7EC6-4923-BD2E-5D595A5C1B02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2D6F-4497-4DD7-8903-917799F5C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01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A014-7EC6-4923-BD2E-5D595A5C1B02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2D6F-4497-4DD7-8903-917799F5C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185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A014-7EC6-4923-BD2E-5D595A5C1B02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2D6F-4497-4DD7-8903-917799F5C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19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A014-7EC6-4923-BD2E-5D595A5C1B02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2D6F-4497-4DD7-8903-917799F5C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51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A014-7EC6-4923-BD2E-5D595A5C1B02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2D6F-4497-4DD7-8903-917799F5C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075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A014-7EC6-4923-BD2E-5D595A5C1B02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2D6F-4497-4DD7-8903-917799F5C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71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A014-7EC6-4923-BD2E-5D595A5C1B02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2D6F-4497-4DD7-8903-917799F5C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2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A014-7EC6-4923-BD2E-5D595A5C1B02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2D6F-4497-4DD7-8903-917799F5C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830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A014-7EC6-4923-BD2E-5D595A5C1B02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2D6F-4497-4DD7-8903-917799F5C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618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A014-7EC6-4923-BD2E-5D595A5C1B02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2D6F-4497-4DD7-8903-917799F5C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049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A014-7EC6-4923-BD2E-5D595A5C1B02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2D6F-4497-4DD7-8903-917799F5C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406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CA014-7EC6-4923-BD2E-5D595A5C1B02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2D6F-4497-4DD7-8903-917799F5C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097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Powszechny system ochrony praw człowieka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Mgr Przemysław Mazurek</a:t>
            </a:r>
          </a:p>
          <a:p>
            <a:r>
              <a:rPr lang="pl-PL" dirty="0"/>
              <a:t>Katedra Prawa Konstytucyjnego</a:t>
            </a:r>
          </a:p>
          <a:p>
            <a:r>
              <a:rPr lang="pl-PL" dirty="0"/>
              <a:t>Rok akademicki 2016/2017</a:t>
            </a:r>
          </a:p>
          <a:p>
            <a:r>
              <a:rPr lang="pl-PL" dirty="0"/>
              <a:t>Slajdy podlegają ochronie prawnej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626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Powszechny system ochrony praw człowieka</a:t>
            </a:r>
            <a:br>
              <a:rPr lang="pl-PL" dirty="0"/>
            </a:br>
            <a:r>
              <a:rPr lang="pl-PL" dirty="0"/>
              <a:t>Stadia rozwoju praw człowieka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Prawa człowieka są od zawsze</a:t>
            </a:r>
          </a:p>
          <a:p>
            <a:r>
              <a:rPr lang="pl-PL" dirty="0"/>
              <a:t>Wyróżniamy 6 stadia rozwoju:</a:t>
            </a:r>
          </a:p>
          <a:p>
            <a:pPr marL="0" indent="0">
              <a:buNone/>
            </a:pPr>
            <a:r>
              <a:rPr lang="pl-PL" dirty="0"/>
              <a:t> 1. idealizacja,</a:t>
            </a:r>
          </a:p>
          <a:p>
            <a:pPr marL="0" indent="0">
              <a:buNone/>
            </a:pPr>
            <a:r>
              <a:rPr lang="pl-PL" dirty="0"/>
              <a:t> 2. konceptualizacja,</a:t>
            </a:r>
          </a:p>
          <a:p>
            <a:pPr marL="0" indent="0">
              <a:buNone/>
            </a:pPr>
            <a:r>
              <a:rPr lang="pl-PL" dirty="0"/>
              <a:t> 3. normatywizacja,</a:t>
            </a:r>
          </a:p>
          <a:p>
            <a:pPr marL="0" indent="0">
              <a:buNone/>
            </a:pPr>
            <a:r>
              <a:rPr lang="pl-PL" dirty="0"/>
              <a:t> 4. </a:t>
            </a:r>
            <a:r>
              <a:rPr lang="pl-PL" dirty="0" err="1"/>
              <a:t>konstytucjoalizacja</a:t>
            </a:r>
            <a:r>
              <a:rPr lang="pl-PL" dirty="0"/>
              <a:t>,</a:t>
            </a:r>
          </a:p>
          <a:p>
            <a:pPr marL="0" indent="0">
              <a:buNone/>
            </a:pPr>
            <a:r>
              <a:rPr lang="pl-PL" dirty="0"/>
              <a:t> 5. internacjonalizacja,</a:t>
            </a:r>
          </a:p>
          <a:p>
            <a:pPr marL="0" indent="0">
              <a:buNone/>
            </a:pPr>
            <a:r>
              <a:rPr lang="pl-PL" dirty="0"/>
              <a:t> 6. realizacja.</a:t>
            </a:r>
          </a:p>
        </p:txBody>
      </p:sp>
    </p:spTree>
    <p:extLst>
      <p:ext uri="{BB962C8B-B14F-4D97-AF65-F5344CB8AC3E}">
        <p14:creationId xmlns:p14="http://schemas.microsoft.com/office/powerpoint/2010/main" val="233172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Stadia rozwoju praw człowieka – </a:t>
            </a:r>
            <a:br>
              <a:rPr lang="pl-PL" dirty="0"/>
            </a:br>
            <a:r>
              <a:rPr lang="pl-PL" dirty="0"/>
              <a:t>Idealizacja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to stadium pierwotne,</a:t>
            </a:r>
          </a:p>
          <a:p>
            <a:r>
              <a:rPr lang="pl-PL" dirty="0"/>
              <a:t>czas niewolnictwa, poddaństwa</a:t>
            </a:r>
          </a:p>
          <a:p>
            <a:r>
              <a:rPr lang="pl-PL" dirty="0"/>
              <a:t>czas kiedy ówczesne autorytety piszą:</a:t>
            </a:r>
          </a:p>
          <a:p>
            <a:pPr lvl="1"/>
            <a:r>
              <a:rPr lang="pl-PL" dirty="0"/>
              <a:t>co się należy,</a:t>
            </a:r>
          </a:p>
          <a:p>
            <a:pPr lvl="1"/>
            <a:r>
              <a:rPr lang="pl-PL" dirty="0"/>
              <a:t>co wolno,</a:t>
            </a:r>
          </a:p>
          <a:p>
            <a:pPr lvl="1"/>
            <a:r>
              <a:rPr lang="pl-PL" dirty="0"/>
              <a:t>czego nie wolno człowiekowi.</a:t>
            </a:r>
          </a:p>
          <a:p>
            <a:r>
              <a:rPr lang="pl-PL" dirty="0"/>
              <a:t>Rozwija się i dojrzewa idea praw człowieka.</a:t>
            </a:r>
          </a:p>
          <a:p>
            <a:r>
              <a:rPr lang="pl-PL" dirty="0"/>
              <a:t>Obecnie idea praw człowieka nadal ma swoją dynamikę, rozwija się ma przed sobą nowe zadania</a:t>
            </a:r>
          </a:p>
        </p:txBody>
      </p:sp>
    </p:spTree>
    <p:extLst>
      <p:ext uri="{BB962C8B-B14F-4D97-AF65-F5344CB8AC3E}">
        <p14:creationId xmlns:p14="http://schemas.microsoft.com/office/powerpoint/2010/main" val="275871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Stadia rozwoju praw człowieka </a:t>
            </a:r>
            <a:br>
              <a:rPr lang="pl-PL" dirty="0"/>
            </a:br>
            <a:r>
              <a:rPr lang="pl-PL" dirty="0"/>
              <a:t>Konceptualizacja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Oznacza wypracowanie:</a:t>
            </a:r>
          </a:p>
          <a:p>
            <a:pPr lvl="1"/>
            <a:r>
              <a:rPr lang="pl-PL" dirty="0"/>
              <a:t>logicznej</a:t>
            </a:r>
          </a:p>
          <a:p>
            <a:pPr lvl="1"/>
            <a:r>
              <a:rPr lang="pl-PL" dirty="0"/>
              <a:t>racjonalnej</a:t>
            </a:r>
          </a:p>
          <a:p>
            <a:pPr marL="0" indent="0">
              <a:buNone/>
            </a:pPr>
            <a:r>
              <a:rPr lang="pl-PL" dirty="0"/>
              <a:t>koncepcji praw człowieka.</a:t>
            </a:r>
          </a:p>
          <a:p>
            <a:pPr marL="0" indent="0">
              <a:buNone/>
            </a:pPr>
            <a:r>
              <a:rPr lang="pl-PL" dirty="0"/>
              <a:t>Początek powszechnie uznawany:</a:t>
            </a:r>
          </a:p>
          <a:p>
            <a:pPr marL="0" indent="0">
              <a:buNone/>
            </a:pPr>
            <a:r>
              <a:rPr lang="pl-PL" dirty="0"/>
              <a:t>Epoka Oświecenia</a:t>
            </a:r>
          </a:p>
          <a:p>
            <a:pPr marL="0" indent="0">
              <a:buNone/>
            </a:pPr>
            <a:r>
              <a:rPr lang="pl-PL" dirty="0"/>
              <a:t>Wcześniejsze koncepcje odwołujące się do tego stadium:</a:t>
            </a:r>
          </a:p>
          <a:p>
            <a:pPr marL="0" indent="0">
              <a:buNone/>
            </a:pPr>
            <a:r>
              <a:rPr lang="pl-PL" dirty="0"/>
              <a:t>Paweł Włodkowica</a:t>
            </a:r>
          </a:p>
          <a:p>
            <a:pPr marL="0" indent="0">
              <a:buNone/>
            </a:pPr>
            <a:r>
              <a:rPr lang="pl-PL" dirty="0"/>
              <a:t>Dynamika idei zakłada i wymaga dynamiki koncepcji</a:t>
            </a:r>
          </a:p>
        </p:txBody>
      </p:sp>
    </p:spTree>
    <p:extLst>
      <p:ext uri="{BB962C8B-B14F-4D97-AF65-F5344CB8AC3E}">
        <p14:creationId xmlns:p14="http://schemas.microsoft.com/office/powerpoint/2010/main" val="11554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Stadia rozwoju praw człowieka </a:t>
            </a:r>
            <a:br>
              <a:rPr lang="pl-PL" dirty="0"/>
            </a:br>
            <a:r>
              <a:rPr lang="pl-PL" dirty="0"/>
              <a:t>Normatywizacja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Inaczej </a:t>
            </a:r>
            <a:r>
              <a:rPr lang="pl-PL" dirty="0" err="1"/>
              <a:t>pozytywizacja</a:t>
            </a:r>
            <a:endParaRPr lang="pl-PL" dirty="0"/>
          </a:p>
          <a:p>
            <a:r>
              <a:rPr lang="pl-PL" dirty="0"/>
              <a:t>Zakłada:</a:t>
            </a:r>
          </a:p>
          <a:p>
            <a:pPr lvl="1"/>
            <a:r>
              <a:rPr lang="pl-PL" dirty="0"/>
              <a:t>przeniesienie na grunt prawa owych wcześniejszych zracjonalizowanych praw człowieka;</a:t>
            </a:r>
          </a:p>
          <a:p>
            <a:pPr lvl="1"/>
            <a:r>
              <a:rPr lang="pl-PL" dirty="0"/>
              <a:t>nadanie im norm prawnych;</a:t>
            </a:r>
          </a:p>
          <a:p>
            <a:pPr lvl="1"/>
            <a:r>
              <a:rPr lang="pl-PL" dirty="0"/>
              <a:t>zagwarantowanie prawnej ochrony.</a:t>
            </a:r>
          </a:p>
          <a:p>
            <a:pPr lvl="1"/>
            <a:r>
              <a:rPr lang="pl-PL" dirty="0"/>
              <a:t>Dynamika tego stadium jest dwuwarstwowa:</a:t>
            </a:r>
          </a:p>
          <a:p>
            <a:pPr lvl="2"/>
            <a:r>
              <a:rPr lang="pl-PL" dirty="0"/>
              <a:t>Dynamiczna interpretacja praw już objętych ochroną</a:t>
            </a:r>
          </a:p>
          <a:p>
            <a:pPr lvl="2"/>
            <a:r>
              <a:rPr lang="pl-PL" dirty="0"/>
              <a:t>Kształtowanie nowych standardów ochronnych</a:t>
            </a:r>
          </a:p>
        </p:txBody>
      </p:sp>
    </p:spTree>
    <p:extLst>
      <p:ext uri="{BB962C8B-B14F-4D97-AF65-F5344CB8AC3E}">
        <p14:creationId xmlns:p14="http://schemas.microsoft.com/office/powerpoint/2010/main" val="76033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Stadia rozwoju praw człowieka </a:t>
            </a:r>
            <a:br>
              <a:rPr lang="pl-PL" dirty="0"/>
            </a:br>
            <a:r>
              <a:rPr lang="pl-PL" dirty="0" err="1"/>
              <a:t>Konstytucjonalizacja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Założenia:</a:t>
            </a:r>
          </a:p>
          <a:p>
            <a:r>
              <a:rPr lang="pl-PL" dirty="0"/>
              <a:t>Uznanie że prawne gwarancje praw człowieka zasługują na ich umiejscowienie w ustawie zasadniczej;</a:t>
            </a:r>
          </a:p>
          <a:p>
            <a:r>
              <a:rPr lang="pl-PL" dirty="0"/>
              <a:t>podstawowe myślenie i element o urządzeniu państwa i zorganizowania społeczeństwa.</a:t>
            </a:r>
          </a:p>
          <a:p>
            <a:r>
              <a:rPr lang="pl-PL" dirty="0"/>
              <a:t>Początek:</a:t>
            </a:r>
          </a:p>
          <a:p>
            <a:r>
              <a:rPr lang="pl-PL" dirty="0"/>
              <a:t>II poł. XVIII wieku</a:t>
            </a:r>
          </a:p>
        </p:txBody>
      </p:sp>
    </p:spTree>
    <p:extLst>
      <p:ext uri="{BB962C8B-B14F-4D97-AF65-F5344CB8AC3E}">
        <p14:creationId xmlns:p14="http://schemas.microsoft.com/office/powerpoint/2010/main" val="301200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Stadia rozwoju praw człowieka </a:t>
            </a:r>
            <a:br>
              <a:rPr lang="pl-PL" dirty="0"/>
            </a:br>
            <a:r>
              <a:rPr lang="pl-PL" dirty="0"/>
              <a:t>Internacjonalizacja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Inaczej umiędzynarodowienie</a:t>
            </a:r>
          </a:p>
          <a:p>
            <a:pPr marL="0" indent="0">
              <a:buNone/>
            </a:pPr>
            <a:r>
              <a:rPr lang="pl-PL" dirty="0"/>
              <a:t>Pozostawienie ochrony praw człowieka tylko na poziomie państwa oznaczać może ich „rozbrojenie” w obliczu antyludzkiej wszechmocy państwa.</a:t>
            </a:r>
          </a:p>
          <a:p>
            <a:pPr marL="0" indent="0">
              <a:buNone/>
            </a:pPr>
            <a:r>
              <a:rPr lang="pl-PL" dirty="0"/>
              <a:t>Umiędzynarodowienie pozwala na:</a:t>
            </a:r>
          </a:p>
          <a:p>
            <a:pPr>
              <a:buFontTx/>
              <a:buChar char="-"/>
            </a:pPr>
            <a:r>
              <a:rPr lang="pl-PL" dirty="0"/>
              <a:t>kształtowanie praw</a:t>
            </a:r>
          </a:p>
          <a:p>
            <a:pPr>
              <a:buFontTx/>
              <a:buChar char="-"/>
            </a:pPr>
            <a:r>
              <a:rPr lang="pl-PL" dirty="0"/>
              <a:t>kodyfikację prawa</a:t>
            </a:r>
          </a:p>
          <a:p>
            <a:pPr>
              <a:buFontTx/>
              <a:buChar char="-"/>
            </a:pPr>
            <a:r>
              <a:rPr lang="pl-PL" dirty="0"/>
              <a:t>rozwoju systemu ochrony.</a:t>
            </a:r>
          </a:p>
        </p:txBody>
      </p:sp>
    </p:spTree>
    <p:extLst>
      <p:ext uri="{BB962C8B-B14F-4D97-AF65-F5344CB8AC3E}">
        <p14:creationId xmlns:p14="http://schemas.microsoft.com/office/powerpoint/2010/main" val="391506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Stadia rozwoju praw człowieka </a:t>
            </a:r>
            <a:br>
              <a:rPr lang="pl-PL" dirty="0"/>
            </a:br>
            <a:r>
              <a:rPr lang="pl-PL" dirty="0"/>
              <a:t>Realizacja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to urzeczywistnienie praw człowieka</a:t>
            </a:r>
          </a:p>
          <a:p>
            <a:r>
              <a:rPr lang="pl-PL" dirty="0"/>
              <a:t>Prawa człowieka:</a:t>
            </a:r>
          </a:p>
          <a:p>
            <a:pPr marL="0" indent="0">
              <a:buNone/>
            </a:pPr>
            <a:r>
              <a:rPr lang="pl-PL" dirty="0"/>
              <a:t>nie są </a:t>
            </a:r>
          </a:p>
          <a:p>
            <a:pPr>
              <a:buFontTx/>
              <a:buChar char="-"/>
            </a:pPr>
            <a:r>
              <a:rPr lang="pl-PL" dirty="0"/>
              <a:t>teoretyczne,</a:t>
            </a:r>
          </a:p>
          <a:p>
            <a:pPr>
              <a:buFontTx/>
              <a:buChar char="-"/>
            </a:pPr>
            <a:r>
              <a:rPr lang="pl-PL" dirty="0"/>
              <a:t>iluzoryczne</a:t>
            </a:r>
          </a:p>
          <a:p>
            <a:pPr marL="0" indent="0">
              <a:buNone/>
            </a:pPr>
            <a:r>
              <a:rPr lang="pl-PL" dirty="0"/>
              <a:t>lecz</a:t>
            </a:r>
          </a:p>
          <a:p>
            <a:pPr marL="0" indent="0">
              <a:buNone/>
            </a:pPr>
            <a:r>
              <a:rPr lang="pl-PL" dirty="0"/>
              <a:t> - praktyczne</a:t>
            </a:r>
          </a:p>
          <a:p>
            <a:pPr marL="0" indent="0">
              <a:buNone/>
            </a:pPr>
            <a:r>
              <a:rPr lang="pl-PL" dirty="0"/>
              <a:t>- skuteczne</a:t>
            </a:r>
          </a:p>
        </p:txBody>
      </p:sp>
    </p:spTree>
    <p:extLst>
      <p:ext uri="{BB962C8B-B14F-4D97-AF65-F5344CB8AC3E}">
        <p14:creationId xmlns:p14="http://schemas.microsoft.com/office/powerpoint/2010/main" val="601791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Stadia rozwoju praw człowieka </a:t>
            </a:r>
            <a:br>
              <a:rPr lang="pl-PL"/>
            </a:br>
            <a:r>
              <a:rPr lang="pl-PL"/>
              <a:t>P</a:t>
            </a:r>
            <a:r>
              <a:rPr lang="pl-PL"/>
              <a:t>odsumowanie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Prawa człowieka są zjawiskiem złożonym normatywnie.</a:t>
            </a:r>
          </a:p>
          <a:p>
            <a:r>
              <a:rPr lang="pl-PL" dirty="0"/>
              <a:t>Są związane  z koncepcją „</a:t>
            </a:r>
            <a:r>
              <a:rPr lang="pl-PL" dirty="0" err="1"/>
              <a:t>living</a:t>
            </a:r>
            <a:r>
              <a:rPr lang="pl-PL" dirty="0"/>
              <a:t> </a:t>
            </a:r>
            <a:r>
              <a:rPr lang="pl-PL" dirty="0" err="1"/>
              <a:t>instrumenet</a:t>
            </a:r>
            <a:r>
              <a:rPr lang="pl-PL" dirty="0"/>
              <a:t>”(dynamiczna interpretacja).</a:t>
            </a:r>
          </a:p>
          <a:p>
            <a:r>
              <a:rPr lang="pl-PL" dirty="0"/>
              <a:t>Posiadają swą własną teleologię:</a:t>
            </a:r>
          </a:p>
          <a:p>
            <a:pPr>
              <a:buFontTx/>
              <a:buChar char="-"/>
            </a:pPr>
            <a:r>
              <a:rPr lang="pl-PL" dirty="0"/>
              <a:t>stanowią konieczne instrumentarium dla samospełnienia się człowieka,</a:t>
            </a:r>
          </a:p>
          <a:p>
            <a:pPr>
              <a:buFontTx/>
              <a:buChar char="-"/>
            </a:pPr>
            <a:r>
              <a:rPr lang="pl-PL" dirty="0"/>
              <a:t>dla pełnego i swobodnego rozwoju osobowości</a:t>
            </a:r>
          </a:p>
        </p:txBody>
      </p:sp>
    </p:spTree>
    <p:extLst>
      <p:ext uri="{BB962C8B-B14F-4D97-AF65-F5344CB8AC3E}">
        <p14:creationId xmlns:p14="http://schemas.microsoft.com/office/powerpoint/2010/main" val="18228537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338</Words>
  <Application>Microsoft Office PowerPoint</Application>
  <PresentationFormat>Panoramiczny</PresentationFormat>
  <Paragraphs>70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Powszechny system ochrony praw człowieka</vt:lpstr>
      <vt:lpstr>Powszechny system ochrony praw człowieka Stadia rozwoju praw człowieka </vt:lpstr>
      <vt:lpstr>Stadia rozwoju praw człowieka –  Idealizacja</vt:lpstr>
      <vt:lpstr>Stadia rozwoju praw człowieka  Konceptualizacja</vt:lpstr>
      <vt:lpstr>Stadia rozwoju praw człowieka  Normatywizacja</vt:lpstr>
      <vt:lpstr>Stadia rozwoju praw człowieka  Konstytucjonalizacja</vt:lpstr>
      <vt:lpstr>Stadia rozwoju praw człowieka  Internacjonalizacja</vt:lpstr>
      <vt:lpstr>Stadia rozwoju praw człowieka  Realizacja </vt:lpstr>
      <vt:lpstr>Stadia rozwoju praw człowieka  Podsumowanie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Powszechny system ochrony praw człowieka</dc:title>
  <dc:creator>przemek mazurek</dc:creator>
  <cp:lastModifiedBy>przemek mazurek</cp:lastModifiedBy>
  <cp:revision>5</cp:revision>
  <dcterms:created xsi:type="dcterms:W3CDTF">2016-10-08T12:43:03Z</dcterms:created>
  <dcterms:modified xsi:type="dcterms:W3CDTF">2016-10-08T13:21:13Z</dcterms:modified>
</cp:coreProperties>
</file>